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988" r:id="rId3"/>
    <p:sldMasterId id="2147484012" r:id="rId4"/>
    <p:sldMasterId id="2147484024" r:id="rId5"/>
    <p:sldMasterId id="2147484036" r:id="rId6"/>
    <p:sldMasterId id="2147484049" r:id="rId7"/>
  </p:sldMasterIdLst>
  <p:notesMasterIdLst>
    <p:notesMasterId r:id="rId34"/>
  </p:notesMasterIdLst>
  <p:sldIdLst>
    <p:sldId id="256" r:id="rId8"/>
    <p:sldId id="285" r:id="rId9"/>
    <p:sldId id="359" r:id="rId10"/>
    <p:sldId id="360" r:id="rId11"/>
    <p:sldId id="384" r:id="rId12"/>
    <p:sldId id="378" r:id="rId13"/>
    <p:sldId id="379" r:id="rId14"/>
    <p:sldId id="380" r:id="rId15"/>
    <p:sldId id="377" r:id="rId16"/>
    <p:sldId id="383" r:id="rId17"/>
    <p:sldId id="366" r:id="rId18"/>
    <p:sldId id="365" r:id="rId19"/>
    <p:sldId id="381" r:id="rId20"/>
    <p:sldId id="347" r:id="rId21"/>
    <p:sldId id="355" r:id="rId22"/>
    <p:sldId id="356" r:id="rId23"/>
    <p:sldId id="358" r:id="rId24"/>
    <p:sldId id="386" r:id="rId25"/>
    <p:sldId id="367" r:id="rId26"/>
    <p:sldId id="368" r:id="rId27"/>
    <p:sldId id="370" r:id="rId28"/>
    <p:sldId id="371" r:id="rId29"/>
    <p:sldId id="372" r:id="rId30"/>
    <p:sldId id="373" r:id="rId31"/>
    <p:sldId id="374" r:id="rId32"/>
    <p:sldId id="387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0EB2"/>
    <a:srgbClr val="FF3300"/>
    <a:srgbClr val="00A4DE"/>
    <a:srgbClr val="FF8E1D"/>
    <a:srgbClr val="EE7700"/>
    <a:srgbClr val="E27100"/>
    <a:srgbClr val="FA7D00"/>
    <a:srgbClr val="2C2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2" autoAdjust="0"/>
    <p:restoredTop sz="94242" autoAdjust="0"/>
  </p:normalViewPr>
  <p:slideViewPr>
    <p:cSldViewPr>
      <p:cViewPr>
        <p:scale>
          <a:sx n="60" d="100"/>
          <a:sy n="60" d="100"/>
        </p:scale>
        <p:origin x="-2454" y="-1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F:\&#1088;&#1077;&#1079;&#1091;&#1083;&#1100;&#1090;&#1072;&#1090;&#1099;%20&#1076;&#1080;&#1072;&#1075;&#1085;&#1086;&#1089;&#1090;&#1080;&#1082;&#108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2"/>
          <c:order val="0"/>
          <c:tx>
            <c:strRef>
              <c:f>рейтинг!$E$2</c:f>
              <c:strCache>
                <c:ptCount val="1"/>
                <c:pt idx="0">
                  <c:v>Общий балл</c:v>
                </c:pt>
              </c:strCache>
            </c:strRef>
          </c:tx>
          <c:invertIfNegative val="0"/>
          <c:cat>
            <c:multiLvlStrRef>
              <c:f>рейтинг!$A$3:$B$46</c:f>
              <c:multiLvlStrCache>
                <c:ptCount val="44"/>
                <c:lvl>
                  <c:pt idx="0">
                    <c:v>Нижнешитцинский д/с</c:v>
                  </c:pt>
                  <c:pt idx="1">
                    <c:v>Шикшинский д/с</c:v>
                  </c:pt>
                  <c:pt idx="2">
                    <c:v>Верхнешитцинский д/с</c:v>
                  </c:pt>
                  <c:pt idx="3">
                    <c:v>Туктарский д/с</c:v>
                  </c:pt>
                  <c:pt idx="4">
                    <c:v>Сабинский д/с №1 "Шатлык"</c:v>
                  </c:pt>
                  <c:pt idx="5">
                    <c:v>Сабинский д/с №4 "Кынгырау"</c:v>
                  </c:pt>
                  <c:pt idx="6">
                    <c:v>Сабинский д/с №5 "Бэлэкэч"</c:v>
                  </c:pt>
                  <c:pt idx="7">
                    <c:v>Средненыртинский д/с</c:v>
                  </c:pt>
                  <c:pt idx="8">
                    <c:v>К. Мешинский д/с</c:v>
                  </c:pt>
                  <c:pt idx="9">
                    <c:v>Кильдебякский д/с</c:v>
                  </c:pt>
                  <c:pt idx="10">
                    <c:v>Евлаштавский д/с</c:v>
                  </c:pt>
                  <c:pt idx="11">
                    <c:v>Лесхозский д/с</c:v>
                  </c:pt>
                  <c:pt idx="12">
                    <c:v>Уютский д/с</c:v>
                  </c:pt>
                  <c:pt idx="13">
                    <c:v>Иштуганский д/с</c:v>
                  </c:pt>
                  <c:pt idx="14">
                    <c:v>Новомичанский д/с</c:v>
                  </c:pt>
                  <c:pt idx="15">
                    <c:v>Олуязский д/с</c:v>
                  </c:pt>
                  <c:pt idx="16">
                    <c:v>Сабинский д/с №2 "Эллуки"</c:v>
                  </c:pt>
                  <c:pt idx="17">
                    <c:v>Тюбякский д/с</c:v>
                  </c:pt>
                  <c:pt idx="18">
                    <c:v>Тимершикский д/с</c:v>
                  </c:pt>
                  <c:pt idx="19">
                    <c:v>Мешабашский д/с</c:v>
                  </c:pt>
                  <c:pt idx="20">
                    <c:v>Сатышевский д/с</c:v>
                  </c:pt>
                  <c:pt idx="21">
                    <c:v>Нижнесиметский д/с</c:v>
                  </c:pt>
                  <c:pt idx="22">
                    <c:v>Илеберский д/с</c:v>
                  </c:pt>
                  <c:pt idx="23">
                    <c:v>Сердинский д/с</c:v>
                  </c:pt>
                  <c:pt idx="24">
                    <c:v>Шеморданский д/с №3</c:v>
                  </c:pt>
                  <c:pt idx="25">
                    <c:v>Верхнесиметский д/с</c:v>
                  </c:pt>
                  <c:pt idx="26">
                    <c:v>Бигенеевский д/с</c:v>
                  </c:pt>
                  <c:pt idx="27">
                    <c:v>Два Поля Арташский д/с</c:v>
                  </c:pt>
                  <c:pt idx="28">
                    <c:v>Изминский д/с</c:v>
                  </c:pt>
                  <c:pt idx="29">
                    <c:v>Большекибячинский д/с</c:v>
                  </c:pt>
                  <c:pt idx="30">
                    <c:v>Юлбатский д/с</c:v>
                  </c:pt>
                  <c:pt idx="31">
                    <c:v>Корсабашский д/с</c:v>
                  </c:pt>
                  <c:pt idx="32">
                    <c:v>Ст. Икшурминский д/с</c:v>
                  </c:pt>
                  <c:pt idx="33">
                    <c:v>Сабабашский д/с</c:v>
                  </c:pt>
                  <c:pt idx="34">
                    <c:v>Куюкский д/с</c:v>
                  </c:pt>
                  <c:pt idx="35">
                    <c:v>Ст. Мичанский д/с</c:v>
                  </c:pt>
                  <c:pt idx="36">
                    <c:v>Шеморданский д/с №1</c:v>
                  </c:pt>
                  <c:pt idx="37">
                    <c:v>Б. Шинарский д/с</c:v>
                  </c:pt>
                  <c:pt idx="38">
                    <c:v>Тат. Икшурминский д/с</c:v>
                  </c:pt>
                  <c:pt idx="39">
                    <c:v>Мамалаевский д/с</c:v>
                  </c:pt>
                  <c:pt idx="40">
                    <c:v>Б. Арташский д/с</c:v>
                  </c:pt>
                  <c:pt idx="41">
                    <c:v>Сабинский д/с №3 "Алтынчэч"</c:v>
                  </c:pt>
                  <c:pt idx="42">
                    <c:v>Мингерский д/с</c:v>
                  </c:pt>
                  <c:pt idx="43">
                    <c:v>Большеныртинский д/с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32</c:v>
                  </c:pt>
                  <c:pt idx="32">
                    <c:v>33</c:v>
                  </c:pt>
                  <c:pt idx="33">
                    <c:v>34</c:v>
                  </c:pt>
                  <c:pt idx="34">
                    <c:v>35</c:v>
                  </c:pt>
                  <c:pt idx="35">
                    <c:v>36</c:v>
                  </c:pt>
                  <c:pt idx="36">
                    <c:v>37</c:v>
                  </c:pt>
                  <c:pt idx="37">
                    <c:v>38</c:v>
                  </c:pt>
                  <c:pt idx="38">
                    <c:v>39</c:v>
                  </c:pt>
                  <c:pt idx="39">
                    <c:v>40</c:v>
                  </c:pt>
                  <c:pt idx="40">
                    <c:v>41</c:v>
                  </c:pt>
                  <c:pt idx="41">
                    <c:v>42</c:v>
                  </c:pt>
                  <c:pt idx="42">
                    <c:v>43</c:v>
                  </c:pt>
                  <c:pt idx="43">
                    <c:v>44</c:v>
                  </c:pt>
                </c:lvl>
              </c:multiLvlStrCache>
            </c:multiLvlStrRef>
          </c:cat>
          <c:val>
            <c:numRef>
              <c:f>рейтинг!$E$3:$E$46</c:f>
              <c:numCache>
                <c:formatCode>General</c:formatCode>
                <c:ptCount val="44"/>
                <c:pt idx="0">
                  <c:v>27.3</c:v>
                </c:pt>
                <c:pt idx="1">
                  <c:v>26.8</c:v>
                </c:pt>
                <c:pt idx="2">
                  <c:v>26.3</c:v>
                </c:pt>
                <c:pt idx="3">
                  <c:v>26</c:v>
                </c:pt>
                <c:pt idx="4">
                  <c:v>25.4</c:v>
                </c:pt>
                <c:pt idx="5">
                  <c:v>25.4</c:v>
                </c:pt>
                <c:pt idx="6">
                  <c:v>25.1</c:v>
                </c:pt>
                <c:pt idx="7">
                  <c:v>25</c:v>
                </c:pt>
                <c:pt idx="8">
                  <c:v>25</c:v>
                </c:pt>
                <c:pt idx="9">
                  <c:v>24.8</c:v>
                </c:pt>
                <c:pt idx="10">
                  <c:v>23.9</c:v>
                </c:pt>
                <c:pt idx="11">
                  <c:v>23.9</c:v>
                </c:pt>
                <c:pt idx="12">
                  <c:v>23.9</c:v>
                </c:pt>
                <c:pt idx="13">
                  <c:v>23.7</c:v>
                </c:pt>
                <c:pt idx="14">
                  <c:v>23.7</c:v>
                </c:pt>
                <c:pt idx="15">
                  <c:v>23.6</c:v>
                </c:pt>
                <c:pt idx="16">
                  <c:v>23.4</c:v>
                </c:pt>
                <c:pt idx="17">
                  <c:v>23.2</c:v>
                </c:pt>
                <c:pt idx="18">
                  <c:v>23.2</c:v>
                </c:pt>
                <c:pt idx="19">
                  <c:v>23.1</c:v>
                </c:pt>
                <c:pt idx="20">
                  <c:v>23</c:v>
                </c:pt>
                <c:pt idx="21">
                  <c:v>23</c:v>
                </c:pt>
                <c:pt idx="22">
                  <c:v>23</c:v>
                </c:pt>
                <c:pt idx="23">
                  <c:v>22.9</c:v>
                </c:pt>
                <c:pt idx="24">
                  <c:v>22.9</c:v>
                </c:pt>
                <c:pt idx="25">
                  <c:v>22.9</c:v>
                </c:pt>
                <c:pt idx="26">
                  <c:v>22.8</c:v>
                </c:pt>
                <c:pt idx="27">
                  <c:v>22.8</c:v>
                </c:pt>
                <c:pt idx="28">
                  <c:v>22.8</c:v>
                </c:pt>
                <c:pt idx="29">
                  <c:v>22.7</c:v>
                </c:pt>
                <c:pt idx="30">
                  <c:v>22.7</c:v>
                </c:pt>
                <c:pt idx="31">
                  <c:v>22.6</c:v>
                </c:pt>
                <c:pt idx="32">
                  <c:v>22.3</c:v>
                </c:pt>
                <c:pt idx="33">
                  <c:v>22.1</c:v>
                </c:pt>
                <c:pt idx="34">
                  <c:v>22</c:v>
                </c:pt>
                <c:pt idx="35">
                  <c:v>22</c:v>
                </c:pt>
                <c:pt idx="36">
                  <c:v>21.7</c:v>
                </c:pt>
                <c:pt idx="37">
                  <c:v>21.4</c:v>
                </c:pt>
                <c:pt idx="38">
                  <c:v>21.1</c:v>
                </c:pt>
                <c:pt idx="39">
                  <c:v>20.8</c:v>
                </c:pt>
                <c:pt idx="40">
                  <c:v>20.5</c:v>
                </c:pt>
                <c:pt idx="41">
                  <c:v>19.899999999999999</c:v>
                </c:pt>
                <c:pt idx="42">
                  <c:v>16.600000000000001</c:v>
                </c:pt>
                <c:pt idx="43">
                  <c:v>11.6</c:v>
                </c:pt>
              </c:numCache>
            </c:numRef>
          </c:val>
        </c:ser>
        <c:ser>
          <c:idx val="3"/>
          <c:order val="1"/>
          <c:tx>
            <c:strRef>
              <c:f>рейтинг!$F$2</c:f>
              <c:strCache>
                <c:ptCount val="1"/>
                <c:pt idx="0">
                  <c:v>Рейтинг</c:v>
                </c:pt>
              </c:strCache>
            </c:strRef>
          </c:tx>
          <c:invertIfNegative val="0"/>
          <c:cat>
            <c:multiLvlStrRef>
              <c:f>рейтинг!$A$3:$B$46</c:f>
              <c:multiLvlStrCache>
                <c:ptCount val="44"/>
                <c:lvl>
                  <c:pt idx="0">
                    <c:v>Нижнешитцинский д/с</c:v>
                  </c:pt>
                  <c:pt idx="1">
                    <c:v>Шикшинский д/с</c:v>
                  </c:pt>
                  <c:pt idx="2">
                    <c:v>Верхнешитцинский д/с</c:v>
                  </c:pt>
                  <c:pt idx="3">
                    <c:v>Туктарский д/с</c:v>
                  </c:pt>
                  <c:pt idx="4">
                    <c:v>Сабинский д/с №1 "Шатлык"</c:v>
                  </c:pt>
                  <c:pt idx="5">
                    <c:v>Сабинский д/с №4 "Кынгырау"</c:v>
                  </c:pt>
                  <c:pt idx="6">
                    <c:v>Сабинский д/с №5 "Бэлэкэч"</c:v>
                  </c:pt>
                  <c:pt idx="7">
                    <c:v>Средненыртинский д/с</c:v>
                  </c:pt>
                  <c:pt idx="8">
                    <c:v>К. Мешинский д/с</c:v>
                  </c:pt>
                  <c:pt idx="9">
                    <c:v>Кильдебякский д/с</c:v>
                  </c:pt>
                  <c:pt idx="10">
                    <c:v>Евлаштавский д/с</c:v>
                  </c:pt>
                  <c:pt idx="11">
                    <c:v>Лесхозский д/с</c:v>
                  </c:pt>
                  <c:pt idx="12">
                    <c:v>Уютский д/с</c:v>
                  </c:pt>
                  <c:pt idx="13">
                    <c:v>Иштуганский д/с</c:v>
                  </c:pt>
                  <c:pt idx="14">
                    <c:v>Новомичанский д/с</c:v>
                  </c:pt>
                  <c:pt idx="15">
                    <c:v>Олуязский д/с</c:v>
                  </c:pt>
                  <c:pt idx="16">
                    <c:v>Сабинский д/с №2 "Эллуки"</c:v>
                  </c:pt>
                  <c:pt idx="17">
                    <c:v>Тюбякский д/с</c:v>
                  </c:pt>
                  <c:pt idx="18">
                    <c:v>Тимершикский д/с</c:v>
                  </c:pt>
                  <c:pt idx="19">
                    <c:v>Мешабашский д/с</c:v>
                  </c:pt>
                  <c:pt idx="20">
                    <c:v>Сатышевский д/с</c:v>
                  </c:pt>
                  <c:pt idx="21">
                    <c:v>Нижнесиметский д/с</c:v>
                  </c:pt>
                  <c:pt idx="22">
                    <c:v>Илеберский д/с</c:v>
                  </c:pt>
                  <c:pt idx="23">
                    <c:v>Сердинский д/с</c:v>
                  </c:pt>
                  <c:pt idx="24">
                    <c:v>Шеморданский д/с №3</c:v>
                  </c:pt>
                  <c:pt idx="25">
                    <c:v>Верхнесиметский д/с</c:v>
                  </c:pt>
                  <c:pt idx="26">
                    <c:v>Бигенеевский д/с</c:v>
                  </c:pt>
                  <c:pt idx="27">
                    <c:v>Два Поля Арташский д/с</c:v>
                  </c:pt>
                  <c:pt idx="28">
                    <c:v>Изминский д/с</c:v>
                  </c:pt>
                  <c:pt idx="29">
                    <c:v>Большекибячинский д/с</c:v>
                  </c:pt>
                  <c:pt idx="30">
                    <c:v>Юлбатский д/с</c:v>
                  </c:pt>
                  <c:pt idx="31">
                    <c:v>Корсабашский д/с</c:v>
                  </c:pt>
                  <c:pt idx="32">
                    <c:v>Ст. Икшурминский д/с</c:v>
                  </c:pt>
                  <c:pt idx="33">
                    <c:v>Сабабашский д/с</c:v>
                  </c:pt>
                  <c:pt idx="34">
                    <c:v>Куюкский д/с</c:v>
                  </c:pt>
                  <c:pt idx="35">
                    <c:v>Ст. Мичанский д/с</c:v>
                  </c:pt>
                  <c:pt idx="36">
                    <c:v>Шеморданский д/с №1</c:v>
                  </c:pt>
                  <c:pt idx="37">
                    <c:v>Б. Шинарский д/с</c:v>
                  </c:pt>
                  <c:pt idx="38">
                    <c:v>Тат. Икшурминский д/с</c:v>
                  </c:pt>
                  <c:pt idx="39">
                    <c:v>Мамалаевский д/с</c:v>
                  </c:pt>
                  <c:pt idx="40">
                    <c:v>Б. Арташский д/с</c:v>
                  </c:pt>
                  <c:pt idx="41">
                    <c:v>Сабинский д/с №3 "Алтынчэч"</c:v>
                  </c:pt>
                  <c:pt idx="42">
                    <c:v>Мингерский д/с</c:v>
                  </c:pt>
                  <c:pt idx="43">
                    <c:v>Большеныртинский д/с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32</c:v>
                  </c:pt>
                  <c:pt idx="32">
                    <c:v>33</c:v>
                  </c:pt>
                  <c:pt idx="33">
                    <c:v>34</c:v>
                  </c:pt>
                  <c:pt idx="34">
                    <c:v>35</c:v>
                  </c:pt>
                  <c:pt idx="35">
                    <c:v>36</c:v>
                  </c:pt>
                  <c:pt idx="36">
                    <c:v>37</c:v>
                  </c:pt>
                  <c:pt idx="37">
                    <c:v>38</c:v>
                  </c:pt>
                  <c:pt idx="38">
                    <c:v>39</c:v>
                  </c:pt>
                  <c:pt idx="39">
                    <c:v>40</c:v>
                  </c:pt>
                  <c:pt idx="40">
                    <c:v>41</c:v>
                  </c:pt>
                  <c:pt idx="41">
                    <c:v>42</c:v>
                  </c:pt>
                  <c:pt idx="42">
                    <c:v>43</c:v>
                  </c:pt>
                  <c:pt idx="43">
                    <c:v>44</c:v>
                  </c:pt>
                </c:lvl>
              </c:multiLvlStrCache>
            </c:multiLvlStrRef>
          </c:cat>
          <c:val>
            <c:numRef>
              <c:f>рейтинг!$F$3:$F$46</c:f>
              <c:numCache>
                <c:formatCode>General</c:formatCode>
                <c:ptCount val="4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7</c:v>
                </c:pt>
                <c:pt idx="9">
                  <c:v>8</c:v>
                </c:pt>
                <c:pt idx="10">
                  <c:v>9</c:v>
                </c:pt>
                <c:pt idx="11">
                  <c:v>9</c:v>
                </c:pt>
                <c:pt idx="12">
                  <c:v>9</c:v>
                </c:pt>
                <c:pt idx="13">
                  <c:v>10</c:v>
                </c:pt>
                <c:pt idx="14">
                  <c:v>10</c:v>
                </c:pt>
                <c:pt idx="15">
                  <c:v>11</c:v>
                </c:pt>
                <c:pt idx="16">
                  <c:v>12</c:v>
                </c:pt>
                <c:pt idx="17">
                  <c:v>13</c:v>
                </c:pt>
                <c:pt idx="18">
                  <c:v>13</c:v>
                </c:pt>
                <c:pt idx="19">
                  <c:v>14</c:v>
                </c:pt>
                <c:pt idx="20">
                  <c:v>15</c:v>
                </c:pt>
                <c:pt idx="21">
                  <c:v>15</c:v>
                </c:pt>
                <c:pt idx="22">
                  <c:v>15</c:v>
                </c:pt>
                <c:pt idx="23">
                  <c:v>16</c:v>
                </c:pt>
                <c:pt idx="24">
                  <c:v>16</c:v>
                </c:pt>
                <c:pt idx="25">
                  <c:v>16</c:v>
                </c:pt>
                <c:pt idx="26">
                  <c:v>17</c:v>
                </c:pt>
                <c:pt idx="27">
                  <c:v>17</c:v>
                </c:pt>
                <c:pt idx="28">
                  <c:v>17</c:v>
                </c:pt>
                <c:pt idx="29">
                  <c:v>18</c:v>
                </c:pt>
                <c:pt idx="30">
                  <c:v>18</c:v>
                </c:pt>
                <c:pt idx="31">
                  <c:v>19</c:v>
                </c:pt>
                <c:pt idx="32">
                  <c:v>20</c:v>
                </c:pt>
                <c:pt idx="33">
                  <c:v>21</c:v>
                </c:pt>
                <c:pt idx="34">
                  <c:v>22</c:v>
                </c:pt>
                <c:pt idx="35">
                  <c:v>22</c:v>
                </c:pt>
                <c:pt idx="36">
                  <c:v>23</c:v>
                </c:pt>
                <c:pt idx="37">
                  <c:v>24</c:v>
                </c:pt>
                <c:pt idx="38">
                  <c:v>25</c:v>
                </c:pt>
                <c:pt idx="39">
                  <c:v>26</c:v>
                </c:pt>
                <c:pt idx="40">
                  <c:v>27</c:v>
                </c:pt>
                <c:pt idx="41">
                  <c:v>28</c:v>
                </c:pt>
                <c:pt idx="42">
                  <c:v>29</c:v>
                </c:pt>
                <c:pt idx="43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6115968"/>
        <c:axId val="146134144"/>
      </c:barChart>
      <c:catAx>
        <c:axId val="146115968"/>
        <c:scaling>
          <c:orientation val="minMax"/>
        </c:scaling>
        <c:delete val="0"/>
        <c:axPos val="b"/>
        <c:majorTickMark val="out"/>
        <c:minorTickMark val="none"/>
        <c:tickLblPos val="nextTo"/>
        <c:crossAx val="146134144"/>
        <c:crosses val="autoZero"/>
        <c:auto val="1"/>
        <c:lblAlgn val="ctr"/>
        <c:lblOffset val="100"/>
        <c:noMultiLvlLbl val="0"/>
      </c:catAx>
      <c:valAx>
        <c:axId val="1461341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61159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solidFill>
        <a:schemeClr val="accent4"/>
      </a:solidFill>
    </a:ln>
  </c:sp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0.90173</cdr:x>
      <cdr:y>0.48594</cdr:y>
    </cdr:from>
    <cdr:to>
      <cdr:x>1</cdr:x>
      <cdr:y>0.63631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584712" y="295519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42D2401-D2F1-4239-AE03-EA9BD7A8A7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026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B98D2-2A87-47E3-9D20-E1ECC561AF5A}" type="slidenum">
              <a:rPr lang="ru-RU" smtClean="0">
                <a:solidFill>
                  <a:prstClr val="black"/>
                </a:solidFill>
              </a:rPr>
              <a:pPr/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476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B98D2-2A87-47E3-9D20-E1ECC561AF5A}" type="slidenum">
              <a:rPr lang="ru-RU" smtClean="0">
                <a:solidFill>
                  <a:prstClr val="black"/>
                </a:solidFill>
              </a:rPr>
              <a:pPr/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476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B98D2-2A87-47E3-9D20-E1ECC561AF5A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476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B98D2-2A87-47E3-9D20-E1ECC561AF5A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476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92500" y="1052513"/>
            <a:ext cx="5183188" cy="1470025"/>
          </a:xfrm>
        </p:spPr>
        <p:txBody>
          <a:bodyPr/>
          <a:lstStyle>
            <a:lvl1pPr algn="r">
              <a:defRPr sz="2800">
                <a:solidFill>
                  <a:srgbClr val="E27100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5925A202-95E0-44B1-8F5A-25BF5FBD11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131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2C71D-AD85-4012-886A-59A3CF33C2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771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72313" y="115888"/>
            <a:ext cx="2071687" cy="57610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52488" y="115888"/>
            <a:ext cx="6067425" cy="57610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A47C0F-ED8F-4840-A442-D660A7122B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4026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43213" y="2295525"/>
            <a:ext cx="6202362" cy="1470025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ru-RU" noProof="0" smtClean="0"/>
              <a:t>Заголовок</a:t>
            </a:r>
            <a:br>
              <a:rPr lang="ru-RU" noProof="0" smtClean="0"/>
            </a:br>
            <a:r>
              <a:rPr lang="ru-RU" noProof="0" smtClean="0"/>
              <a:t>Слайда-разделителя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3135560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0E085-8C62-4BCE-9B49-AB0F155AB5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5035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C730F-A633-4893-AA33-57FF3713E9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5344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52488" y="1949450"/>
            <a:ext cx="3846512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51400" y="1949450"/>
            <a:ext cx="3846513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1D758B-0193-4D44-B8B0-932EB360A3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1113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1971D-A8F3-47D2-87B6-C757A4803D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140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8ED9A2-F6B8-4C78-A329-7480281AE4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0472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A0E4BE-5852-4A27-B043-C19FEB7777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4499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85947-D4B4-452F-A026-5EFAE94728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741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13299-1300-4D75-842E-50AC6B75C0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2703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643FA-FAB7-4E80-BD7C-97E7CC7A88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4720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FFE829-6A19-4F26-98D0-6050C70990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7828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72313" y="115888"/>
            <a:ext cx="2071687" cy="57610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52488" y="115888"/>
            <a:ext cx="6067425" cy="57610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D1106A-F65D-4706-81B6-4C3D0CFF2B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3790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92500" y="1052513"/>
            <a:ext cx="5183188" cy="1470025"/>
          </a:xfrm>
        </p:spPr>
        <p:txBody>
          <a:bodyPr/>
          <a:lstStyle>
            <a:lvl1pPr algn="r">
              <a:defRPr sz="2800">
                <a:solidFill>
                  <a:srgbClr val="E27100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5925A202-95E0-44B1-8F5A-25BF5FBD119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8147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13299-1300-4D75-842E-50AC6B75C0E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6460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4A3EB-E81D-466C-9F08-12674BEDD0E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0070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52488" y="1949450"/>
            <a:ext cx="3846512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51400" y="1949450"/>
            <a:ext cx="3846513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7EEFF-5762-48C6-8834-2751B36D622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0560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8FCAAC-DB70-4CFB-8994-14257380CEF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0215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3796B-8CE3-43AA-8316-7ACBBD29CBD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8998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D23C3B-FD12-4F94-B697-63BD0B77F12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776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4A3EB-E81D-466C-9F08-12674BEDD0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5507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6DC92-F0E3-4A19-8A13-8354C9C20A4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20298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2FC51-15D0-469D-BD44-C95E9C18A32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9072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2C71D-AD85-4012-886A-59A3CF33C24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8869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72313" y="115888"/>
            <a:ext cx="2071687" cy="57610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52488" y="115888"/>
            <a:ext cx="6067425" cy="57610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A47C0F-ED8F-4840-A442-D660A7122B7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024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15.08.2014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2545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15.08.2014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3406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15.08.2014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946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15.08.2014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1526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15.08.2014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0155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15.08.2014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662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52488" y="1949450"/>
            <a:ext cx="3846512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51400" y="1949450"/>
            <a:ext cx="3846513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7EEFF-5762-48C6-8834-2751B36D62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0671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15.08.2014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365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15.08.2014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1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15.08.2014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203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15.08.2014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097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15.08.2014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166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8/15/2014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8/15/2014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30E085-8C62-4BCE-9B49-AB0F155AB5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8/15/2014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5C730F-A633-4893-AA33-57FF3713E9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8/15/2014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1D758B-0193-4D44-B8B0-932EB360A3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8/15/2014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B1971D-A8F3-47D2-87B6-C757A4803D2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8FCAAC-DB70-4CFB-8994-14257380CE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29252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8/15/2014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8ED9A2-F6B8-4C78-A329-7480281AE49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8/15/2014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A0E4BE-5852-4A27-B043-C19FEB7777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8/15/2014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285947-D4B4-452F-A026-5EFAE94728E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8/15/2014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6643FA-FAB7-4E80-BD7C-97E7CC7A88C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8/15/2014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FFE829-6A19-4F26-98D0-6050C709908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8/15/2014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D1106A-F65D-4706-81B6-4C3D0CFF2B5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E60E8-3499-4A9A-B0DC-01F130976E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355001"/>
      </p:ext>
    </p:extLst>
  </p:cSld>
  <p:clrMapOvr>
    <a:masterClrMapping/>
  </p:clrMapOvr>
  <p:transition spd="slow">
    <p:wip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86D88-105B-4752-A04E-0FE3312D32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656971"/>
      </p:ext>
    </p:extLst>
  </p:cSld>
  <p:clrMapOvr>
    <a:masterClrMapping/>
  </p:clrMapOvr>
  <p:transition spd="slow">
    <p:wip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D4D3F-9A33-454B-B9A3-DC562B3989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346295"/>
      </p:ext>
    </p:extLst>
  </p:cSld>
  <p:clrMapOvr>
    <a:masterClrMapping/>
  </p:clrMapOvr>
  <p:transition spd="slow">
    <p:wip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1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1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7BB9D-EB35-4BE1-9C3F-6917DD8A4C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778493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3796B-8CE3-43AA-8316-7ACBBD29CB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76841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A24AB-97F2-444F-9735-DF4BEAE6F1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303372"/>
      </p:ext>
    </p:extLst>
  </p:cSld>
  <p:clrMapOvr>
    <a:masterClrMapping/>
  </p:clrMapOvr>
  <p:transition spd="slow">
    <p:wip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F5230-079C-48EE-B6DE-8B934E2CD4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940549"/>
      </p:ext>
    </p:extLst>
  </p:cSld>
  <p:clrMapOvr>
    <a:masterClrMapping/>
  </p:clrMapOvr>
  <p:transition spd="slow">
    <p:wip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16559-740F-4766-B6B5-BA5A8B6B9C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44344"/>
      </p:ext>
    </p:extLst>
  </p:cSld>
  <p:clrMapOvr>
    <a:masterClrMapping/>
  </p:clrMapOvr>
  <p:transition spd="slow">
    <p:wip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29D83-D3C6-4E02-8E59-87A35BE025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747792"/>
      </p:ext>
    </p:extLst>
  </p:cSld>
  <p:clrMapOvr>
    <a:masterClrMapping/>
  </p:clrMapOvr>
  <p:transition spd="slow">
    <p:wip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49539-F6C9-47A3-9A21-C18FBDAD27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775654"/>
      </p:ext>
    </p:extLst>
  </p:cSld>
  <p:clrMapOvr>
    <a:masterClrMapping/>
  </p:clrMapOvr>
  <p:transition spd="slow">
    <p:wip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48FB7-0B30-4D6B-98A8-45ECAC957B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317403"/>
      </p:ext>
    </p:extLst>
  </p:cSld>
  <p:clrMapOvr>
    <a:masterClrMapping/>
  </p:clrMapOvr>
  <p:transition spd="slow">
    <p:wip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7324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7324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BFC0E-871B-4544-ABB3-2D401BA0B8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815045"/>
      </p:ext>
    </p:extLst>
  </p:cSld>
  <p:clrMapOvr>
    <a:masterClrMapping/>
  </p:clrMapOvr>
  <p:transition spd="slow">
    <p:wip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481138"/>
            <a:ext cx="8229600" cy="4525962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BD7FB-0609-4119-BE68-F641C41442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857430"/>
      </p:ext>
    </p:extLst>
  </p:cSld>
  <p:clrMapOvr>
    <a:masterClrMapping/>
  </p:clrMapOvr>
  <p:transition spd="slow">
    <p:wip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43213" y="2295525"/>
            <a:ext cx="6202362" cy="1470025"/>
          </a:xfrm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ru-RU" noProof="0" smtClean="0"/>
              <a:t>Заголовок</a:t>
            </a:r>
            <a:br>
              <a:rPr lang="ru-RU" noProof="0" smtClean="0"/>
            </a:br>
            <a:r>
              <a:rPr lang="ru-RU" noProof="0" smtClean="0"/>
              <a:t>Слайда-разделителя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65606608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0E085-8C62-4BCE-9B49-AB0F155AB53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918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D23C3B-FD12-4F94-B697-63BD0B77F1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85046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C730F-A633-4893-AA33-57FF3713E93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07096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52488" y="1949450"/>
            <a:ext cx="3846512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51400" y="1949450"/>
            <a:ext cx="3846513" cy="3927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1D758B-0193-4D44-B8B0-932EB360A36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1682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1971D-A8F3-47D2-87B6-C757A4803D2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43117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8ED9A2-F6B8-4C78-A329-7480281AE49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90468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A0E4BE-5852-4A27-B043-C19FEB77776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48759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85947-D4B4-452F-A026-5EFAE94728E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8659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643FA-FAB7-4E80-BD7C-97E7CC7A88C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29915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FFE829-6A19-4F26-98D0-6050C709908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38729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72313" y="115888"/>
            <a:ext cx="2071687" cy="57610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52488" y="115888"/>
            <a:ext cx="6067425" cy="57610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D1106A-F65D-4706-81B6-4C3D0CFF2B5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805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6DC92-F0E3-4A19-8A13-8354C9C20A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330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2FC51-15D0-469D-BD44-C95E9C18A3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882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6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1588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  <a:br>
              <a:rPr lang="ru-RU" smtClean="0"/>
            </a:br>
            <a:r>
              <a:rPr lang="ru-RU" smtClean="0"/>
              <a:t>Можно в две строки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52488" y="1949450"/>
            <a:ext cx="7845425" cy="392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16013" y="6365875"/>
            <a:ext cx="5492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2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6A715FCE-10D5-47DA-B79A-B4465D918B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9pPr>
    </p:titleStyle>
    <p:bodyStyle>
      <a:lvl1pPr marL="266700" indent="-266700" algn="l" rtl="0" fontAlgn="base">
        <a:spcBef>
          <a:spcPct val="20000"/>
        </a:spcBef>
        <a:spcAft>
          <a:spcPct val="0"/>
        </a:spcAft>
        <a:buBlip>
          <a:blip r:embed="rId14"/>
        </a:buBlip>
        <a:defRPr sz="2200">
          <a:solidFill>
            <a:srgbClr val="2C2C84"/>
          </a:solidFill>
          <a:latin typeface="+mn-lt"/>
          <a:ea typeface="+mn-ea"/>
          <a:cs typeface="+mn-cs"/>
        </a:defRPr>
      </a:lvl1pPr>
      <a:lvl2pPr marL="712788" indent="-180975" algn="l" rtl="0" fontAlgn="base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2pPr>
      <a:lvl3pPr marL="1235075" indent="-228600" algn="l" rtl="0" fontAlgn="base">
        <a:spcBef>
          <a:spcPct val="20000"/>
        </a:spcBef>
        <a:spcAft>
          <a:spcPct val="0"/>
        </a:spcAft>
        <a:buChar char="•"/>
        <a:defRPr sz="2200">
          <a:solidFill>
            <a:srgbClr val="2C2C84"/>
          </a:solidFill>
          <a:latin typeface="+mn-lt"/>
        </a:defRPr>
      </a:lvl3pPr>
      <a:lvl4pPr marL="1643063" indent="-228600" algn="l" rtl="0" fontAlgn="base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1588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  <a:br>
              <a:rPr lang="ru-RU" smtClean="0"/>
            </a:br>
            <a:r>
              <a:rPr lang="ru-RU" smtClean="0"/>
              <a:t>Можно в две строки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52488" y="1949450"/>
            <a:ext cx="7845425" cy="392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7088" y="6365875"/>
            <a:ext cx="838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AD37614A-ABD1-47EA-8CC8-0F36481849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9pPr>
    </p:titleStyle>
    <p:bodyStyle>
      <a:lvl1pPr marL="266700" indent="-2667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200">
          <a:solidFill>
            <a:srgbClr val="2C2C84"/>
          </a:solidFill>
          <a:latin typeface="+mn-lt"/>
          <a:ea typeface="+mn-ea"/>
          <a:cs typeface="+mn-cs"/>
        </a:defRPr>
      </a:lvl1pPr>
      <a:lvl2pPr marL="712788" indent="-180975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2pPr>
      <a:lvl3pPr marL="1235075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2C2C84"/>
          </a:solidFill>
          <a:latin typeface="+mn-lt"/>
        </a:defRPr>
      </a:lvl3pPr>
      <a:lvl4pPr marL="1643063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1588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  <a:br>
              <a:rPr lang="ru-RU" smtClean="0"/>
            </a:br>
            <a:r>
              <a:rPr lang="ru-RU" smtClean="0"/>
              <a:t>Можно в две строки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52488" y="1949450"/>
            <a:ext cx="7845425" cy="392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16013" y="6365875"/>
            <a:ext cx="5492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2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6A715FCE-10D5-47DA-B79A-B4465D918B9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239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9" r:id="rId1"/>
    <p:sldLayoutId id="2147483990" r:id="rId2"/>
    <p:sldLayoutId id="2147483991" r:id="rId3"/>
    <p:sldLayoutId id="2147483992" r:id="rId4"/>
    <p:sldLayoutId id="2147483993" r:id="rId5"/>
    <p:sldLayoutId id="2147483994" r:id="rId6"/>
    <p:sldLayoutId id="2147483995" r:id="rId7"/>
    <p:sldLayoutId id="2147483996" r:id="rId8"/>
    <p:sldLayoutId id="2147483997" r:id="rId9"/>
    <p:sldLayoutId id="2147483998" r:id="rId10"/>
    <p:sldLayoutId id="2147483999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9pPr>
    </p:titleStyle>
    <p:bodyStyle>
      <a:lvl1pPr marL="266700" indent="-266700" algn="l" rtl="0" fontAlgn="base">
        <a:spcBef>
          <a:spcPct val="20000"/>
        </a:spcBef>
        <a:spcAft>
          <a:spcPct val="0"/>
        </a:spcAft>
        <a:buBlip>
          <a:blip r:embed="rId14"/>
        </a:buBlip>
        <a:defRPr sz="2200">
          <a:solidFill>
            <a:srgbClr val="2C2C84"/>
          </a:solidFill>
          <a:latin typeface="+mn-lt"/>
          <a:ea typeface="+mn-ea"/>
          <a:cs typeface="+mn-cs"/>
        </a:defRPr>
      </a:lvl1pPr>
      <a:lvl2pPr marL="712788" indent="-180975" algn="l" rtl="0" fontAlgn="base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2pPr>
      <a:lvl3pPr marL="1235075" indent="-228600" algn="l" rtl="0" fontAlgn="base">
        <a:spcBef>
          <a:spcPct val="20000"/>
        </a:spcBef>
        <a:spcAft>
          <a:spcPct val="0"/>
        </a:spcAft>
        <a:buChar char="•"/>
        <a:defRPr sz="2200">
          <a:solidFill>
            <a:srgbClr val="2C2C84"/>
          </a:solidFill>
          <a:latin typeface="+mn-lt"/>
        </a:defRPr>
      </a:lvl3pPr>
      <a:lvl4pPr marL="1643063" indent="-228600" algn="l" rtl="0" fontAlgn="base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Trebuchet M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15.08.2014</a:t>
            </a:fld>
            <a:endParaRPr lang="ru-RU">
              <a:solidFill>
                <a:prstClr val="black">
                  <a:tint val="75000"/>
                </a:prstClr>
              </a:solidFill>
              <a:latin typeface="Trebuchet M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Trebuchet M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rebuchet M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4170744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3" r:id="rId1"/>
    <p:sldLayoutId id="2147484014" r:id="rId2"/>
    <p:sldLayoutId id="2147484015" r:id="rId3"/>
    <p:sldLayoutId id="2147484016" r:id="rId4"/>
    <p:sldLayoutId id="2147484017" r:id="rId5"/>
    <p:sldLayoutId id="2147484018" r:id="rId6"/>
    <p:sldLayoutId id="2147484019" r:id="rId7"/>
    <p:sldLayoutId id="2147484020" r:id="rId8"/>
    <p:sldLayoutId id="2147484021" r:id="rId9"/>
    <p:sldLayoutId id="2147484022" r:id="rId10"/>
    <p:sldLayoutId id="214748402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8/15/2014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A715FCE-10D5-47DA-B79A-B4465D918B9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6" r:id="rId2"/>
    <p:sldLayoutId id="2147484027" r:id="rId3"/>
    <p:sldLayoutId id="2147484028" r:id="rId4"/>
    <p:sldLayoutId id="2147484029" r:id="rId5"/>
    <p:sldLayoutId id="2147484030" r:id="rId6"/>
    <p:sldLayoutId id="2147484031" r:id="rId7"/>
    <p:sldLayoutId id="2147484032" r:id="rId8"/>
    <p:sldLayoutId id="2147484033" r:id="rId9"/>
    <p:sldLayoutId id="2147484034" r:id="rId10"/>
    <p:sldLayoutId id="214748403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sz="3200" b="1">
              <a:solidFill>
                <a:srgbClr val="000000"/>
              </a:solidFill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16387" name="Полилиния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3802505 w 5591"/>
              <a:gd name="T3" fmla="*/ 0 h 588"/>
              <a:gd name="T4" fmla="*/ 3802505 w 5591"/>
              <a:gd name="T5" fmla="*/ 838200 h 588"/>
              <a:gd name="T6" fmla="*/ 3168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 sz="3200" b="1">
              <a:solidFill>
                <a:srgbClr val="000000"/>
              </a:solidFill>
              <a:latin typeface="Palatino Linotype" pitchFamily="18" charset="0"/>
              <a:cs typeface="Arial" pitchFamily="34" charset="0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3200" b="1">
              <a:solidFill>
                <a:srgbClr val="FFFFFF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p3d prstMaterial="softEdge">
              <a:bevelT w="25400" h="25400"/>
            </a:sp3d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639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rgbClr val="000000"/>
                </a:solidFill>
                <a:effectLst/>
                <a:cs typeface="+mn-cs"/>
              </a:defRPr>
            </a:lvl1pPr>
            <a:extLst/>
          </a:lstStyle>
          <a:p>
            <a:pPr>
              <a:defRPr/>
            </a:pPr>
            <a:endParaRPr lang="ru-RU" b="1">
              <a:latin typeface="Palatino Linotype" pitchFamily="18" charset="0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rgbClr val="000000"/>
                </a:solidFill>
                <a:effectLst/>
                <a:cs typeface="+mn-cs"/>
              </a:defRPr>
            </a:lvl1pPr>
            <a:extLst/>
          </a:lstStyle>
          <a:p>
            <a:pPr>
              <a:defRPr/>
            </a:pPr>
            <a:endParaRPr lang="ru-RU" b="1">
              <a:latin typeface="Palatino Linotype" pitchFamily="18" charset="0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rgbClr val="000000"/>
                </a:solidFill>
                <a:effectLst/>
                <a:cs typeface="+mn-cs"/>
              </a:defRPr>
            </a:lvl1pPr>
            <a:extLst/>
          </a:lstStyle>
          <a:p>
            <a:pPr>
              <a:defRPr/>
            </a:pPr>
            <a:fld id="{1290AFE7-4597-46F4-86FE-4575AD507E9C}" type="slidenum">
              <a:rPr lang="ru-RU">
                <a:latin typeface="Palatino Linotype" pitchFamily="18" charset="0"/>
              </a:rPr>
              <a:pPr>
                <a:defRPr/>
              </a:pPr>
              <a:t>‹#›</a:t>
            </a:fld>
            <a:endParaRPr lang="ru-RU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729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7" r:id="rId1"/>
    <p:sldLayoutId id="2147484038" r:id="rId2"/>
    <p:sldLayoutId id="2147484039" r:id="rId3"/>
    <p:sldLayoutId id="2147484040" r:id="rId4"/>
    <p:sldLayoutId id="2147484041" r:id="rId5"/>
    <p:sldLayoutId id="2147484042" r:id="rId6"/>
    <p:sldLayoutId id="2147484043" r:id="rId7"/>
    <p:sldLayoutId id="2147484044" r:id="rId8"/>
    <p:sldLayoutId id="2147484045" r:id="rId9"/>
    <p:sldLayoutId id="2147484046" r:id="rId10"/>
    <p:sldLayoutId id="2147484047" r:id="rId11"/>
    <p:sldLayoutId id="2147484048" r:id="rId12"/>
  </p:sldLayoutIdLst>
  <p:transition spd="slow">
    <p:wipe/>
  </p:transition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Tahoma" pitchFamily="34" charset="0"/>
        </a:defRPr>
      </a:lvl9pPr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>
          <a:solidFill>
            <a:schemeClr val="tx1"/>
          </a:solidFill>
          <a:latin typeface="+mn-lt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>
          <a:solidFill>
            <a:schemeClr val="tx1"/>
          </a:solidFill>
          <a:latin typeface="+mn-lt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>
          <a:solidFill>
            <a:schemeClr val="tx1"/>
          </a:solidFill>
          <a:latin typeface="+mn-lt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5pPr>
      <a:lvl6pPr marL="18288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6pPr>
      <a:lvl7pPr marL="2286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7pPr>
      <a:lvl8pPr marL="27432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8pPr>
      <a:lvl9pPr marL="32004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1588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  <a:br>
              <a:rPr lang="ru-RU" smtClean="0"/>
            </a:br>
            <a:r>
              <a:rPr lang="ru-RU" smtClean="0"/>
              <a:t>Можно в две строки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52488" y="1949450"/>
            <a:ext cx="7845425" cy="392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7088" y="6365875"/>
            <a:ext cx="838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2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AD37614A-ABD1-47EA-8CC8-0F364818491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134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2C2C84"/>
          </a:solidFill>
          <a:latin typeface="Arial" charset="0"/>
        </a:defRPr>
      </a:lvl9pPr>
    </p:titleStyle>
    <p:bodyStyle>
      <a:lvl1pPr marL="266700" indent="-2667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200">
          <a:solidFill>
            <a:srgbClr val="2C2C84"/>
          </a:solidFill>
          <a:latin typeface="+mn-lt"/>
          <a:ea typeface="+mn-ea"/>
          <a:cs typeface="+mn-cs"/>
        </a:defRPr>
      </a:lvl1pPr>
      <a:lvl2pPr marL="712788" indent="-180975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2pPr>
      <a:lvl3pPr marL="1235075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2C2C84"/>
          </a:solidFill>
          <a:latin typeface="+mn-lt"/>
        </a:defRPr>
      </a:lvl3pPr>
      <a:lvl4pPr marL="1643063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2C2C84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2C2C84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openxmlformats.org/officeDocument/2006/relationships/image" Target="../media/image32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microsoft.com/office/2007/relationships/hdphoto" Target="../media/hdphoto10.wdp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microsoft.com/office/2007/relationships/hdphoto" Target="../media/hdphoto12.wdp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jpeg"/><Relationship Id="rId5" Type="http://schemas.microsoft.com/office/2007/relationships/hdphoto" Target="../media/hdphoto11.wdp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8.jpeg"/><Relationship Id="rId7" Type="http://schemas.microsoft.com/office/2007/relationships/hdphoto" Target="../media/hdphoto14.wdp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microsoft.com/office/2007/relationships/hdphoto" Target="../media/hdphoto1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7.jpeg"/><Relationship Id="rId7" Type="http://schemas.microsoft.com/office/2007/relationships/hdphoto" Target="../media/hdphoto16.wdp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microsoft.com/office/2007/relationships/hdphoto" Target="../media/hdphoto15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7" Type="http://schemas.openxmlformats.org/officeDocument/2006/relationships/image" Target="../media/image55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8.wdp"/><Relationship Id="rId4" Type="http://schemas.openxmlformats.org/officeDocument/2006/relationships/image" Target="../media/image58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0.wdp"/><Relationship Id="rId4" Type="http://schemas.openxmlformats.org/officeDocument/2006/relationships/image" Target="../media/image6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microsoft.com/office/2007/relationships/hdphoto" Target="../media/hdphoto21.wdp"/><Relationship Id="rId7" Type="http://schemas.openxmlformats.org/officeDocument/2006/relationships/image" Target="../media/image71.jpeg"/><Relationship Id="rId12" Type="http://schemas.openxmlformats.org/officeDocument/2006/relationships/image" Target="../media/image75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70.jpeg"/><Relationship Id="rId11" Type="http://schemas.openxmlformats.org/officeDocument/2006/relationships/image" Target="../media/image74.jpeg"/><Relationship Id="rId5" Type="http://schemas.openxmlformats.org/officeDocument/2006/relationships/image" Target="../media/image69.jpeg"/><Relationship Id="rId10" Type="http://schemas.openxmlformats.org/officeDocument/2006/relationships/image" Target="../media/image73.jpeg"/><Relationship Id="rId4" Type="http://schemas.openxmlformats.org/officeDocument/2006/relationships/image" Target="../media/image68.jpeg"/><Relationship Id="rId9" Type="http://schemas.microsoft.com/office/2007/relationships/hdphoto" Target="../media/hdphoto22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3.wdp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46.xml"/><Relationship Id="rId5" Type="http://schemas.microsoft.com/office/2007/relationships/hdphoto" Target="../media/hdphoto24.wdp"/><Relationship Id="rId4" Type="http://schemas.openxmlformats.org/officeDocument/2006/relationships/image" Target="../media/image77.jpe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27.wdp"/><Relationship Id="rId3" Type="http://schemas.microsoft.com/office/2007/relationships/hdphoto" Target="../media/hdphoto25.wdp"/><Relationship Id="rId7" Type="http://schemas.openxmlformats.org/officeDocument/2006/relationships/image" Target="../media/image81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46.xml"/><Relationship Id="rId6" Type="http://schemas.microsoft.com/office/2007/relationships/hdphoto" Target="../media/hdphoto26.wdp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2.jpeg"/><Relationship Id="rId7" Type="http://schemas.openxmlformats.org/officeDocument/2006/relationships/image" Target="../media/image8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Relationship Id="rId6" Type="http://schemas.microsoft.com/office/2007/relationships/hdphoto" Target="../media/hdphoto29.wdp"/><Relationship Id="rId5" Type="http://schemas.openxmlformats.org/officeDocument/2006/relationships/image" Target="../media/image83.jpeg"/><Relationship Id="rId4" Type="http://schemas.microsoft.com/office/2007/relationships/hdphoto" Target="../media/hdphoto28.wdp"/><Relationship Id="rId9" Type="http://schemas.microsoft.com/office/2007/relationships/hdphoto" Target="../media/hdphoto30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9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5.jpeg"/><Relationship Id="rId5" Type="http://schemas.microsoft.com/office/2007/relationships/hdphoto" Target="../media/hdphoto3.wdp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5.jpeg"/><Relationship Id="rId7" Type="http://schemas.openxmlformats.org/officeDocument/2006/relationships/image" Target="../media/image2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26.jpeg"/><Relationship Id="rId4" Type="http://schemas.microsoft.com/office/2007/relationships/hdphoto" Target="../media/hdphoto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/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0FA9DE61-E123-4B67-9145-F2E355EB2C09}" type="slidenum">
              <a:rPr lang="ru-RU" smtClean="0">
                <a:solidFill>
                  <a:schemeClr val="bg1"/>
                </a:solidFill>
              </a:rPr>
              <a:pPr eaLnBrk="1" hangingPunct="1"/>
              <a:t>1</a:t>
            </a:fld>
            <a:endParaRPr lang="ru-RU" smtClean="0">
              <a:solidFill>
                <a:schemeClr val="bg1"/>
              </a:solidFill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03648" y="1886967"/>
            <a:ext cx="7488832" cy="1470025"/>
          </a:xfrm>
        </p:spPr>
        <p:txBody>
          <a:bodyPr/>
          <a:lstStyle/>
          <a:p>
            <a:r>
              <a:rPr lang="ru-RU" b="1" i="1" dirty="0">
                <a:latin typeface="SL_Times New Roman" pitchFamily="18" charset="0"/>
              </a:rPr>
              <a:t>Выступление </a:t>
            </a:r>
            <a:r>
              <a:rPr lang="ru-RU" b="1" i="1" dirty="0" smtClean="0">
                <a:latin typeface="SL_Times New Roman" pitchFamily="18" charset="0"/>
              </a:rPr>
              <a:t>Главы Сабинского муниципального района</a:t>
            </a:r>
            <a:br>
              <a:rPr lang="ru-RU" b="1" i="1" dirty="0" smtClean="0">
                <a:latin typeface="SL_Times New Roman" pitchFamily="18" charset="0"/>
              </a:rPr>
            </a:br>
            <a:r>
              <a:rPr lang="ru-RU" b="1" i="1" dirty="0" err="1" smtClean="0">
                <a:latin typeface="SL_Times New Roman" pitchFamily="18" charset="0"/>
              </a:rPr>
              <a:t>Минниханова</a:t>
            </a:r>
            <a:r>
              <a:rPr lang="ru-RU" b="1" i="1" dirty="0" smtClean="0">
                <a:latin typeface="SL_Times New Roman" pitchFamily="18" charset="0"/>
              </a:rPr>
              <a:t> Р. Н.</a:t>
            </a:r>
            <a:endParaRPr lang="ru-RU" b="1" i="1" dirty="0">
              <a:latin typeface="SL_Times New Roman" pitchFamily="18" charset="0"/>
            </a:endParaRPr>
          </a:p>
        </p:txBody>
      </p:sp>
      <p:pic>
        <p:nvPicPr>
          <p:cNvPr id="37892" name="Picture 10" descr="C:\Documents and Settings\user15\Мои документы\Мои рисунки\30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50" y="404664"/>
            <a:ext cx="863600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Documents and Settings\user15\Рабочий стол\Истории школ\логотип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-1"/>
            <a:ext cx="2880320" cy="1824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6391" y="188640"/>
            <a:ext cx="8229600" cy="78641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Внедрение ФГОС в опережающем режиме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F:\DSC071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19" y="923592"/>
            <a:ext cx="4139410" cy="26688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Rustem\Downloads\презентация дополнение\ФГОС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128" y="908720"/>
            <a:ext cx="4654325" cy="30049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imcsaba.3dn.ru/_nw/6/0451286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52" y="3744685"/>
            <a:ext cx="3475543" cy="26066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mcsaba.3dn.ru/_nw/6/7688391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269" y="3938103"/>
            <a:ext cx="4290203" cy="24132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3589491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user15\Рабочий стол\Истории школ\Ю.Симет\Фото Симет\DSCN25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3645024"/>
            <a:ext cx="4104456" cy="307834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9218" name="Picture 2" descr="C:\Documents and Settings\user15\Рабочий стол\Истории школ\гимназия\фотографии буклет ГИМНАЗИЯ2\DSC097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47" y="3645024"/>
            <a:ext cx="4688677" cy="31202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9219" name="Picture 3" descr="C:\Documents and Settings\user15\Рабочий стол\Истории школ\гимназия\фотографии буклет ГИМНАЗИЯ2\DSC0899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7384"/>
            <a:ext cx="4404269" cy="293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user15\Рабочий стол\Истории школ\Иштуган\IMG_20131217_12345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63" t="11961" r="16257" b="21560"/>
          <a:stretch/>
        </p:blipFill>
        <p:spPr bwMode="auto">
          <a:xfrm>
            <a:off x="4413083" y="-27384"/>
            <a:ext cx="4730917" cy="293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99347" y="2924944"/>
            <a:ext cx="8937150" cy="78641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9pPr>
          </a:lstStyle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Внеурочная деятельность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Занятия по английскому языку и шахматам с 1 класса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45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15\Рабочий стол\Истории школ\вааввава\IMG_021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07"/>
          <a:stretch/>
        </p:blipFill>
        <p:spPr bwMode="auto">
          <a:xfrm>
            <a:off x="2555777" y="1664687"/>
            <a:ext cx="6480720" cy="4865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2"/>
          <p:cNvSpPr txBox="1">
            <a:spLocks/>
          </p:cNvSpPr>
          <p:nvPr/>
        </p:nvSpPr>
        <p:spPr>
          <a:xfrm>
            <a:off x="2699791" y="260648"/>
            <a:ext cx="5956199" cy="786416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9pPr>
          </a:lstStyle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Сабинская коррекционная общеобразовательная школа-интернат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VIII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вида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pic>
        <p:nvPicPr>
          <p:cNvPr id="3075" name="Picture 3" descr="C:\Documents and Settings\user15\Рабочий стол\Истории школ\вааввава\IMG_02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816"/>
            <a:ext cx="2483584" cy="1655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nts and Settings\user15\Рабочий стол\Истории школ\вааввава\IMG_02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" y="3504680"/>
            <a:ext cx="2478767" cy="1652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Documents and Settings\user15\Рабочий стол\Истории школ\вааввава\IMG_02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2483584" cy="1655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Documents and Settings\user15\Рабочий стол\Истории школ\вааввава\IMG_020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02277"/>
            <a:ext cx="2483584" cy="1655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570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15\Рабочий стол\Истории школ\лесхоз\P10209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0"/>
            <a:ext cx="4571999" cy="34289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51" name="Picture 3" descr="C:\Documents and Settings\user15\Рабочий стол\Истории школ\Олы Арташ\DSC044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28999"/>
            <a:ext cx="4572001" cy="34290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52" name="Picture 4" descr="C:\Documents and Settings\user15\Рабочий стол\Истории школ\килдебәк\фото школы кильдебяк\SAM_08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4571999" cy="34289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53" name="Picture 5" descr="C:\Documents and Settings\user15\Рабочий стол\Истории школ\Сатыш\P609008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8997"/>
            <a:ext cx="4581995" cy="34364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107504" y="2914108"/>
            <a:ext cx="9036496" cy="86177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>
              <a:spcAft>
                <a:spcPts val="0"/>
              </a:spcAft>
            </a:pPr>
            <a:r>
              <a:rPr lang="ru-RU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- 2 </a:t>
            </a:r>
            <a:r>
              <a:rPr lang="ru-RU" sz="2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основные общеобразовательные организации </a:t>
            </a:r>
          </a:p>
          <a:p>
            <a:pPr algn="just">
              <a:spcAft>
                <a:spcPts val="0"/>
              </a:spcAft>
            </a:pPr>
            <a:r>
              <a:rPr lang="ru-RU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- 16 </a:t>
            </a:r>
            <a:r>
              <a:rPr lang="ru-RU" sz="25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средних общеобразовательных </a:t>
            </a:r>
            <a:r>
              <a:rPr lang="ru-RU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организаций </a:t>
            </a:r>
            <a:endParaRPr lang="ru-RU" sz="2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89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99081.JPG"/>
          <p:cNvPicPr>
            <a:picLocks noChangeAspect="1"/>
          </p:cNvPicPr>
          <p:nvPr/>
        </p:nvPicPr>
        <p:blipFill rotWithShape="1">
          <a:blip r:embed="rId2"/>
          <a:srcRect l="4202" t="12074" b="15549"/>
          <a:stretch/>
        </p:blipFill>
        <p:spPr>
          <a:xfrm>
            <a:off x="35496" y="0"/>
            <a:ext cx="2772142" cy="14591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2699791" y="260648"/>
            <a:ext cx="5956199" cy="786416"/>
          </a:xfrm>
          <a:prstGeom prst="rect">
            <a:avLst/>
          </a:prstGeom>
        </p:spPr>
        <p:txBody>
          <a:bodyPr>
            <a:no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9pPr>
          </a:lstStyle>
          <a:p>
            <a:pPr algn="ctr">
              <a:spcAft>
                <a:spcPts val="0"/>
              </a:spcAft>
            </a:pPr>
            <a:r>
              <a:rPr lang="ru-RU" sz="2500" b="1" dirty="0" err="1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Икшурминская</a:t>
            </a:r>
            <a:r>
              <a:rPr lang="ru-RU" sz="2500" b="1" dirty="0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кадетская </a:t>
            </a:r>
          </a:p>
          <a:p>
            <a:pPr algn="ctr">
              <a:spcAft>
                <a:spcPts val="0"/>
              </a:spcAft>
            </a:pPr>
            <a:r>
              <a:rPr lang="ru-RU" sz="2500" b="1" dirty="0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школа-интернат имени </a:t>
            </a:r>
            <a:r>
              <a:rPr lang="ru-RU" sz="2500" b="1" dirty="0" err="1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К.С.Байкиева</a:t>
            </a:r>
            <a:endParaRPr lang="ru-RU" sz="2500" b="1" dirty="0">
              <a:solidFill>
                <a:srgbClr val="00206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pic>
        <p:nvPicPr>
          <p:cNvPr id="4098" name="Picture 2" descr="C:\Documents and Settings\user15\Рабочий стол\Истории школ\вааввава\IMG_019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1"/>
          <a:stretch/>
        </p:blipFill>
        <p:spPr bwMode="auto">
          <a:xfrm>
            <a:off x="15813" y="1412776"/>
            <a:ext cx="8012571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\\User15-a9c004ea\истории школ\Икшурма\фото6\кл.час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60"/>
          <a:stretch/>
        </p:blipFill>
        <p:spPr bwMode="auto">
          <a:xfrm>
            <a:off x="6660232" y="3525392"/>
            <a:ext cx="2376264" cy="14157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user15\Рабочий стол\Истории школ\вааввава\IMG_015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09" b="8327"/>
          <a:stretch/>
        </p:blipFill>
        <p:spPr bwMode="auto">
          <a:xfrm>
            <a:off x="6660232" y="1484784"/>
            <a:ext cx="2419229" cy="16503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Documents and Settings\user15\Рабочий стол\Истории школ\вааввава\IMG_0145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55"/>
          <a:stretch/>
        </p:blipFill>
        <p:spPr bwMode="auto">
          <a:xfrm>
            <a:off x="6660232" y="5344509"/>
            <a:ext cx="2419229" cy="13248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526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ser15\Рабочий стол\Истории школ\папка (2)\IMG_02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708"/>
          <a:stretch/>
        </p:blipFill>
        <p:spPr bwMode="auto">
          <a:xfrm>
            <a:off x="0" y="1412776"/>
            <a:ext cx="9144000" cy="5199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467544" y="188640"/>
            <a:ext cx="8044431" cy="1008112"/>
          </a:xfrm>
          <a:prstGeom prst="rect">
            <a:avLst/>
          </a:prstGeom>
        </p:spPr>
        <p:txBody>
          <a:bodyPr>
            <a:no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9pPr>
          </a:lstStyle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Гимназия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п.г.т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.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Б.Сабы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1050" b="1" dirty="0" smtClean="0">
              <a:solidFill>
                <a:srgbClr val="00206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Изучение предметов гуманитарного цикла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pic>
        <p:nvPicPr>
          <p:cNvPr id="6147" name="Picture 3" descr="C:\Documents and Settings\user15\Рабочий стол\Истории школ\гимназия\фото\DSC009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420413"/>
            <a:ext cx="2160240" cy="143758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Documents and Settings\user15\Рабочий стол\Истории школ\гимназия\фото\DSC0222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53" y="5408999"/>
            <a:ext cx="2155291" cy="143429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Documents and Settings\user15\Рабочий стол\Истории школ\гимназия\фото\DSC0131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860" y="5420413"/>
            <a:ext cx="2138140" cy="142288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Documents and Settings\user15\Рабочий стол\Истории школ\гимназия\фото\фото для буклета\S730658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2" r="6679" b="10971"/>
          <a:stretch/>
        </p:blipFill>
        <p:spPr bwMode="auto">
          <a:xfrm>
            <a:off x="7164288" y="5408998"/>
            <a:ext cx="1932001" cy="144900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792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Documents and Settings\user15\Рабочий стол\Истории школ\шемордан\Фото лицея\IMG_694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31292" r="2560" b="35137"/>
          <a:stretch/>
        </p:blipFill>
        <p:spPr bwMode="auto">
          <a:xfrm>
            <a:off x="0" y="-27384"/>
            <a:ext cx="9144000" cy="220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107504" y="2138528"/>
            <a:ext cx="8928992" cy="786416"/>
          </a:xfrm>
          <a:prstGeom prst="rect">
            <a:avLst/>
          </a:prstGeom>
        </p:spPr>
        <p:txBody>
          <a:bodyPr>
            <a:no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9pPr>
          </a:lstStyle>
          <a:p>
            <a:pPr algn="ctr">
              <a:spcAft>
                <a:spcPts val="0"/>
              </a:spcAft>
            </a:pPr>
            <a:r>
              <a:rPr lang="ru-RU" sz="3000" b="1" dirty="0" err="1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Шеморданский</a:t>
            </a: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лицей</a:t>
            </a:r>
          </a:p>
          <a:p>
            <a:pPr algn="ctr">
              <a:spcAft>
                <a:spcPts val="0"/>
              </a:spcAft>
            </a:pPr>
            <a:endParaRPr lang="ru-RU" sz="600" b="1" dirty="0" smtClean="0">
              <a:solidFill>
                <a:srgbClr val="00206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Профильное изучение физики, математики и информатики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pic>
        <p:nvPicPr>
          <p:cNvPr id="7172" name="Picture 4" descr="C:\Documents and Settings\user15\Рабочий стол\Истории школ\шемордан\фото Шемордан\лицей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899" y="3065918"/>
            <a:ext cx="4865102" cy="32434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Documents and Settings\user15\Рабочий стол\Истории школ\папка (2)\x_caeec22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6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102" t="32333" r="32333" b="17101"/>
          <a:stretch/>
        </p:blipFill>
        <p:spPr bwMode="auto">
          <a:xfrm>
            <a:off x="-1" y="3065918"/>
            <a:ext cx="4324537" cy="32434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57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15\Рабочий стол\Истории школ\вааввава\IMG_023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409"/>
          <a:stretch/>
        </p:blipFill>
        <p:spPr bwMode="auto">
          <a:xfrm>
            <a:off x="0" y="2420888"/>
            <a:ext cx="9144000" cy="438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2"/>
          <p:cNvSpPr txBox="1">
            <a:spLocks/>
          </p:cNvSpPr>
          <p:nvPr/>
        </p:nvSpPr>
        <p:spPr>
          <a:xfrm>
            <a:off x="3347863" y="122304"/>
            <a:ext cx="5688633" cy="786416"/>
          </a:xfrm>
          <a:prstGeom prst="rect">
            <a:avLst/>
          </a:prstGeom>
        </p:spPr>
        <p:txBody>
          <a:bodyPr>
            <a:no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9pPr>
          </a:lstStyle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Школа-интернат с углубленным изучением отдельных </a:t>
            </a:r>
            <a:r>
              <a:rPr 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предметов для одаренных детей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pic>
        <p:nvPicPr>
          <p:cNvPr id="5123" name="Picture 3" descr="C:\Documents and Settings\user15\Рабочий стол\Истории школ\вааввава\IMG_02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3392159" cy="2261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75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4117426"/>
            <a:ext cx="4355976" cy="2740574"/>
          </a:xfrm>
          <a:prstGeom prst="rect">
            <a:avLst/>
          </a:prstGeom>
          <a:effectLst>
            <a:softEdge rad="112500"/>
          </a:effectLst>
        </p:spPr>
      </p:pic>
      <p:pic>
        <p:nvPicPr>
          <p:cNvPr id="4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44624"/>
            <a:ext cx="6239263" cy="4680520"/>
          </a:xfrm>
          <a:prstGeom prst="rect">
            <a:avLst/>
          </a:prstGeom>
          <a:noFill/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Объект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725144"/>
            <a:ext cx="4807494" cy="2101974"/>
          </a:xfrm>
          <a:prstGeom prst="rect">
            <a:avLst/>
          </a:prstGeom>
          <a:effectLst>
            <a:softEdge rad="112500"/>
          </a:effectLst>
        </p:spPr>
      </p:pic>
      <p:pic>
        <p:nvPicPr>
          <p:cNvPr id="6" name="Объект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9262" y="116632"/>
            <a:ext cx="2797234" cy="1488762"/>
          </a:xfrm>
          <a:prstGeom prst="rect">
            <a:avLst/>
          </a:prstGeom>
          <a:effectLst>
            <a:softEdge rad="112500"/>
          </a:effectLst>
        </p:spPr>
      </p:pic>
      <p:pic>
        <p:nvPicPr>
          <p:cNvPr id="7" name="Объект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9262" y="2852936"/>
            <a:ext cx="2797234" cy="1603435"/>
          </a:xfrm>
          <a:prstGeom prst="rect">
            <a:avLst/>
          </a:prstGeom>
          <a:effectLst>
            <a:softEdge rad="112500"/>
          </a:effectLst>
        </p:spPr>
      </p:pic>
      <p:pic>
        <p:nvPicPr>
          <p:cNvPr id="8" name="Объект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9262" y="1577588"/>
            <a:ext cx="2784236" cy="1347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07504" y="116632"/>
            <a:ext cx="6048672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t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Palatino Linotype" pitchFamily="18" charset="0"/>
                <a:cs typeface="Arial" pitchFamily="34" charset="0"/>
              </a:rPr>
              <a:t>ГАОУ СПО “Сабинский аграрный колледж”</a:t>
            </a:r>
          </a:p>
          <a:p>
            <a:endParaRPr lang="ru-RU" sz="24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Palatino Linotype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8814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://imcsaba.3dn.ru/_nw/9/3953598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483768" y="386581"/>
            <a:ext cx="4248472" cy="28984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32774" name="Picture 12" descr="http://imcsaba.3dn.ru/_nw/9/5573024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8066" y="1871092"/>
            <a:ext cx="2230438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F:\вааввава\IMG_012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4" r="7876"/>
          <a:stretch/>
        </p:blipFill>
        <p:spPr bwMode="auto">
          <a:xfrm>
            <a:off x="6876256" y="92630"/>
            <a:ext cx="2230438" cy="1680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вааввава\IMG_0129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8" r="2466"/>
          <a:stretch/>
        </p:blipFill>
        <p:spPr bwMode="auto">
          <a:xfrm>
            <a:off x="0" y="92630"/>
            <a:ext cx="2230438" cy="1693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F:\вааввава\IMG_016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892285"/>
            <a:ext cx="2230438" cy="1486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Documents and Settings\user15\Рабочий стол\Истории школ\гимназия\фото\DSC0971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261"/>
          <a:stretch/>
        </p:blipFill>
        <p:spPr bwMode="auto">
          <a:xfrm>
            <a:off x="6878067" y="5341551"/>
            <a:ext cx="2137688" cy="1485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Documents and Settings\user15\Рабочий стол\Истории школ\гимназия\фото\DSC09720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327"/>
          <a:stretch/>
        </p:blipFill>
        <p:spPr bwMode="auto">
          <a:xfrm>
            <a:off x="3066663" y="3861047"/>
            <a:ext cx="3593569" cy="29969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Documents and Settings\user15\Рабочий стол\Истории школ\гимназия\фото\DSC02263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31"/>
          <a:stretch/>
        </p:blipFill>
        <p:spPr bwMode="auto">
          <a:xfrm>
            <a:off x="6878066" y="3613074"/>
            <a:ext cx="2137688" cy="16881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F:\вааввава\IMG_0161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2"/>
          <a:stretch/>
        </p:blipFill>
        <p:spPr bwMode="auto">
          <a:xfrm rot="16200000">
            <a:off x="-194695" y="3910941"/>
            <a:ext cx="3213556" cy="268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99792" y="3244334"/>
            <a:ext cx="41857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Кружковая работа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 техническому творчеству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67744" y="-27384"/>
            <a:ext cx="45945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Лагерь </a:t>
            </a:r>
            <a:r>
              <a:rPr lang="ru-RU" sz="20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технического творчества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6802762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2798" y="1556792"/>
            <a:ext cx="820891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- 47 дошкольных организаций</a:t>
            </a: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- 9 начальных общеобразовательных организаций</a:t>
            </a: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ru-RU" sz="20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16 средних общеобразовательных </a:t>
            </a:r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организаций</a:t>
            </a: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- 2 основные общеобразовательные организации</a:t>
            </a: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ru-RU" sz="20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школа-интернат для одаренных </a:t>
            </a:r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детей</a:t>
            </a:r>
            <a:endParaRPr lang="ru-RU" sz="20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ru-RU" sz="20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гимназия</a:t>
            </a:r>
            <a:endParaRPr lang="ru-RU" sz="20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ru-RU" sz="20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лицей</a:t>
            </a:r>
            <a:endParaRPr lang="ru-RU" sz="20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- 1 кадетская школа-интернат</a:t>
            </a: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- 1 коррекционная школа-интернат</a:t>
            </a: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- 1 районный центр детского творчества</a:t>
            </a: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- 1 детский оздоровительно-образовательный центр</a:t>
            </a: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- 1 </a:t>
            </a:r>
            <a:r>
              <a:rPr lang="ru-RU" sz="20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аграрный </a:t>
            </a:r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колледж </a:t>
            </a:r>
            <a:endParaRPr lang="ru-RU" sz="20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>
              <a:spcAft>
                <a:spcPts val="0"/>
              </a:spcAft>
            </a:pPr>
            <a:endParaRPr lang="ru-RU" sz="1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1336" y="620688"/>
            <a:ext cx="7795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dirty="0">
                <a:solidFill>
                  <a:srgbClr val="39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Система образования </a:t>
            </a:r>
            <a:r>
              <a:rPr lang="ru-RU" sz="2400" b="1" dirty="0" smtClean="0">
                <a:solidFill>
                  <a:srgbClr val="390E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Сабинского района</a:t>
            </a:r>
            <a:endParaRPr lang="ru-RU" sz="2400" b="1" dirty="0">
              <a:solidFill>
                <a:srgbClr val="390EB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63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user15\Рабочий стол\Истории школ\Иштуган\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661479" cy="30963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2" name="Picture 2" descr="C:\Documents and Settings\user15\Рабочий стол\Истории школ\папка (2)\укытучылар коллективы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878" b="11546"/>
          <a:stretch/>
        </p:blipFill>
        <p:spPr bwMode="auto">
          <a:xfrm>
            <a:off x="1691680" y="3272260"/>
            <a:ext cx="7200000" cy="33250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3" name="Прямоугольник 2"/>
          <p:cNvSpPr/>
          <p:nvPr/>
        </p:nvSpPr>
        <p:spPr>
          <a:xfrm>
            <a:off x="4671131" y="356278"/>
            <a:ext cx="414934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Единая форма педагогов </a:t>
            </a:r>
          </a:p>
          <a:p>
            <a:pPr algn="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общеобразовательных </a:t>
            </a:r>
          </a:p>
          <a:p>
            <a:pPr algn="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организаций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74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ser15\Мои документы\Мои рисунки\Pictures\брошура\ММЦ\Б.Шинар фото\DSC0000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40" t="8989" r="3687" b="11958"/>
          <a:stretch/>
        </p:blipFill>
        <p:spPr bwMode="auto">
          <a:xfrm>
            <a:off x="4736946" y="3752603"/>
            <a:ext cx="4227542" cy="28458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 descr="C:\Documents and Settings\user15\Мои документы\Мои рисунки\Pictures\брошура\ММЦ\Б.Шинар фото\DSC0000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77" r="11995" b="11958"/>
          <a:stretch/>
        </p:blipFill>
        <p:spPr bwMode="auto">
          <a:xfrm>
            <a:off x="179512" y="3752603"/>
            <a:ext cx="4224205" cy="28283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8" name="Picture 4" descr="C:\Documents and Settings\user15\Мои документы\Мои рисунки\Pictures\брошура\ММЦ\Гимназия\фото доклад имц\DSC0053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890"/>
          <a:stretch/>
        </p:blipFill>
        <p:spPr bwMode="auto">
          <a:xfrm>
            <a:off x="251520" y="116632"/>
            <a:ext cx="4152197" cy="27438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9" name="Picture 5" descr="C:\Documents and Settings\user15\Мои документы\Мои рисунки\Pictures\брошура\ММЦ\p40_p2280093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890"/>
          <a:stretch/>
        </p:blipFill>
        <p:spPr bwMode="auto">
          <a:xfrm>
            <a:off x="4736946" y="116632"/>
            <a:ext cx="4155534" cy="27438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107504" y="2852936"/>
            <a:ext cx="89505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/>
              <a:t>- Ежегодное тестирование педагогических работников</a:t>
            </a:r>
          </a:p>
          <a:p>
            <a:r>
              <a:rPr lang="ru-RU" sz="2400" b="1" i="1" dirty="0" smtClean="0"/>
              <a:t>- Тестирование кадров при приеме на работу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415467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9" y="116632"/>
            <a:ext cx="848549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algn="ctr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3600" b="1" i="1" dirty="0" smtClean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При капитальном ремонте и строительстве новых образовательных объектов устанавливаются биологические очистные сооружения</a:t>
            </a:r>
            <a:endParaRPr lang="ru-RU" sz="3600" b="1" i="1" dirty="0">
              <a:solidFill>
                <a:srgbClr val="21274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aquatec.in.ua/20070305013618/landdesign/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993" t="37806" r="35818"/>
          <a:stretch/>
        </p:blipFill>
        <p:spPr bwMode="auto">
          <a:xfrm>
            <a:off x="6752106" y="4191634"/>
            <a:ext cx="2175868" cy="240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user15\Рабочий стол\тим\DSCF3889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705"/>
          <a:stretch/>
        </p:blipFill>
        <p:spPr bwMode="auto">
          <a:xfrm>
            <a:off x="3431540" y="2424956"/>
            <a:ext cx="3126915" cy="417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user15\Рабочий стол\тим\DSCF3897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424956"/>
            <a:ext cx="2195733" cy="164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user15\Рабочий стол\тим\DSCF39021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39" r="22317"/>
          <a:stretch/>
        </p:blipFill>
        <p:spPr bwMode="auto">
          <a:xfrm>
            <a:off x="323528" y="2424956"/>
            <a:ext cx="2917585" cy="417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72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9" y="404664"/>
            <a:ext cx="848549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algn="ctr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3600" b="1" i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Действует организованное обслуживание систем канализации, котельных, электрических сетей,  пожарной </a:t>
            </a:r>
            <a:r>
              <a:rPr lang="ru-RU" sz="3600" b="1" i="1" dirty="0" smtClean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сигнализации, биологических очистных сооружений</a:t>
            </a:r>
            <a:endParaRPr lang="ru-RU" sz="3600" b="1" i="1" dirty="0">
              <a:solidFill>
                <a:srgbClr val="21274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Documents and Settings\user15\Рабочий стол\Истории школ\лесхоз\IMG_947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38"/>
          <a:stretch/>
        </p:blipFill>
        <p:spPr bwMode="auto">
          <a:xfrm>
            <a:off x="107504" y="3122970"/>
            <a:ext cx="3185259" cy="33303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Documents and Settings\user15\Рабочий стол\Истории школ\папка (2)\IMG_026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26" r="28781"/>
          <a:stretch/>
        </p:blipFill>
        <p:spPr bwMode="auto">
          <a:xfrm>
            <a:off x="3203848" y="3134809"/>
            <a:ext cx="2707575" cy="33185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http://kh-news.net/media/k2/items/cache/e0b863f873638efa81a0f8773b39882d_X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3849" y="3134809"/>
            <a:ext cx="3318527" cy="33185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703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9" y="1340768"/>
            <a:ext cx="848549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algn="ctr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3600" b="1" i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Централизованное транспортное обслуживание по заявкам образовательных организаций и учреждений </a:t>
            </a:r>
          </a:p>
        </p:txBody>
      </p:sp>
      <p:pic>
        <p:nvPicPr>
          <p:cNvPr id="7170" name="Picture 2" descr="http://digit.ru/images/38867/74/3886774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717032"/>
            <a:ext cx="4448175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F:\вааввава\IMG_01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20" y="3717032"/>
            <a:ext cx="4543425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21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9" y="1916832"/>
            <a:ext cx="848549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algn="ctr" fontAlgn="auto" hangingPunct="0">
              <a:spcBef>
                <a:spcPts val="0"/>
              </a:spcBef>
              <a:spcAft>
                <a:spcPts val="0"/>
              </a:spcAft>
            </a:pPr>
            <a:r>
              <a:rPr lang="ru-RU" sz="3600" b="1" i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Расходы по  всем видам обслуживания ведутся за счет дополнительных доходов района, так как статья расходов на данные услуги не  </a:t>
            </a:r>
            <a:r>
              <a:rPr lang="ru-RU" sz="3600" b="1" i="1" dirty="0" smtClean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предусмотрены </a:t>
            </a:r>
            <a:r>
              <a:rPr lang="ru-RU" sz="3600" b="1" i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в бюджете </a:t>
            </a:r>
            <a:r>
              <a:rPr lang="ru-RU" sz="3600" b="1" i="1" dirty="0" smtClean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образовательных учреждений</a:t>
            </a:r>
          </a:p>
        </p:txBody>
      </p:sp>
    </p:spTree>
    <p:extLst>
      <p:ext uri="{BB962C8B-B14F-4D97-AF65-F5344CB8AC3E}">
        <p14:creationId xmlns:p14="http://schemas.microsoft.com/office/powerpoint/2010/main" val="57360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323528" y="1888232"/>
            <a:ext cx="8640960" cy="1828800"/>
          </a:xfrm>
          <a:prstGeom prst="rect">
            <a:avLst/>
          </a:prstGeom>
        </p:spPr>
        <p:txBody>
          <a:bodyPr/>
          <a:lstStyle>
            <a:lvl1pPr eaLnBrk="0" hangingPunct="0">
              <a:defRPr sz="3200" b="1"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algn="ctr" eaLnBrk="1" hangingPunct="1"/>
            <a:r>
              <a:rPr lang="ru-RU" sz="6600" i="1" dirty="0" smtClean="0">
                <a:solidFill>
                  <a:srgbClr val="390EB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pitchFamily="34" charset="0"/>
              </a:rPr>
              <a:t>Спасибо за внимание</a:t>
            </a:r>
            <a:r>
              <a:rPr lang="tt-RU" sz="4800" i="1" dirty="0" smtClean="0">
                <a:solidFill>
                  <a:srgbClr val="390EB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pitchFamily="34" charset="0"/>
              </a:rPr>
              <a:t>!</a:t>
            </a:r>
            <a:endParaRPr lang="ru-RU" sz="4800" i="1" dirty="0" smtClean="0">
              <a:solidFill>
                <a:srgbClr val="390EB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5" name="Picture 10" descr="C:\Documents and Settings\user15\Мои документы\Мои рисунки\30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50" y="404664"/>
            <a:ext cx="863600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Documents and Settings\user15\Рабочий стол\Истории школ\логотип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-1"/>
            <a:ext cx="2880320" cy="1824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104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22304"/>
            <a:ext cx="8229600" cy="6424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Бесплатная кружковая работа в ДОУ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278" y="3933054"/>
            <a:ext cx="3528392" cy="2592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946725"/>
            <a:ext cx="3744416" cy="2564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F:\август. конференция\фото для презентации\Шатлык\DSC01912.JP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833" y="630610"/>
            <a:ext cx="3744416" cy="2592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265" y="620688"/>
            <a:ext cx="3528392" cy="2564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Заголовок 2"/>
          <p:cNvSpPr txBox="1">
            <a:spLocks/>
          </p:cNvSpPr>
          <p:nvPr/>
        </p:nvSpPr>
        <p:spPr>
          <a:xfrm>
            <a:off x="406449" y="3304325"/>
            <a:ext cx="8229600" cy="642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b="1" dirty="0" smtClean="0">
                <a:solidFill>
                  <a:srgbClr val="00A4DE"/>
                </a:solidFill>
                <a:latin typeface="Times New Roman" pitchFamily="18" charset="0"/>
                <a:cs typeface="Times New Roman" pitchFamily="18" charset="0"/>
              </a:rPr>
              <a:t>Обучение английскому языку</a:t>
            </a:r>
            <a:endParaRPr lang="ru-RU" sz="2800" dirty="0">
              <a:solidFill>
                <a:srgbClr val="00A4D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10331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7444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Уровень готовности воспитанников к школе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74188"/>
              </p:ext>
            </p:extLst>
          </p:nvPr>
        </p:nvGraphicFramePr>
        <p:xfrm>
          <a:off x="107504" y="1556792"/>
          <a:ext cx="8928992" cy="5157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805609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30E085-8C62-4BCE-9B49-AB0F155AB53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 descr="C:\Documents and Settings\user15\Рабочий стол\фото\Сабинский д.с. № 3 выпускники\Фото-011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t="4614" b="-2"/>
          <a:stretch>
            <a:fillRect/>
          </a:stretch>
        </p:blipFill>
        <p:spPr bwMode="auto">
          <a:xfrm>
            <a:off x="-13369" y="3578401"/>
            <a:ext cx="4765159" cy="3279600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6" descr="C:\Documents and Settings\user15\Рабочий стол\фото\Подгот. гр Шатлык дс\DSC01206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2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62523" y="-27385"/>
            <a:ext cx="4417989" cy="3600400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7" descr="C:\Documents and Settings\user15\Рабочий стол\фото\Подгот. гр Шатлык дс\DSC01211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62523" y="3573015"/>
            <a:ext cx="4381055" cy="3284985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 descr="C:\Documents and Settings\user15\Рабочий стол\Истории школ\Сатыш\Фото сжатые\IMG_318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69" y="-855"/>
            <a:ext cx="4765159" cy="357387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9" name="Заголовок 2"/>
          <p:cNvSpPr txBox="1">
            <a:spLocks/>
          </p:cNvSpPr>
          <p:nvPr/>
        </p:nvSpPr>
        <p:spPr>
          <a:xfrm>
            <a:off x="26462" y="2852936"/>
            <a:ext cx="9117116" cy="11521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400" b="1" spc="50" dirty="0" smtClean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Воспитанники </a:t>
            </a:r>
          </a:p>
          <a:p>
            <a:r>
              <a:rPr lang="ru-RU" sz="2400" b="1" spc="50" dirty="0" smtClean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 детских садов посещают плавательный бассейн, </a:t>
            </a:r>
          </a:p>
          <a:p>
            <a:r>
              <a:rPr lang="ru-RU" sz="2400" b="1" spc="50" dirty="0" smtClean="0">
                <a:ln w="11430"/>
                <a:solidFill>
                  <a:srgbClr val="FF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 детских садов – ледовый дворец</a:t>
            </a:r>
            <a:endParaRPr lang="ru-RU" sz="2400" b="1" spc="50" dirty="0">
              <a:ln w="11430"/>
              <a:solidFill>
                <a:srgbClr val="FF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43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30E085-8C62-4BCE-9B49-AB0F155AB53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Тестирование воспитателей </a:t>
            </a:r>
            <a:br>
              <a:rPr lang="ru-RU" sz="3200" dirty="0" smtClean="0"/>
            </a:br>
            <a:r>
              <a:rPr lang="ru-RU" sz="3200" dirty="0" smtClean="0"/>
              <a:t>дошкольных образовательных организаций</a:t>
            </a:r>
            <a:endParaRPr lang="ru-RU" sz="3200" dirty="0"/>
          </a:p>
        </p:txBody>
      </p:sp>
      <p:pic>
        <p:nvPicPr>
          <p:cNvPr id="5" name="Рисунок 4" descr="F:\на сайт сингапурское обучение\SAM_1076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088" y="2276872"/>
            <a:ext cx="4235912" cy="2763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198862"/>
            <a:ext cx="4320480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966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Rustem\Downloads\IMG_331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361"/>
          <a:stretch/>
        </p:blipFill>
        <p:spPr bwMode="auto">
          <a:xfrm>
            <a:off x="941500" y="1485900"/>
            <a:ext cx="7950980" cy="49936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 descr="C:\Documents and Settings\user15\Рабочий стол\Истории школ\Шахматы\ашау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4898"/>
            <a:ext cx="2160240" cy="119386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user15\Рабочий стол\Истории школ\Шахматы\ашау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78270"/>
            <a:ext cx="2160240" cy="12306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3"/>
          <p:cNvSpPr>
            <a:spLocks noGrp="1"/>
          </p:cNvSpPr>
          <p:nvPr>
            <p:ph type="title"/>
          </p:nvPr>
        </p:nvSpPr>
        <p:spPr>
          <a:xfrm>
            <a:off x="2320727" y="45465"/>
            <a:ext cx="8229600" cy="1252728"/>
          </a:xfrm>
        </p:spPr>
        <p:txBody>
          <a:bodyPr/>
          <a:lstStyle/>
          <a:p>
            <a:r>
              <a:rPr lang="ru-RU" dirty="0" smtClean="0"/>
              <a:t>Единое меню и централизованный</a:t>
            </a:r>
            <a:br>
              <a:rPr lang="ru-RU" dirty="0" smtClean="0"/>
            </a:br>
            <a:r>
              <a:rPr lang="ru-RU" dirty="0" smtClean="0"/>
              <a:t>подвоз продуктов питания </a:t>
            </a:r>
            <a:endParaRPr lang="ru-RU" dirty="0"/>
          </a:p>
        </p:txBody>
      </p:sp>
      <p:pic>
        <p:nvPicPr>
          <p:cNvPr id="6" name="Picture 2" descr="C:\Documents and Settings\user15\Рабочий стол\Истории школ\папка (2)\IMG_025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9"/>
          <a:stretch/>
        </p:blipFill>
        <p:spPr bwMode="auto">
          <a:xfrm>
            <a:off x="1" y="4736099"/>
            <a:ext cx="2339752" cy="211529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287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1143000"/>
          </a:xfrm>
        </p:spPr>
        <p:txBody>
          <a:bodyPr/>
          <a:lstStyle/>
          <a:p>
            <a:pPr algn="r"/>
            <a:r>
              <a:rPr lang="ru-RU" sz="2400" dirty="0" smtClean="0"/>
              <a:t>С 1 июня 2014 года для педагогов детских садов введена единая форма</a:t>
            </a:r>
            <a:endParaRPr lang="ru-RU" sz="2400" dirty="0"/>
          </a:p>
        </p:txBody>
      </p:sp>
      <p:pic>
        <p:nvPicPr>
          <p:cNvPr id="5" name="Picture 2" descr="C:\Documents and Settings\user15\Рабочий стол\Истории школ\Шахматы\DSC0778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53" t="16295" r="19547" b="11816"/>
          <a:stretch/>
        </p:blipFill>
        <p:spPr bwMode="auto">
          <a:xfrm>
            <a:off x="539552" y="1525188"/>
            <a:ext cx="8136904" cy="522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06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user15\Мои документы\Мои рисунки\Pictures\Стенд\Фото\Мешабаш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6" r="17359" b="15474"/>
          <a:stretch/>
        </p:blipFill>
        <p:spPr bwMode="auto">
          <a:xfrm>
            <a:off x="35496" y="1052737"/>
            <a:ext cx="4383821" cy="31769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user15\Мои документы\Мои рисунки\Pictures\Стенд\Фото\Начальный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228" r="24478" b="4907"/>
          <a:stretch/>
        </p:blipFill>
        <p:spPr bwMode="auto">
          <a:xfrm>
            <a:off x="35496" y="4318717"/>
            <a:ext cx="2677641" cy="2510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user15\Мои документы\Мои рисунки\Pictures\Стенд\Фото\Начальный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7147"/>
          <a:stretch/>
        </p:blipFill>
        <p:spPr bwMode="auto">
          <a:xfrm>
            <a:off x="5977056" y="4318718"/>
            <a:ext cx="3131448" cy="2519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Documents and Settings\user15\Мои документы\Мои рисунки\Pictures\Стенд\Фото\IMG_955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35"/>
          <a:stretch/>
        </p:blipFill>
        <p:spPr bwMode="auto">
          <a:xfrm>
            <a:off x="2771800" y="4318718"/>
            <a:ext cx="3143225" cy="2519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Documents and Settings\user15\Мои документы\Мои рисунки\Pictures\Стенд\Фото\Елыш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4" r="5372" b="15962"/>
          <a:stretch/>
        </p:blipFill>
        <p:spPr bwMode="auto">
          <a:xfrm>
            <a:off x="4455830" y="1052736"/>
            <a:ext cx="4644007" cy="31769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2"/>
          <p:cNvSpPr txBox="1">
            <a:spLocks/>
          </p:cNvSpPr>
          <p:nvPr/>
        </p:nvSpPr>
        <p:spPr>
          <a:xfrm>
            <a:off x="323529" y="260648"/>
            <a:ext cx="8332462" cy="786416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2C2C84"/>
                </a:solidFill>
                <a:latin typeface="Arial" charset="0"/>
              </a:defRPr>
            </a:lvl9pPr>
          </a:lstStyle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Н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ачальные образовательные организации - 9</a:t>
            </a:r>
            <a:endParaRPr lang="ru-RU" b="1" dirty="0">
              <a:solidFill>
                <a:srgbClr val="00206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3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шаблон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шаблон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6_Открытая">
  <a:themeElements>
    <a:clrScheme name="11_Открытая 1">
      <a:dk1>
        <a:srgbClr val="000000"/>
      </a:dk1>
      <a:lt1>
        <a:srgbClr val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FFFFFF"/>
      </a:accent3>
      <a:accent4>
        <a:srgbClr val="000000"/>
      </a:accent4>
      <a:accent5>
        <a:srgbClr val="ADCEDC"/>
      </a:accent5>
      <a:accent6>
        <a:srgbClr val="C51B23"/>
      </a:accent6>
      <a:hlink>
        <a:srgbClr val="FF8119"/>
      </a:hlink>
      <a:folHlink>
        <a:srgbClr val="44B9E8"/>
      </a:folHlink>
    </a:clrScheme>
    <a:fontScheme name="11_Открытая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1_Открытая 1">
        <a:dk1>
          <a:srgbClr val="000000"/>
        </a:dk1>
        <a:lt1>
          <a:srgbClr val="FFFFFF"/>
        </a:lt1>
        <a:dk2>
          <a:srgbClr val="464646"/>
        </a:dk2>
        <a:lt2>
          <a:srgbClr val="DEF5FA"/>
        </a:lt2>
        <a:accent1>
          <a:srgbClr val="2DA2BF"/>
        </a:accent1>
        <a:accent2>
          <a:srgbClr val="DA1F28"/>
        </a:accent2>
        <a:accent3>
          <a:srgbClr val="FFFFFF"/>
        </a:accent3>
        <a:accent4>
          <a:srgbClr val="000000"/>
        </a:accent4>
        <a:accent5>
          <a:srgbClr val="ADCEDC"/>
        </a:accent5>
        <a:accent6>
          <a:srgbClr val="C51B23"/>
        </a:accent6>
        <a:hlink>
          <a:srgbClr val="FF8119"/>
        </a:hlink>
        <a:folHlink>
          <a:srgbClr val="44B9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</Template>
  <TotalTime>2881</TotalTime>
  <Words>282</Words>
  <Application>Microsoft Office PowerPoint</Application>
  <PresentationFormat>Экран (4:3)</PresentationFormat>
  <Paragraphs>60</Paragraphs>
  <Slides>26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шаблон</vt:lpstr>
      <vt:lpstr>1_Оформление по умолчанию</vt:lpstr>
      <vt:lpstr>1_шаблон</vt:lpstr>
      <vt:lpstr>Воздушный поток</vt:lpstr>
      <vt:lpstr>Волна</vt:lpstr>
      <vt:lpstr>16_Открытая</vt:lpstr>
      <vt:lpstr>2_Оформление по умолчанию</vt:lpstr>
      <vt:lpstr>Выступление Главы Сабинского муниципального района Минниханова Р. Н.</vt:lpstr>
      <vt:lpstr>Презентация PowerPoint</vt:lpstr>
      <vt:lpstr>Бесплатная кружковая работа в ДОУ</vt:lpstr>
      <vt:lpstr>Уровень готовности воспитанников к школе</vt:lpstr>
      <vt:lpstr>Презентация PowerPoint</vt:lpstr>
      <vt:lpstr>Тестирование воспитателей  дошкольных образовательных организаций</vt:lpstr>
      <vt:lpstr>Единое меню и централизованный подвоз продуктов питания </vt:lpstr>
      <vt:lpstr>С 1 июня 2014 года для педагогов детских садов введена единая форма</vt:lpstr>
      <vt:lpstr>Презентация PowerPoint</vt:lpstr>
      <vt:lpstr>Внедрение ФГОС в опережающем режиме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Информация по Сабинскому району</dc:title>
  <dc:creator>user15</dc:creator>
  <cp:lastModifiedBy>user15</cp:lastModifiedBy>
  <cp:revision>86</cp:revision>
  <dcterms:created xsi:type="dcterms:W3CDTF">2013-07-10T19:02:58Z</dcterms:created>
  <dcterms:modified xsi:type="dcterms:W3CDTF">2014-08-15T05:35:13Z</dcterms:modified>
</cp:coreProperties>
</file>