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handoutMasterIdLst>
    <p:handoutMasterId r:id="rId18"/>
  </p:handoutMasterIdLst>
  <p:sldIdLst>
    <p:sldId id="297" r:id="rId2"/>
    <p:sldId id="282" r:id="rId3"/>
    <p:sldId id="295" r:id="rId4"/>
    <p:sldId id="300" r:id="rId5"/>
    <p:sldId id="283" r:id="rId6"/>
    <p:sldId id="296" r:id="rId7"/>
    <p:sldId id="284" r:id="rId8"/>
    <p:sldId id="277" r:id="rId9"/>
    <p:sldId id="285" r:id="rId10"/>
    <p:sldId id="258" r:id="rId11"/>
    <p:sldId id="268" r:id="rId12"/>
    <p:sldId id="299" r:id="rId13"/>
    <p:sldId id="289" r:id="rId14"/>
    <p:sldId id="301" r:id="rId15"/>
    <p:sldId id="292" r:id="rId16"/>
    <p:sldId id="298" r:id="rId17"/>
  </p:sldIdLst>
  <p:sldSz cx="9144000" cy="6858000" type="screen4x3"/>
  <p:notesSz cx="6858000" cy="99472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F8D"/>
    <a:srgbClr val="9999FF"/>
    <a:srgbClr val="00FF00"/>
    <a:srgbClr val="002570"/>
    <a:srgbClr val="000000"/>
    <a:srgbClr val="003295"/>
    <a:srgbClr val="002A7C"/>
    <a:srgbClr val="72A7F6"/>
    <a:srgbClr val="FDC529"/>
    <a:srgbClr val="52C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388" autoAdjust="0"/>
  </p:normalViewPr>
  <p:slideViewPr>
    <p:cSldViewPr>
      <p:cViewPr>
        <p:scale>
          <a:sx n="75" d="100"/>
          <a:sy n="75" d="100"/>
        </p:scale>
        <p:origin x="-1338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Экономика и управление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12848</c:v>
                </c:pt>
                <c:pt idx="1">
                  <c:v>11696</c:v>
                </c:pt>
                <c:pt idx="2">
                  <c:v>11037</c:v>
                </c:pt>
                <c:pt idx="3">
                  <c:v>9916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Гуманитарные науки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9824</c:v>
                </c:pt>
                <c:pt idx="1">
                  <c:v>6997</c:v>
                </c:pt>
                <c:pt idx="2">
                  <c:v>7579</c:v>
                </c:pt>
                <c:pt idx="3">
                  <c:v>7150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Образование и педагогика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3792</c:v>
                </c:pt>
                <c:pt idx="1">
                  <c:v>2626</c:v>
                </c:pt>
                <c:pt idx="2">
                  <c:v>2968</c:v>
                </c:pt>
                <c:pt idx="3">
                  <c:v>3869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7446528"/>
        <c:axId val="117448064"/>
      </c:barChart>
      <c:catAx>
        <c:axId val="117446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7448064"/>
        <c:crosses val="autoZero"/>
        <c:auto val="1"/>
        <c:lblAlgn val="ctr"/>
        <c:lblOffset val="100"/>
        <c:noMultiLvlLbl val="0"/>
      </c:catAx>
      <c:valAx>
        <c:axId val="1174480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1744652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2209" cy="49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 dirty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259" y="1"/>
            <a:ext cx="2972209" cy="49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 dirty="0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8507"/>
            <a:ext cx="2972209" cy="49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 dirty="0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259" y="9448507"/>
            <a:ext cx="2972209" cy="49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F0E30FC-6018-4E49-AFB1-2E4CBDF215FB}" type="slidenum">
              <a:rPr lang="en-US" altLang="ru-RU"/>
              <a:pPr/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3092483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8/14/2014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09407-6EF0-42FE-845E-DE61BC122F26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90B39-EA4E-482E-8C9C-6554FED305EE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C3FD8-8971-45DA-88A6-59C5CB48EA20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6870B-D1F5-4420-B52D-760F1DDA45F3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1C529-7DE1-4A91-9858-24BB7511F2B4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2F1EF-F723-4C18-8F34-BD253DD7E470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E018F-5295-489C-B8E5-8A9004AB36CA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81AE-BE30-4015-B5F6-514033E1414A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02799-F008-4B2C-A402-6D8F245E4210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EB7D3-02F6-4820-95EA-4E204B2CC1C7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alt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alt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9E07B1-52D8-417C-BF3B-3C3CEAF7D769}" type="slidenum">
              <a:rPr lang="en-US" altLang="ru-RU" smtClean="0"/>
              <a:pPr/>
              <a:t>‹#›</a:t>
            </a:fld>
            <a:endParaRPr lang="en-US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4437112"/>
            <a:ext cx="4752528" cy="1872208"/>
          </a:xfrm>
        </p:spPr>
        <p:txBody>
          <a:bodyPr/>
          <a:lstStyle/>
          <a:p>
            <a:pPr marL="0" indent="0" algn="l">
              <a:buNone/>
              <a:tabLst>
                <a:tab pos="533400" algn="l"/>
                <a:tab pos="625475" algn="l"/>
                <a:tab pos="715963" algn="l"/>
              </a:tabLst>
            </a:pP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Залялова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А.Г.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иректор ГАОУ СПО «Казанский педагогический колледж»,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педагогических наук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836712"/>
            <a:ext cx="70567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anose="02040502050405020303" pitchFamily="18" charset="0"/>
              </a:rPr>
              <a:t>Подготовка педагогических кадров</a:t>
            </a:r>
          </a:p>
          <a:p>
            <a:pPr>
              <a:lnSpc>
                <a:spcPct val="150000"/>
              </a:lnSpc>
            </a:pPr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Georgia" panose="02040502050405020303" pitchFamily="18" charset="0"/>
              </a:rPr>
              <a:t> в условиях реализации опережающей модели развития системы образования в Республике Татарстан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177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58" name="Rectangle 22"/>
          <p:cNvSpPr>
            <a:spLocks noGrp="1" noChangeArrowheads="1"/>
          </p:cNvSpPr>
          <p:nvPr>
            <p:ph type="title"/>
          </p:nvPr>
        </p:nvSpPr>
        <p:spPr>
          <a:xfrm>
            <a:off x="-4316" y="217487"/>
            <a:ext cx="9144000" cy="1646238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3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олимодельность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</a:t>
            </a:r>
            <a:b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педагогического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образования в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К(П)ФУ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en-US" altLang="ru-RU" dirty="0"/>
          </a:p>
        </p:txBody>
      </p:sp>
      <p:grpSp>
        <p:nvGrpSpPr>
          <p:cNvPr id="62" name="Group 74"/>
          <p:cNvGrpSpPr>
            <a:grpSpLocks/>
          </p:cNvGrpSpPr>
          <p:nvPr/>
        </p:nvGrpSpPr>
        <p:grpSpPr bwMode="auto">
          <a:xfrm>
            <a:off x="2008893" y="4887119"/>
            <a:ext cx="6529388" cy="3433764"/>
            <a:chOff x="1262" y="1211"/>
            <a:chExt cx="4113" cy="2163"/>
          </a:xfrm>
        </p:grpSpPr>
        <p:grpSp>
          <p:nvGrpSpPr>
            <p:cNvPr id="63" name="Group 12"/>
            <p:cNvGrpSpPr>
              <a:grpSpLocks/>
            </p:cNvGrpSpPr>
            <p:nvPr/>
          </p:nvGrpSpPr>
          <p:grpSpPr bwMode="auto">
            <a:xfrm>
              <a:off x="1263" y="1881"/>
              <a:ext cx="384" cy="384"/>
              <a:chOff x="816" y="1872"/>
              <a:chExt cx="384" cy="384"/>
            </a:xfrm>
          </p:grpSpPr>
          <p:sp>
            <p:nvSpPr>
              <p:cNvPr id="107" name="Oval 1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8" name="Oval 1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9" name="Oval 1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0" name="Oval 1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1" name="Oval 1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12" name="Oval 1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13" name="Oval 1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C0C0C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14" name="Oval 2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79216"/>
                      <a:invGamma/>
                    </a:srgbClr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15" name="Oval 2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64" name="Line 25"/>
            <p:cNvSpPr>
              <a:spLocks noChangeShapeType="1"/>
            </p:cNvSpPr>
            <p:nvPr/>
          </p:nvSpPr>
          <p:spPr bwMode="auto">
            <a:xfrm>
              <a:off x="1584" y="2235"/>
              <a:ext cx="3024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Text Box 26"/>
            <p:cNvSpPr txBox="1">
              <a:spLocks noChangeArrowheads="1"/>
            </p:cNvSpPr>
            <p:nvPr/>
          </p:nvSpPr>
          <p:spPr bwMode="auto">
            <a:xfrm>
              <a:off x="1659" y="1794"/>
              <a:ext cx="371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Программы </a:t>
              </a: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послевузовского образования </a:t>
              </a:r>
            </a:p>
          </p:txBody>
        </p:sp>
        <p:sp>
          <p:nvSpPr>
            <p:cNvPr id="66" name="Text Box 42"/>
            <p:cNvSpPr txBox="1">
              <a:spLocks noChangeArrowheads="1"/>
            </p:cNvSpPr>
            <p:nvPr/>
          </p:nvSpPr>
          <p:spPr bwMode="gray">
            <a:xfrm>
              <a:off x="1344" y="193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2400" b="1" dirty="0" smtClean="0">
                  <a:solidFill>
                    <a:srgbClr val="000000"/>
                  </a:solidFill>
                </a:rPr>
                <a:t>6</a:t>
              </a:r>
              <a:endParaRPr lang="en-US" altLang="ru-RU" sz="2400" b="1" dirty="0">
                <a:solidFill>
                  <a:srgbClr val="000000"/>
                </a:solidFill>
              </a:endParaRPr>
            </a:p>
          </p:txBody>
        </p:sp>
        <p:sp>
          <p:nvSpPr>
            <p:cNvPr id="68" name="Line 29"/>
            <p:cNvSpPr>
              <a:spLocks noChangeShapeType="1"/>
            </p:cNvSpPr>
            <p:nvPr/>
          </p:nvSpPr>
          <p:spPr bwMode="auto">
            <a:xfrm>
              <a:off x="1584" y="3373"/>
              <a:ext cx="3024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" name="Line 23"/>
            <p:cNvSpPr>
              <a:spLocks noChangeShapeType="1"/>
            </p:cNvSpPr>
            <p:nvPr/>
          </p:nvSpPr>
          <p:spPr bwMode="auto">
            <a:xfrm>
              <a:off x="1584" y="1659"/>
              <a:ext cx="3024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4"/>
            <p:cNvSpPr txBox="1">
              <a:spLocks noChangeArrowheads="1"/>
            </p:cNvSpPr>
            <p:nvPr/>
          </p:nvSpPr>
          <p:spPr bwMode="auto">
            <a:xfrm>
              <a:off x="1671" y="1211"/>
              <a:ext cx="332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Программы </a:t>
              </a: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дополнительного профессионального образования</a:t>
              </a:r>
            </a:p>
          </p:txBody>
        </p:sp>
        <p:grpSp>
          <p:nvGrpSpPr>
            <p:cNvPr id="77" name="Group 58"/>
            <p:cNvGrpSpPr>
              <a:grpSpLocks/>
            </p:cNvGrpSpPr>
            <p:nvPr/>
          </p:nvGrpSpPr>
          <p:grpSpPr bwMode="auto">
            <a:xfrm>
              <a:off x="1262" y="1344"/>
              <a:ext cx="384" cy="384"/>
              <a:chOff x="1274" y="2437"/>
              <a:chExt cx="384" cy="384"/>
            </a:xfrm>
          </p:grpSpPr>
          <p:sp>
            <p:nvSpPr>
              <p:cNvPr id="79" name="Text Box 59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ru-RU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80" name="Oval 60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1" name="Oval 61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2" name="Oval 62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3" name="Oval 63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4" name="Oval 64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85" name="Oval 65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6" name="Oval 66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C0C0C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7" name="Oval 67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79216"/>
                      <a:invGamma/>
                    </a:srgbClr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8" name="Oval 68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78" name="Text Box 69"/>
            <p:cNvSpPr txBox="1">
              <a:spLocks noChangeArrowheads="1"/>
            </p:cNvSpPr>
            <p:nvPr/>
          </p:nvSpPr>
          <p:spPr bwMode="gray">
            <a:xfrm>
              <a:off x="1340" y="1403"/>
              <a:ext cx="22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2400" b="1" dirty="0" smtClean="0">
                  <a:solidFill>
                    <a:srgbClr val="000000"/>
                  </a:solidFill>
                </a:rPr>
                <a:t>5</a:t>
              </a:r>
              <a:endParaRPr lang="en-US" altLang="ru-RU" sz="24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65610" name="Group 74"/>
          <p:cNvGrpSpPr>
            <a:grpSpLocks/>
          </p:cNvGrpSpPr>
          <p:nvPr/>
        </p:nvGrpSpPr>
        <p:grpSpPr bwMode="auto">
          <a:xfrm>
            <a:off x="1988255" y="1509713"/>
            <a:ext cx="6529388" cy="3398839"/>
            <a:chOff x="1262" y="1258"/>
            <a:chExt cx="4113" cy="2141"/>
          </a:xfrm>
        </p:grpSpPr>
        <p:grpSp>
          <p:nvGrpSpPr>
            <p:cNvPr id="65548" name="Group 12"/>
            <p:cNvGrpSpPr>
              <a:grpSpLocks/>
            </p:cNvGrpSpPr>
            <p:nvPr/>
          </p:nvGrpSpPr>
          <p:grpSpPr bwMode="auto">
            <a:xfrm>
              <a:off x="1263" y="1881"/>
              <a:ext cx="384" cy="384"/>
              <a:chOff x="816" y="1872"/>
              <a:chExt cx="384" cy="384"/>
            </a:xfrm>
          </p:grpSpPr>
          <p:sp>
            <p:nvSpPr>
              <p:cNvPr id="65549" name="Oval 1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50" name="Oval 1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51" name="Oval 1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52" name="Oval 1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53" name="Oval 1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54" name="Oval 1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555" name="Oval 1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C0C0C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556" name="Oval 2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79216"/>
                      <a:invGamma/>
                    </a:srgbClr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557" name="Oval 2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65561" name="Line 25"/>
            <p:cNvSpPr>
              <a:spLocks noChangeShapeType="1"/>
            </p:cNvSpPr>
            <p:nvPr/>
          </p:nvSpPr>
          <p:spPr bwMode="auto">
            <a:xfrm>
              <a:off x="1584" y="2235"/>
              <a:ext cx="3024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562" name="Text Box 26"/>
            <p:cNvSpPr txBox="1">
              <a:spLocks noChangeArrowheads="1"/>
            </p:cNvSpPr>
            <p:nvPr/>
          </p:nvSpPr>
          <p:spPr bwMode="auto">
            <a:xfrm>
              <a:off x="1659" y="1794"/>
              <a:ext cx="371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Программы академического </a:t>
              </a: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педагогического </a:t>
              </a:r>
              <a:r>
                <a:rPr lang="ru-RU" sz="2000" b="1" dirty="0" err="1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бакалавриата</a:t>
              </a:r>
              <a:endParaRPr lang="ru-RU" sz="20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  <a:cs typeface="Arial" pitchFamily="34" charset="0"/>
              </a:endParaRPr>
            </a:p>
          </p:txBody>
        </p:sp>
        <p:sp>
          <p:nvSpPr>
            <p:cNvPr id="65578" name="Text Box 42"/>
            <p:cNvSpPr txBox="1">
              <a:spLocks noChangeArrowheads="1"/>
            </p:cNvSpPr>
            <p:nvPr/>
          </p:nvSpPr>
          <p:spPr bwMode="gray">
            <a:xfrm>
              <a:off x="1344" y="193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ru-RU" sz="2400" b="1">
                  <a:solidFill>
                    <a:srgbClr val="000000"/>
                  </a:solidFill>
                </a:rPr>
                <a:t>2</a:t>
              </a:r>
            </a:p>
          </p:txBody>
        </p:sp>
        <p:grpSp>
          <p:nvGrpSpPr>
            <p:cNvPr id="65538" name="Group 2"/>
            <p:cNvGrpSpPr>
              <a:grpSpLocks/>
            </p:cNvGrpSpPr>
            <p:nvPr/>
          </p:nvGrpSpPr>
          <p:grpSpPr bwMode="auto">
            <a:xfrm>
              <a:off x="1275" y="3015"/>
              <a:ext cx="384" cy="384"/>
              <a:chOff x="816" y="1872"/>
              <a:chExt cx="384" cy="384"/>
            </a:xfrm>
          </p:grpSpPr>
          <p:sp>
            <p:nvSpPr>
              <p:cNvPr id="65539" name="Oval 3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40" name="Oval 4"/>
              <p:cNvSpPr>
                <a:spLocks noChangeArrowheads="1"/>
              </p:cNvSpPr>
              <p:nvPr/>
            </p:nvSpPr>
            <p:spPr bwMode="gray">
              <a:xfrm>
                <a:off x="816" y="1872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32001"/>
                    </a:schemeClr>
                  </a:gs>
                  <a:gs pos="100000">
                    <a:schemeClr val="accent2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41" name="Oval 5"/>
              <p:cNvSpPr>
                <a:spLocks noChangeArrowheads="1"/>
              </p:cNvSpPr>
              <p:nvPr/>
            </p:nvSpPr>
            <p:spPr bwMode="gray">
              <a:xfrm>
                <a:off x="841" y="1897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4118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42" name="Oval 6"/>
              <p:cNvSpPr>
                <a:spLocks noChangeArrowheads="1"/>
              </p:cNvSpPr>
              <p:nvPr/>
            </p:nvSpPr>
            <p:spPr bwMode="gray">
              <a:xfrm>
                <a:off x="866" y="192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63529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43" name="Oval 7"/>
              <p:cNvSpPr>
                <a:spLocks noChangeArrowheads="1"/>
              </p:cNvSpPr>
              <p:nvPr/>
            </p:nvSpPr>
            <p:spPr bwMode="gray">
              <a:xfrm>
                <a:off x="859" y="1914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44" name="Oval 8"/>
              <p:cNvSpPr>
                <a:spLocks noChangeArrowheads="1"/>
              </p:cNvSpPr>
              <p:nvPr/>
            </p:nvSpPr>
            <p:spPr bwMode="gray">
              <a:xfrm>
                <a:off x="864" y="1919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545" name="Oval 9"/>
              <p:cNvSpPr>
                <a:spLocks noChangeArrowheads="1"/>
              </p:cNvSpPr>
              <p:nvPr/>
            </p:nvSpPr>
            <p:spPr bwMode="gray">
              <a:xfrm>
                <a:off x="868" y="1921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C0C0C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546" name="Oval 10"/>
              <p:cNvSpPr>
                <a:spLocks noChangeArrowheads="1"/>
              </p:cNvSpPr>
              <p:nvPr/>
            </p:nvSpPr>
            <p:spPr bwMode="gray">
              <a:xfrm>
                <a:off x="871" y="1923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79216"/>
                      <a:invGamma/>
                    </a:srgbClr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547" name="Oval 11"/>
              <p:cNvSpPr>
                <a:spLocks noChangeArrowheads="1"/>
              </p:cNvSpPr>
              <p:nvPr/>
            </p:nvSpPr>
            <p:spPr bwMode="gray">
              <a:xfrm>
                <a:off x="886" y="1931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65565" name="Line 29"/>
            <p:cNvSpPr>
              <a:spLocks noChangeShapeType="1"/>
            </p:cNvSpPr>
            <p:nvPr/>
          </p:nvSpPr>
          <p:spPr bwMode="auto">
            <a:xfrm>
              <a:off x="1584" y="3373"/>
              <a:ext cx="3024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566" name="Text Box 30"/>
            <p:cNvSpPr txBox="1">
              <a:spLocks noChangeArrowheads="1"/>
            </p:cNvSpPr>
            <p:nvPr/>
          </p:nvSpPr>
          <p:spPr bwMode="auto">
            <a:xfrm>
              <a:off x="1664" y="2753"/>
              <a:ext cx="3559" cy="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indent="0" algn="l" eaLnBrk="1" hangingPunct="1"/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Программы </a:t>
              </a: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повышения квалификации и профессиональной переподготовки учителей</a:t>
              </a:r>
            </a:p>
          </p:txBody>
        </p:sp>
        <p:sp>
          <p:nvSpPr>
            <p:cNvPr id="65579" name="Text Box 43"/>
            <p:cNvSpPr txBox="1">
              <a:spLocks noChangeArrowheads="1"/>
            </p:cNvSpPr>
            <p:nvPr/>
          </p:nvSpPr>
          <p:spPr bwMode="gray">
            <a:xfrm>
              <a:off x="1362" y="3058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ru-RU" sz="2400" b="1" dirty="0">
                  <a:solidFill>
                    <a:srgbClr val="000000"/>
                  </a:solidFill>
                </a:rPr>
                <a:t>4</a:t>
              </a:r>
            </a:p>
          </p:txBody>
        </p:sp>
        <p:sp>
          <p:nvSpPr>
            <p:cNvPr id="65563" name="Line 27"/>
            <p:cNvSpPr>
              <a:spLocks noChangeShapeType="1"/>
            </p:cNvSpPr>
            <p:nvPr/>
          </p:nvSpPr>
          <p:spPr bwMode="auto">
            <a:xfrm>
              <a:off x="1584" y="2797"/>
              <a:ext cx="3024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564" name="Text Box 28"/>
            <p:cNvSpPr txBox="1">
              <a:spLocks noChangeArrowheads="1"/>
            </p:cNvSpPr>
            <p:nvPr/>
          </p:nvSpPr>
          <p:spPr bwMode="auto">
            <a:xfrm>
              <a:off x="1445" y="2514"/>
              <a:ext cx="2921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indent="0" eaLnBrk="1" hangingPunct="1"/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П</a:t>
              </a:r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рограммы </a:t>
              </a:r>
              <a:r>
                <a:rPr lang="ru-RU" sz="2000" b="1" dirty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магистратуры</a:t>
              </a:r>
            </a:p>
          </p:txBody>
        </p:sp>
        <p:grpSp>
          <p:nvGrpSpPr>
            <p:cNvPr id="65593" name="Group 57"/>
            <p:cNvGrpSpPr>
              <a:grpSpLocks/>
            </p:cNvGrpSpPr>
            <p:nvPr/>
          </p:nvGrpSpPr>
          <p:grpSpPr bwMode="auto">
            <a:xfrm>
              <a:off x="1274" y="2437"/>
              <a:ext cx="384" cy="384"/>
              <a:chOff x="1274" y="2437"/>
              <a:chExt cx="384" cy="384"/>
            </a:xfrm>
          </p:grpSpPr>
          <p:sp>
            <p:nvSpPr>
              <p:cNvPr id="65582" name="Text Box 46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ru-RU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65583" name="Oval 47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85" name="Oval 49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86" name="Oval 50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87" name="Oval 51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88" name="Oval 52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589" name="Oval 53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C0C0C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590" name="Oval 54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79216"/>
                      <a:invGamma/>
                    </a:srgbClr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591" name="Oval 55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65592" name="Text Box 56"/>
            <p:cNvSpPr txBox="1">
              <a:spLocks noChangeArrowheads="1"/>
            </p:cNvSpPr>
            <p:nvPr/>
          </p:nvSpPr>
          <p:spPr bwMode="gray">
            <a:xfrm>
              <a:off x="1353" y="249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ru-RU" sz="2400" b="1">
                  <a:solidFill>
                    <a:srgbClr val="000000"/>
                  </a:solidFill>
                </a:rPr>
                <a:t>3</a:t>
              </a:r>
            </a:p>
          </p:txBody>
        </p:sp>
        <p:sp>
          <p:nvSpPr>
            <p:cNvPr id="65559" name="Line 23"/>
            <p:cNvSpPr>
              <a:spLocks noChangeShapeType="1"/>
            </p:cNvSpPr>
            <p:nvPr/>
          </p:nvSpPr>
          <p:spPr bwMode="auto">
            <a:xfrm>
              <a:off x="1584" y="1659"/>
              <a:ext cx="3024" cy="1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560" name="Text Box 24"/>
            <p:cNvSpPr txBox="1">
              <a:spLocks noChangeArrowheads="1"/>
            </p:cNvSpPr>
            <p:nvPr/>
          </p:nvSpPr>
          <p:spPr bwMode="auto">
            <a:xfrm>
              <a:off x="1682" y="1258"/>
              <a:ext cx="273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indent="0" algn="l" eaLnBrk="1" hangingPunct="1"/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Программы СПО </a:t>
              </a:r>
            </a:p>
            <a:p>
              <a:pPr marL="0" indent="0" algn="l" eaLnBrk="1" hangingPunct="1"/>
              <a:r>
                <a:rPr lang="ru-RU" sz="2000" b="1" dirty="0" smtClean="0">
                  <a:solidFill>
                    <a:schemeClr val="bg2">
                      <a:lumMod val="25000"/>
                    </a:schemeClr>
                  </a:solidFill>
                  <a:latin typeface="Georgia" panose="02040502050405020303" pitchFamily="18" charset="0"/>
                  <a:cs typeface="Arial" pitchFamily="34" charset="0"/>
                </a:rPr>
                <a:t>(прикладной бакалавриат)</a:t>
              </a:r>
            </a:p>
          </p:txBody>
        </p:sp>
        <p:grpSp>
          <p:nvGrpSpPr>
            <p:cNvPr id="65594" name="Group 58"/>
            <p:cNvGrpSpPr>
              <a:grpSpLocks/>
            </p:cNvGrpSpPr>
            <p:nvPr/>
          </p:nvGrpSpPr>
          <p:grpSpPr bwMode="auto">
            <a:xfrm>
              <a:off x="1262" y="1344"/>
              <a:ext cx="384" cy="384"/>
              <a:chOff x="1274" y="2437"/>
              <a:chExt cx="384" cy="384"/>
            </a:xfrm>
          </p:grpSpPr>
          <p:sp>
            <p:nvSpPr>
              <p:cNvPr id="65595" name="Text Box 59"/>
              <p:cNvSpPr txBox="1">
                <a:spLocks noChangeArrowheads="1"/>
              </p:cNvSpPr>
              <p:nvPr/>
            </p:nvSpPr>
            <p:spPr bwMode="gray">
              <a:xfrm>
                <a:off x="1352" y="2485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ru-RU" sz="2400" b="1">
                    <a:solidFill>
                      <a:srgbClr val="000000"/>
                    </a:solidFill>
                  </a:rPr>
                  <a:t>3</a:t>
                </a:r>
              </a:p>
            </p:txBody>
          </p:sp>
          <p:sp>
            <p:nvSpPr>
              <p:cNvPr id="65596" name="Oval 60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97" name="Oval 61"/>
              <p:cNvSpPr>
                <a:spLocks noChangeArrowheads="1"/>
              </p:cNvSpPr>
              <p:nvPr/>
            </p:nvSpPr>
            <p:spPr bwMode="gray">
              <a:xfrm>
                <a:off x="1274" y="2437"/>
                <a:ext cx="384" cy="38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32001"/>
                    </a:schemeClr>
                  </a:gs>
                  <a:gs pos="100000">
                    <a:schemeClr val="accent1">
                      <a:gamma/>
                      <a:shade val="0"/>
                      <a:invGamma/>
                      <a:alpha val="89999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98" name="Oval 62"/>
              <p:cNvSpPr>
                <a:spLocks noChangeArrowheads="1"/>
              </p:cNvSpPr>
              <p:nvPr/>
            </p:nvSpPr>
            <p:spPr bwMode="gray">
              <a:xfrm>
                <a:off x="1299" y="2462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4118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599" name="Oval 63"/>
              <p:cNvSpPr>
                <a:spLocks noChangeArrowheads="1"/>
              </p:cNvSpPr>
              <p:nvPr/>
            </p:nvSpPr>
            <p:spPr bwMode="gray">
              <a:xfrm>
                <a:off x="1299" y="2463"/>
                <a:ext cx="334" cy="33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63529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600" name="Oval 64"/>
              <p:cNvSpPr>
                <a:spLocks noChangeArrowheads="1"/>
              </p:cNvSpPr>
              <p:nvPr/>
            </p:nvSpPr>
            <p:spPr bwMode="gray">
              <a:xfrm>
                <a:off x="1317" y="2479"/>
                <a:ext cx="300" cy="300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65601" name="Oval 65"/>
              <p:cNvSpPr>
                <a:spLocks noChangeArrowheads="1"/>
              </p:cNvSpPr>
              <p:nvPr/>
            </p:nvSpPr>
            <p:spPr bwMode="gray">
              <a:xfrm>
                <a:off x="1322" y="2484"/>
                <a:ext cx="291" cy="291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46275"/>
                      <a:invGamma/>
                    </a:srgbClr>
                  </a:gs>
                  <a:gs pos="100000">
                    <a:srgbClr val="C0C0C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602" name="Oval 66"/>
              <p:cNvSpPr>
                <a:spLocks noChangeArrowheads="1"/>
              </p:cNvSpPr>
              <p:nvPr/>
            </p:nvSpPr>
            <p:spPr bwMode="gray">
              <a:xfrm>
                <a:off x="1326" y="2486"/>
                <a:ext cx="283" cy="283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alpha val="0"/>
                    </a:srgbClr>
                  </a:gs>
                  <a:gs pos="100000">
                    <a:srgbClr val="C0C0C0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603" name="Oval 67"/>
              <p:cNvSpPr>
                <a:spLocks noChangeArrowheads="1"/>
              </p:cNvSpPr>
              <p:nvPr/>
            </p:nvSpPr>
            <p:spPr bwMode="gray">
              <a:xfrm>
                <a:off x="1329" y="2488"/>
                <a:ext cx="270" cy="26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shade val="79216"/>
                      <a:invGamma/>
                    </a:srgbClr>
                  </a:gs>
                  <a:gs pos="100000">
                    <a:srgbClr val="C0C0C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5604" name="Oval 68"/>
              <p:cNvSpPr>
                <a:spLocks noChangeArrowheads="1"/>
              </p:cNvSpPr>
              <p:nvPr/>
            </p:nvSpPr>
            <p:spPr bwMode="gray">
              <a:xfrm>
                <a:off x="1344" y="2496"/>
                <a:ext cx="240" cy="215"/>
              </a:xfrm>
              <a:prstGeom prst="ellipse">
                <a:avLst/>
              </a:prstGeom>
              <a:gradFill rotWithShape="1">
                <a:gsLst>
                  <a:gs pos="0">
                    <a:srgbClr val="C0C0C0">
                      <a:gamma/>
                      <a:tint val="0"/>
                      <a:invGamma/>
                    </a:srgbClr>
                  </a:gs>
                  <a:gs pos="100000">
                    <a:srgbClr val="C0C0C0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65605" name="Text Box 69"/>
            <p:cNvSpPr txBox="1">
              <a:spLocks noChangeArrowheads="1"/>
            </p:cNvSpPr>
            <p:nvPr/>
          </p:nvSpPr>
          <p:spPr bwMode="gray">
            <a:xfrm>
              <a:off x="1341" y="1403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ru-RU" sz="2400" b="1">
                  <a:solidFill>
                    <a:srgbClr val="000000"/>
                  </a:solidFill>
                </a:rPr>
                <a:t>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320081" y="15450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Организационное обновление подготовки учителя в К (П)ФУ </a:t>
            </a:r>
          </a:p>
        </p:txBody>
      </p:sp>
      <p:sp>
        <p:nvSpPr>
          <p:cNvPr id="75779" name="AutoShape 3"/>
          <p:cNvSpPr>
            <a:spLocks noChangeArrowheads="1"/>
          </p:cNvSpPr>
          <p:nvPr/>
        </p:nvSpPr>
        <p:spPr bwMode="invGray">
          <a:xfrm rot="17973186">
            <a:off x="4781831" y="242510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0" name="AutoShape 4"/>
          <p:cNvSpPr>
            <a:spLocks noChangeArrowheads="1"/>
          </p:cNvSpPr>
          <p:nvPr/>
        </p:nvSpPr>
        <p:spPr bwMode="invGray">
          <a:xfrm rot="5400000">
            <a:off x="4359378" y="4851224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1" name="AutoShape 5"/>
          <p:cNvSpPr>
            <a:spLocks noChangeArrowheads="1"/>
          </p:cNvSpPr>
          <p:nvPr/>
        </p:nvSpPr>
        <p:spPr bwMode="invGray">
          <a:xfrm rot="14369022">
            <a:off x="3486289" y="244451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2" name="AutoShape 6"/>
          <p:cNvSpPr>
            <a:spLocks noChangeArrowheads="1"/>
          </p:cNvSpPr>
          <p:nvPr/>
        </p:nvSpPr>
        <p:spPr bwMode="invGray">
          <a:xfrm rot="7535209">
            <a:off x="3272631" y="452121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3" name="AutoShape 7"/>
          <p:cNvSpPr>
            <a:spLocks noChangeArrowheads="1"/>
          </p:cNvSpPr>
          <p:nvPr/>
        </p:nvSpPr>
        <p:spPr bwMode="invGray">
          <a:xfrm rot="21389841">
            <a:off x="5402714" y="322122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4" name="AutoShape 8"/>
          <p:cNvSpPr>
            <a:spLocks noChangeArrowheads="1"/>
          </p:cNvSpPr>
          <p:nvPr/>
        </p:nvSpPr>
        <p:spPr bwMode="invGray">
          <a:xfrm rot="10800000">
            <a:off x="2888936" y="345789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5" name="Oval 9"/>
          <p:cNvSpPr>
            <a:spLocks noChangeArrowheads="1"/>
          </p:cNvSpPr>
          <p:nvPr/>
        </p:nvSpPr>
        <p:spPr bwMode="black">
          <a:xfrm>
            <a:off x="2692400" y="1817688"/>
            <a:ext cx="3743325" cy="3744912"/>
          </a:xfrm>
          <a:prstGeom prst="ellips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75786" name="Group 10"/>
          <p:cNvGrpSpPr>
            <a:grpSpLocks/>
          </p:cNvGrpSpPr>
          <p:nvPr/>
        </p:nvGrpSpPr>
        <p:grpSpPr bwMode="auto">
          <a:xfrm>
            <a:off x="3429000" y="1876425"/>
            <a:ext cx="360363" cy="360363"/>
            <a:chOff x="1973" y="1706"/>
            <a:chExt cx="227" cy="227"/>
          </a:xfrm>
        </p:grpSpPr>
        <p:sp>
          <p:nvSpPr>
            <p:cNvPr id="75787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788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5789" name="Group 13"/>
          <p:cNvGrpSpPr>
            <a:grpSpLocks/>
          </p:cNvGrpSpPr>
          <p:nvPr/>
        </p:nvGrpSpPr>
        <p:grpSpPr bwMode="auto">
          <a:xfrm>
            <a:off x="2484438" y="3532188"/>
            <a:ext cx="360362" cy="360362"/>
            <a:chOff x="1565" y="2659"/>
            <a:chExt cx="227" cy="227"/>
          </a:xfrm>
        </p:grpSpPr>
        <p:sp>
          <p:nvSpPr>
            <p:cNvPr id="75790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791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5792" name="Group 16"/>
          <p:cNvGrpSpPr>
            <a:grpSpLocks/>
          </p:cNvGrpSpPr>
          <p:nvPr/>
        </p:nvGrpSpPr>
        <p:grpSpPr bwMode="auto">
          <a:xfrm>
            <a:off x="3072931" y="4903892"/>
            <a:ext cx="360362" cy="360362"/>
            <a:chOff x="2109" y="3612"/>
            <a:chExt cx="227" cy="227"/>
          </a:xfrm>
        </p:grpSpPr>
        <p:sp>
          <p:nvSpPr>
            <p:cNvPr id="75793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794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5795" name="Group 19"/>
          <p:cNvGrpSpPr>
            <a:grpSpLocks/>
          </p:cNvGrpSpPr>
          <p:nvPr/>
        </p:nvGrpSpPr>
        <p:grpSpPr bwMode="auto">
          <a:xfrm>
            <a:off x="5278438" y="1855788"/>
            <a:ext cx="360362" cy="360362"/>
            <a:chOff x="3470" y="1706"/>
            <a:chExt cx="227" cy="227"/>
          </a:xfrm>
        </p:grpSpPr>
        <p:sp>
          <p:nvSpPr>
            <p:cNvPr id="75796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797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5798" name="Group 22"/>
          <p:cNvGrpSpPr>
            <a:grpSpLocks/>
          </p:cNvGrpSpPr>
          <p:nvPr/>
        </p:nvGrpSpPr>
        <p:grpSpPr bwMode="auto">
          <a:xfrm>
            <a:off x="6222365" y="3093640"/>
            <a:ext cx="360362" cy="360362"/>
            <a:chOff x="3923" y="2659"/>
            <a:chExt cx="227" cy="227"/>
          </a:xfrm>
        </p:grpSpPr>
        <p:sp>
          <p:nvSpPr>
            <p:cNvPr id="75799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00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5801" name="Group 25"/>
          <p:cNvGrpSpPr>
            <a:grpSpLocks/>
          </p:cNvGrpSpPr>
          <p:nvPr/>
        </p:nvGrpSpPr>
        <p:grpSpPr bwMode="auto">
          <a:xfrm>
            <a:off x="4560462" y="5361605"/>
            <a:ext cx="360363" cy="360362"/>
            <a:chOff x="3515" y="3521"/>
            <a:chExt cx="227" cy="227"/>
          </a:xfrm>
        </p:grpSpPr>
        <p:sp>
          <p:nvSpPr>
            <p:cNvPr id="75802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5803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75804" name="Oval 28"/>
          <p:cNvSpPr>
            <a:spLocks noChangeArrowheads="1"/>
          </p:cNvSpPr>
          <p:nvPr/>
        </p:nvSpPr>
        <p:spPr bwMode="gray">
          <a:xfrm>
            <a:off x="3581400" y="2773363"/>
            <a:ext cx="1944688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5805" name="Oval 29"/>
          <p:cNvSpPr>
            <a:spLocks noChangeArrowheads="1"/>
          </p:cNvSpPr>
          <p:nvPr/>
        </p:nvSpPr>
        <p:spPr bwMode="gray">
          <a:xfrm>
            <a:off x="3586163" y="2779713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5806" name="Oval 30"/>
          <p:cNvSpPr>
            <a:spLocks noChangeArrowheads="1"/>
          </p:cNvSpPr>
          <p:nvPr/>
        </p:nvSpPr>
        <p:spPr bwMode="gray">
          <a:xfrm>
            <a:off x="3708400" y="2900363"/>
            <a:ext cx="1690688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75807" name="Oval 31"/>
          <p:cNvSpPr>
            <a:spLocks noChangeArrowheads="1"/>
          </p:cNvSpPr>
          <p:nvPr/>
        </p:nvSpPr>
        <p:spPr bwMode="gray">
          <a:xfrm>
            <a:off x="3690938" y="2873375"/>
            <a:ext cx="1690687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75820" name="Group 44"/>
          <p:cNvGrpSpPr>
            <a:grpSpLocks/>
          </p:cNvGrpSpPr>
          <p:nvPr/>
        </p:nvGrpSpPr>
        <p:grpSpPr bwMode="auto">
          <a:xfrm>
            <a:off x="3792538" y="2984500"/>
            <a:ext cx="1522412" cy="1522413"/>
            <a:chOff x="2416" y="1878"/>
            <a:chExt cx="959" cy="959"/>
          </a:xfrm>
        </p:grpSpPr>
        <p:sp>
          <p:nvSpPr>
            <p:cNvPr id="75808" name="Oval 32"/>
            <p:cNvSpPr>
              <a:spLocks noChangeArrowheads="1"/>
            </p:cNvSpPr>
            <p:nvPr/>
          </p:nvSpPr>
          <p:spPr bwMode="gray">
            <a:xfrm>
              <a:off x="2416" y="1878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5809" name="Oval 33"/>
            <p:cNvSpPr>
              <a:spLocks noChangeArrowheads="1"/>
            </p:cNvSpPr>
            <p:nvPr/>
          </p:nvSpPr>
          <p:spPr bwMode="gray">
            <a:xfrm>
              <a:off x="2430" y="1890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5810" name="Oval 34"/>
            <p:cNvSpPr>
              <a:spLocks noChangeArrowheads="1"/>
            </p:cNvSpPr>
            <p:nvPr/>
          </p:nvSpPr>
          <p:spPr bwMode="gray">
            <a:xfrm>
              <a:off x="2441" y="1896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5811" name="Oval 35"/>
            <p:cNvSpPr>
              <a:spLocks noChangeArrowheads="1"/>
            </p:cNvSpPr>
            <p:nvPr/>
          </p:nvSpPr>
          <p:spPr bwMode="gray">
            <a:xfrm>
              <a:off x="2451" y="1905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75812" name="Oval 36"/>
            <p:cNvSpPr>
              <a:spLocks noChangeArrowheads="1"/>
            </p:cNvSpPr>
            <p:nvPr/>
          </p:nvSpPr>
          <p:spPr bwMode="gray">
            <a:xfrm>
              <a:off x="2502" y="1928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5813" name="Text Box 37"/>
          <p:cNvSpPr txBox="1">
            <a:spLocks noChangeArrowheads="1"/>
          </p:cNvSpPr>
          <p:nvPr/>
        </p:nvSpPr>
        <p:spPr bwMode="gray">
          <a:xfrm>
            <a:off x="3668713" y="3349387"/>
            <a:ext cx="1697901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ОБНОВЛЕНИЕ </a:t>
            </a: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ПОДГОТОВКИ</a:t>
            </a: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 УЧИТЕЛЯ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5814" name="Text Box 38"/>
          <p:cNvSpPr txBox="1">
            <a:spLocks noChangeArrowheads="1"/>
          </p:cNvSpPr>
          <p:nvPr/>
        </p:nvSpPr>
        <p:spPr bwMode="auto">
          <a:xfrm>
            <a:off x="5214937" y="1297506"/>
            <a:ext cx="403052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Разработка собственного унифицированного образовательного стандарта по педагогическому образованию в КФУ</a:t>
            </a:r>
            <a:endParaRPr lang="ru-RU" sz="1400" b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5815" name="Text Box 39"/>
          <p:cNvSpPr txBox="1">
            <a:spLocks noChangeArrowheads="1"/>
          </p:cNvSpPr>
          <p:nvPr/>
        </p:nvSpPr>
        <p:spPr bwMode="auto">
          <a:xfrm>
            <a:off x="33514" y="3013075"/>
            <a:ext cx="2450924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Преподавание дисциплин психолого-педагогического цикла в течение всего срока обучения</a:t>
            </a:r>
          </a:p>
        </p:txBody>
      </p:sp>
      <p:sp>
        <p:nvSpPr>
          <p:cNvPr id="75816" name="Text Box 40"/>
          <p:cNvSpPr txBox="1">
            <a:spLocks noChangeArrowheads="1"/>
          </p:cNvSpPr>
          <p:nvPr/>
        </p:nvSpPr>
        <p:spPr bwMode="auto">
          <a:xfrm>
            <a:off x="6052184" y="2632293"/>
            <a:ext cx="3594176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Единое соотношение 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аудиторных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и 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самостоятельных </a:t>
            </a: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форм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работы между специальными  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психолого-</a:t>
            </a: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педагогическими </a:t>
            </a: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дисциплинами </a:t>
            </a:r>
            <a:endParaRPr lang="ru-RU" sz="1400" b="1" dirty="0">
              <a:solidFill>
                <a:schemeClr val="bg2">
                  <a:lumMod val="25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75817" name="Text Box 41"/>
          <p:cNvSpPr txBox="1">
            <a:spLocks noChangeArrowheads="1"/>
          </p:cNvSpPr>
          <p:nvPr/>
        </p:nvSpPr>
        <p:spPr bwMode="auto">
          <a:xfrm>
            <a:off x="6373667" y="4724400"/>
            <a:ext cx="2793842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Интеграция теоретического обучения по психолого-педагогическим дисциплинам в содержание программ практик</a:t>
            </a:r>
          </a:p>
        </p:txBody>
      </p:sp>
      <p:sp>
        <p:nvSpPr>
          <p:cNvPr id="75818" name="Text Box 42"/>
          <p:cNvSpPr txBox="1">
            <a:spLocks noChangeArrowheads="1"/>
          </p:cNvSpPr>
          <p:nvPr/>
        </p:nvSpPr>
        <p:spPr bwMode="auto">
          <a:xfrm>
            <a:off x="63379" y="4798932"/>
            <a:ext cx="328901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Организация непрерывной практики: учебно-ознакомительная (1 курс), психолого-педагогическая (2-3 курс), летняя практика (3 курс). производственная (4 курс)</a:t>
            </a:r>
          </a:p>
        </p:txBody>
      </p:sp>
      <p:sp>
        <p:nvSpPr>
          <p:cNvPr id="75819" name="Text Box 43"/>
          <p:cNvSpPr txBox="1">
            <a:spLocks noChangeArrowheads="1"/>
          </p:cNvSpPr>
          <p:nvPr/>
        </p:nvSpPr>
        <p:spPr bwMode="auto">
          <a:xfrm>
            <a:off x="3011613" y="5903893"/>
            <a:ext cx="369054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Организация выпускных квалификационных исследований по психолого-педагогическим дисциплинам</a:t>
            </a:r>
          </a:p>
        </p:txBody>
      </p:sp>
      <p:sp>
        <p:nvSpPr>
          <p:cNvPr id="47" name="AutoShape 7"/>
          <p:cNvSpPr>
            <a:spLocks noChangeArrowheads="1"/>
          </p:cNvSpPr>
          <p:nvPr/>
        </p:nvSpPr>
        <p:spPr bwMode="invGray">
          <a:xfrm rot="1741878">
            <a:off x="5335291" y="430371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8" name="Group 22"/>
          <p:cNvGrpSpPr>
            <a:grpSpLocks/>
          </p:cNvGrpSpPr>
          <p:nvPr/>
        </p:nvGrpSpPr>
        <p:grpSpPr bwMode="auto">
          <a:xfrm>
            <a:off x="6005353" y="4543345"/>
            <a:ext cx="360362" cy="360362"/>
            <a:chOff x="3923" y="2659"/>
            <a:chExt cx="227" cy="227"/>
          </a:xfrm>
        </p:grpSpPr>
        <p:sp>
          <p:nvSpPr>
            <p:cNvPr id="49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" name="Text Box 39"/>
          <p:cNvSpPr txBox="1">
            <a:spLocks noChangeArrowheads="1"/>
          </p:cNvSpPr>
          <p:nvPr/>
        </p:nvSpPr>
        <p:spPr bwMode="auto">
          <a:xfrm>
            <a:off x="433728" y="1232912"/>
            <a:ext cx="2806848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Разработка унифицированных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 ООП </a:t>
            </a:r>
            <a:r>
              <a:rPr lang="ru-RU" sz="1400" b="1" dirty="0">
                <a:solidFill>
                  <a:schemeClr val="bg2">
                    <a:lumMod val="25000"/>
                  </a:schemeClr>
                </a:solidFill>
                <a:latin typeface="Georgia" panose="02040502050405020303" pitchFamily="18" charset="0"/>
              </a:rPr>
              <a:t>для всех профилей педагогического образования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51852023"/>
              </p:ext>
            </p:extLst>
          </p:nvPr>
        </p:nvGraphicFramePr>
        <p:xfrm>
          <a:off x="557808" y="1340768"/>
          <a:ext cx="8028384" cy="54203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014192"/>
                <a:gridCol w="4014192"/>
              </a:tblGrid>
              <a:tr h="25253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Профессиональное образование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Дополнительное образование</a:t>
                      </a:r>
                      <a:endParaRPr lang="ru-RU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Практические</a:t>
                      </a:r>
                      <a:r>
                        <a:rPr lang="ru-RU" baseline="0" dirty="0" smtClean="0"/>
                        <a:t> занятия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Группа кратковременного пребывания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Учебная практика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Школа раннего развития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Производственная практика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Школа полного дня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Преддипломная</a:t>
                      </a:r>
                      <a:r>
                        <a:rPr lang="ru-RU" baseline="0" dirty="0" smtClean="0"/>
                        <a:t> практика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Инклюзивное образование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Учебно- исследовательская деятельность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ИКТ технология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Курсовое проектирование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Подготовка к конкурсам и олимпиадам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ВКР</a:t>
                      </a:r>
                      <a:r>
                        <a:rPr lang="ru-RU" baseline="0" dirty="0" smtClean="0"/>
                        <a:t> (дипломная работа, проект)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Проведение профессиональных конкурсов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Повышение квалификации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Рецензирование учебных программ СПО и ДПО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Переподготовка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Социальное проектирование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Стажировка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Волонтерское движение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206802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</a:t>
            </a:r>
            <a:r>
              <a:rPr lang="ru-RU" altLang="ru-RU" sz="20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практикоориентированной</a:t>
            </a: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части </a:t>
            </a: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профессиональных программ </a:t>
            </a:r>
            <a:r>
              <a:rPr lang="ru-RU" alt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рамках  ресурсного центра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62560" y="853133"/>
            <a:ext cx="3677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СПО, ВПО (Бакалавриат), ДПО</a:t>
            </a:r>
          </a:p>
        </p:txBody>
      </p:sp>
    </p:spTree>
    <p:extLst>
      <p:ext uri="{BB962C8B-B14F-4D97-AF65-F5344CB8AC3E}">
        <p14:creationId xmlns:p14="http://schemas.microsoft.com/office/powerpoint/2010/main" val="196601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704856" cy="62200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altLang="ru-RU" sz="32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УМК по обучению татарскому языку для начальной школы</a:t>
            </a:r>
            <a:endParaRPr lang="ru-RU" sz="3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DSC_02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1134162"/>
            <a:ext cx="2264381" cy="1891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DSC_02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1037398"/>
            <a:ext cx="2232929" cy="2031562"/>
          </a:xfrm>
          <a:prstGeom prst="round2DiagRect">
            <a:avLst>
              <a:gd name="adj1" fmla="val 16667"/>
              <a:gd name="adj2" fmla="val 452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DSC_02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134162"/>
            <a:ext cx="2348198" cy="19347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9080"/>
            <a:ext cx="2244204" cy="2621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4581128"/>
            <a:ext cx="1482260" cy="2160240"/>
          </a:xfrm>
          <a:prstGeom prst="round2DiagRect">
            <a:avLst>
              <a:gd name="adj1" fmla="val 16667"/>
              <a:gd name="adj2" fmla="val 3251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061544"/>
            <a:ext cx="2176907" cy="27089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23529" y="3164195"/>
            <a:ext cx="872963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6">
                  <a:lumMod val="75000"/>
                </a:schemeClr>
              </a:buClr>
              <a:buSzPct val="128000"/>
            </a:pPr>
            <a:r>
              <a:rPr lang="ru-RU" altLang="ru-RU" sz="29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УМК по обучению </a:t>
            </a:r>
            <a:r>
              <a:rPr lang="ru-RU" altLang="ru-RU" sz="29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русскому </a:t>
            </a:r>
            <a:r>
              <a:rPr lang="ru-RU" altLang="ru-RU" sz="29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языку </a:t>
            </a:r>
            <a:r>
              <a:rPr lang="ru-RU" altLang="ru-RU" sz="29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детей дошкольного возраста</a:t>
            </a:r>
            <a:endParaRPr lang="ru-RU" sz="29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3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96611" y="-2178"/>
            <a:ext cx="8229600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alt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Материально-техническое обеспечение ресурсного центра</a:t>
            </a:r>
            <a:endParaRPr lang="en-US" altLang="ru-RU" sz="13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586313" y="2509461"/>
            <a:ext cx="1690112" cy="2905984"/>
            <a:chOff x="3534501" y="2744788"/>
            <a:chExt cx="1690112" cy="2905984"/>
          </a:xfrm>
        </p:grpSpPr>
        <p:sp>
          <p:nvSpPr>
            <p:cNvPr id="24" name="AutoShape 3"/>
            <p:cNvSpPr>
              <a:spLocks noChangeArrowheads="1"/>
            </p:cNvSpPr>
            <p:nvPr/>
          </p:nvSpPr>
          <p:spPr bwMode="gray">
            <a:xfrm>
              <a:off x="3534501" y="5041172"/>
              <a:ext cx="1676400" cy="60960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3"/>
            <p:cNvSpPr>
              <a:spLocks noChangeArrowheads="1"/>
            </p:cNvSpPr>
            <p:nvPr/>
          </p:nvSpPr>
          <p:spPr bwMode="gray">
            <a:xfrm>
              <a:off x="3534501" y="4467303"/>
              <a:ext cx="1676400" cy="60960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35" name="AutoShape 3"/>
            <p:cNvSpPr>
              <a:spLocks noChangeArrowheads="1"/>
            </p:cNvSpPr>
            <p:nvPr/>
          </p:nvSpPr>
          <p:spPr bwMode="gray">
            <a:xfrm>
              <a:off x="3548213" y="3887788"/>
              <a:ext cx="1676400" cy="60960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36" name="AutoShape 4"/>
            <p:cNvSpPr>
              <a:spLocks noChangeArrowheads="1"/>
            </p:cNvSpPr>
            <p:nvPr/>
          </p:nvSpPr>
          <p:spPr bwMode="gray">
            <a:xfrm>
              <a:off x="3544370" y="3314700"/>
              <a:ext cx="1676400" cy="60960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37" name="AutoShape 5"/>
            <p:cNvSpPr>
              <a:spLocks noChangeArrowheads="1"/>
            </p:cNvSpPr>
            <p:nvPr/>
          </p:nvSpPr>
          <p:spPr bwMode="gray">
            <a:xfrm>
              <a:off x="3534501" y="2744788"/>
              <a:ext cx="1676400" cy="60960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9641" name="AutoShape 9"/>
          <p:cNvSpPr>
            <a:spLocks noChangeArrowheads="1"/>
          </p:cNvSpPr>
          <p:nvPr/>
        </p:nvSpPr>
        <p:spPr bwMode="gray">
          <a:xfrm>
            <a:off x="2696234" y="2873611"/>
            <a:ext cx="699579" cy="2057400"/>
          </a:xfrm>
          <a:prstGeom prst="leftArrow">
            <a:avLst>
              <a:gd name="adj1" fmla="val 65583"/>
              <a:gd name="adj2" fmla="val 65181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  <a:alpha val="12000"/>
                </a:schemeClr>
              </a:gs>
            </a:gsLst>
            <a:lin ang="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46" name="AutoShape 14"/>
          <p:cNvSpPr>
            <a:spLocks noChangeArrowheads="1"/>
          </p:cNvSpPr>
          <p:nvPr/>
        </p:nvSpPr>
        <p:spPr bwMode="gray">
          <a:xfrm>
            <a:off x="5364088" y="2873611"/>
            <a:ext cx="682625" cy="2057400"/>
          </a:xfrm>
          <a:prstGeom prst="rightArrow">
            <a:avLst>
              <a:gd name="adj1" fmla="val 67750"/>
              <a:gd name="adj2" fmla="val 66167"/>
            </a:avLst>
          </a:prstGeom>
          <a:gradFill rotWithShape="1">
            <a:gsLst>
              <a:gs pos="0">
                <a:schemeClr val="bg2">
                  <a:gamma/>
                  <a:tint val="54510"/>
                  <a:invGamma/>
                  <a:alpha val="12000"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47" name="AutoShape 15"/>
          <p:cNvSpPr>
            <a:spLocks noChangeArrowheads="1"/>
          </p:cNvSpPr>
          <p:nvPr/>
        </p:nvSpPr>
        <p:spPr bwMode="gray">
          <a:xfrm>
            <a:off x="2914225" y="1140822"/>
            <a:ext cx="3048000" cy="609600"/>
          </a:xfrm>
          <a:prstGeom prst="can">
            <a:avLst>
              <a:gd name="adj" fmla="val 27866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648" name="AutoShape 16"/>
          <p:cNvSpPr>
            <a:spLocks noChangeArrowheads="1"/>
          </p:cNvSpPr>
          <p:nvPr/>
        </p:nvSpPr>
        <p:spPr bwMode="gray">
          <a:xfrm>
            <a:off x="3508525" y="1779833"/>
            <a:ext cx="1752600" cy="533400"/>
          </a:xfrm>
          <a:prstGeom prst="upArrow">
            <a:avLst>
              <a:gd name="adj1" fmla="val 68380"/>
              <a:gd name="adj2" fmla="val 70833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  <a:alpha val="12000"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9650" name="AutoShape 18"/>
          <p:cNvSpPr>
            <a:spLocks noChangeArrowheads="1"/>
          </p:cNvSpPr>
          <p:nvPr/>
        </p:nvSpPr>
        <p:spPr bwMode="gray">
          <a:xfrm>
            <a:off x="2862413" y="6248400"/>
            <a:ext cx="3048000" cy="609600"/>
          </a:xfrm>
          <a:prstGeom prst="can">
            <a:avLst>
              <a:gd name="adj" fmla="val 3203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Школа полного </a:t>
            </a:r>
            <a:r>
              <a:rPr lang="ru-RU" dirty="0" smtClean="0">
                <a:solidFill>
                  <a:prstClr val="white"/>
                </a:solidFill>
              </a:rPr>
              <a:t>дня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9652" name="AutoShape 20"/>
          <p:cNvSpPr>
            <a:spLocks noChangeArrowheads="1"/>
          </p:cNvSpPr>
          <p:nvPr/>
        </p:nvSpPr>
        <p:spPr bwMode="gray">
          <a:xfrm>
            <a:off x="3508525" y="5573336"/>
            <a:ext cx="1755775" cy="525463"/>
          </a:xfrm>
          <a:prstGeom prst="downArrow">
            <a:avLst>
              <a:gd name="adj1" fmla="val 67093"/>
              <a:gd name="adj2" fmla="val 64051"/>
            </a:avLst>
          </a:prstGeom>
          <a:gradFill rotWithShape="1">
            <a:gsLst>
              <a:gs pos="0">
                <a:schemeClr val="bg2">
                  <a:gamma/>
                  <a:tint val="54510"/>
                  <a:invGamma/>
                  <a:alpha val="12000"/>
                </a:schemeClr>
              </a:gs>
              <a:gs pos="100000">
                <a:schemeClr val="bg2"/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595857" y="2688945"/>
            <a:ext cx="1549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Актовый зал</a:t>
            </a:r>
            <a:endParaRPr lang="ru-RU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40152" y="3244334"/>
            <a:ext cx="1941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Спортивный зал</a:t>
            </a:r>
            <a:endParaRPr lang="ru-RU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19183" y="3870763"/>
            <a:ext cx="1438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</a:t>
            </a:r>
            <a:endParaRPr lang="ru-RU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96625" y="4385747"/>
            <a:ext cx="683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ЛОП</a:t>
            </a:r>
            <a:endParaRPr lang="ru-RU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87113" y="4953000"/>
            <a:ext cx="11022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Стадион</a:t>
            </a:r>
            <a:endParaRPr lang="ru-RU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6233" y="1377127"/>
            <a:ext cx="3523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prstClr val="white"/>
                </a:solidFill>
              </a:rPr>
              <a:t>Школа </a:t>
            </a:r>
            <a:r>
              <a:rPr lang="ru-RU" dirty="0" smtClean="0">
                <a:solidFill>
                  <a:prstClr val="white"/>
                </a:solidFill>
              </a:rPr>
              <a:t>раннего развития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4" name="AutoShape 18"/>
          <p:cNvSpPr>
            <a:spLocks noChangeArrowheads="1"/>
          </p:cNvSpPr>
          <p:nvPr/>
        </p:nvSpPr>
        <p:spPr bwMode="gray">
          <a:xfrm rot="16200000">
            <a:off x="843132" y="3728442"/>
            <a:ext cx="3048000" cy="609600"/>
          </a:xfrm>
          <a:prstGeom prst="can">
            <a:avLst>
              <a:gd name="adj" fmla="val 3203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dirty="0" smtClean="0">
                <a:solidFill>
                  <a:prstClr val="white"/>
                </a:solidFill>
              </a:rPr>
              <a:t>Центр ИКТ в образовании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5" name="AutoShape 18"/>
          <p:cNvSpPr>
            <a:spLocks noChangeArrowheads="1"/>
          </p:cNvSpPr>
          <p:nvPr/>
        </p:nvSpPr>
        <p:spPr bwMode="gray">
          <a:xfrm rot="16200000">
            <a:off x="4843613" y="3728661"/>
            <a:ext cx="3048000" cy="609600"/>
          </a:xfrm>
          <a:prstGeom prst="can">
            <a:avLst>
              <a:gd name="adj" fmla="val 32032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dirty="0" smtClean="0">
                <a:solidFill>
                  <a:prstClr val="white"/>
                </a:solidFill>
              </a:rPr>
              <a:t>Инклюзивное образование</a:t>
            </a: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209582" y="1377127"/>
            <a:ext cx="1828800" cy="1637626"/>
            <a:chOff x="838200" y="2614824"/>
            <a:chExt cx="1828800" cy="163762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8" name="AutoShape 13"/>
            <p:cNvSpPr>
              <a:spLocks noChangeArrowheads="1"/>
            </p:cNvSpPr>
            <p:nvPr/>
          </p:nvSpPr>
          <p:spPr bwMode="gray">
            <a:xfrm>
              <a:off x="838200" y="3581400"/>
              <a:ext cx="1828800" cy="609600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14"/>
            <p:cNvSpPr>
              <a:spLocks noChangeArrowheads="1"/>
            </p:cNvSpPr>
            <p:nvPr/>
          </p:nvSpPr>
          <p:spPr bwMode="gray">
            <a:xfrm>
              <a:off x="838200" y="3069762"/>
              <a:ext cx="1828800" cy="1182688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AutoShape 15"/>
            <p:cNvSpPr>
              <a:spLocks noChangeArrowheads="1"/>
            </p:cNvSpPr>
            <p:nvPr/>
          </p:nvSpPr>
          <p:spPr bwMode="gray">
            <a:xfrm>
              <a:off x="838200" y="2614824"/>
              <a:ext cx="1828800" cy="609600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51391" y="1427256"/>
            <a:ext cx="1986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smtClean="0"/>
              <a:t>SMART </a:t>
            </a:r>
            <a:r>
              <a:rPr lang="ru-RU" sz="1600" dirty="0" smtClean="0"/>
              <a:t>Лаборатория</a:t>
            </a:r>
            <a:endParaRPr lang="ru-RU" sz="1600" dirty="0"/>
          </a:p>
        </p:txBody>
      </p:sp>
      <p:grpSp>
        <p:nvGrpSpPr>
          <p:cNvPr id="46" name="Группа 45"/>
          <p:cNvGrpSpPr/>
          <p:nvPr/>
        </p:nvGrpSpPr>
        <p:grpSpPr>
          <a:xfrm>
            <a:off x="209582" y="3925256"/>
            <a:ext cx="1842390" cy="2889201"/>
            <a:chOff x="838200" y="1709415"/>
            <a:chExt cx="1842390" cy="288920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7" name="AutoShape 13"/>
            <p:cNvSpPr>
              <a:spLocks noChangeArrowheads="1"/>
            </p:cNvSpPr>
            <p:nvPr/>
          </p:nvSpPr>
          <p:spPr bwMode="gray">
            <a:xfrm>
              <a:off x="851790" y="3774004"/>
              <a:ext cx="1828800" cy="824612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1600" dirty="0"/>
                <a:t>Физкультурно-</a:t>
              </a:r>
            </a:p>
            <a:p>
              <a:pPr algn="ctr"/>
              <a:r>
                <a:rPr lang="ru-RU" sz="1600" dirty="0" smtClean="0"/>
                <a:t>оздоровительный</a:t>
              </a:r>
              <a:endParaRPr lang="ru-RU" sz="1600" dirty="0"/>
            </a:p>
            <a:p>
              <a:pPr algn="ctr"/>
              <a:r>
                <a:rPr lang="ru-RU" sz="1600" dirty="0"/>
                <a:t>кабинет</a:t>
              </a:r>
            </a:p>
          </p:txBody>
        </p:sp>
        <p:sp>
          <p:nvSpPr>
            <p:cNvPr id="48" name="AutoShape 14"/>
            <p:cNvSpPr>
              <a:spLocks noChangeArrowheads="1"/>
            </p:cNvSpPr>
            <p:nvPr/>
          </p:nvSpPr>
          <p:spPr bwMode="gray">
            <a:xfrm>
              <a:off x="838200" y="2921825"/>
              <a:ext cx="1828800" cy="964375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1600" dirty="0"/>
                <a:t>Кабинет </a:t>
              </a:r>
              <a:endParaRPr lang="ru-RU" sz="1600" dirty="0" smtClean="0"/>
            </a:p>
            <a:p>
              <a:pPr algn="ctr"/>
              <a:r>
                <a:rPr lang="ru-RU" sz="1600" dirty="0" smtClean="0"/>
                <a:t>внеурочной </a:t>
              </a:r>
              <a:endParaRPr lang="ru-RU" sz="1600" dirty="0"/>
            </a:p>
            <a:p>
              <a:pPr algn="ctr"/>
              <a:r>
                <a:rPr lang="ru-RU" sz="1600" dirty="0"/>
                <a:t>деятельности</a:t>
              </a:r>
            </a:p>
          </p:txBody>
        </p:sp>
        <p:sp>
          <p:nvSpPr>
            <p:cNvPr id="49" name="AutoShape 15"/>
            <p:cNvSpPr>
              <a:spLocks noChangeArrowheads="1"/>
            </p:cNvSpPr>
            <p:nvPr/>
          </p:nvSpPr>
          <p:spPr bwMode="gray">
            <a:xfrm>
              <a:off x="838200" y="1709415"/>
              <a:ext cx="1828800" cy="1350023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1600" dirty="0" smtClean="0"/>
                <a:t>Имитационный </a:t>
              </a:r>
              <a:endParaRPr lang="ru-RU" sz="1600" dirty="0"/>
            </a:p>
            <a:p>
              <a:pPr algn="ctr"/>
              <a:r>
                <a:rPr lang="ru-RU" sz="1600" dirty="0"/>
                <a:t>кабинет </a:t>
              </a:r>
            </a:p>
            <a:p>
              <a:pPr algn="ctr"/>
              <a:r>
                <a:rPr lang="ru-RU" sz="1600" dirty="0"/>
                <a:t>начальных </a:t>
              </a:r>
            </a:p>
            <a:p>
              <a:pPr algn="ctr"/>
              <a:r>
                <a:rPr lang="ru-RU" sz="1600" dirty="0"/>
                <a:t>классов</a:t>
              </a: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-17012" y="2091423"/>
            <a:ext cx="22819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Электронный колледж </a:t>
            </a:r>
          </a:p>
          <a:p>
            <a:pPr algn="ctr"/>
            <a:r>
              <a:rPr lang="ru-RU" sz="1600" dirty="0" smtClean="0"/>
              <a:t>лаборатория</a:t>
            </a:r>
            <a:endParaRPr lang="ru-RU" sz="1600" dirty="0"/>
          </a:p>
        </p:txBody>
      </p:sp>
      <p:grpSp>
        <p:nvGrpSpPr>
          <p:cNvPr id="51" name="Группа 50"/>
          <p:cNvGrpSpPr/>
          <p:nvPr/>
        </p:nvGrpSpPr>
        <p:grpSpPr>
          <a:xfrm>
            <a:off x="6922715" y="4795850"/>
            <a:ext cx="1828800" cy="2018606"/>
            <a:chOff x="838200" y="2514599"/>
            <a:chExt cx="1828800" cy="167640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2" name="AutoShape 13"/>
            <p:cNvSpPr>
              <a:spLocks noChangeArrowheads="1"/>
            </p:cNvSpPr>
            <p:nvPr/>
          </p:nvSpPr>
          <p:spPr bwMode="gray">
            <a:xfrm>
              <a:off x="838200" y="3581400"/>
              <a:ext cx="1828800" cy="609600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sz="1600" dirty="0" smtClean="0"/>
                <a:t>Комната игровой и </a:t>
              </a:r>
              <a:br>
                <a:rPr lang="ru-RU" sz="1600" dirty="0" smtClean="0"/>
              </a:br>
              <a:r>
                <a:rPr lang="ru-RU" sz="1600" dirty="0" smtClean="0"/>
                <a:t>театрализованной</a:t>
              </a:r>
            </a:p>
            <a:p>
              <a:r>
                <a:rPr lang="ru-RU" sz="1600" dirty="0" smtClean="0"/>
                <a:t> деятельности</a:t>
              </a:r>
              <a:endParaRPr lang="ru-RU" sz="1600" dirty="0"/>
            </a:p>
          </p:txBody>
        </p:sp>
        <p:sp>
          <p:nvSpPr>
            <p:cNvPr id="53" name="AutoShape 14"/>
            <p:cNvSpPr>
              <a:spLocks noChangeArrowheads="1"/>
            </p:cNvSpPr>
            <p:nvPr/>
          </p:nvSpPr>
          <p:spPr bwMode="gray">
            <a:xfrm>
              <a:off x="838200" y="3048000"/>
              <a:ext cx="1828800" cy="609600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sz="1400" dirty="0" smtClean="0"/>
                <a:t>Комната художественно-</a:t>
              </a:r>
            </a:p>
            <a:p>
              <a:r>
                <a:rPr lang="ru-RU" sz="1400" dirty="0" smtClean="0"/>
                <a:t>эстетического развития</a:t>
              </a:r>
              <a:endParaRPr lang="ru-RU" sz="1400" dirty="0"/>
            </a:p>
          </p:txBody>
        </p:sp>
        <p:sp>
          <p:nvSpPr>
            <p:cNvPr id="54" name="AutoShape 15"/>
            <p:cNvSpPr>
              <a:spLocks noChangeArrowheads="1"/>
            </p:cNvSpPr>
            <p:nvPr/>
          </p:nvSpPr>
          <p:spPr bwMode="gray">
            <a:xfrm>
              <a:off x="838200" y="2514599"/>
              <a:ext cx="1828800" cy="609600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1600" dirty="0" smtClean="0"/>
                <a:t>Комната сенсорного </a:t>
              </a:r>
            </a:p>
            <a:p>
              <a:pPr algn="ctr"/>
              <a:r>
                <a:rPr lang="ru-RU" sz="1600" dirty="0" smtClean="0"/>
                <a:t>развития</a:t>
              </a:r>
              <a:endParaRPr lang="ru-RU" sz="1600" dirty="0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6897411" y="1377125"/>
            <a:ext cx="1854104" cy="2007048"/>
            <a:chOff x="837601" y="2514599"/>
            <a:chExt cx="1854104" cy="2007048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7" name="AutoShape 13"/>
            <p:cNvSpPr>
              <a:spLocks noChangeArrowheads="1"/>
            </p:cNvSpPr>
            <p:nvPr/>
          </p:nvSpPr>
          <p:spPr bwMode="gray">
            <a:xfrm>
              <a:off x="862905" y="3912047"/>
              <a:ext cx="1828800" cy="609600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sz="1600" dirty="0" smtClean="0"/>
                <a:t>Кабинет здоровья</a:t>
              </a:r>
              <a:endParaRPr lang="ru-RU" sz="1600" dirty="0"/>
            </a:p>
          </p:txBody>
        </p:sp>
        <p:sp>
          <p:nvSpPr>
            <p:cNvPr id="58" name="AutoShape 14"/>
            <p:cNvSpPr>
              <a:spLocks noChangeArrowheads="1"/>
            </p:cNvSpPr>
            <p:nvPr/>
          </p:nvSpPr>
          <p:spPr bwMode="gray">
            <a:xfrm>
              <a:off x="837601" y="3319488"/>
              <a:ext cx="1828800" cy="609600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1600" dirty="0" smtClean="0"/>
                <a:t>Лаборатория </a:t>
              </a:r>
            </a:p>
            <a:p>
              <a:pPr algn="ctr"/>
              <a:r>
                <a:rPr lang="ru-RU" sz="1600" dirty="0" smtClean="0"/>
                <a:t>дефектологии</a:t>
              </a:r>
              <a:endParaRPr lang="ru-RU" sz="1600" dirty="0"/>
            </a:p>
          </p:txBody>
        </p:sp>
        <p:sp>
          <p:nvSpPr>
            <p:cNvPr id="59" name="AutoShape 15"/>
            <p:cNvSpPr>
              <a:spLocks noChangeArrowheads="1"/>
            </p:cNvSpPr>
            <p:nvPr/>
          </p:nvSpPr>
          <p:spPr bwMode="gray">
            <a:xfrm>
              <a:off x="838200" y="2514599"/>
              <a:ext cx="1828800" cy="871773"/>
            </a:xfrm>
            <a:prstGeom prst="can">
              <a:avLst>
                <a:gd name="adj" fmla="val 2500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ru-RU" sz="1600" dirty="0" smtClean="0"/>
                <a:t>Лаборатория </a:t>
              </a:r>
            </a:p>
            <a:p>
              <a:pPr algn="ctr"/>
              <a:r>
                <a:rPr lang="ru-RU" sz="1600" dirty="0" smtClean="0"/>
                <a:t>развития речи </a:t>
              </a:r>
            </a:p>
            <a:p>
              <a:pPr algn="ctr"/>
              <a:r>
                <a:rPr lang="ru-RU" sz="1600" dirty="0" smtClean="0"/>
                <a:t>дошкольников</a:t>
              </a:r>
              <a:endParaRPr lang="ru-RU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25571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56356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выпускник - Алексей Зиновьев</a:t>
            </a:r>
            <a:endParaRPr lang="ru-RU" sz="3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5400000">
            <a:off x="1525352" y="-760648"/>
            <a:ext cx="6093296" cy="9144000"/>
          </a:xfrm>
        </p:spPr>
      </p:pic>
      <p:cxnSp>
        <p:nvCxnSpPr>
          <p:cNvPr id="6" name="Прямая со стрелкой 5"/>
          <p:cNvCxnSpPr/>
          <p:nvPr/>
        </p:nvCxnSpPr>
        <p:spPr bwMode="auto">
          <a:xfrm>
            <a:off x="539552" y="3501008"/>
            <a:ext cx="648072" cy="936104"/>
          </a:xfrm>
          <a:prstGeom prst="straightConnector1">
            <a:avLst/>
          </a:prstGeom>
          <a:solidFill>
            <a:schemeClr val="accent1"/>
          </a:solidFill>
          <a:ln>
            <a:noFill/>
            <a:tailEnd type="arrow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0739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3"/>
          <p:cNvSpPr>
            <a:spLocks noGrp="1" noChangeArrowheads="1" noChangeShapeType="1" noTextEdit="1"/>
          </p:cNvSpPr>
          <p:nvPr>
            <p:ph type="title"/>
          </p:nvPr>
        </p:nvSpPr>
        <p:spPr bwMode="gray">
          <a:xfrm>
            <a:off x="1043608" y="1916832"/>
            <a:ext cx="7344816" cy="172819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marL="0" indent="0">
              <a:buNone/>
            </a:pPr>
            <a:r>
              <a:rPr lang="ru-RU" sz="5400" b="1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8980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Спасибо за внимание</a:t>
            </a:r>
            <a:r>
              <a:rPr lang="en-US" sz="5400" b="1" kern="10" dirty="0" smtClean="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/>
                    </a:gs>
                    <a:gs pos="100000">
                      <a:schemeClr val="hlink"/>
                    </a:gs>
                  </a:gsLst>
                  <a:lin ang="5400000" scaled="1"/>
                </a:gradFill>
                <a:effectLst>
                  <a:outerShdw dist="8980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!</a:t>
            </a:r>
            <a:endParaRPr lang="ru-RU" sz="5400" b="1" kern="10" dirty="0">
              <a:ln w="19050">
                <a:solidFill>
                  <a:schemeClr val="tx2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effectLst>
                <a:outerShdw dist="89803" dir="2700000" algn="ctr" rotWithShape="0">
                  <a:srgbClr val="000000">
                    <a:alpha val="50000"/>
                  </a:srgbClr>
                </a:outerShdw>
              </a:effectLst>
              <a:latin typeface="Verdana"/>
              <a:ea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9278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553" y="24963"/>
            <a:ext cx="9321459" cy="6833037"/>
          </a:xfrm>
        </p:spPr>
      </p:pic>
      <p:sp>
        <p:nvSpPr>
          <p:cNvPr id="7" name="Овальная выноска 6"/>
          <p:cNvSpPr/>
          <p:nvPr/>
        </p:nvSpPr>
        <p:spPr bwMode="auto">
          <a:xfrm>
            <a:off x="1347916" y="1124744"/>
            <a:ext cx="199747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8" name="Овальная выноска 7"/>
          <p:cNvSpPr/>
          <p:nvPr/>
        </p:nvSpPr>
        <p:spPr bwMode="auto">
          <a:xfrm>
            <a:off x="7524328" y="1412776"/>
            <a:ext cx="220264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9" name="Овальная выноска 8"/>
          <p:cNvSpPr/>
          <p:nvPr/>
        </p:nvSpPr>
        <p:spPr bwMode="auto">
          <a:xfrm>
            <a:off x="6404969" y="1169718"/>
            <a:ext cx="215036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0" name="Овальная выноска 9"/>
          <p:cNvSpPr/>
          <p:nvPr/>
        </p:nvSpPr>
        <p:spPr bwMode="auto">
          <a:xfrm>
            <a:off x="5580112" y="1717576"/>
            <a:ext cx="216024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1" name="Овальная выноска 10"/>
          <p:cNvSpPr/>
          <p:nvPr/>
        </p:nvSpPr>
        <p:spPr bwMode="auto">
          <a:xfrm>
            <a:off x="827584" y="4077072"/>
            <a:ext cx="216024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2" name="Овальная выноска 11"/>
          <p:cNvSpPr/>
          <p:nvPr/>
        </p:nvSpPr>
        <p:spPr bwMode="auto">
          <a:xfrm>
            <a:off x="3635896" y="2642443"/>
            <a:ext cx="191403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3" name="Овальная выноска 12"/>
          <p:cNvSpPr/>
          <p:nvPr/>
        </p:nvSpPr>
        <p:spPr bwMode="auto">
          <a:xfrm>
            <a:off x="2483768" y="24963"/>
            <a:ext cx="216024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4" name="Овальная выноска 13"/>
          <p:cNvSpPr/>
          <p:nvPr/>
        </p:nvSpPr>
        <p:spPr bwMode="auto">
          <a:xfrm>
            <a:off x="6372200" y="4258966"/>
            <a:ext cx="176785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5" name="Овальная выноска 14"/>
          <p:cNvSpPr/>
          <p:nvPr/>
        </p:nvSpPr>
        <p:spPr bwMode="auto">
          <a:xfrm>
            <a:off x="7110652" y="5497527"/>
            <a:ext cx="197651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16" name="Овальная выноска 15"/>
          <p:cNvSpPr/>
          <p:nvPr/>
        </p:nvSpPr>
        <p:spPr bwMode="auto">
          <a:xfrm>
            <a:off x="6620004" y="5253616"/>
            <a:ext cx="184243" cy="288032"/>
          </a:xfrm>
          <a:prstGeom prst="wedgeEllipseCallout">
            <a:avLst>
              <a:gd name="adj1" fmla="val 4565"/>
              <a:gd name="adj2" fmla="val 92130"/>
            </a:avLst>
          </a:prstGeom>
          <a:solidFill>
            <a:srgbClr val="FF0000"/>
          </a:solidFill>
          <a:ln>
            <a:noFill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11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10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10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10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10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10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10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10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00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100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00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951802" y="260648"/>
            <a:ext cx="7344816" cy="56356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Направления  профессиональной подготовки в педагогических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колледжах</a:t>
            </a:r>
            <a:endParaRPr lang="en-US" alt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91165" name="Oval 29"/>
          <p:cNvSpPr>
            <a:spLocks noChangeArrowheads="1"/>
          </p:cNvSpPr>
          <p:nvPr/>
        </p:nvSpPr>
        <p:spPr bwMode="invGray">
          <a:xfrm>
            <a:off x="2209800" y="4465638"/>
            <a:ext cx="5562600" cy="132556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eaVert" wrap="none" lIns="92075" tIns="46038" rIns="92075" bIns="46038" anchor="ctr"/>
          <a:lstStyle/>
          <a:p>
            <a:endParaRPr lang="ru-RU"/>
          </a:p>
        </p:txBody>
      </p:sp>
      <p:sp>
        <p:nvSpPr>
          <p:cNvPr id="91166" name="Oval 30"/>
          <p:cNvSpPr>
            <a:spLocks noChangeArrowheads="1"/>
          </p:cNvSpPr>
          <p:nvPr/>
        </p:nvSpPr>
        <p:spPr bwMode="gray">
          <a:xfrm rot="-998297">
            <a:off x="1484313" y="2352675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1167" name="Oval 31"/>
          <p:cNvSpPr>
            <a:spLocks noChangeArrowheads="1"/>
          </p:cNvSpPr>
          <p:nvPr/>
        </p:nvSpPr>
        <p:spPr bwMode="gray">
          <a:xfrm rot="-998297">
            <a:off x="1541463" y="2190750"/>
            <a:ext cx="5562600" cy="2922588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1168" name="Arc 32"/>
          <p:cNvSpPr>
            <a:spLocks/>
          </p:cNvSpPr>
          <p:nvPr/>
        </p:nvSpPr>
        <p:spPr bwMode="gray">
          <a:xfrm rot="-998297">
            <a:off x="4189413" y="2268538"/>
            <a:ext cx="2851150" cy="1538287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1169" name="Arc 33"/>
          <p:cNvSpPr>
            <a:spLocks/>
          </p:cNvSpPr>
          <p:nvPr/>
        </p:nvSpPr>
        <p:spPr bwMode="gray">
          <a:xfrm rot="20601703" flipH="1">
            <a:off x="1595438" y="3581400"/>
            <a:ext cx="2876550" cy="1630363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1170" name="Arc 34"/>
          <p:cNvSpPr>
            <a:spLocks/>
          </p:cNvSpPr>
          <p:nvPr/>
        </p:nvSpPr>
        <p:spPr bwMode="gray">
          <a:xfrm rot="-998297">
            <a:off x="3433763" y="1997075"/>
            <a:ext cx="2813050" cy="1417638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1171" name="Arc 35"/>
          <p:cNvSpPr>
            <a:spLocks/>
          </p:cNvSpPr>
          <p:nvPr/>
        </p:nvSpPr>
        <p:spPr bwMode="gray">
          <a:xfrm rot="20601703" flipH="1">
            <a:off x="1395413" y="2649538"/>
            <a:ext cx="2762250" cy="1381125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1172" name="Oval 36"/>
          <p:cNvSpPr>
            <a:spLocks noChangeArrowheads="1"/>
          </p:cNvSpPr>
          <p:nvPr/>
        </p:nvSpPr>
        <p:spPr bwMode="gray">
          <a:xfrm rot="-998297">
            <a:off x="3001963" y="2905125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1173" name="Text Box 37"/>
          <p:cNvSpPr txBox="1">
            <a:spLocks noChangeArrowheads="1"/>
          </p:cNvSpPr>
          <p:nvPr/>
        </p:nvSpPr>
        <p:spPr bwMode="gray">
          <a:xfrm>
            <a:off x="1043608" y="3037681"/>
            <a:ext cx="27029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Дошкольное образование</a:t>
            </a:r>
          </a:p>
        </p:txBody>
      </p:sp>
      <p:sp>
        <p:nvSpPr>
          <p:cNvPr id="91174" name="Text Box 38"/>
          <p:cNvSpPr txBox="1">
            <a:spLocks noChangeArrowheads="1"/>
          </p:cNvSpPr>
          <p:nvPr/>
        </p:nvSpPr>
        <p:spPr bwMode="gray">
          <a:xfrm>
            <a:off x="3141611" y="2212975"/>
            <a:ext cx="29322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Преподавание в начальных </a:t>
            </a:r>
          </a:p>
          <a:p>
            <a:pPr lvl="0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классах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91175" name="Text Box 39"/>
          <p:cNvSpPr txBox="1">
            <a:spLocks noChangeArrowheads="1"/>
          </p:cNvSpPr>
          <p:nvPr/>
        </p:nvSpPr>
        <p:spPr bwMode="gray">
          <a:xfrm>
            <a:off x="5064330" y="2607330"/>
            <a:ext cx="28921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Прикладная информатика. </a:t>
            </a:r>
          </a:p>
          <a:p>
            <a:r>
              <a:rPr lang="ru-RU" sz="1400" b="1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Информатика</a:t>
            </a:r>
          </a:p>
        </p:txBody>
      </p:sp>
      <p:sp>
        <p:nvSpPr>
          <p:cNvPr id="91177" name="Arc 41"/>
          <p:cNvSpPr>
            <a:spLocks/>
          </p:cNvSpPr>
          <p:nvPr/>
        </p:nvSpPr>
        <p:spPr bwMode="gray">
          <a:xfrm rot="20539205">
            <a:off x="4780957" y="3247935"/>
            <a:ext cx="2340676" cy="1258182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1179" name="Text Box 43"/>
          <p:cNvSpPr txBox="1">
            <a:spLocks noChangeArrowheads="1"/>
          </p:cNvSpPr>
          <p:nvPr/>
        </p:nvSpPr>
        <p:spPr bwMode="gray">
          <a:xfrm>
            <a:off x="5422599" y="3697300"/>
            <a:ext cx="217559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/>
            <a:r>
              <a:rPr lang="ru-RU" sz="1400" b="1" i="1" dirty="0">
                <a:solidFill>
                  <a:schemeClr val="accent5">
                    <a:lumMod val="50000"/>
                  </a:schemeClr>
                </a:solidFill>
                <a:latin typeface="Georgia" panose="02040502050405020303" pitchFamily="18" charset="0"/>
              </a:rPr>
              <a:t>Иностранный язык</a:t>
            </a:r>
          </a:p>
        </p:txBody>
      </p:sp>
      <p:sp>
        <p:nvSpPr>
          <p:cNvPr id="91180" name="Text Box 44"/>
          <p:cNvSpPr txBox="1">
            <a:spLocks noChangeArrowheads="1"/>
          </p:cNvSpPr>
          <p:nvPr/>
        </p:nvSpPr>
        <p:spPr bwMode="gray">
          <a:xfrm>
            <a:off x="2857541" y="4454130"/>
            <a:ext cx="35333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Адаптивная физическая культура.</a:t>
            </a:r>
          </a:p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Физическая культура</a:t>
            </a:r>
          </a:p>
        </p:txBody>
      </p:sp>
      <p:sp>
        <p:nvSpPr>
          <p:cNvPr id="91181" name="Text Box 45"/>
          <p:cNvSpPr txBox="1">
            <a:spLocks noChangeArrowheads="1"/>
          </p:cNvSpPr>
          <p:nvPr/>
        </p:nvSpPr>
        <p:spPr bwMode="gray">
          <a:xfrm>
            <a:off x="683568" y="4161036"/>
            <a:ext cx="280557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Музыкальное образование</a:t>
            </a:r>
          </a:p>
        </p:txBody>
      </p:sp>
      <p:sp>
        <p:nvSpPr>
          <p:cNvPr id="91182" name="Oval 46"/>
          <p:cNvSpPr>
            <a:spLocks noChangeArrowheads="1"/>
          </p:cNvSpPr>
          <p:nvPr/>
        </p:nvSpPr>
        <p:spPr bwMode="white">
          <a:xfrm rot="20601703">
            <a:off x="3103563" y="3157538"/>
            <a:ext cx="2586037" cy="109061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842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088976"/>
            <a:ext cx="2520280" cy="14401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ФГОС ДО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3140968"/>
            <a:ext cx="2520280" cy="14401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ПРОФЕССИОНАЛЬНЫЕ СТАНДАРТЫ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1085776"/>
            <a:ext cx="2520280" cy="14401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ФГОС НОО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5157192"/>
            <a:ext cx="2520280" cy="14401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ФГОС СПО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5181972"/>
            <a:ext cx="2520280" cy="14401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ФГОС ВПО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(бакалавр)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157192"/>
            <a:ext cx="2520280" cy="14401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ФГОС ВПО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(магистр)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72200" y="1085776"/>
            <a:ext cx="2520280" cy="14401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ФГОС ООО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4399384" y="4720842"/>
            <a:ext cx="360040" cy="288032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8338085">
            <a:off x="2864256" y="4570217"/>
            <a:ext cx="360040" cy="288032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4399384" y="2703879"/>
            <a:ext cx="360040" cy="288032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863892">
            <a:off x="2866941" y="2738367"/>
            <a:ext cx="360040" cy="288032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8154779">
            <a:off x="5796137" y="2752553"/>
            <a:ext cx="360040" cy="288032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2047509">
            <a:off x="5818347" y="4576826"/>
            <a:ext cx="360040" cy="288032"/>
          </a:xfrm>
          <a:prstGeom prst="right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755576" y="188640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Согласование требований стандартов различных уровней образования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2" y="8357"/>
            <a:ext cx="9128138" cy="68496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54" y="36470"/>
            <a:ext cx="9147088" cy="6821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8" y="36470"/>
            <a:ext cx="9144000" cy="691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8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23" y="476672"/>
            <a:ext cx="8966448" cy="56356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Приоритетные направления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ресурсных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центров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5040" y="1268760"/>
            <a:ext cx="8311415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tabLst>
                <a:tab pos="625475" algn="l"/>
              </a:tabLst>
            </a:pPr>
            <a:r>
              <a:rPr lang="ru-RU" sz="2400" dirty="0" smtClean="0">
                <a:solidFill>
                  <a:prstClr val="black"/>
                </a:solidFill>
                <a:latin typeface="Georgia" panose="02040502050405020303" pitchFamily="18" charset="0"/>
              </a:rPr>
              <a:t>1.	Преобразование системы  подготовки педагога;</a:t>
            </a:r>
          </a:p>
          <a:p>
            <a:pPr lvl="0" algn="just"/>
            <a:endParaRPr lang="ru-RU" sz="2400" dirty="0" smtClean="0">
              <a:latin typeface="Georgia" panose="02040502050405020303" pitchFamily="18" charset="0"/>
            </a:endParaRPr>
          </a:p>
          <a:p>
            <a:pPr lvl="0" algn="just"/>
            <a:r>
              <a:rPr lang="ru-RU" sz="2400" dirty="0" smtClean="0">
                <a:latin typeface="Georgia" panose="02040502050405020303" pitchFamily="18" charset="0"/>
              </a:rPr>
              <a:t>2. Разработка </a:t>
            </a:r>
            <a:r>
              <a:rPr lang="ru-RU" sz="2400" dirty="0">
                <a:latin typeface="Georgia" panose="02040502050405020303" pitchFamily="18" charset="0"/>
              </a:rPr>
              <a:t>и внедрение системы повышения квалификации работающих </a:t>
            </a:r>
            <a:r>
              <a:rPr lang="ru-RU" sz="2400" dirty="0" smtClean="0">
                <a:latin typeface="Georgia" panose="02040502050405020303" pitchFamily="18" charset="0"/>
              </a:rPr>
              <a:t>учителей;</a:t>
            </a:r>
          </a:p>
          <a:p>
            <a:pPr lvl="0" algn="just"/>
            <a:r>
              <a:rPr lang="ru-RU" sz="2400" dirty="0" smtClean="0">
                <a:latin typeface="Georgia" panose="02040502050405020303" pitchFamily="18" charset="0"/>
              </a:rPr>
              <a:t> </a:t>
            </a:r>
          </a:p>
          <a:p>
            <a:pPr lvl="0" algn="just">
              <a:tabLst>
                <a:tab pos="625475" algn="l"/>
                <a:tab pos="1158875" algn="l"/>
              </a:tabLst>
            </a:pPr>
            <a:r>
              <a:rPr lang="ru-RU" sz="2400" dirty="0" smtClean="0">
                <a:latin typeface="Georgia" panose="02040502050405020303" pitchFamily="18" charset="0"/>
              </a:rPr>
              <a:t>3.	Создание </a:t>
            </a:r>
            <a:r>
              <a:rPr lang="ru-RU" sz="2400" dirty="0">
                <a:latin typeface="Georgia" panose="02040502050405020303" pitchFamily="18" charset="0"/>
              </a:rPr>
              <a:t>экспериментальных площадок для апробации инновационных педагогических </a:t>
            </a:r>
            <a:r>
              <a:rPr lang="ru-RU" sz="2400" dirty="0" smtClean="0">
                <a:latin typeface="Georgia" panose="02040502050405020303" pitchFamily="18" charset="0"/>
              </a:rPr>
              <a:t>технологий;</a:t>
            </a:r>
          </a:p>
          <a:p>
            <a:pPr algn="just"/>
            <a:endParaRPr lang="ru-RU" sz="2400" dirty="0" smtClean="0">
              <a:latin typeface="Georgia" panose="02040502050405020303" pitchFamily="18" charset="0"/>
            </a:endParaRPr>
          </a:p>
          <a:p>
            <a:pPr lvl="0" algn="just">
              <a:tabLst>
                <a:tab pos="715963" algn="l"/>
              </a:tabLst>
            </a:pPr>
            <a:r>
              <a:rPr lang="ru-RU" sz="2400" dirty="0" smtClean="0">
                <a:latin typeface="Georgia" panose="02040502050405020303" pitchFamily="18" charset="0"/>
              </a:rPr>
              <a:t>4.	Создание </a:t>
            </a:r>
            <a:r>
              <a:rPr lang="ru-RU" sz="2400" dirty="0">
                <a:latin typeface="Georgia" panose="02040502050405020303" pitchFamily="18" charset="0"/>
              </a:rPr>
              <a:t>центра оценки и сертификации профессиональных квалификаций</a:t>
            </a:r>
            <a:r>
              <a:rPr lang="ru-RU" sz="2400" dirty="0" smtClean="0">
                <a:latin typeface="Georgia" panose="02040502050405020303" pitchFamily="18" charset="0"/>
              </a:rPr>
              <a:t>;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endParaRPr lang="ru-RU" sz="2400" dirty="0" smtClean="0">
              <a:latin typeface="Georgia" panose="02040502050405020303" pitchFamily="18" charset="0"/>
            </a:endParaRPr>
          </a:p>
          <a:p>
            <a:pPr lvl="0" algn="just"/>
            <a:endParaRPr lang="ru-RU" sz="2400" dirty="0" smtClean="0">
              <a:latin typeface="Georgia" panose="02040502050405020303" pitchFamily="18" charset="0"/>
            </a:endParaRPr>
          </a:p>
          <a:p>
            <a:pPr lvl="0" algn="just">
              <a:tabLst>
                <a:tab pos="715963" algn="l"/>
              </a:tabLst>
            </a:pPr>
            <a:r>
              <a:rPr lang="ru-RU" sz="2400" dirty="0" smtClean="0">
                <a:latin typeface="Georgia" panose="02040502050405020303" pitchFamily="18" charset="0"/>
              </a:rPr>
              <a:t>5.	Создание </a:t>
            </a:r>
            <a:r>
              <a:rPr lang="ru-RU" sz="2400" dirty="0">
                <a:latin typeface="Georgia" panose="02040502050405020303" pitchFamily="18" charset="0"/>
              </a:rPr>
              <a:t>базы </a:t>
            </a:r>
            <a:r>
              <a:rPr lang="ru-RU" sz="2400" dirty="0" smtClean="0">
                <a:latin typeface="Georgia" panose="02040502050405020303" pitchFamily="18" charset="0"/>
              </a:rPr>
              <a:t>для переподготовки кадрового состава </a:t>
            </a:r>
            <a:r>
              <a:rPr lang="ru-RU" sz="2400" dirty="0">
                <a:latin typeface="Georgia" panose="02040502050405020303" pitchFamily="18" charset="0"/>
              </a:rPr>
              <a:t>системы </a:t>
            </a:r>
            <a:r>
              <a:rPr lang="ru-RU" sz="2400" dirty="0" smtClean="0">
                <a:latin typeface="Georgia" panose="02040502050405020303" pitchFamily="18" charset="0"/>
              </a:rPr>
              <a:t>среднего </a:t>
            </a:r>
            <a:r>
              <a:rPr lang="ru-RU" sz="2400" dirty="0">
                <a:latin typeface="Georgia" panose="02040502050405020303" pitchFamily="18" charset="0"/>
              </a:rPr>
              <a:t>профессионального </a:t>
            </a:r>
            <a:r>
              <a:rPr lang="ru-RU" sz="2400" dirty="0" smtClean="0">
                <a:latin typeface="Georgia" panose="02040502050405020303" pitchFamily="18" charset="0"/>
              </a:rPr>
              <a:t>образования.</a:t>
            </a:r>
            <a:endParaRPr lang="ru-RU" sz="2400" dirty="0">
              <a:latin typeface="Georgia" panose="02040502050405020303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lvl="0" indent="-342900" algn="just">
              <a:buFont typeface="+mj-lt"/>
              <a:buAutoNum type="arabicPeriod"/>
            </a:pPr>
            <a:endParaRPr lang="ru-RU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635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7" y="230005"/>
            <a:ext cx="8820473" cy="94455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Сопоставительный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анализ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тенденций развития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педагогического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образования в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СПО</a:t>
            </a:r>
            <a:r>
              <a:rPr lang="ru-RU" sz="2800" b="1" dirty="0">
                <a:solidFill>
                  <a:srgbClr val="FFFF00"/>
                </a:solidFill>
              </a:rPr>
              <a:t/>
            </a:r>
            <a:br>
              <a:rPr lang="ru-RU" sz="2800" b="1" dirty="0">
                <a:solidFill>
                  <a:srgbClr val="FFFF00"/>
                </a:solidFill>
              </a:rPr>
            </a:br>
            <a:endParaRPr lang="ru-RU" sz="2800" b="1" dirty="0">
              <a:solidFill>
                <a:srgbClr val="FFFF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71472" y="1201691"/>
            <a:ext cx="7858181" cy="5442021"/>
            <a:chOff x="571472" y="1201691"/>
            <a:chExt cx="7858181" cy="5442021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5643570" y="1201691"/>
              <a:ext cx="2786083" cy="5442019"/>
              <a:chOff x="5643570" y="1201691"/>
              <a:chExt cx="2786083" cy="5442019"/>
            </a:xfrm>
          </p:grpSpPr>
          <p:sp>
            <p:nvSpPr>
              <p:cNvPr id="35" name="AutoShape 2"/>
              <p:cNvSpPr>
                <a:spLocks noChangeArrowheads="1"/>
              </p:cNvSpPr>
              <p:nvPr/>
            </p:nvSpPr>
            <p:spPr bwMode="auto">
              <a:xfrm>
                <a:off x="5643570" y="1928802"/>
                <a:ext cx="2786082" cy="779465"/>
              </a:xfrm>
              <a:prstGeom prst="flowChartAlternateProcess">
                <a:avLst/>
              </a:prstGeom>
              <a:solidFill>
                <a:schemeClr val="bg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rPr>
                  <a:t>Овладение общекультурными</a:t>
                </a:r>
                <a:r>
                  <a:rPr kumimoji="0" lang="ru-RU" sz="1400" b="0" i="0" u="none" strike="noStrike" cap="none" normalizeH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rPr>
                  <a:t> </a:t>
                </a:r>
                <a:r>
                  <a:rPr kumimoji="0" lang="ru-RU" sz="1400" b="0" i="0" u="none" strike="noStrike" cap="none" normalizeH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Georgia" panose="02040502050405020303" pitchFamily="18" charset="0"/>
                  </a:rPr>
                  <a:t>и </a:t>
                </a:r>
                <a:r>
                  <a:rPr kumimoji="0" lang="ru-RU" sz="1400" b="0" i="0" u="none" strike="noStrike" cap="none" normalizeH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rPr>
                  <a:t>профессиональными компетенциями</a:t>
                </a: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Georgia" panose="02040502050405020303" pitchFamily="18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Georgia" panose="02040502050405020303" pitchFamily="18" charset="0"/>
                </a:endParaRPr>
              </a:p>
            </p:txBody>
          </p:sp>
          <p:sp>
            <p:nvSpPr>
              <p:cNvPr id="36" name="AutoShape 3"/>
              <p:cNvSpPr>
                <a:spLocks noChangeArrowheads="1"/>
              </p:cNvSpPr>
              <p:nvPr/>
            </p:nvSpPr>
            <p:spPr bwMode="auto">
              <a:xfrm>
                <a:off x="5643570" y="3076575"/>
                <a:ext cx="2786082" cy="423863"/>
              </a:xfrm>
              <a:prstGeom prst="flowChartAlternateProcess">
                <a:avLst/>
              </a:prstGeom>
              <a:solidFill>
                <a:schemeClr val="bg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rPr>
                  <a:t>Имитационный класс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Georgia" panose="02040502050405020303" pitchFamily="18" charset="0"/>
                </a:endParaRPr>
              </a:p>
            </p:txBody>
          </p:sp>
          <p:sp>
            <p:nvSpPr>
              <p:cNvPr id="37" name="AutoShape 4"/>
              <p:cNvSpPr>
                <a:spLocks noChangeArrowheads="1"/>
              </p:cNvSpPr>
              <p:nvPr/>
            </p:nvSpPr>
            <p:spPr bwMode="auto">
              <a:xfrm>
                <a:off x="5643570" y="3857628"/>
                <a:ext cx="2786082" cy="968356"/>
              </a:xfrm>
              <a:prstGeom prst="flowChartAlternateProcess">
                <a:avLst/>
              </a:prstGeom>
              <a:solidFill>
                <a:schemeClr val="bg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rPr>
                  <a:t>Система мыслительной деятельности в условиях ресурсного центра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Georgia" panose="02040502050405020303" pitchFamily="18" charset="0"/>
                </a:endParaRPr>
              </a:p>
            </p:txBody>
          </p:sp>
          <p:sp>
            <p:nvSpPr>
              <p:cNvPr id="38" name="AutoShape 5"/>
              <p:cNvSpPr>
                <a:spLocks noChangeArrowheads="1"/>
              </p:cNvSpPr>
              <p:nvPr/>
            </p:nvSpPr>
            <p:spPr bwMode="auto">
              <a:xfrm>
                <a:off x="5643570" y="5026040"/>
                <a:ext cx="2786082" cy="546100"/>
              </a:xfrm>
              <a:prstGeom prst="flowChartAlternateProcess">
                <a:avLst/>
              </a:prstGeom>
              <a:solidFill>
                <a:schemeClr val="bg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rPr>
                  <a:t>ИКТ технологии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bg2"/>
                  </a:solidFill>
                  <a:effectLst/>
                  <a:latin typeface="Georgia" panose="02040502050405020303" pitchFamily="18" charset="0"/>
                </a:endParaRPr>
              </a:p>
            </p:txBody>
          </p:sp>
          <p:sp>
            <p:nvSpPr>
              <p:cNvPr id="39" name="AutoShape 6"/>
              <p:cNvSpPr>
                <a:spLocks noChangeArrowheads="1"/>
              </p:cNvSpPr>
              <p:nvPr/>
            </p:nvSpPr>
            <p:spPr bwMode="auto">
              <a:xfrm>
                <a:off x="5643570" y="5857892"/>
                <a:ext cx="2786082" cy="785818"/>
              </a:xfrm>
              <a:prstGeom prst="flowChartAlternateProcess">
                <a:avLst/>
              </a:prstGeom>
              <a:solidFill>
                <a:schemeClr val="bg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rPr>
                  <a:t>Подготовка конкурентоспособного,</a:t>
                </a:r>
                <a:r>
                  <a:rPr kumimoji="0" lang="ru-RU" sz="1400" b="0" i="0" u="none" strike="noStrike" cap="none" normalizeH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rPr>
                  <a:t> компетентного специалиста</a:t>
                </a: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Georgia" panose="02040502050405020303" pitchFamily="18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latin typeface="Georgia" panose="02040502050405020303" pitchFamily="18" charset="0"/>
                </a:endParaRPr>
              </a:p>
            </p:txBody>
          </p:sp>
          <p:sp>
            <p:nvSpPr>
              <p:cNvPr id="40" name="Rectangle 8"/>
              <p:cNvSpPr>
                <a:spLocks noChangeArrowheads="1"/>
              </p:cNvSpPr>
              <p:nvPr/>
            </p:nvSpPr>
            <p:spPr bwMode="auto">
              <a:xfrm>
                <a:off x="5643571" y="1201691"/>
                <a:ext cx="2786082" cy="571125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u="none" strike="noStrike" cap="none" normalizeH="0" baseline="0" dirty="0" smtClean="0">
                    <a:ln>
                      <a:noFill/>
                    </a:ln>
                    <a:effectLst/>
                    <a:latin typeface="Georgia" panose="02040502050405020303" pitchFamily="18" charset="0"/>
                  </a:rPr>
                  <a:t>Инновационный подход</a:t>
                </a:r>
                <a:endParaRPr kumimoji="0" lang="ru-RU" sz="1800" b="1" u="none" strike="noStrike" cap="none" normalizeH="0" baseline="0" dirty="0" smtClean="0">
                  <a:ln>
                    <a:noFill/>
                  </a:ln>
                  <a:effectLst/>
                  <a:latin typeface="Georgia" panose="02040502050405020303" pitchFamily="18" charset="0"/>
                </a:endParaRPr>
              </a:p>
            </p:txBody>
          </p:sp>
        </p:grpSp>
        <p:grpSp>
          <p:nvGrpSpPr>
            <p:cNvPr id="6" name="Группа 5"/>
            <p:cNvGrpSpPr/>
            <p:nvPr/>
          </p:nvGrpSpPr>
          <p:grpSpPr>
            <a:xfrm>
              <a:off x="571472" y="1201691"/>
              <a:ext cx="5072098" cy="5442021"/>
              <a:chOff x="571472" y="1201691"/>
              <a:chExt cx="5072098" cy="5442021"/>
            </a:xfrm>
          </p:grpSpPr>
          <p:grpSp>
            <p:nvGrpSpPr>
              <p:cNvPr id="7" name="Группа 6"/>
              <p:cNvGrpSpPr/>
              <p:nvPr/>
            </p:nvGrpSpPr>
            <p:grpSpPr>
              <a:xfrm>
                <a:off x="571472" y="1201691"/>
                <a:ext cx="2790382" cy="5442019"/>
                <a:chOff x="571472" y="1201691"/>
                <a:chExt cx="2790382" cy="5442019"/>
              </a:xfrm>
            </p:grpSpPr>
            <p:sp>
              <p:nvSpPr>
                <p:cNvPr id="29" name="AutoShape 2"/>
                <p:cNvSpPr>
                  <a:spLocks noChangeArrowheads="1"/>
                </p:cNvSpPr>
                <p:nvPr/>
              </p:nvSpPr>
              <p:spPr bwMode="auto">
                <a:xfrm>
                  <a:off x="571472" y="1928802"/>
                  <a:ext cx="2786082" cy="773123"/>
                </a:xfrm>
                <a:prstGeom prst="flowChartAlternateProcess">
                  <a:avLst/>
                </a:prstGeom>
                <a:solidFill>
                  <a:schemeClr val="bg2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400" b="0" i="0" u="none" strike="noStrike" cap="none" normalizeH="0" baseline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Georgia" panose="02040502050405020303" pitchFamily="18" charset="0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400" b="0" i="0" u="none" strike="noStrike" cap="none" normalizeH="0" baseline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latin typeface="Georgia" panose="02040502050405020303" pitchFamily="18" charset="0"/>
                    </a:rPr>
                    <a:t>Приоритет предметного знания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Georgia" panose="02040502050405020303" pitchFamily="18" charset="0"/>
                  </a:endParaRPr>
                </a:p>
              </p:txBody>
            </p:sp>
            <p:sp>
              <p:nvSpPr>
                <p:cNvPr id="30" name="AutoShape 3"/>
                <p:cNvSpPr>
                  <a:spLocks noChangeArrowheads="1"/>
                </p:cNvSpPr>
                <p:nvPr/>
              </p:nvSpPr>
              <p:spPr bwMode="auto">
                <a:xfrm>
                  <a:off x="571472" y="3076575"/>
                  <a:ext cx="2786082" cy="423863"/>
                </a:xfrm>
                <a:prstGeom prst="flowChartAlternateProcess">
                  <a:avLst/>
                </a:prstGeom>
                <a:solidFill>
                  <a:schemeClr val="bg2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400" b="0" i="0" u="none" strike="noStrike" cap="none" normalizeH="0" baseline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latin typeface="Georgia" panose="02040502050405020303" pitchFamily="18" charset="0"/>
                    </a:rPr>
                    <a:t>Учебная аудитория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Georgia" panose="02040502050405020303" pitchFamily="18" charset="0"/>
                  </a:endParaRPr>
                </a:p>
              </p:txBody>
            </p:sp>
            <p:sp>
              <p:nvSpPr>
                <p:cNvPr id="31" name="AutoShape 4"/>
                <p:cNvSpPr>
                  <a:spLocks noChangeArrowheads="1"/>
                </p:cNvSpPr>
                <p:nvPr/>
              </p:nvSpPr>
              <p:spPr bwMode="auto">
                <a:xfrm>
                  <a:off x="571472" y="3835399"/>
                  <a:ext cx="2786082" cy="990585"/>
                </a:xfrm>
                <a:prstGeom prst="flowChartAlternateProcess">
                  <a:avLst/>
                </a:prstGeom>
                <a:solidFill>
                  <a:schemeClr val="bg2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400" b="0" i="0" u="none" strike="noStrike" cap="none" normalizeH="0" baseline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latin typeface="Georgia" panose="02040502050405020303" pitchFamily="18" charset="0"/>
                    </a:rPr>
                    <a:t>Получение («навязывание») определенного объема знаний студентом от преподавателя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Georgia" panose="02040502050405020303" pitchFamily="18" charset="0"/>
                  </a:endParaRPr>
                </a:p>
              </p:txBody>
            </p:sp>
            <p:sp>
              <p:nvSpPr>
                <p:cNvPr id="32" name="AutoShape 5"/>
                <p:cNvSpPr>
                  <a:spLocks noChangeArrowheads="1"/>
                </p:cNvSpPr>
                <p:nvPr/>
              </p:nvSpPr>
              <p:spPr bwMode="auto">
                <a:xfrm>
                  <a:off x="571472" y="4981574"/>
                  <a:ext cx="2786082" cy="662004"/>
                </a:xfrm>
                <a:prstGeom prst="flowChartAlternateProcess">
                  <a:avLst/>
                </a:prstGeom>
                <a:solidFill>
                  <a:schemeClr val="bg2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400" b="0" i="0" u="none" strike="noStrike" cap="none" normalizeH="0" baseline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latin typeface="Georgia" panose="02040502050405020303" pitchFamily="18" charset="0"/>
                    </a:rPr>
                    <a:t>Традиционные средства обучения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800" b="0" i="0" u="none" strike="noStrike" cap="none" normalizeH="0" baseline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endParaRPr>
                </a:p>
              </p:txBody>
            </p:sp>
            <p:sp>
              <p:nvSpPr>
                <p:cNvPr id="33" name="AutoShape 6"/>
                <p:cNvSpPr>
                  <a:spLocks noChangeArrowheads="1"/>
                </p:cNvSpPr>
                <p:nvPr/>
              </p:nvSpPr>
              <p:spPr bwMode="auto">
                <a:xfrm>
                  <a:off x="571472" y="5857892"/>
                  <a:ext cx="2773388" cy="785818"/>
                </a:xfrm>
                <a:prstGeom prst="flowChartAlternateProcess">
                  <a:avLst/>
                </a:prstGeom>
                <a:solidFill>
                  <a:schemeClr val="bg2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400" b="0" i="0" u="none" strike="noStrike" cap="none" normalizeH="0" baseline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latin typeface="Georgia" panose="02040502050405020303" pitchFamily="18" charset="0"/>
                    </a:rPr>
                    <a:t>Академически</a:t>
                  </a:r>
                  <a:r>
                    <a:rPr kumimoji="0" lang="ru-RU" sz="1400" b="0" i="0" u="none" strike="noStrike" cap="none" normalizeH="0" dirty="0" smtClean="0">
                      <a:ln>
                        <a:noFill/>
                      </a:ln>
                      <a:solidFill>
                        <a:schemeClr val="accent1">
                          <a:lumMod val="75000"/>
                        </a:schemeClr>
                      </a:solidFill>
                      <a:effectLst/>
                      <a:latin typeface="Georgia" panose="02040502050405020303" pitchFamily="18" charset="0"/>
                    </a:rPr>
                    <a:t> образованный человек</a:t>
                  </a:r>
                  <a:endParaRPr kumimoji="0" lang="ru-RU" sz="1400" b="0" i="0" u="none" strike="noStrike" cap="none" normalizeH="0" baseline="0" dirty="0" smtClean="0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Georgia" panose="02040502050405020303" pitchFamily="18" charset="0"/>
                  </a:endParaRP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latin typeface="Georgia" panose="02040502050405020303" pitchFamily="18" charset="0"/>
                  </a:endParaRPr>
                </a:p>
              </p:txBody>
            </p:sp>
            <p:sp>
              <p:nvSpPr>
                <p:cNvPr id="34" name="Rectangle 7"/>
                <p:cNvSpPr>
                  <a:spLocks noChangeArrowheads="1"/>
                </p:cNvSpPr>
                <p:nvPr/>
              </p:nvSpPr>
              <p:spPr bwMode="auto">
                <a:xfrm>
                  <a:off x="575771" y="1201691"/>
                  <a:ext cx="2786083" cy="571125"/>
                </a:xfrm>
                <a:prstGeom prst="rect">
                  <a:avLst/>
                </a:prstGeom>
                <a:solidFill>
                  <a:schemeClr val="bg2">
                    <a:lumMod val="50000"/>
                  </a:schemeClr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effectLst/>
                      <a:latin typeface="Georgia" panose="02040502050405020303" pitchFamily="18" charset="0"/>
                    </a:rPr>
                    <a:t>Традиционный 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600" b="1" i="0" u="none" strike="noStrike" cap="none" normalizeH="0" baseline="0" dirty="0" smtClean="0">
                      <a:ln>
                        <a:noFill/>
                      </a:ln>
                      <a:effectLst/>
                      <a:latin typeface="Georgia" panose="02040502050405020303" pitchFamily="18" charset="0"/>
                    </a:rPr>
                    <a:t>подход</a:t>
                  </a:r>
                  <a:endParaRPr kumimoji="0" lang="ru-RU" sz="1800" b="1" i="0" u="none" strike="noStrike" cap="none" normalizeH="0" baseline="0" dirty="0" smtClean="0">
                    <a:ln>
                      <a:noFill/>
                    </a:ln>
                    <a:effectLst/>
                    <a:latin typeface="Georgia" panose="02040502050405020303" pitchFamily="18" charset="0"/>
                  </a:endParaRPr>
                </a:p>
              </p:txBody>
            </p:sp>
          </p:grpSp>
          <p:cxnSp>
            <p:nvCxnSpPr>
              <p:cNvPr id="8" name="Прямая соединительная линия 7"/>
              <p:cNvCxnSpPr/>
              <p:nvPr/>
            </p:nvCxnSpPr>
            <p:spPr>
              <a:xfrm rot="16200000" flipH="1">
                <a:off x="2071670" y="4214819"/>
                <a:ext cx="4786346" cy="7143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3357554" y="2285992"/>
                <a:ext cx="2286016" cy="634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3357554" y="4286256"/>
                <a:ext cx="2286016" cy="634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3357554" y="5286388"/>
                <a:ext cx="2286016" cy="634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3357554" y="6215082"/>
                <a:ext cx="2286016" cy="634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3357554" y="3286124"/>
                <a:ext cx="2286016" cy="634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4" name="Прямоугольник 13"/>
              <p:cNvSpPr/>
              <p:nvPr/>
            </p:nvSpPr>
            <p:spPr>
              <a:xfrm>
                <a:off x="4214810" y="2143116"/>
                <a:ext cx="500066" cy="35719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>
                    <a:solidFill>
                      <a:schemeClr val="accent1">
                        <a:lumMod val="50000"/>
                      </a:schemeClr>
                    </a:solidFill>
                    <a:latin typeface="Georgia" panose="02040502050405020303" pitchFamily="18" charset="0"/>
                  </a:rPr>
                  <a:t>1</a:t>
                </a:r>
                <a:endParaRPr lang="ru-RU" dirty="0">
                  <a:solidFill>
                    <a:schemeClr val="accent1">
                      <a:lumMod val="50000"/>
                    </a:schemeClr>
                  </a:solidFill>
                  <a:latin typeface="Georgia" panose="02040502050405020303" pitchFamily="18" charset="0"/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4214810" y="3071810"/>
                <a:ext cx="500066" cy="35719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accent1">
                        <a:lumMod val="75000"/>
                      </a:schemeClr>
                    </a:solidFill>
                    <a:latin typeface="Georgia" panose="02040502050405020303" pitchFamily="18" charset="0"/>
                  </a:rPr>
                  <a:t>2</a:t>
                </a:r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4214810" y="4071942"/>
                <a:ext cx="500066" cy="35719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accent1">
                        <a:lumMod val="75000"/>
                      </a:schemeClr>
                    </a:solidFill>
                    <a:latin typeface="Georgia" panose="02040502050405020303" pitchFamily="18" charset="0"/>
                  </a:rPr>
                  <a:t>3</a:t>
                </a: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4214810" y="5143512"/>
                <a:ext cx="500066" cy="35719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accent1">
                        <a:lumMod val="75000"/>
                      </a:schemeClr>
                    </a:solidFill>
                    <a:latin typeface="Georgia" panose="02040502050405020303" pitchFamily="18" charset="0"/>
                  </a:rPr>
                  <a:t>4</a:t>
                </a: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4214810" y="6000768"/>
                <a:ext cx="500066" cy="35719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accent1">
                        <a:lumMod val="75000"/>
                      </a:schemeClr>
                    </a:solidFill>
                    <a:latin typeface="Georgia" panose="02040502050405020303" pitchFamily="18" charset="0"/>
                  </a:rPr>
                  <a:t>5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689241" y="1857365"/>
                <a:ext cx="325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latin typeface="Georgia" panose="02040502050405020303" pitchFamily="18" charset="0"/>
                  </a:rPr>
                  <a:t>?</a:t>
                </a:r>
                <a:endParaRPr lang="ru-RU" sz="2000" b="1" dirty="0">
                  <a:latin typeface="Georgia" panose="02040502050405020303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4925628" y="1857365"/>
                <a:ext cx="325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latin typeface="Georgia" panose="02040502050405020303" pitchFamily="18" charset="0"/>
                  </a:rPr>
                  <a:t>?</a:t>
                </a:r>
                <a:endParaRPr lang="ru-RU" sz="2000" b="1" dirty="0">
                  <a:latin typeface="Georgia" panose="02040502050405020303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689241" y="2827455"/>
                <a:ext cx="325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latin typeface="Georgia" panose="02040502050405020303" pitchFamily="18" charset="0"/>
                  </a:rPr>
                  <a:t>?</a:t>
                </a:r>
                <a:endParaRPr lang="ru-RU" sz="2000" b="1" dirty="0">
                  <a:latin typeface="Georgia" panose="02040502050405020303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012469" y="2816045"/>
                <a:ext cx="325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latin typeface="Georgia" panose="02040502050405020303" pitchFamily="18" charset="0"/>
                  </a:rPr>
                  <a:t>?</a:t>
                </a:r>
                <a:endParaRPr lang="ru-RU" sz="2000" b="1" dirty="0">
                  <a:latin typeface="Georgia" panose="02040502050405020303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3689241" y="3823990"/>
                <a:ext cx="325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latin typeface="Georgia" panose="02040502050405020303" pitchFamily="18" charset="0"/>
                  </a:rPr>
                  <a:t>?</a:t>
                </a:r>
                <a:endParaRPr lang="ru-RU" sz="2000" b="1" dirty="0">
                  <a:latin typeface="Georgia" panose="02040502050405020303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013697" y="3818246"/>
                <a:ext cx="325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latin typeface="Georgia" panose="02040502050405020303" pitchFamily="18" charset="0"/>
                  </a:rPr>
                  <a:t>?</a:t>
                </a:r>
                <a:endParaRPr lang="ru-RU" sz="2000" b="1" dirty="0">
                  <a:latin typeface="Georgia" panose="02040502050405020303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685188" y="4825985"/>
                <a:ext cx="325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latin typeface="Georgia" panose="02040502050405020303" pitchFamily="18" charset="0"/>
                  </a:rPr>
                  <a:t>?</a:t>
                </a:r>
                <a:endParaRPr lang="ru-RU" sz="2000" b="1" dirty="0">
                  <a:latin typeface="Georgia" panose="02040502050405020303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013697" y="4825985"/>
                <a:ext cx="325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latin typeface="Georgia" panose="02040502050405020303" pitchFamily="18" charset="0"/>
                  </a:rPr>
                  <a:t>?</a:t>
                </a:r>
                <a:endParaRPr lang="ru-RU" sz="2000" b="1" dirty="0">
                  <a:latin typeface="Georgia" panose="02040502050405020303" pitchFamily="18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698057" y="5657837"/>
                <a:ext cx="30809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dirty="0" smtClean="0">
                    <a:latin typeface="Georgia" panose="02040502050405020303" pitchFamily="18" charset="0"/>
                  </a:rPr>
                  <a:t>?</a:t>
                </a:r>
                <a:endParaRPr lang="ru-RU" sz="2000" dirty="0">
                  <a:latin typeface="Georgia" panose="02040502050405020303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013697" y="5657837"/>
                <a:ext cx="32573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2000" b="1" dirty="0" smtClean="0">
                    <a:latin typeface="Georgia" panose="02040502050405020303" pitchFamily="18" charset="0"/>
                  </a:rPr>
                  <a:t>?</a:t>
                </a:r>
                <a:endParaRPr lang="ru-RU" sz="2000" b="1" dirty="0">
                  <a:latin typeface="Georgia" panose="02040502050405020303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257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49" name="Freeform 33"/>
          <p:cNvSpPr>
            <a:spLocks noEditPoints="1"/>
          </p:cNvSpPr>
          <p:nvPr/>
        </p:nvSpPr>
        <p:spPr bwMode="gray">
          <a:xfrm>
            <a:off x="395536" y="1412776"/>
            <a:ext cx="7992888" cy="5328592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chemeClr val="hlink"/>
              </a:gs>
            </a:gsLst>
            <a:lin ang="5400000" scaled="1"/>
          </a:gradFill>
          <a:ln>
            <a:noFill/>
          </a:ln>
          <a:effectLst>
            <a:outerShdw dist="206741" dir="8249373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6078" name="Text Box 62"/>
          <p:cNvSpPr txBox="1">
            <a:spLocks noChangeArrowheads="1"/>
          </p:cNvSpPr>
          <p:nvPr/>
        </p:nvSpPr>
        <p:spPr bwMode="auto">
          <a:xfrm>
            <a:off x="4889115" y="1574089"/>
            <a:ext cx="3705754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F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Проблемы реализации непрерывного педагогического образования</a:t>
            </a:r>
            <a:endParaRPr lang="ru-RU" sz="2800" b="1" dirty="0">
              <a:solidFill>
                <a:srgbClr val="002F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86082" name="Oval 66"/>
          <p:cNvSpPr>
            <a:spLocks noChangeArrowheads="1"/>
          </p:cNvSpPr>
          <p:nvPr/>
        </p:nvSpPr>
        <p:spPr bwMode="gray">
          <a:xfrm rot="-723406">
            <a:off x="3101975" y="5076825"/>
            <a:ext cx="1438275" cy="66675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6083" name="Oval 67"/>
          <p:cNvSpPr>
            <a:spLocks noChangeArrowheads="1"/>
          </p:cNvSpPr>
          <p:nvPr/>
        </p:nvSpPr>
        <p:spPr bwMode="gray">
          <a:xfrm>
            <a:off x="5698125" y="4110029"/>
            <a:ext cx="2154871" cy="1889114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 dirty="0"/>
          </a:p>
        </p:txBody>
      </p:sp>
      <p:sp>
        <p:nvSpPr>
          <p:cNvPr id="86084" name="Oval 68"/>
          <p:cNvSpPr>
            <a:spLocks noChangeArrowheads="1"/>
          </p:cNvSpPr>
          <p:nvPr/>
        </p:nvSpPr>
        <p:spPr bwMode="gray">
          <a:xfrm>
            <a:off x="3905685" y="4576285"/>
            <a:ext cx="1836712" cy="196886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86085" name="Oval 69"/>
          <p:cNvSpPr>
            <a:spLocks noChangeArrowheads="1"/>
          </p:cNvSpPr>
          <p:nvPr/>
        </p:nvSpPr>
        <p:spPr bwMode="gray">
          <a:xfrm rot="1348129">
            <a:off x="1867304" y="4380179"/>
            <a:ext cx="1867854" cy="197862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86088" name="Oval 72"/>
          <p:cNvSpPr>
            <a:spLocks noChangeArrowheads="1"/>
          </p:cNvSpPr>
          <p:nvPr/>
        </p:nvSpPr>
        <p:spPr bwMode="gray">
          <a:xfrm rot="-772996">
            <a:off x="1273175" y="4467225"/>
            <a:ext cx="1133475" cy="6096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6089" name="Group 73"/>
          <p:cNvGrpSpPr>
            <a:grpSpLocks/>
          </p:cNvGrpSpPr>
          <p:nvPr/>
        </p:nvGrpSpPr>
        <p:grpSpPr bwMode="auto">
          <a:xfrm rot="3126626">
            <a:off x="124602" y="3489992"/>
            <a:ext cx="2007681" cy="1860759"/>
            <a:chOff x="668" y="2112"/>
            <a:chExt cx="941" cy="860"/>
          </a:xfrm>
        </p:grpSpPr>
        <p:sp>
          <p:nvSpPr>
            <p:cNvPr id="86090" name="Oval 74"/>
            <p:cNvSpPr>
              <a:spLocks noChangeArrowheads="1"/>
            </p:cNvSpPr>
            <p:nvPr/>
          </p:nvSpPr>
          <p:spPr bwMode="gray">
            <a:xfrm>
              <a:off x="732" y="2112"/>
              <a:ext cx="842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6094" name="Text Box 78"/>
            <p:cNvSpPr txBox="1">
              <a:spLocks noChangeArrowheads="1"/>
            </p:cNvSpPr>
            <p:nvPr/>
          </p:nvSpPr>
          <p:spPr bwMode="gray">
            <a:xfrm>
              <a:off x="668" y="2188"/>
              <a:ext cx="941" cy="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1200" dirty="0" smtClean="0"/>
                <a:t>Отсутствие</a:t>
              </a:r>
            </a:p>
            <a:p>
              <a:r>
                <a:rPr lang="ru-RU" sz="1200" dirty="0" smtClean="0">
                  <a:solidFill>
                    <a:schemeClr val="bg2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dirty="0" smtClean="0"/>
                <a:t>мониторинга </a:t>
              </a:r>
            </a:p>
            <a:p>
              <a:r>
                <a:rPr lang="ru-RU" sz="1200" dirty="0" smtClean="0"/>
                <a:t>качества </a:t>
              </a:r>
            </a:p>
            <a:p>
              <a:r>
                <a:rPr lang="ru-RU" sz="1200" dirty="0" smtClean="0"/>
                <a:t>педагогического образования</a:t>
              </a:r>
              <a:endParaRPr lang="en-US" altLang="ru-RU" sz="1200" dirty="0"/>
            </a:p>
          </p:txBody>
        </p:sp>
      </p:grpSp>
      <p:sp>
        <p:nvSpPr>
          <p:cNvPr id="86095" name="Oval 79"/>
          <p:cNvSpPr>
            <a:spLocks noChangeArrowheads="1"/>
          </p:cNvSpPr>
          <p:nvPr/>
        </p:nvSpPr>
        <p:spPr bwMode="gray">
          <a:xfrm>
            <a:off x="1011238" y="2711450"/>
            <a:ext cx="914400" cy="5334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6096" name="Oval 80"/>
          <p:cNvSpPr>
            <a:spLocks noChangeArrowheads="1"/>
          </p:cNvSpPr>
          <p:nvPr/>
        </p:nvSpPr>
        <p:spPr bwMode="gray">
          <a:xfrm>
            <a:off x="37816" y="1863763"/>
            <a:ext cx="1657551" cy="169537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86100" name="Text Box 84"/>
          <p:cNvSpPr txBox="1">
            <a:spLocks noChangeArrowheads="1"/>
          </p:cNvSpPr>
          <p:nvPr/>
        </p:nvSpPr>
        <p:spPr bwMode="gray">
          <a:xfrm rot="1401661">
            <a:off x="-33211" y="2004977"/>
            <a:ext cx="178005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1200" dirty="0" smtClean="0"/>
              <a:t>Содержание</a:t>
            </a:r>
          </a:p>
          <a:p>
            <a:r>
              <a:rPr lang="ru-RU" sz="1200" dirty="0" smtClean="0"/>
              <a:t>современного педагогического образования не в полном объеме отвечает требованиям общества</a:t>
            </a:r>
            <a:endParaRPr lang="en-US" altLang="ru-RU" sz="1200" dirty="0"/>
          </a:p>
        </p:txBody>
      </p:sp>
      <p:sp>
        <p:nvSpPr>
          <p:cNvPr id="86101" name="Oval 85"/>
          <p:cNvSpPr>
            <a:spLocks noChangeArrowheads="1"/>
          </p:cNvSpPr>
          <p:nvPr/>
        </p:nvSpPr>
        <p:spPr bwMode="gray">
          <a:xfrm>
            <a:off x="2475073" y="2180953"/>
            <a:ext cx="685800" cy="2286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6103" name="Oval 87"/>
          <p:cNvSpPr>
            <a:spLocks noChangeArrowheads="1"/>
          </p:cNvSpPr>
          <p:nvPr/>
        </p:nvSpPr>
        <p:spPr bwMode="gray">
          <a:xfrm>
            <a:off x="1695367" y="1298506"/>
            <a:ext cx="1465505" cy="141294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vert="eaVert" wrap="none" anchor="ctr"/>
          <a:lstStyle/>
          <a:p>
            <a:endParaRPr lang="ru-RU" dirty="0"/>
          </a:p>
        </p:txBody>
      </p:sp>
      <p:sp>
        <p:nvSpPr>
          <p:cNvPr id="86104" name="Oval 88"/>
          <p:cNvSpPr>
            <a:spLocks noChangeArrowheads="1"/>
          </p:cNvSpPr>
          <p:nvPr/>
        </p:nvSpPr>
        <p:spPr bwMode="gray">
          <a:xfrm rot="5400000">
            <a:off x="2902596" y="1073014"/>
            <a:ext cx="664369" cy="690472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r>
              <a:rPr lang="ru-RU" dirty="0" smtClean="0"/>
              <a:t>….</a:t>
            </a:r>
            <a:endParaRPr lang="ru-RU" dirty="0"/>
          </a:p>
        </p:txBody>
      </p:sp>
      <p:sp>
        <p:nvSpPr>
          <p:cNvPr id="86105" name="Oval 89"/>
          <p:cNvSpPr>
            <a:spLocks noChangeArrowheads="1"/>
          </p:cNvSpPr>
          <p:nvPr/>
        </p:nvSpPr>
        <p:spPr bwMode="gray">
          <a:xfrm>
            <a:off x="3692550" y="1073013"/>
            <a:ext cx="447402" cy="45098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 rot="2886379">
            <a:off x="5737137" y="3938401"/>
            <a:ext cx="22249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1400" dirty="0" smtClean="0">
              <a:solidFill>
                <a:schemeClr val="bg2">
                  <a:lumMod val="95000"/>
                  <a:lumOff val="5000"/>
                </a:schemeClr>
              </a:solidFill>
            </a:endParaRPr>
          </a:p>
          <a:p>
            <a:pPr lvl="0"/>
            <a:r>
              <a:rPr lang="ru-RU" sz="1200" dirty="0" smtClean="0"/>
              <a:t>Отсутствие </a:t>
            </a:r>
          </a:p>
          <a:p>
            <a:pPr lvl="0"/>
            <a:r>
              <a:rPr lang="ru-RU" sz="1200" dirty="0" smtClean="0"/>
              <a:t>технологической базы</a:t>
            </a:r>
          </a:p>
          <a:p>
            <a:pPr lvl="0"/>
            <a:r>
              <a:rPr lang="ru-RU" sz="1200" dirty="0" smtClean="0"/>
              <a:t> для подготовки педагогических кадров к ведению </a:t>
            </a:r>
          </a:p>
          <a:p>
            <a:pPr lvl="0"/>
            <a:r>
              <a:rPr lang="ru-RU" sz="1200" dirty="0" smtClean="0"/>
              <a:t>образовательной деятельности с разновозрастными коллективами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 rot="2680091">
            <a:off x="3884972" y="4727473"/>
            <a:ext cx="18367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едостаточное программное и </a:t>
            </a:r>
          </a:p>
          <a:p>
            <a:pPr lvl="0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научно- методическое обеспечение информационной подготовки педагогических</a:t>
            </a:r>
          </a:p>
          <a:p>
            <a:pPr lvl="0"/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кадров</a:t>
            </a:r>
          </a:p>
          <a:p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1482366">
            <a:off x="1618604" y="1440599"/>
            <a:ext cx="1588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Отсутствие преемственности между образовательными уровнями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 rot="1805975">
            <a:off x="2095886" y="4672585"/>
            <a:ext cx="1378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Размытость </a:t>
            </a:r>
            <a:r>
              <a:rPr lang="ru-RU" sz="1200" dirty="0"/>
              <a:t>концепции непрерывного педагогического образования и механизмов ее реализации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88832" cy="563562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Гуманитарные направления подготовки в ВУЗах РТ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30586196"/>
              </p:ext>
            </p:extLst>
          </p:nvPr>
        </p:nvGraphicFramePr>
        <p:xfrm>
          <a:off x="467544" y="2132856"/>
          <a:ext cx="8424936" cy="4195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8983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735</TotalTime>
  <Words>501</Words>
  <Application>Microsoft Office PowerPoint</Application>
  <PresentationFormat>Экран (4:3)</PresentationFormat>
  <Paragraphs>184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Залялова А.Г. директор ГАОУ СПО «Казанский педагогический колледж», кандидат педагогических наук</vt:lpstr>
      <vt:lpstr>Презентация PowerPoint</vt:lpstr>
      <vt:lpstr>Направления  профессиональной подготовки в педагогических колледжах</vt:lpstr>
      <vt:lpstr>Презентация PowerPoint</vt:lpstr>
      <vt:lpstr>Презентация PowerPoint</vt:lpstr>
      <vt:lpstr>Приоритетные направления деятельности ресурсных центров   </vt:lpstr>
      <vt:lpstr>Сопоставительный анализ тенденций развития педагогического образования в СПО </vt:lpstr>
      <vt:lpstr>Презентация PowerPoint</vt:lpstr>
      <vt:lpstr>Гуманитарные направления подготовки в ВУЗах РТ</vt:lpstr>
      <vt:lpstr>Полимодельность  педагогического образования в К(П)ФУ </vt:lpstr>
      <vt:lpstr>Организационное обновление подготовки учителя в К (П)ФУ </vt:lpstr>
      <vt:lpstr>Презентация PowerPoint</vt:lpstr>
      <vt:lpstr>УМК по обучению татарскому языку для начальной школы</vt:lpstr>
      <vt:lpstr>Материально-техническое обеспечение ресурсного центра</vt:lpstr>
      <vt:lpstr>Наш выпускник - Алексей Зиновьев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 Директора</dc:creator>
  <cp:lastModifiedBy>Приемная Директора</cp:lastModifiedBy>
  <cp:revision>81</cp:revision>
  <cp:lastPrinted>2014-08-14T12:40:44Z</cp:lastPrinted>
  <dcterms:created xsi:type="dcterms:W3CDTF">2014-08-13T12:10:58Z</dcterms:created>
  <dcterms:modified xsi:type="dcterms:W3CDTF">2014-08-14T13:09:24Z</dcterms:modified>
</cp:coreProperties>
</file>