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256" r:id="rId2"/>
    <p:sldId id="460" r:id="rId3"/>
    <p:sldId id="461" r:id="rId4"/>
    <p:sldId id="462" r:id="rId5"/>
    <p:sldId id="463" r:id="rId6"/>
    <p:sldId id="464" r:id="rId7"/>
    <p:sldId id="391" r:id="rId8"/>
    <p:sldId id="397" r:id="rId9"/>
    <p:sldId id="448" r:id="rId10"/>
    <p:sldId id="392" r:id="rId11"/>
    <p:sldId id="430" r:id="rId12"/>
    <p:sldId id="450" r:id="rId13"/>
    <p:sldId id="432" r:id="rId14"/>
    <p:sldId id="393" r:id="rId15"/>
    <p:sldId id="355" r:id="rId16"/>
    <p:sldId id="433" r:id="rId17"/>
    <p:sldId id="434" r:id="rId18"/>
    <p:sldId id="435" r:id="rId19"/>
    <p:sldId id="436" r:id="rId20"/>
    <p:sldId id="437" r:id="rId21"/>
    <p:sldId id="415" r:id="rId22"/>
    <p:sldId id="416" r:id="rId23"/>
    <p:sldId id="439" r:id="rId24"/>
    <p:sldId id="446" r:id="rId25"/>
    <p:sldId id="443" r:id="rId26"/>
    <p:sldId id="445" r:id="rId27"/>
    <p:sldId id="451" r:id="rId28"/>
    <p:sldId id="452" r:id="rId29"/>
    <p:sldId id="453" r:id="rId30"/>
    <p:sldId id="454" r:id="rId31"/>
    <p:sldId id="455" r:id="rId32"/>
    <p:sldId id="465" r:id="rId33"/>
    <p:sldId id="466" r:id="rId34"/>
    <p:sldId id="457" r:id="rId35"/>
    <p:sldId id="458" r:id="rId36"/>
    <p:sldId id="459" r:id="rId37"/>
    <p:sldId id="362" r:id="rId38"/>
    <p:sldId id="427" r:id="rId39"/>
    <p:sldId id="438" r:id="rId40"/>
    <p:sldId id="377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90" d="100"/>
          <a:sy n="90" d="100"/>
        </p:scale>
        <p:origin x="-1157" y="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nyazeva.e\Desktop\&#1050;&#1085;&#1080;&#1075;&#1072;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49213413889228241"/>
          <c:y val="0.21660248879043847"/>
          <c:w val="0.4602569940360503"/>
          <c:h val="0.72848057152814083"/>
        </c:manualLayout>
      </c:layout>
      <c:barChart>
        <c:barDir val="bar"/>
        <c:grouping val="clustered"/>
        <c:ser>
          <c:idx val="0"/>
          <c:order val="0"/>
          <c:dLbls>
            <c:dLbl>
              <c:idx val="1"/>
              <c:layout>
                <c:manualLayout>
                  <c:x val="7.2617960151487304E-3"/>
                  <c:y val="0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1.2254660376939393E-2"/>
                  <c:y val="0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 val="7.2617960151487304E-3"/>
                  <c:y val="0"/>
                </c:manualLayout>
              </c:layout>
              <c:dLblPos val="outEnd"/>
              <c:showVal val="1"/>
            </c:dLbl>
            <c:dLbl>
              <c:idx val="4"/>
              <c:layout>
                <c:manualLayout>
                  <c:x val="7.2617960151487304E-3"/>
                  <c:y val="0"/>
                </c:manualLayout>
              </c:layout>
              <c:dLblPos val="outEnd"/>
              <c:showVal val="1"/>
            </c:dLbl>
            <c:dLbl>
              <c:idx val="5"/>
              <c:layout>
                <c:manualLayout>
                  <c:x val="5.0579388833975631E-3"/>
                  <c:y val="0"/>
                </c:manualLayout>
              </c:layout>
              <c:dLblPos val="outEnd"/>
              <c:showVal val="1"/>
            </c:dLbl>
            <c:dLbl>
              <c:idx val="6"/>
              <c:layout>
                <c:manualLayout>
                  <c:x val="7.2617960151487304E-3"/>
                  <c:y val="3.0555202579249039E-17"/>
                </c:manualLayout>
              </c:layout>
              <c:dLblPos val="outEnd"/>
              <c:showVal val="1"/>
            </c:dLbl>
            <c:dLbl>
              <c:idx val="7"/>
              <c:layout>
                <c:manualLayout>
                  <c:x val="5.0579388833975631E-3"/>
                  <c:y val="0"/>
                </c:manualLayout>
              </c:layout>
              <c:dLblPos val="outEnd"/>
              <c:showVal val="1"/>
            </c:dLbl>
            <c:dLblPos val="inEnd"/>
            <c:showVal val="1"/>
          </c:dLbls>
          <c:cat>
            <c:strRef>
              <c:f>Лист1!$A$1:$A$8</c:f>
              <c:strCache>
                <c:ptCount val="8"/>
                <c:pt idx="1">
                  <c:v>Другие персональные аккаунты на Интернет-сервисах (в социальных сетях и тд.д.)</c:v>
                </c:pt>
                <c:pt idx="2">
                  <c:v>Блог в ЖЖ, другом подобном Интернет-ресурсе </c:v>
                </c:pt>
                <c:pt idx="3">
                  <c:v>Персональная страница в Интернет</c:v>
                </c:pt>
                <c:pt idx="4">
                  <c:v>Выход в Интернет на работе </c:v>
                </c:pt>
                <c:pt idx="5">
                  <c:v>Выход в Интернет из дома</c:v>
                </c:pt>
                <c:pt idx="6">
                  <c:v>Ноутбук</c:v>
                </c:pt>
                <c:pt idx="7">
                  <c:v>Стационарный компьютер (дома)</c:v>
                </c:pt>
              </c:strCache>
            </c:strRef>
          </c:cat>
          <c:val>
            <c:numRef>
              <c:f>Лист1!$B$1:$B$8</c:f>
              <c:numCache>
                <c:formatCode>General</c:formatCode>
                <c:ptCount val="8"/>
                <c:pt idx="1">
                  <c:v>39.5</c:v>
                </c:pt>
                <c:pt idx="2">
                  <c:v>5.4</c:v>
                </c:pt>
                <c:pt idx="3">
                  <c:v>31.7</c:v>
                </c:pt>
                <c:pt idx="4">
                  <c:v>68.900000000000006</c:v>
                </c:pt>
                <c:pt idx="5">
                  <c:v>92.5</c:v>
                </c:pt>
                <c:pt idx="6">
                  <c:v>67.900000000000006</c:v>
                </c:pt>
                <c:pt idx="7">
                  <c:v>74.2</c:v>
                </c:pt>
              </c:numCache>
            </c:numRef>
          </c:val>
        </c:ser>
        <c:gapWidth val="75"/>
        <c:overlap val="40"/>
        <c:axId val="80934784"/>
        <c:axId val="80936320"/>
      </c:barChart>
      <c:catAx>
        <c:axId val="80934784"/>
        <c:scaling>
          <c:orientation val="minMax"/>
        </c:scaling>
        <c:axPos val="l"/>
        <c:majorTickMark val="none"/>
        <c:tickLblPos val="nextTo"/>
        <c:txPr>
          <a:bodyPr/>
          <a:lstStyle/>
          <a:p>
            <a:pPr>
              <a:defRPr sz="1400">
                <a:latin typeface="Cambria" pitchFamily="18" charset="0"/>
              </a:defRPr>
            </a:pPr>
            <a:endParaRPr lang="ru-RU"/>
          </a:p>
        </c:txPr>
        <c:crossAx val="80936320"/>
        <c:crosses val="autoZero"/>
        <c:auto val="1"/>
        <c:lblAlgn val="ctr"/>
        <c:lblOffset val="100"/>
      </c:catAx>
      <c:valAx>
        <c:axId val="80936320"/>
        <c:scaling>
          <c:orientation val="minMax"/>
        </c:scaling>
        <c:axPos val="b"/>
        <c:majorGridlines/>
        <c:numFmt formatCode="General" sourceLinked="1"/>
        <c:majorTickMark val="none"/>
        <c:tickLblPos val="nextTo"/>
        <c:crossAx val="80934784"/>
        <c:crosses val="autoZero"/>
        <c:crossBetween val="between"/>
      </c:valAx>
    </c:plotArea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bar"/>
        <c:grouping val="percentStacked"/>
        <c:ser>
          <c:idx val="0"/>
          <c:order val="0"/>
          <c:tx>
            <c:strRef>
              <c:f>Лист1!$A$20</c:f>
              <c:strCache>
                <c:ptCount val="1"/>
                <c:pt idx="0">
                  <c:v>ежедневно</c:v>
                </c:pt>
              </c:strCache>
            </c:strRef>
          </c:tx>
          <c:cat>
            <c:strRef>
              <c:f>Лист1!$B$19:$I$19</c:f>
              <c:strCache>
                <c:ptCount val="8"/>
                <c:pt idx="0">
                  <c:v>гимназия в областном центре</c:v>
                </c:pt>
                <c:pt idx="1">
                  <c:v>школа с углубленным изучением предметов в областном центре</c:v>
                </c:pt>
                <c:pt idx="2">
                  <c:v>обычная школа в областном центре</c:v>
                </c:pt>
                <c:pt idx="3">
                  <c:v>негосударственная школа в областном центре </c:v>
                </c:pt>
                <c:pt idx="4">
                  <c:v>гимназия или школа с углубленным изучением предметов в районном центре  </c:v>
                </c:pt>
                <c:pt idx="5">
                  <c:v>обычная школа в районом центре</c:v>
                </c:pt>
                <c:pt idx="6">
                  <c:v>сельская большая школа</c:v>
                </c:pt>
                <c:pt idx="7">
                  <c:v>сельская малокомплектная школа</c:v>
                </c:pt>
              </c:strCache>
            </c:strRef>
          </c:cat>
          <c:val>
            <c:numRef>
              <c:f>Лист1!$B$20:$I$20</c:f>
              <c:numCache>
                <c:formatCode>General</c:formatCode>
                <c:ptCount val="8"/>
                <c:pt idx="0">
                  <c:v>33.1</c:v>
                </c:pt>
                <c:pt idx="1">
                  <c:v>27.4</c:v>
                </c:pt>
                <c:pt idx="2">
                  <c:v>26.4</c:v>
                </c:pt>
                <c:pt idx="3">
                  <c:v>15.3</c:v>
                </c:pt>
                <c:pt idx="4">
                  <c:v>17.399999999999999</c:v>
                </c:pt>
                <c:pt idx="5">
                  <c:v>34.5</c:v>
                </c:pt>
                <c:pt idx="6">
                  <c:v>18</c:v>
                </c:pt>
                <c:pt idx="7">
                  <c:v>11.9</c:v>
                </c:pt>
              </c:numCache>
            </c:numRef>
          </c:val>
        </c:ser>
        <c:ser>
          <c:idx val="1"/>
          <c:order val="1"/>
          <c:tx>
            <c:strRef>
              <c:f>Лист1!$A$21</c:f>
              <c:strCache>
                <c:ptCount val="1"/>
                <c:pt idx="0">
                  <c:v>2-3 раза в неделю</c:v>
                </c:pt>
              </c:strCache>
            </c:strRef>
          </c:tx>
          <c:cat>
            <c:strRef>
              <c:f>Лист1!$B$19:$I$19</c:f>
              <c:strCache>
                <c:ptCount val="8"/>
                <c:pt idx="0">
                  <c:v>гимназия в областном центре</c:v>
                </c:pt>
                <c:pt idx="1">
                  <c:v>школа с углубленным изучением предметов в областном центре</c:v>
                </c:pt>
                <c:pt idx="2">
                  <c:v>обычная школа в областном центре</c:v>
                </c:pt>
                <c:pt idx="3">
                  <c:v>негосударственная школа в областном центре </c:v>
                </c:pt>
                <c:pt idx="4">
                  <c:v>гимназия или школа с углубленным изучением предметов в районном центре  </c:v>
                </c:pt>
                <c:pt idx="5">
                  <c:v>обычная школа в районом центре</c:v>
                </c:pt>
                <c:pt idx="6">
                  <c:v>сельская большая школа</c:v>
                </c:pt>
                <c:pt idx="7">
                  <c:v>сельская малокомплектная школа</c:v>
                </c:pt>
              </c:strCache>
            </c:strRef>
          </c:cat>
          <c:val>
            <c:numRef>
              <c:f>Лист1!$B$21:$I$21</c:f>
              <c:numCache>
                <c:formatCode>General</c:formatCode>
                <c:ptCount val="8"/>
                <c:pt idx="0">
                  <c:v>16.2</c:v>
                </c:pt>
                <c:pt idx="1">
                  <c:v>18.399999999999999</c:v>
                </c:pt>
                <c:pt idx="2">
                  <c:v>21.3</c:v>
                </c:pt>
                <c:pt idx="3">
                  <c:v>4.2</c:v>
                </c:pt>
                <c:pt idx="4">
                  <c:v>17.399999999999999</c:v>
                </c:pt>
                <c:pt idx="5">
                  <c:v>19.100000000000001</c:v>
                </c:pt>
                <c:pt idx="6">
                  <c:v>19.7</c:v>
                </c:pt>
                <c:pt idx="7">
                  <c:v>13.8</c:v>
                </c:pt>
              </c:numCache>
            </c:numRef>
          </c:val>
        </c:ser>
        <c:ser>
          <c:idx val="2"/>
          <c:order val="2"/>
          <c:tx>
            <c:strRef>
              <c:f>Лист1!$A$22</c:f>
              <c:strCache>
                <c:ptCount val="1"/>
                <c:pt idx="0">
                  <c:v>2-4 раза в месяц</c:v>
                </c:pt>
              </c:strCache>
            </c:strRef>
          </c:tx>
          <c:cat>
            <c:strRef>
              <c:f>Лист1!$B$19:$I$19</c:f>
              <c:strCache>
                <c:ptCount val="8"/>
                <c:pt idx="0">
                  <c:v>гимназия в областном центре</c:v>
                </c:pt>
                <c:pt idx="1">
                  <c:v>школа с углубленным изучением предметов в областном центре</c:v>
                </c:pt>
                <c:pt idx="2">
                  <c:v>обычная школа в областном центре</c:v>
                </c:pt>
                <c:pt idx="3">
                  <c:v>негосударственная школа в областном центре </c:v>
                </c:pt>
                <c:pt idx="4">
                  <c:v>гимназия или школа с углубленным изучением предметов в районном центре  </c:v>
                </c:pt>
                <c:pt idx="5">
                  <c:v>обычная школа в районом центре</c:v>
                </c:pt>
                <c:pt idx="6">
                  <c:v>сельская большая школа</c:v>
                </c:pt>
                <c:pt idx="7">
                  <c:v>сельская малокомплектная школа</c:v>
                </c:pt>
              </c:strCache>
            </c:strRef>
          </c:cat>
          <c:val>
            <c:numRef>
              <c:f>Лист1!$B$22:$I$22</c:f>
              <c:numCache>
                <c:formatCode>General</c:formatCode>
                <c:ptCount val="8"/>
                <c:pt idx="0">
                  <c:v>9.1</c:v>
                </c:pt>
                <c:pt idx="1">
                  <c:v>22</c:v>
                </c:pt>
                <c:pt idx="2">
                  <c:v>21.9</c:v>
                </c:pt>
                <c:pt idx="3">
                  <c:v>23.6</c:v>
                </c:pt>
                <c:pt idx="4">
                  <c:v>34.800000000000004</c:v>
                </c:pt>
                <c:pt idx="5">
                  <c:v>10.9</c:v>
                </c:pt>
                <c:pt idx="6">
                  <c:v>19.7</c:v>
                </c:pt>
                <c:pt idx="7">
                  <c:v>14.7</c:v>
                </c:pt>
              </c:numCache>
            </c:numRef>
          </c:val>
        </c:ser>
        <c:ser>
          <c:idx val="3"/>
          <c:order val="3"/>
          <c:tx>
            <c:strRef>
              <c:f>Лист1!$A$23</c:f>
              <c:strCache>
                <c:ptCount val="1"/>
                <c:pt idx="0">
                  <c:v>1 раз  в месяц и реже</c:v>
                </c:pt>
              </c:strCache>
            </c:strRef>
          </c:tx>
          <c:cat>
            <c:strRef>
              <c:f>Лист1!$B$19:$I$19</c:f>
              <c:strCache>
                <c:ptCount val="8"/>
                <c:pt idx="0">
                  <c:v>гимназия в областном центре</c:v>
                </c:pt>
                <c:pt idx="1">
                  <c:v>школа с углубленным изучением предметов в областном центре</c:v>
                </c:pt>
                <c:pt idx="2">
                  <c:v>обычная школа в областном центре</c:v>
                </c:pt>
                <c:pt idx="3">
                  <c:v>негосударственная школа в областном центре </c:v>
                </c:pt>
                <c:pt idx="4">
                  <c:v>гимназия или школа с углубленным изучением предметов в районном центре  </c:v>
                </c:pt>
                <c:pt idx="5">
                  <c:v>обычная школа в районом центре</c:v>
                </c:pt>
                <c:pt idx="6">
                  <c:v>сельская большая школа</c:v>
                </c:pt>
                <c:pt idx="7">
                  <c:v>сельская малокомплектная школа</c:v>
                </c:pt>
              </c:strCache>
            </c:strRef>
          </c:cat>
          <c:val>
            <c:numRef>
              <c:f>Лист1!$B$23:$I$23</c:f>
              <c:numCache>
                <c:formatCode>General</c:formatCode>
                <c:ptCount val="8"/>
                <c:pt idx="0">
                  <c:v>16.899999999999999</c:v>
                </c:pt>
                <c:pt idx="1">
                  <c:v>9.9</c:v>
                </c:pt>
                <c:pt idx="2">
                  <c:v>10.9</c:v>
                </c:pt>
                <c:pt idx="3">
                  <c:v>18.100000000000001</c:v>
                </c:pt>
                <c:pt idx="4">
                  <c:v>17.399999999999999</c:v>
                </c:pt>
                <c:pt idx="5">
                  <c:v>11.8</c:v>
                </c:pt>
                <c:pt idx="6">
                  <c:v>8.2000000000000011</c:v>
                </c:pt>
                <c:pt idx="7">
                  <c:v>12.8</c:v>
                </c:pt>
              </c:numCache>
            </c:numRef>
          </c:val>
        </c:ser>
        <c:ser>
          <c:idx val="4"/>
          <c:order val="4"/>
          <c:tx>
            <c:strRef>
              <c:f>Лист1!$A$24</c:f>
              <c:strCache>
                <c:ptCount val="1"/>
                <c:pt idx="0">
                  <c:v>Не пользуюсь</c:v>
                </c:pt>
              </c:strCache>
            </c:strRef>
          </c:tx>
          <c:cat>
            <c:strRef>
              <c:f>Лист1!$B$19:$I$19</c:f>
              <c:strCache>
                <c:ptCount val="8"/>
                <c:pt idx="0">
                  <c:v>гимназия в областном центре</c:v>
                </c:pt>
                <c:pt idx="1">
                  <c:v>школа с углубленным изучением предметов в областном центре</c:v>
                </c:pt>
                <c:pt idx="2">
                  <c:v>обычная школа в областном центре</c:v>
                </c:pt>
                <c:pt idx="3">
                  <c:v>негосударственная школа в областном центре </c:v>
                </c:pt>
                <c:pt idx="4">
                  <c:v>гимназия или школа с углубленным изучением предметов в районном центре  </c:v>
                </c:pt>
                <c:pt idx="5">
                  <c:v>обычная школа в районом центре</c:v>
                </c:pt>
                <c:pt idx="6">
                  <c:v>сельская большая школа</c:v>
                </c:pt>
                <c:pt idx="7">
                  <c:v>сельская малокомплектная школа</c:v>
                </c:pt>
              </c:strCache>
            </c:strRef>
          </c:cat>
          <c:val>
            <c:numRef>
              <c:f>Лист1!$B$24:$I$24</c:f>
              <c:numCache>
                <c:formatCode>General</c:formatCode>
                <c:ptCount val="8"/>
                <c:pt idx="0">
                  <c:v>24.7</c:v>
                </c:pt>
                <c:pt idx="1">
                  <c:v>22.4</c:v>
                </c:pt>
                <c:pt idx="2">
                  <c:v>19.100000000000001</c:v>
                </c:pt>
                <c:pt idx="3">
                  <c:v>37.5</c:v>
                </c:pt>
                <c:pt idx="4">
                  <c:v>13</c:v>
                </c:pt>
                <c:pt idx="5">
                  <c:v>23.6</c:v>
                </c:pt>
                <c:pt idx="6">
                  <c:v>34.4</c:v>
                </c:pt>
                <c:pt idx="7">
                  <c:v>46.8</c:v>
                </c:pt>
              </c:numCache>
            </c:numRef>
          </c:val>
        </c:ser>
        <c:dLbls>
          <c:showVal val="1"/>
        </c:dLbls>
        <c:gapWidth val="95"/>
        <c:overlap val="100"/>
        <c:axId val="109811200"/>
        <c:axId val="109812736"/>
      </c:barChart>
      <c:catAx>
        <c:axId val="109811200"/>
        <c:scaling>
          <c:orientation val="minMax"/>
        </c:scaling>
        <c:axPos val="l"/>
        <c:majorTickMark val="none"/>
        <c:tickLblPos val="nextTo"/>
        <c:txPr>
          <a:bodyPr/>
          <a:lstStyle/>
          <a:p>
            <a:pPr>
              <a:defRPr sz="1400">
                <a:latin typeface="Cambria" pitchFamily="18" charset="0"/>
              </a:defRPr>
            </a:pPr>
            <a:endParaRPr lang="ru-RU"/>
          </a:p>
        </c:txPr>
        <c:crossAx val="109812736"/>
        <c:crosses val="autoZero"/>
        <c:auto val="1"/>
        <c:lblAlgn val="ctr"/>
        <c:lblOffset val="100"/>
      </c:catAx>
      <c:valAx>
        <c:axId val="109812736"/>
        <c:scaling>
          <c:orientation val="minMax"/>
        </c:scaling>
        <c:delete val="1"/>
        <c:axPos val="b"/>
        <c:numFmt formatCode="0%" sourceLinked="1"/>
        <c:tickLblPos val="none"/>
        <c:crossAx val="109811200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</c:chart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8B3B56-218A-4D93-8E14-C8E3A12B5DDD}" type="doc">
      <dgm:prSet loTypeId="urn:microsoft.com/office/officeart/2005/8/layout/default#1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68DEDB6-9749-4518-BBEB-E6D266B17420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Доступность современных и персонализированных образовательных продуктов и услуг</a:t>
          </a:r>
          <a:endParaRPr lang="ru-RU" dirty="0" smtClean="0"/>
        </a:p>
        <a:p>
          <a:pPr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 smtClean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2FF24EC-92C1-4613-9EC2-780031DFCD61}" type="parTrans" cxnId="{16A3B624-F393-4575-87B1-A280A18CA274}">
      <dgm:prSet/>
      <dgm:spPr/>
      <dgm:t>
        <a:bodyPr/>
        <a:lstStyle/>
        <a:p>
          <a:endParaRPr lang="ru-RU"/>
        </a:p>
      </dgm:t>
    </dgm:pt>
    <dgm:pt modelId="{09D2D8CF-28C4-43E0-95B3-520C672DD09A}" type="sibTrans" cxnId="{16A3B624-F393-4575-87B1-A280A18CA274}">
      <dgm:prSet/>
      <dgm:spPr/>
      <dgm:t>
        <a:bodyPr/>
        <a:lstStyle/>
        <a:p>
          <a:endParaRPr lang="ru-RU"/>
        </a:p>
      </dgm:t>
    </dgm:pt>
    <dgm:pt modelId="{1458DF19-4FDE-4FC2-A7A9-9CC7CCECBAC5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Получение образования, обеспечивающего интересную высокооплачиваемую работу в будущем</a:t>
          </a:r>
          <a:endParaRPr lang="ru-RU" dirty="0" smtClean="0"/>
        </a:p>
        <a:p>
          <a:pPr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 smtClean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B910D6B-3D98-4AB5-8C25-80371C1B70FE}" type="parTrans" cxnId="{0D161623-C5A2-4C80-B246-99696C95C3DC}">
      <dgm:prSet/>
      <dgm:spPr/>
      <dgm:t>
        <a:bodyPr/>
        <a:lstStyle/>
        <a:p>
          <a:endParaRPr lang="ru-RU"/>
        </a:p>
      </dgm:t>
    </dgm:pt>
    <dgm:pt modelId="{02130B38-B5DF-44FE-8893-5E4499289873}" type="sibTrans" cxnId="{0D161623-C5A2-4C80-B246-99696C95C3DC}">
      <dgm:prSet/>
      <dgm:spPr/>
      <dgm:t>
        <a:bodyPr/>
        <a:lstStyle/>
        <a:p>
          <a:endParaRPr lang="ru-RU"/>
        </a:p>
      </dgm:t>
    </dgm:pt>
    <dgm:pt modelId="{1E15195A-39A3-4AEB-8550-B9426F49872C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Успешность членов семьи и рост их благосостояния</a:t>
          </a:r>
          <a:endParaRPr lang="ru-RU" dirty="0" smtClean="0"/>
        </a:p>
        <a:p>
          <a:pPr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 smtClean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4EAAD92-AA46-4F94-80AC-2952CB932AD2}" type="parTrans" cxnId="{22DD1931-FBF5-432D-94EA-0AB6EE8828ED}">
      <dgm:prSet/>
      <dgm:spPr/>
      <dgm:t>
        <a:bodyPr/>
        <a:lstStyle/>
        <a:p>
          <a:endParaRPr lang="ru-RU"/>
        </a:p>
      </dgm:t>
    </dgm:pt>
    <dgm:pt modelId="{93D4A31B-CBD8-4FF2-9039-BAB7BF7FCA96}" type="sibTrans" cxnId="{22DD1931-FBF5-432D-94EA-0AB6EE8828ED}">
      <dgm:prSet/>
      <dgm:spPr/>
      <dgm:t>
        <a:bodyPr/>
        <a:lstStyle/>
        <a:p>
          <a:endParaRPr lang="ru-RU"/>
        </a:p>
      </dgm:t>
    </dgm:pt>
    <dgm:pt modelId="{51774A16-93D9-4A7C-BD43-963A4D199949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Удовлетворение образовательных запросов, в том числе за счет развития системы дополнительного образования</a:t>
          </a:r>
          <a:endParaRPr lang="ru-RU" dirty="0"/>
        </a:p>
      </dgm:t>
    </dgm:pt>
    <dgm:pt modelId="{1DC0134D-1A16-4A13-8B62-82C54EB5AC46}" type="parTrans" cxnId="{E2010A62-5D45-4200-9374-2353FB1FA38F}">
      <dgm:prSet/>
      <dgm:spPr/>
      <dgm:t>
        <a:bodyPr/>
        <a:lstStyle/>
        <a:p>
          <a:endParaRPr lang="ru-RU"/>
        </a:p>
      </dgm:t>
    </dgm:pt>
    <dgm:pt modelId="{FC5201DE-EB74-4AF9-9B8E-FD998EDC83D1}" type="sibTrans" cxnId="{E2010A62-5D45-4200-9374-2353FB1FA38F}">
      <dgm:prSet/>
      <dgm:spPr/>
      <dgm:t>
        <a:bodyPr/>
        <a:lstStyle/>
        <a:p>
          <a:endParaRPr lang="ru-RU"/>
        </a:p>
      </dgm:t>
    </dgm:pt>
    <dgm:pt modelId="{34CECF2B-A034-449E-A69D-2A9FE55E8442}" type="pres">
      <dgm:prSet presAssocID="{2D8B3B56-218A-4D93-8E14-C8E3A12B5DD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0377473-77AB-4B6B-B150-305F846193A7}" type="pres">
      <dgm:prSet presAssocID="{51774A16-93D9-4A7C-BD43-963A4D199949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463515-0915-4E0D-AE66-CE6675714C05}" type="pres">
      <dgm:prSet presAssocID="{FC5201DE-EB74-4AF9-9B8E-FD998EDC83D1}" presName="sibTrans" presStyleCnt="0"/>
      <dgm:spPr/>
    </dgm:pt>
    <dgm:pt modelId="{6D370ED6-25F6-4282-8805-5C2A3CEDF6BA}" type="pres">
      <dgm:prSet presAssocID="{E68DEDB6-9749-4518-BBEB-E6D266B17420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E56D03-92E5-417F-814A-99940EFE2197}" type="pres">
      <dgm:prSet presAssocID="{09D2D8CF-28C4-43E0-95B3-520C672DD09A}" presName="sibTrans" presStyleCnt="0"/>
      <dgm:spPr/>
    </dgm:pt>
    <dgm:pt modelId="{718B5437-08F0-4D9B-A81C-16EB6ACA7790}" type="pres">
      <dgm:prSet presAssocID="{1458DF19-4FDE-4FC2-A7A9-9CC7CCECBAC5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76C1ED-4A05-4C0F-8B20-B292115E144A}" type="pres">
      <dgm:prSet presAssocID="{02130B38-B5DF-44FE-8893-5E4499289873}" presName="sibTrans" presStyleCnt="0"/>
      <dgm:spPr/>
    </dgm:pt>
    <dgm:pt modelId="{F012B343-CA98-434B-A993-2280DC0C569E}" type="pres">
      <dgm:prSet presAssocID="{1E15195A-39A3-4AEB-8550-B9426F49872C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B542E74-435C-4696-83DC-D47CFB6C19F7}" type="presOf" srcId="{51774A16-93D9-4A7C-BD43-963A4D199949}" destId="{40377473-77AB-4B6B-B150-305F846193A7}" srcOrd="0" destOrd="0" presId="urn:microsoft.com/office/officeart/2005/8/layout/default#17"/>
    <dgm:cxn modelId="{80038A6E-8E6A-4ECB-A54D-408270ABB0B6}" type="presOf" srcId="{1E15195A-39A3-4AEB-8550-B9426F49872C}" destId="{F012B343-CA98-434B-A993-2280DC0C569E}" srcOrd="0" destOrd="0" presId="urn:microsoft.com/office/officeart/2005/8/layout/default#17"/>
    <dgm:cxn modelId="{E2010A62-5D45-4200-9374-2353FB1FA38F}" srcId="{2D8B3B56-218A-4D93-8E14-C8E3A12B5DDD}" destId="{51774A16-93D9-4A7C-BD43-963A4D199949}" srcOrd="0" destOrd="0" parTransId="{1DC0134D-1A16-4A13-8B62-82C54EB5AC46}" sibTransId="{FC5201DE-EB74-4AF9-9B8E-FD998EDC83D1}"/>
    <dgm:cxn modelId="{0D161623-C5A2-4C80-B246-99696C95C3DC}" srcId="{2D8B3B56-218A-4D93-8E14-C8E3A12B5DDD}" destId="{1458DF19-4FDE-4FC2-A7A9-9CC7CCECBAC5}" srcOrd="2" destOrd="0" parTransId="{8B910D6B-3D98-4AB5-8C25-80371C1B70FE}" sibTransId="{02130B38-B5DF-44FE-8893-5E4499289873}"/>
    <dgm:cxn modelId="{DAD02D1F-96ED-4444-92FE-2D52AA052E4B}" type="presOf" srcId="{2D8B3B56-218A-4D93-8E14-C8E3A12B5DDD}" destId="{34CECF2B-A034-449E-A69D-2A9FE55E8442}" srcOrd="0" destOrd="0" presId="urn:microsoft.com/office/officeart/2005/8/layout/default#17"/>
    <dgm:cxn modelId="{22DD1931-FBF5-432D-94EA-0AB6EE8828ED}" srcId="{2D8B3B56-218A-4D93-8E14-C8E3A12B5DDD}" destId="{1E15195A-39A3-4AEB-8550-B9426F49872C}" srcOrd="3" destOrd="0" parTransId="{D4EAAD92-AA46-4F94-80AC-2952CB932AD2}" sibTransId="{93D4A31B-CBD8-4FF2-9039-BAB7BF7FCA96}"/>
    <dgm:cxn modelId="{832E0C23-3F93-4221-9F51-962A7F6E180C}" type="presOf" srcId="{1458DF19-4FDE-4FC2-A7A9-9CC7CCECBAC5}" destId="{718B5437-08F0-4D9B-A81C-16EB6ACA7790}" srcOrd="0" destOrd="0" presId="urn:microsoft.com/office/officeart/2005/8/layout/default#17"/>
    <dgm:cxn modelId="{16A3B624-F393-4575-87B1-A280A18CA274}" srcId="{2D8B3B56-218A-4D93-8E14-C8E3A12B5DDD}" destId="{E68DEDB6-9749-4518-BBEB-E6D266B17420}" srcOrd="1" destOrd="0" parTransId="{32FF24EC-92C1-4613-9EC2-780031DFCD61}" sibTransId="{09D2D8CF-28C4-43E0-95B3-520C672DD09A}"/>
    <dgm:cxn modelId="{262687CB-662F-4C0B-968C-FEDA49437F53}" type="presOf" srcId="{E68DEDB6-9749-4518-BBEB-E6D266B17420}" destId="{6D370ED6-25F6-4282-8805-5C2A3CEDF6BA}" srcOrd="0" destOrd="0" presId="urn:microsoft.com/office/officeart/2005/8/layout/default#17"/>
    <dgm:cxn modelId="{2C0BB031-A862-41DB-94A8-5E8CCFC84EED}" type="presParOf" srcId="{34CECF2B-A034-449E-A69D-2A9FE55E8442}" destId="{40377473-77AB-4B6B-B150-305F846193A7}" srcOrd="0" destOrd="0" presId="urn:microsoft.com/office/officeart/2005/8/layout/default#17"/>
    <dgm:cxn modelId="{715DEC3B-F45F-411B-A689-4A85BCD9E06E}" type="presParOf" srcId="{34CECF2B-A034-449E-A69D-2A9FE55E8442}" destId="{C4463515-0915-4E0D-AE66-CE6675714C05}" srcOrd="1" destOrd="0" presId="urn:microsoft.com/office/officeart/2005/8/layout/default#17"/>
    <dgm:cxn modelId="{5F837747-062C-4750-BCF3-7E068B521855}" type="presParOf" srcId="{34CECF2B-A034-449E-A69D-2A9FE55E8442}" destId="{6D370ED6-25F6-4282-8805-5C2A3CEDF6BA}" srcOrd="2" destOrd="0" presId="urn:microsoft.com/office/officeart/2005/8/layout/default#17"/>
    <dgm:cxn modelId="{37B27425-7C58-4804-87D5-EA152F2590B4}" type="presParOf" srcId="{34CECF2B-A034-449E-A69D-2A9FE55E8442}" destId="{6FE56D03-92E5-417F-814A-99940EFE2197}" srcOrd="3" destOrd="0" presId="urn:microsoft.com/office/officeart/2005/8/layout/default#17"/>
    <dgm:cxn modelId="{67524751-FDE1-4D42-9745-18F2C548D307}" type="presParOf" srcId="{34CECF2B-A034-449E-A69D-2A9FE55E8442}" destId="{718B5437-08F0-4D9B-A81C-16EB6ACA7790}" srcOrd="4" destOrd="0" presId="urn:microsoft.com/office/officeart/2005/8/layout/default#17"/>
    <dgm:cxn modelId="{64A26091-F37B-46B4-B48D-3BAE89E644CF}" type="presParOf" srcId="{34CECF2B-A034-449E-A69D-2A9FE55E8442}" destId="{8176C1ED-4A05-4C0F-8B20-B292115E144A}" srcOrd="5" destOrd="0" presId="urn:microsoft.com/office/officeart/2005/8/layout/default#17"/>
    <dgm:cxn modelId="{D86D4009-0019-4D73-9D69-4774F357743D}" type="presParOf" srcId="{34CECF2B-A034-449E-A69D-2A9FE55E8442}" destId="{F012B343-CA98-434B-A993-2280DC0C569E}" srcOrd="6" destOrd="0" presId="urn:microsoft.com/office/officeart/2005/8/layout/default#1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D8B3B56-218A-4D93-8E14-C8E3A12B5DDD}" type="doc">
      <dgm:prSet loTypeId="urn:microsoft.com/office/officeart/2005/8/layout/default#1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B6A81E8-0852-4016-971A-253F7FF7DE43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Предложения на рынке труда современных квалифицированных кадров, способных обеспечить конкурентную позицию бизнеса</a:t>
          </a:r>
          <a:endParaRPr lang="ru-RU" dirty="0"/>
        </a:p>
      </dgm:t>
    </dgm:pt>
    <dgm:pt modelId="{278F061F-8DCD-4C10-8714-5437A9A4DD26}" type="parTrans" cxnId="{183116AD-329C-407C-88A7-1F8A8192BADF}">
      <dgm:prSet/>
      <dgm:spPr/>
      <dgm:t>
        <a:bodyPr/>
        <a:lstStyle/>
        <a:p>
          <a:endParaRPr lang="ru-RU"/>
        </a:p>
      </dgm:t>
    </dgm:pt>
    <dgm:pt modelId="{DDCE2616-C27E-4DC8-BC31-2DB034B7B0BB}" type="sibTrans" cxnId="{183116AD-329C-407C-88A7-1F8A8192BADF}">
      <dgm:prSet/>
      <dgm:spPr/>
      <dgm:t>
        <a:bodyPr/>
        <a:lstStyle/>
        <a:p>
          <a:endParaRPr lang="ru-RU"/>
        </a:p>
      </dgm:t>
    </dgm:pt>
    <dgm:pt modelId="{E68DEDB6-9749-4518-BBEB-E6D266B17420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algn="ctr"/>
          <a:r>
            <a: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Современные образовательные услуги и технологии для подготовки, повышения квалификации и переподготовки  специалистов</a:t>
          </a:r>
        </a:p>
      </dgm:t>
    </dgm:pt>
    <dgm:pt modelId="{32FF24EC-92C1-4613-9EC2-780031DFCD61}" type="parTrans" cxnId="{16A3B624-F393-4575-87B1-A280A18CA274}">
      <dgm:prSet/>
      <dgm:spPr/>
      <dgm:t>
        <a:bodyPr/>
        <a:lstStyle/>
        <a:p>
          <a:endParaRPr lang="ru-RU"/>
        </a:p>
      </dgm:t>
    </dgm:pt>
    <dgm:pt modelId="{09D2D8CF-28C4-43E0-95B3-520C672DD09A}" type="sibTrans" cxnId="{16A3B624-F393-4575-87B1-A280A18CA274}">
      <dgm:prSet/>
      <dgm:spPr/>
      <dgm:t>
        <a:bodyPr/>
        <a:lstStyle/>
        <a:p>
          <a:endParaRPr lang="ru-RU"/>
        </a:p>
      </dgm:t>
    </dgm:pt>
    <dgm:pt modelId="{1458DF19-4FDE-4FC2-A7A9-9CC7CCECBAC5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Поддержка со стороны государства  образовательных проектов, соответствующих запросам перспективного рынка труда</a:t>
          </a:r>
        </a:p>
      </dgm:t>
    </dgm:pt>
    <dgm:pt modelId="{8B910D6B-3D98-4AB5-8C25-80371C1B70FE}" type="parTrans" cxnId="{0D161623-C5A2-4C80-B246-99696C95C3DC}">
      <dgm:prSet/>
      <dgm:spPr/>
      <dgm:t>
        <a:bodyPr/>
        <a:lstStyle/>
        <a:p>
          <a:endParaRPr lang="ru-RU"/>
        </a:p>
      </dgm:t>
    </dgm:pt>
    <dgm:pt modelId="{02130B38-B5DF-44FE-8893-5E4499289873}" type="sibTrans" cxnId="{0D161623-C5A2-4C80-B246-99696C95C3DC}">
      <dgm:prSet/>
      <dgm:spPr/>
      <dgm:t>
        <a:bodyPr/>
        <a:lstStyle/>
        <a:p>
          <a:endParaRPr lang="ru-RU"/>
        </a:p>
      </dgm:t>
    </dgm:pt>
    <dgm:pt modelId="{1E15195A-39A3-4AEB-8550-B9426F49872C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Возможность применения современных научных исследований и разработок в области образования в системах корпоративного образования</a:t>
          </a:r>
        </a:p>
      </dgm:t>
    </dgm:pt>
    <dgm:pt modelId="{D4EAAD92-AA46-4F94-80AC-2952CB932AD2}" type="parTrans" cxnId="{22DD1931-FBF5-432D-94EA-0AB6EE8828ED}">
      <dgm:prSet/>
      <dgm:spPr/>
      <dgm:t>
        <a:bodyPr/>
        <a:lstStyle/>
        <a:p>
          <a:endParaRPr lang="ru-RU"/>
        </a:p>
      </dgm:t>
    </dgm:pt>
    <dgm:pt modelId="{93D4A31B-CBD8-4FF2-9039-BAB7BF7FCA96}" type="sibTrans" cxnId="{22DD1931-FBF5-432D-94EA-0AB6EE8828ED}">
      <dgm:prSet/>
      <dgm:spPr/>
      <dgm:t>
        <a:bodyPr/>
        <a:lstStyle/>
        <a:p>
          <a:endParaRPr lang="ru-RU"/>
        </a:p>
      </dgm:t>
    </dgm:pt>
    <dgm:pt modelId="{34CECF2B-A034-449E-A69D-2A9FE55E8442}" type="pres">
      <dgm:prSet presAssocID="{2D8B3B56-218A-4D93-8E14-C8E3A12B5DD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A7EB154-61E0-4DC3-9481-B95E8C25C99C}" type="pres">
      <dgm:prSet presAssocID="{CB6A81E8-0852-4016-971A-253F7FF7DE43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EDC3C9-1F50-4DB5-9069-9D9B78257B67}" type="pres">
      <dgm:prSet presAssocID="{DDCE2616-C27E-4DC8-BC31-2DB034B7B0BB}" presName="sibTrans" presStyleCnt="0"/>
      <dgm:spPr/>
    </dgm:pt>
    <dgm:pt modelId="{6D370ED6-25F6-4282-8805-5C2A3CEDF6BA}" type="pres">
      <dgm:prSet presAssocID="{E68DEDB6-9749-4518-BBEB-E6D266B17420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E56D03-92E5-417F-814A-99940EFE2197}" type="pres">
      <dgm:prSet presAssocID="{09D2D8CF-28C4-43E0-95B3-520C672DD09A}" presName="sibTrans" presStyleCnt="0"/>
      <dgm:spPr/>
    </dgm:pt>
    <dgm:pt modelId="{718B5437-08F0-4D9B-A81C-16EB6ACA7790}" type="pres">
      <dgm:prSet presAssocID="{1458DF19-4FDE-4FC2-A7A9-9CC7CCECBAC5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76C1ED-4A05-4C0F-8B20-B292115E144A}" type="pres">
      <dgm:prSet presAssocID="{02130B38-B5DF-44FE-8893-5E4499289873}" presName="sibTrans" presStyleCnt="0"/>
      <dgm:spPr/>
    </dgm:pt>
    <dgm:pt modelId="{F012B343-CA98-434B-A993-2280DC0C569E}" type="pres">
      <dgm:prSet presAssocID="{1E15195A-39A3-4AEB-8550-B9426F49872C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E4F69D3-D77A-4349-8EAF-5E90EAC6F296}" type="presOf" srcId="{CB6A81E8-0852-4016-971A-253F7FF7DE43}" destId="{9A7EB154-61E0-4DC3-9481-B95E8C25C99C}" srcOrd="0" destOrd="0" presId="urn:microsoft.com/office/officeart/2005/8/layout/default#16"/>
    <dgm:cxn modelId="{CB45C1B0-26DA-41BB-A3F2-DE4A3C932E48}" type="presOf" srcId="{2D8B3B56-218A-4D93-8E14-C8E3A12B5DDD}" destId="{34CECF2B-A034-449E-A69D-2A9FE55E8442}" srcOrd="0" destOrd="0" presId="urn:microsoft.com/office/officeart/2005/8/layout/default#16"/>
    <dgm:cxn modelId="{D762B893-ADB9-4E41-886C-CEFAD8C69F97}" type="presOf" srcId="{E68DEDB6-9749-4518-BBEB-E6D266B17420}" destId="{6D370ED6-25F6-4282-8805-5C2A3CEDF6BA}" srcOrd="0" destOrd="0" presId="urn:microsoft.com/office/officeart/2005/8/layout/default#16"/>
    <dgm:cxn modelId="{0D161623-C5A2-4C80-B246-99696C95C3DC}" srcId="{2D8B3B56-218A-4D93-8E14-C8E3A12B5DDD}" destId="{1458DF19-4FDE-4FC2-A7A9-9CC7CCECBAC5}" srcOrd="2" destOrd="0" parTransId="{8B910D6B-3D98-4AB5-8C25-80371C1B70FE}" sibTransId="{02130B38-B5DF-44FE-8893-5E4499289873}"/>
    <dgm:cxn modelId="{E8D7607F-450D-4F6C-AE4F-89B04AD481E8}" type="presOf" srcId="{1458DF19-4FDE-4FC2-A7A9-9CC7CCECBAC5}" destId="{718B5437-08F0-4D9B-A81C-16EB6ACA7790}" srcOrd="0" destOrd="0" presId="urn:microsoft.com/office/officeart/2005/8/layout/default#16"/>
    <dgm:cxn modelId="{44F69CA5-3FE7-43E5-82F6-6AA677D36F9B}" type="presOf" srcId="{1E15195A-39A3-4AEB-8550-B9426F49872C}" destId="{F012B343-CA98-434B-A993-2280DC0C569E}" srcOrd="0" destOrd="0" presId="urn:microsoft.com/office/officeart/2005/8/layout/default#16"/>
    <dgm:cxn modelId="{183116AD-329C-407C-88A7-1F8A8192BADF}" srcId="{2D8B3B56-218A-4D93-8E14-C8E3A12B5DDD}" destId="{CB6A81E8-0852-4016-971A-253F7FF7DE43}" srcOrd="0" destOrd="0" parTransId="{278F061F-8DCD-4C10-8714-5437A9A4DD26}" sibTransId="{DDCE2616-C27E-4DC8-BC31-2DB034B7B0BB}"/>
    <dgm:cxn modelId="{22DD1931-FBF5-432D-94EA-0AB6EE8828ED}" srcId="{2D8B3B56-218A-4D93-8E14-C8E3A12B5DDD}" destId="{1E15195A-39A3-4AEB-8550-B9426F49872C}" srcOrd="3" destOrd="0" parTransId="{D4EAAD92-AA46-4F94-80AC-2952CB932AD2}" sibTransId="{93D4A31B-CBD8-4FF2-9039-BAB7BF7FCA96}"/>
    <dgm:cxn modelId="{16A3B624-F393-4575-87B1-A280A18CA274}" srcId="{2D8B3B56-218A-4D93-8E14-C8E3A12B5DDD}" destId="{E68DEDB6-9749-4518-BBEB-E6D266B17420}" srcOrd="1" destOrd="0" parTransId="{32FF24EC-92C1-4613-9EC2-780031DFCD61}" sibTransId="{09D2D8CF-28C4-43E0-95B3-520C672DD09A}"/>
    <dgm:cxn modelId="{0CBADD0D-A4A1-4D49-9E91-24DA269581F2}" type="presParOf" srcId="{34CECF2B-A034-449E-A69D-2A9FE55E8442}" destId="{9A7EB154-61E0-4DC3-9481-B95E8C25C99C}" srcOrd="0" destOrd="0" presId="urn:microsoft.com/office/officeart/2005/8/layout/default#16"/>
    <dgm:cxn modelId="{37A06867-C17F-48FB-8DCE-78CF778161C6}" type="presParOf" srcId="{34CECF2B-A034-449E-A69D-2A9FE55E8442}" destId="{20EDC3C9-1F50-4DB5-9069-9D9B78257B67}" srcOrd="1" destOrd="0" presId="urn:microsoft.com/office/officeart/2005/8/layout/default#16"/>
    <dgm:cxn modelId="{1CCFB6C9-FD9A-4B0F-881E-5E2B0EB46542}" type="presParOf" srcId="{34CECF2B-A034-449E-A69D-2A9FE55E8442}" destId="{6D370ED6-25F6-4282-8805-5C2A3CEDF6BA}" srcOrd="2" destOrd="0" presId="urn:microsoft.com/office/officeart/2005/8/layout/default#16"/>
    <dgm:cxn modelId="{4DD164E4-3DCF-44B0-8458-5D4407388610}" type="presParOf" srcId="{34CECF2B-A034-449E-A69D-2A9FE55E8442}" destId="{6FE56D03-92E5-417F-814A-99940EFE2197}" srcOrd="3" destOrd="0" presId="urn:microsoft.com/office/officeart/2005/8/layout/default#16"/>
    <dgm:cxn modelId="{0F25D94F-5FE8-4272-B17E-1E36C70254C3}" type="presParOf" srcId="{34CECF2B-A034-449E-A69D-2A9FE55E8442}" destId="{718B5437-08F0-4D9B-A81C-16EB6ACA7790}" srcOrd="4" destOrd="0" presId="urn:microsoft.com/office/officeart/2005/8/layout/default#16"/>
    <dgm:cxn modelId="{5BF02BF0-9D3A-48C6-B9E0-C086BD597D1A}" type="presParOf" srcId="{34CECF2B-A034-449E-A69D-2A9FE55E8442}" destId="{8176C1ED-4A05-4C0F-8B20-B292115E144A}" srcOrd="5" destOrd="0" presId="urn:microsoft.com/office/officeart/2005/8/layout/default#16"/>
    <dgm:cxn modelId="{35BADBCF-9837-4C61-9763-ED749EFDBFD5}" type="presParOf" srcId="{34CECF2B-A034-449E-A69D-2A9FE55E8442}" destId="{F012B343-CA98-434B-A993-2280DC0C569E}" srcOrd="6" destOrd="0" presId="urn:microsoft.com/office/officeart/2005/8/layout/default#1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D8B3B56-218A-4D93-8E14-C8E3A12B5DDD}" type="doc">
      <dgm:prSet loTypeId="urn:microsoft.com/office/officeart/2005/8/layout/default#18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68DEDB6-9749-4518-BBEB-E6D266B17420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marL="0" marR="0" indent="0" algn="ctr" defTabSz="7556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Устойчивый рост экономики и социальной сферы</a:t>
          </a:r>
          <a:endParaRPr lang="ru-RU" dirty="0" smtClean="0"/>
        </a:p>
        <a:p>
          <a:pPr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 smtClean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2FF24EC-92C1-4613-9EC2-780031DFCD61}" type="parTrans" cxnId="{16A3B624-F393-4575-87B1-A280A18CA274}">
      <dgm:prSet/>
      <dgm:spPr/>
      <dgm:t>
        <a:bodyPr/>
        <a:lstStyle/>
        <a:p>
          <a:endParaRPr lang="ru-RU"/>
        </a:p>
      </dgm:t>
    </dgm:pt>
    <dgm:pt modelId="{09D2D8CF-28C4-43E0-95B3-520C672DD09A}" type="sibTrans" cxnId="{16A3B624-F393-4575-87B1-A280A18CA274}">
      <dgm:prSet/>
      <dgm:spPr/>
      <dgm:t>
        <a:bodyPr/>
        <a:lstStyle/>
        <a:p>
          <a:endParaRPr lang="ru-RU"/>
        </a:p>
      </dgm:t>
    </dgm:pt>
    <dgm:pt modelId="{1458DF19-4FDE-4FC2-A7A9-9CC7CCECBAC5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Стабильность общества, рост </a:t>
          </a:r>
          <a:r>
            <a:rPr lang="ru-RU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благосостояния населения </a:t>
          </a:r>
          <a:endParaRPr lang="ru-RU" dirty="0" smtClean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B910D6B-3D98-4AB5-8C25-80371C1B70FE}" type="parTrans" cxnId="{0D161623-C5A2-4C80-B246-99696C95C3DC}">
      <dgm:prSet/>
      <dgm:spPr/>
      <dgm:t>
        <a:bodyPr/>
        <a:lstStyle/>
        <a:p>
          <a:endParaRPr lang="ru-RU"/>
        </a:p>
      </dgm:t>
    </dgm:pt>
    <dgm:pt modelId="{02130B38-B5DF-44FE-8893-5E4499289873}" type="sibTrans" cxnId="{0D161623-C5A2-4C80-B246-99696C95C3DC}">
      <dgm:prSet/>
      <dgm:spPr/>
      <dgm:t>
        <a:bodyPr/>
        <a:lstStyle/>
        <a:p>
          <a:endParaRPr lang="ru-RU"/>
        </a:p>
      </dgm:t>
    </dgm:pt>
    <dgm:pt modelId="{1E15195A-39A3-4AEB-8550-B9426F49872C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marL="0" marR="0" indent="0" defTabSz="6667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Эффективное управление и развитие образовательной инфраструктуры, как важнейшего элемента развития инновационной экономики </a:t>
          </a:r>
          <a:endParaRPr lang="ru-RU" dirty="0" smtClean="0"/>
        </a:p>
        <a:p>
          <a:pPr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 smtClean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4EAAD92-AA46-4F94-80AC-2952CB932AD2}" type="parTrans" cxnId="{22DD1931-FBF5-432D-94EA-0AB6EE8828ED}">
      <dgm:prSet/>
      <dgm:spPr/>
      <dgm:t>
        <a:bodyPr/>
        <a:lstStyle/>
        <a:p>
          <a:endParaRPr lang="ru-RU"/>
        </a:p>
      </dgm:t>
    </dgm:pt>
    <dgm:pt modelId="{93D4A31B-CBD8-4FF2-9039-BAB7BF7FCA96}" type="sibTrans" cxnId="{22DD1931-FBF5-432D-94EA-0AB6EE8828ED}">
      <dgm:prSet/>
      <dgm:spPr/>
      <dgm:t>
        <a:bodyPr/>
        <a:lstStyle/>
        <a:p>
          <a:endParaRPr lang="ru-RU"/>
        </a:p>
      </dgm:t>
    </dgm:pt>
    <dgm:pt modelId="{51774A16-93D9-4A7C-BD43-963A4D199949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Наличие современной образовательной системы, отвечающей запросам семьи общества, бизнеса, Республики</a:t>
          </a:r>
          <a:endParaRPr lang="ru-RU" dirty="0" smtClean="0"/>
        </a:p>
        <a:p>
          <a:pPr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1DC0134D-1A16-4A13-8B62-82C54EB5AC46}" type="parTrans" cxnId="{E2010A62-5D45-4200-9374-2353FB1FA38F}">
      <dgm:prSet/>
      <dgm:spPr/>
      <dgm:t>
        <a:bodyPr/>
        <a:lstStyle/>
        <a:p>
          <a:endParaRPr lang="ru-RU"/>
        </a:p>
      </dgm:t>
    </dgm:pt>
    <dgm:pt modelId="{FC5201DE-EB74-4AF9-9B8E-FD998EDC83D1}" type="sibTrans" cxnId="{E2010A62-5D45-4200-9374-2353FB1FA38F}">
      <dgm:prSet/>
      <dgm:spPr/>
      <dgm:t>
        <a:bodyPr/>
        <a:lstStyle/>
        <a:p>
          <a:endParaRPr lang="ru-RU"/>
        </a:p>
      </dgm:t>
    </dgm:pt>
    <dgm:pt modelId="{34CECF2B-A034-449E-A69D-2A9FE55E8442}" type="pres">
      <dgm:prSet presAssocID="{2D8B3B56-218A-4D93-8E14-C8E3A12B5DD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0377473-77AB-4B6B-B150-305F846193A7}" type="pres">
      <dgm:prSet presAssocID="{51774A16-93D9-4A7C-BD43-963A4D199949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463515-0915-4E0D-AE66-CE6675714C05}" type="pres">
      <dgm:prSet presAssocID="{FC5201DE-EB74-4AF9-9B8E-FD998EDC83D1}" presName="sibTrans" presStyleCnt="0"/>
      <dgm:spPr/>
    </dgm:pt>
    <dgm:pt modelId="{6D370ED6-25F6-4282-8805-5C2A3CEDF6BA}" type="pres">
      <dgm:prSet presAssocID="{E68DEDB6-9749-4518-BBEB-E6D266B17420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E56D03-92E5-417F-814A-99940EFE2197}" type="pres">
      <dgm:prSet presAssocID="{09D2D8CF-28C4-43E0-95B3-520C672DD09A}" presName="sibTrans" presStyleCnt="0"/>
      <dgm:spPr/>
    </dgm:pt>
    <dgm:pt modelId="{718B5437-08F0-4D9B-A81C-16EB6ACA7790}" type="pres">
      <dgm:prSet presAssocID="{1458DF19-4FDE-4FC2-A7A9-9CC7CCECBAC5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76C1ED-4A05-4C0F-8B20-B292115E144A}" type="pres">
      <dgm:prSet presAssocID="{02130B38-B5DF-44FE-8893-5E4499289873}" presName="sibTrans" presStyleCnt="0"/>
      <dgm:spPr/>
    </dgm:pt>
    <dgm:pt modelId="{F012B343-CA98-434B-A993-2280DC0C569E}" type="pres">
      <dgm:prSet presAssocID="{1E15195A-39A3-4AEB-8550-B9426F49872C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EDA640E-FA33-4199-BE98-C9ACD66672DC}" type="presOf" srcId="{2D8B3B56-218A-4D93-8E14-C8E3A12B5DDD}" destId="{34CECF2B-A034-449E-A69D-2A9FE55E8442}" srcOrd="0" destOrd="0" presId="urn:microsoft.com/office/officeart/2005/8/layout/default#18"/>
    <dgm:cxn modelId="{E2010A62-5D45-4200-9374-2353FB1FA38F}" srcId="{2D8B3B56-218A-4D93-8E14-C8E3A12B5DDD}" destId="{51774A16-93D9-4A7C-BD43-963A4D199949}" srcOrd="0" destOrd="0" parTransId="{1DC0134D-1A16-4A13-8B62-82C54EB5AC46}" sibTransId="{FC5201DE-EB74-4AF9-9B8E-FD998EDC83D1}"/>
    <dgm:cxn modelId="{0D161623-C5A2-4C80-B246-99696C95C3DC}" srcId="{2D8B3B56-218A-4D93-8E14-C8E3A12B5DDD}" destId="{1458DF19-4FDE-4FC2-A7A9-9CC7CCECBAC5}" srcOrd="2" destOrd="0" parTransId="{8B910D6B-3D98-4AB5-8C25-80371C1B70FE}" sibTransId="{02130B38-B5DF-44FE-8893-5E4499289873}"/>
    <dgm:cxn modelId="{5DEEA2B4-0D9A-4308-932D-5383FE27A055}" type="presOf" srcId="{51774A16-93D9-4A7C-BD43-963A4D199949}" destId="{40377473-77AB-4B6B-B150-305F846193A7}" srcOrd="0" destOrd="0" presId="urn:microsoft.com/office/officeart/2005/8/layout/default#18"/>
    <dgm:cxn modelId="{3EA1C379-29AF-411E-80BB-7E9F0941D76D}" type="presOf" srcId="{1458DF19-4FDE-4FC2-A7A9-9CC7CCECBAC5}" destId="{718B5437-08F0-4D9B-A81C-16EB6ACA7790}" srcOrd="0" destOrd="0" presId="urn:microsoft.com/office/officeart/2005/8/layout/default#18"/>
    <dgm:cxn modelId="{9FFF5531-CA3B-4DBB-B4F0-843BAC4A4E07}" type="presOf" srcId="{E68DEDB6-9749-4518-BBEB-E6D266B17420}" destId="{6D370ED6-25F6-4282-8805-5C2A3CEDF6BA}" srcOrd="0" destOrd="0" presId="urn:microsoft.com/office/officeart/2005/8/layout/default#18"/>
    <dgm:cxn modelId="{22DD1931-FBF5-432D-94EA-0AB6EE8828ED}" srcId="{2D8B3B56-218A-4D93-8E14-C8E3A12B5DDD}" destId="{1E15195A-39A3-4AEB-8550-B9426F49872C}" srcOrd="3" destOrd="0" parTransId="{D4EAAD92-AA46-4F94-80AC-2952CB932AD2}" sibTransId="{93D4A31B-CBD8-4FF2-9039-BAB7BF7FCA96}"/>
    <dgm:cxn modelId="{16A3B624-F393-4575-87B1-A280A18CA274}" srcId="{2D8B3B56-218A-4D93-8E14-C8E3A12B5DDD}" destId="{E68DEDB6-9749-4518-BBEB-E6D266B17420}" srcOrd="1" destOrd="0" parTransId="{32FF24EC-92C1-4613-9EC2-780031DFCD61}" sibTransId="{09D2D8CF-28C4-43E0-95B3-520C672DD09A}"/>
    <dgm:cxn modelId="{3D4B46E2-F5C3-4E0F-BF23-938A5EE245A5}" type="presOf" srcId="{1E15195A-39A3-4AEB-8550-B9426F49872C}" destId="{F012B343-CA98-434B-A993-2280DC0C569E}" srcOrd="0" destOrd="0" presId="urn:microsoft.com/office/officeart/2005/8/layout/default#18"/>
    <dgm:cxn modelId="{873417C1-9D90-4BAC-8F5F-DC2545F4922B}" type="presParOf" srcId="{34CECF2B-A034-449E-A69D-2A9FE55E8442}" destId="{40377473-77AB-4B6B-B150-305F846193A7}" srcOrd="0" destOrd="0" presId="urn:microsoft.com/office/officeart/2005/8/layout/default#18"/>
    <dgm:cxn modelId="{6D750EE1-D8A2-43AF-96BD-F4C893C85D8A}" type="presParOf" srcId="{34CECF2B-A034-449E-A69D-2A9FE55E8442}" destId="{C4463515-0915-4E0D-AE66-CE6675714C05}" srcOrd="1" destOrd="0" presId="urn:microsoft.com/office/officeart/2005/8/layout/default#18"/>
    <dgm:cxn modelId="{9E8280BB-9098-47A1-9C6D-BC2A5682BD06}" type="presParOf" srcId="{34CECF2B-A034-449E-A69D-2A9FE55E8442}" destId="{6D370ED6-25F6-4282-8805-5C2A3CEDF6BA}" srcOrd="2" destOrd="0" presId="urn:microsoft.com/office/officeart/2005/8/layout/default#18"/>
    <dgm:cxn modelId="{EEBAA92F-C9D6-4AF7-86AB-685C9C2647F2}" type="presParOf" srcId="{34CECF2B-A034-449E-A69D-2A9FE55E8442}" destId="{6FE56D03-92E5-417F-814A-99940EFE2197}" srcOrd="3" destOrd="0" presId="urn:microsoft.com/office/officeart/2005/8/layout/default#18"/>
    <dgm:cxn modelId="{5BD4EB0D-A6EA-4E39-8A64-48B6004FB849}" type="presParOf" srcId="{34CECF2B-A034-449E-A69D-2A9FE55E8442}" destId="{718B5437-08F0-4D9B-A81C-16EB6ACA7790}" srcOrd="4" destOrd="0" presId="urn:microsoft.com/office/officeart/2005/8/layout/default#18"/>
    <dgm:cxn modelId="{0AB1D348-D934-4CBC-B840-A80031B95E48}" type="presParOf" srcId="{34CECF2B-A034-449E-A69D-2A9FE55E8442}" destId="{8176C1ED-4A05-4C0F-8B20-B292115E144A}" srcOrd="5" destOrd="0" presId="urn:microsoft.com/office/officeart/2005/8/layout/default#18"/>
    <dgm:cxn modelId="{519039F8-3D57-4A1A-AC54-0D937E39DE7A}" type="presParOf" srcId="{34CECF2B-A034-449E-A69D-2A9FE55E8442}" destId="{F012B343-CA98-434B-A993-2280DC0C569E}" srcOrd="6" destOrd="0" presId="urn:microsoft.com/office/officeart/2005/8/layout/default#18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0377473-77AB-4B6B-B150-305F846193A7}">
      <dsp:nvSpPr>
        <dsp:cNvPr id="0" name=""/>
        <dsp:cNvSpPr/>
      </dsp:nvSpPr>
      <dsp:spPr>
        <a:xfrm>
          <a:off x="769962" y="917"/>
          <a:ext cx="3620988" cy="2172592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Удовлетворение образовательных запросов, в том числе за счет развития системы дополнительного образования</a:t>
          </a:r>
          <a:endParaRPr lang="ru-RU" sz="2200" kern="1200" dirty="0"/>
        </a:p>
      </dsp:txBody>
      <dsp:txXfrm>
        <a:off x="769962" y="917"/>
        <a:ext cx="3620988" cy="2172592"/>
      </dsp:txXfrm>
    </dsp:sp>
    <dsp:sp modelId="{6D370ED6-25F6-4282-8805-5C2A3CEDF6BA}">
      <dsp:nvSpPr>
        <dsp:cNvPr id="0" name=""/>
        <dsp:cNvSpPr/>
      </dsp:nvSpPr>
      <dsp:spPr>
        <a:xfrm>
          <a:off x="4753049" y="917"/>
          <a:ext cx="3620988" cy="2172592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200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Доступность современных и персонализированных образовательных продуктов и услуг</a:t>
          </a:r>
          <a:endParaRPr lang="ru-RU" sz="2200" kern="1200" dirty="0" smtClean="0"/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 dirty="0" smtClean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753049" y="917"/>
        <a:ext cx="3620988" cy="2172592"/>
      </dsp:txXfrm>
    </dsp:sp>
    <dsp:sp modelId="{718B5437-08F0-4D9B-A81C-16EB6ACA7790}">
      <dsp:nvSpPr>
        <dsp:cNvPr id="0" name=""/>
        <dsp:cNvSpPr/>
      </dsp:nvSpPr>
      <dsp:spPr>
        <a:xfrm>
          <a:off x="769962" y="2535609"/>
          <a:ext cx="3620988" cy="2172592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200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Получение образования, обеспечивающего интересную высокооплачиваемую работу в будущем</a:t>
          </a:r>
          <a:endParaRPr lang="ru-RU" sz="22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 dirty="0" smtClean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69962" y="2535609"/>
        <a:ext cx="3620988" cy="2172592"/>
      </dsp:txXfrm>
    </dsp:sp>
    <dsp:sp modelId="{F012B343-CA98-434B-A993-2280DC0C569E}">
      <dsp:nvSpPr>
        <dsp:cNvPr id="0" name=""/>
        <dsp:cNvSpPr/>
      </dsp:nvSpPr>
      <dsp:spPr>
        <a:xfrm>
          <a:off x="4753049" y="2535609"/>
          <a:ext cx="3620988" cy="2172592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200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Успешность членов семьи и рост их благосостояния</a:t>
          </a:r>
          <a:endParaRPr lang="ru-RU" sz="2200" kern="1200" dirty="0" smtClean="0"/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 dirty="0" smtClean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753049" y="2535609"/>
        <a:ext cx="3620988" cy="217259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A7EB154-61E0-4DC3-9481-B95E8C25C99C}">
      <dsp:nvSpPr>
        <dsp:cNvPr id="0" name=""/>
        <dsp:cNvSpPr/>
      </dsp:nvSpPr>
      <dsp:spPr>
        <a:xfrm>
          <a:off x="702397" y="928"/>
          <a:ext cx="3480081" cy="2088049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Предложения на рынке труда современных квалифицированных кадров, способных обеспечить конкурентную позицию бизнеса</a:t>
          </a:r>
          <a:endParaRPr lang="ru-RU" sz="2100" kern="1200" dirty="0"/>
        </a:p>
      </dsp:txBody>
      <dsp:txXfrm>
        <a:off x="702397" y="928"/>
        <a:ext cx="3480081" cy="2088049"/>
      </dsp:txXfrm>
    </dsp:sp>
    <dsp:sp modelId="{6D370ED6-25F6-4282-8805-5C2A3CEDF6BA}">
      <dsp:nvSpPr>
        <dsp:cNvPr id="0" name=""/>
        <dsp:cNvSpPr/>
      </dsp:nvSpPr>
      <dsp:spPr>
        <a:xfrm>
          <a:off x="4530488" y="928"/>
          <a:ext cx="3480081" cy="2088049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Современные образовательные услуги и технологии для подготовки, повышения квалификации и переподготовки  специалистов</a:t>
          </a:r>
        </a:p>
      </dsp:txBody>
      <dsp:txXfrm>
        <a:off x="4530488" y="928"/>
        <a:ext cx="3480081" cy="2088049"/>
      </dsp:txXfrm>
    </dsp:sp>
    <dsp:sp modelId="{718B5437-08F0-4D9B-A81C-16EB6ACA7790}">
      <dsp:nvSpPr>
        <dsp:cNvPr id="0" name=""/>
        <dsp:cNvSpPr/>
      </dsp:nvSpPr>
      <dsp:spPr>
        <a:xfrm>
          <a:off x="702397" y="2436985"/>
          <a:ext cx="3480081" cy="2088049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Поддержка со стороны государства  образовательных проектов, соответствующих запросам перспективного рынка труда</a:t>
          </a:r>
        </a:p>
      </dsp:txBody>
      <dsp:txXfrm>
        <a:off x="702397" y="2436985"/>
        <a:ext cx="3480081" cy="2088049"/>
      </dsp:txXfrm>
    </dsp:sp>
    <dsp:sp modelId="{F012B343-CA98-434B-A993-2280DC0C569E}">
      <dsp:nvSpPr>
        <dsp:cNvPr id="0" name=""/>
        <dsp:cNvSpPr/>
      </dsp:nvSpPr>
      <dsp:spPr>
        <a:xfrm>
          <a:off x="4530488" y="2436985"/>
          <a:ext cx="3480081" cy="2088049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Возможность применения современных научных исследований и разработок в области образования в системах корпоративного образования</a:t>
          </a:r>
        </a:p>
      </dsp:txBody>
      <dsp:txXfrm>
        <a:off x="4530488" y="2436985"/>
        <a:ext cx="3480081" cy="208804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0377473-77AB-4B6B-B150-305F846193A7}">
      <dsp:nvSpPr>
        <dsp:cNvPr id="0" name=""/>
        <dsp:cNvSpPr/>
      </dsp:nvSpPr>
      <dsp:spPr>
        <a:xfrm>
          <a:off x="862835" y="107"/>
          <a:ext cx="3481345" cy="2088807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900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Наличие современной образовательной системы, отвечающей запросам семьи общества, бизнеса, Республики</a:t>
          </a:r>
          <a:endParaRPr lang="ru-RU" sz="1900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 dirty="0"/>
        </a:p>
      </dsp:txBody>
      <dsp:txXfrm>
        <a:off x="862835" y="107"/>
        <a:ext cx="3481345" cy="2088807"/>
      </dsp:txXfrm>
    </dsp:sp>
    <dsp:sp modelId="{6D370ED6-25F6-4282-8805-5C2A3CEDF6BA}">
      <dsp:nvSpPr>
        <dsp:cNvPr id="0" name=""/>
        <dsp:cNvSpPr/>
      </dsp:nvSpPr>
      <dsp:spPr>
        <a:xfrm>
          <a:off x="4692315" y="107"/>
          <a:ext cx="3481345" cy="2088807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marR="0" lvl="0" indent="0" algn="ctr" defTabSz="7556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900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Устойчивый рост экономики и социальной сферы</a:t>
          </a:r>
          <a:endParaRPr lang="ru-RU" sz="1900" kern="1200" dirty="0" smtClean="0"/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 dirty="0" smtClean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92315" y="107"/>
        <a:ext cx="3481345" cy="2088807"/>
      </dsp:txXfrm>
    </dsp:sp>
    <dsp:sp modelId="{718B5437-08F0-4D9B-A81C-16EB6ACA7790}">
      <dsp:nvSpPr>
        <dsp:cNvPr id="0" name=""/>
        <dsp:cNvSpPr/>
      </dsp:nvSpPr>
      <dsp:spPr>
        <a:xfrm>
          <a:off x="862835" y="2437048"/>
          <a:ext cx="3481345" cy="2088807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Стабильность общества, рост </a:t>
          </a:r>
          <a:r>
            <a:rPr lang="ru-RU" sz="1900" kern="120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благосостояния населения </a:t>
          </a:r>
          <a:endParaRPr lang="ru-RU" sz="1900" kern="1200" dirty="0" smtClean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62835" y="2437048"/>
        <a:ext cx="3481345" cy="2088807"/>
      </dsp:txXfrm>
    </dsp:sp>
    <dsp:sp modelId="{F012B343-CA98-434B-A993-2280DC0C569E}">
      <dsp:nvSpPr>
        <dsp:cNvPr id="0" name=""/>
        <dsp:cNvSpPr/>
      </dsp:nvSpPr>
      <dsp:spPr>
        <a:xfrm>
          <a:off x="4692315" y="2437048"/>
          <a:ext cx="3481345" cy="2088807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marR="0" lvl="0" indent="0" algn="ctr" defTabSz="6667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900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Эффективное управление и развитие образовательной инфраструктуры, как важнейшего элемента развития инновационной экономики </a:t>
          </a:r>
          <a:endParaRPr lang="ru-RU" sz="1900" kern="1200" dirty="0" smtClean="0"/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 dirty="0" smtClean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92315" y="2437048"/>
        <a:ext cx="3481345" cy="20888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7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16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#18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E645E8-4FD4-4A35-8796-4F3D6C68DDFC}" type="datetimeFigureOut">
              <a:rPr lang="ru-RU" smtClean="0"/>
              <a:pPr/>
              <a:t>15.08.2014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A9B2C8-101E-42BC-8248-49619A4CA1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429043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3D3D46-DC30-4054-BADD-B665D9B1C1F6}" type="datetimeFigureOut">
              <a:rPr lang="ru-RU" smtClean="0"/>
              <a:pPr/>
              <a:t>15.08.2014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C55C8A-B2DE-43EB-B3E6-2CE9483E1E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372199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1748" name="Номер слайда 6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744ADEA-13DA-4465-ACC4-15E26BFA34E2}" type="slidenum">
              <a:rPr lang="ru-RU" altLang="ru-RU" smtClean="0"/>
              <a:pPr/>
              <a:t>8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A6B30-F3FB-4C99-A6F1-8F6A38285540}" type="datetime1">
              <a:rPr lang="ru-RU" smtClean="0"/>
              <a:pPr/>
              <a:t>15.08.2014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DB427-E007-4185-B98E-A3D2DACC5555}" type="datetime1">
              <a:rPr lang="ru-RU" smtClean="0"/>
              <a:pPr/>
              <a:t>15.08.2014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07F3F-5435-42A9-A366-706568D789D6}" type="datetime1">
              <a:rPr lang="ru-RU" smtClean="0"/>
              <a:pPr/>
              <a:t>15.08.2014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C194B-F103-486F-A473-C1DA76478158}" type="datetime1">
              <a:rPr lang="ru-RU" smtClean="0"/>
              <a:pPr/>
              <a:t>15.08.2014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AD225-2DBB-4506-BCEC-00110BE0EE2E}" type="datetime1">
              <a:rPr lang="ru-RU" smtClean="0"/>
              <a:pPr/>
              <a:t>15.08.2014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EB282-87F3-4D43-AB9E-B4EE061CB938}" type="datetime1">
              <a:rPr lang="ru-RU" smtClean="0"/>
              <a:pPr/>
              <a:t>15.08.2014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1E4A1-2109-4082-B006-30B8712D2CA3}" type="datetime1">
              <a:rPr lang="ru-RU" smtClean="0"/>
              <a:pPr/>
              <a:t>15.08.2014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59A44-1969-4FBC-94AF-DE856842B0A0}" type="datetime1">
              <a:rPr lang="ru-RU" smtClean="0"/>
              <a:pPr/>
              <a:t>15.08.2014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1F4C-FE6D-4269-949A-3178505A1584}" type="datetime1">
              <a:rPr lang="ru-RU" smtClean="0"/>
              <a:pPr/>
              <a:t>15.08.2014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0B7C2-6148-45D7-A5DE-0D6F906DA1FD}" type="datetime1">
              <a:rPr lang="ru-RU" smtClean="0"/>
              <a:pPr/>
              <a:t>15.08.2014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67E70-1221-4C48-B15C-E06EFAADAED7}" type="datetime1">
              <a:rPr lang="ru-RU" smtClean="0"/>
              <a:pPr/>
              <a:t>15.08.2014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D38643-7577-4112-8623-2C224BCD975D}" type="datetime1">
              <a:rPr lang="ru-RU" smtClean="0"/>
              <a:pPr/>
              <a:t>15.08.2014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548570-498B-4727-B4A1-A3BE7C91547C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0" y="1412776"/>
            <a:ext cx="9144000" cy="181588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«РАЗВИТИЕ  ОБРАЗОВАНИЯ РЕСПУБЛИКИ ТАТАРСТАН» </a:t>
            </a:r>
            <a:endParaRPr lang="ru-RU" sz="4000" dirty="0">
              <a:solidFill>
                <a:schemeClr val="bg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3665900"/>
            <a:ext cx="8712968" cy="646331"/>
          </a:xfrm>
          <a:prstGeom prst="rect">
            <a:avLst/>
          </a:prstGeom>
          <a:gradFill>
            <a:gsLst>
              <a:gs pos="0">
                <a:schemeClr val="tx2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опережающей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модели развития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354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Cambria" pitchFamily="18" charset="0"/>
              </a:rPr>
              <a:t>Человеческий капитал</a:t>
            </a:r>
            <a:endParaRPr lang="ru-RU" dirty="0">
              <a:solidFill>
                <a:schemeClr val="bg1">
                  <a:lumMod val="95000"/>
                </a:schemeClr>
              </a:solidFill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Cambria" pitchFamily="18" charset="0"/>
              </a:rPr>
              <a:t>Война за таланты</a:t>
            </a:r>
          </a:p>
          <a:p>
            <a:r>
              <a:rPr lang="ru-RU" dirty="0" smtClean="0">
                <a:solidFill>
                  <a:srgbClr val="002060"/>
                </a:solidFill>
                <a:latin typeface="Cambria" pitchFamily="18" charset="0"/>
              </a:rPr>
              <a:t>Бренд работодателя определяется условиями, которые привлекают и помогают удерживать самых талантливых специалистов</a:t>
            </a:r>
          </a:p>
          <a:p>
            <a:r>
              <a:rPr lang="ru-RU" dirty="0" smtClean="0">
                <a:solidFill>
                  <a:srgbClr val="002060"/>
                </a:solidFill>
                <a:latin typeface="Cambria" pitchFamily="18" charset="0"/>
              </a:rPr>
              <a:t>Сегодня процесс найма сотрудника не покупка, а маркетинг. Компания должна сформировать уникальное ценностное предложение для талантов</a:t>
            </a:r>
          </a:p>
          <a:p>
            <a:r>
              <a:rPr lang="ru-RU" dirty="0" smtClean="0">
                <a:solidFill>
                  <a:srgbClr val="002060"/>
                </a:solidFill>
                <a:latin typeface="Cambria" pitchFamily="18" charset="0"/>
              </a:rPr>
              <a:t>В условиях борьбы за таланты особую роль играет корпоративное обучение</a:t>
            </a:r>
          </a:p>
          <a:p>
            <a:endParaRPr lang="ru-RU" dirty="0" smtClean="0">
              <a:solidFill>
                <a:srgbClr val="002060"/>
              </a:solidFill>
              <a:latin typeface="Cambria" pitchFamily="18" charset="0"/>
            </a:endParaRPr>
          </a:p>
          <a:p>
            <a:pPr marL="0" indent="504000" algn="just">
              <a:spcBef>
                <a:spcPts val="0"/>
              </a:spcBef>
              <a:buNone/>
            </a:pPr>
            <a:endParaRPr lang="ru-RU" dirty="0">
              <a:solidFill>
                <a:srgbClr val="002060"/>
              </a:solidFill>
              <a:latin typeface="Cambria" pitchFamily="18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28775"/>
          </a:xfrm>
          <a:solidFill>
            <a:schemeClr val="accent1">
              <a:lumMod val="75000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700" b="1" dirty="0" smtClean="0">
                <a:solidFill>
                  <a:schemeClr val="bg1">
                    <a:lumMod val="95000"/>
                  </a:schemeClr>
                </a:solidFill>
                <a:latin typeface="Cambria" pitchFamily="18" charset="0"/>
              </a:rPr>
              <a:t>Развитие конкурентоспособной системы образования предполагает эффективное </a:t>
            </a:r>
            <a:r>
              <a:rPr lang="ru-RU" sz="2700" b="1" dirty="0" err="1" smtClean="0">
                <a:solidFill>
                  <a:schemeClr val="bg1">
                    <a:lumMod val="95000"/>
                  </a:schemeClr>
                </a:solidFill>
                <a:latin typeface="Cambria" pitchFamily="18" charset="0"/>
              </a:rPr>
              <a:t>частно-государственное</a:t>
            </a:r>
            <a:r>
              <a:rPr lang="ru-RU" sz="2700" b="1" dirty="0" smtClean="0">
                <a:solidFill>
                  <a:schemeClr val="bg1">
                    <a:lumMod val="95000"/>
                  </a:schemeClr>
                </a:solidFill>
                <a:latin typeface="Cambria" pitchFamily="18" charset="0"/>
              </a:rPr>
              <a:t> партнерство с крупными  республиканскими и российскими </a:t>
            </a:r>
            <a:r>
              <a:rPr lang="ru-RU" sz="2700" b="1" dirty="0" err="1" smtClean="0">
                <a:solidFill>
                  <a:schemeClr val="bg1">
                    <a:lumMod val="95000"/>
                  </a:schemeClr>
                </a:solidFill>
                <a:latin typeface="Cambria" pitchFamily="18" charset="0"/>
              </a:rPr>
              <a:t>бизнес-структурами</a:t>
            </a:r>
            <a:endParaRPr lang="ru-RU" dirty="0">
              <a:solidFill>
                <a:schemeClr val="bg1">
                  <a:lumMod val="95000"/>
                </a:schemeClr>
              </a:solidFill>
              <a:latin typeface="Cambria" pitchFamily="18" charset="0"/>
            </a:endParaRP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395288" y="1988840"/>
            <a:ext cx="8229600" cy="4464348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buFont typeface="Arial" charset="0"/>
              <a:buNone/>
            </a:pPr>
            <a:endParaRPr lang="ru-RU" sz="1800" b="1" u="sng" dirty="0" smtClean="0"/>
          </a:p>
          <a:p>
            <a:pPr eaLnBrk="1" hangingPunct="1">
              <a:buFont typeface="Wingdings" pitchFamily="2" charset="2"/>
              <a:buChar char="§"/>
            </a:pPr>
            <a:r>
              <a:rPr lang="ru-RU" dirty="0" smtClean="0">
                <a:solidFill>
                  <a:srgbClr val="002060"/>
                </a:solidFill>
                <a:latin typeface="Cambria" pitchFamily="18" charset="0"/>
              </a:rPr>
              <a:t>Построение эффективной и преемственной системы непрерывного образования.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>
                <a:solidFill>
                  <a:srgbClr val="002060"/>
                </a:solidFill>
                <a:latin typeface="Cambria" pitchFamily="18" charset="0"/>
              </a:rPr>
              <a:t>Системный подход и консолидация усилий участников образовательных отношений (государства, бизнеса, общества, семей). 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ru-RU" dirty="0" smtClean="0">
                <a:solidFill>
                  <a:srgbClr val="002060"/>
                </a:solidFill>
                <a:latin typeface="Cambria" pitchFamily="18" charset="0"/>
              </a:rPr>
              <a:t>Эффективное расходование как инвестиций частных компаний,  так и  бюджетных средств.</a:t>
            </a:r>
          </a:p>
          <a:p>
            <a:pPr eaLnBrk="1" hangingPunct="1">
              <a:buFont typeface="Wingdings" pitchFamily="2" charset="2"/>
              <a:buChar char="q"/>
            </a:pPr>
            <a:endParaRPr lang="ru-RU" sz="2000" dirty="0" smtClean="0"/>
          </a:p>
          <a:p>
            <a:pPr eaLnBrk="1" hangingPunct="1">
              <a:buFont typeface="Arial" charset="0"/>
              <a:buNone/>
            </a:pPr>
            <a:r>
              <a:rPr lang="ru-RU" sz="2000" dirty="0" smtClean="0"/>
              <a:t> </a:t>
            </a:r>
          </a:p>
          <a:p>
            <a:pPr eaLnBrk="1" hangingPunct="1">
              <a:buFont typeface="Arial" charset="0"/>
              <a:buNone/>
            </a:pPr>
            <a:endParaRPr lang="ru-RU" sz="1800" dirty="0" smtClean="0"/>
          </a:p>
          <a:p>
            <a:pPr eaLnBrk="1" hangingPunct="1">
              <a:buFont typeface="Arial" charset="0"/>
              <a:buNone/>
            </a:pPr>
            <a:endParaRPr lang="ru-RU" sz="1800" dirty="0" smtClean="0"/>
          </a:p>
          <a:p>
            <a:pPr eaLnBrk="1" hangingPunct="1">
              <a:buFont typeface="Arial" charset="0"/>
              <a:buNone/>
            </a:pPr>
            <a:endParaRPr lang="ru-RU" sz="1600" dirty="0" smtClean="0"/>
          </a:p>
          <a:p>
            <a:pPr eaLnBrk="1" hangingPunct="1"/>
            <a:endParaRPr lang="ru-RU" sz="1600" dirty="0" smtClean="0"/>
          </a:p>
          <a:p>
            <a:pPr eaLnBrk="1" hangingPunct="1"/>
            <a:endParaRPr lang="ru-RU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916832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>
                    <a:lumMod val="95000"/>
                  </a:schemeClr>
                </a:solidFill>
                <a:latin typeface="Cambria" panose="02040503050406030204" pitchFamily="18" charset="0"/>
              </a:rPr>
              <a:t>Развитие системы непрерывного образования, в т.ч. корпоративного - условие роста производительности </a:t>
            </a:r>
            <a:r>
              <a:rPr lang="ru-RU" sz="3200" b="1" dirty="0" smtClean="0">
                <a:solidFill>
                  <a:schemeClr val="bg1">
                    <a:lumMod val="95000"/>
                  </a:schemeClr>
                </a:solidFill>
                <a:latin typeface="Cambria" panose="02040503050406030204" pitchFamily="18" charset="0"/>
              </a:rPr>
              <a:t>труда</a:t>
            </a:r>
            <a:endParaRPr lang="ru-RU" sz="3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600200"/>
            <a:ext cx="8568952" cy="4525963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</a:t>
            </a:r>
            <a:endParaRPr lang="ru-RU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2060"/>
                </a:solidFill>
                <a:latin typeface="Cambria" panose="02040503050406030204" pitchFamily="18" charset="0"/>
              </a:rPr>
              <a:t>Работники непрерывно совершенствуют компетенции, что повышает эффективность бизнеса</a:t>
            </a:r>
          </a:p>
          <a:p>
            <a:pPr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2060"/>
                </a:solidFill>
                <a:latin typeface="Cambria" panose="02040503050406030204" pitchFamily="18" charset="0"/>
              </a:rPr>
              <a:t>Мотивирует сотрудников на профессиональный рост одновременно  с ростом предприятия</a:t>
            </a:r>
          </a:p>
          <a:p>
            <a:pPr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2060"/>
                </a:solidFill>
                <a:latin typeface="Cambria" panose="02040503050406030204" pitchFamily="18" charset="0"/>
              </a:rPr>
              <a:t>Позволяет  </a:t>
            </a:r>
            <a:r>
              <a:rPr lang="ru-RU" smtClean="0">
                <a:solidFill>
                  <a:srgbClr val="002060"/>
                </a:solidFill>
                <a:latin typeface="Cambria" panose="02040503050406030204" pitchFamily="18" charset="0"/>
              </a:rPr>
              <a:t>закреплять кадры, </a:t>
            </a:r>
            <a:r>
              <a:rPr lang="ru-RU" dirty="0" smtClean="0">
                <a:solidFill>
                  <a:srgbClr val="002060"/>
                </a:solidFill>
                <a:latin typeface="Cambria" panose="02040503050406030204" pitchFamily="18" charset="0"/>
              </a:rPr>
              <a:t>сокращать расходы на поиск, </a:t>
            </a:r>
            <a:r>
              <a:rPr lang="ru-RU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найм</a:t>
            </a:r>
            <a:r>
              <a:rPr lang="ru-RU" dirty="0" smtClean="0">
                <a:solidFill>
                  <a:srgbClr val="002060"/>
                </a:solidFill>
                <a:latin typeface="Cambria" panose="02040503050406030204" pitchFamily="18" charset="0"/>
              </a:rPr>
              <a:t> и адаптацию новых сотрудников</a:t>
            </a:r>
            <a:endParaRPr lang="ru-RU" dirty="0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63036" y="188640"/>
            <a:ext cx="285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 </a:t>
            </a:r>
            <a:endParaRPr lang="ru-RU" sz="3600" b="1" dirty="0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0" y="836713"/>
            <a:ext cx="9144000" cy="3456384"/>
          </a:xfrm>
          <a:solidFill>
            <a:schemeClr val="accent1">
              <a:lumMod val="75000"/>
            </a:schemeClr>
          </a:solidFill>
        </p:spPr>
        <p:txBody>
          <a:bodyPr>
            <a:normAutofit fontScale="90000"/>
          </a:bodyPr>
          <a:lstStyle/>
          <a:p>
            <a:pPr marL="541338" indent="-92075" algn="l" eaLnBrk="1" hangingPunct="1"/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b="1" dirty="0" smtClean="0">
                <a:solidFill>
                  <a:schemeClr val="bg1">
                    <a:lumMod val="95000"/>
                  </a:schemeClr>
                </a:solidFill>
                <a:latin typeface="Cambria" pitchFamily="18" charset="0"/>
              </a:rPr>
              <a:t>Бизнес, который хочет преуспеть, должен «жениться» на образовании. </a:t>
            </a:r>
            <a:br>
              <a:rPr lang="ru-RU" sz="4000" b="1" dirty="0" smtClean="0">
                <a:solidFill>
                  <a:schemeClr val="bg1">
                    <a:lumMod val="95000"/>
                  </a:schemeClr>
                </a:solidFill>
                <a:latin typeface="Cambria" pitchFamily="18" charset="0"/>
              </a:rPr>
            </a:br>
            <a:r>
              <a:rPr lang="ru-RU" sz="4000" b="1" dirty="0" smtClean="0">
                <a:solidFill>
                  <a:schemeClr val="bg1">
                    <a:lumMod val="95000"/>
                  </a:schemeClr>
                </a:solidFill>
                <a:latin typeface="Cambria" pitchFamily="18" charset="0"/>
              </a:rPr>
              <a:t>И эта семья должна работать на пользу обществу и государству</a:t>
            </a:r>
            <a:r>
              <a:rPr lang="ru-RU" sz="4000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sz="40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4000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sz="40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  <a:latin typeface="Cambria" panose="02040503050406030204" pitchFamily="18" charset="0"/>
              </a:rPr>
              <a:t>СТРАТЕГИЯ 2030</a:t>
            </a:r>
            <a:endParaRPr lang="ru-RU" b="1" dirty="0">
              <a:solidFill>
                <a:schemeClr val="bg1">
                  <a:lumMod val="9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124744"/>
            <a:ext cx="8280920" cy="5112568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Положительные стороны  в образовании РТ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2060"/>
                </a:solidFill>
                <a:latin typeface="Cambria" panose="02040503050406030204" pitchFamily="18" charset="0"/>
              </a:rPr>
              <a:t>высокий уровень образования молодежи</a:t>
            </a:r>
            <a:endParaRPr lang="en-US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2060"/>
                </a:solidFill>
                <a:latin typeface="Cambria" panose="02040503050406030204" pitchFamily="18" charset="0"/>
              </a:rPr>
              <a:t>большой охват населения высшим и дополнительным      образованием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2060"/>
                </a:solidFill>
                <a:latin typeface="Cambria" panose="02040503050406030204" pitchFamily="18" charset="0"/>
              </a:rPr>
              <a:t>лидерские амбиции у подрастающего поколения</a:t>
            </a:r>
          </a:p>
          <a:p>
            <a:pPr marL="0" indent="0" algn="ctr">
              <a:buNone/>
            </a:pPr>
            <a:r>
              <a:rPr lang="ru-RU" sz="47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НО </a:t>
            </a:r>
            <a:r>
              <a:rPr lang="en-US" sz="47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ru-RU" sz="47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	</a:t>
            </a:r>
            <a:r>
              <a:rPr lang="ru-RU" dirty="0" smtClean="0">
                <a:latin typeface="Cambria" panose="02040503050406030204" pitchFamily="18" charset="0"/>
              </a:rPr>
              <a:t>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>
                <a:solidFill>
                  <a:srgbClr val="002060"/>
                </a:solidFill>
                <a:latin typeface="Cambria" panose="02040503050406030204" pitchFamily="18" charset="0"/>
              </a:rPr>
              <a:t>н</a:t>
            </a:r>
            <a:r>
              <a:rPr lang="ru-RU" dirty="0" smtClean="0">
                <a:solidFill>
                  <a:srgbClr val="002060"/>
                </a:solidFill>
                <a:latin typeface="Cambria" panose="02040503050406030204" pitchFamily="18" charset="0"/>
              </a:rPr>
              <a:t>едостаток умения применять знания на практике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>
                <a:solidFill>
                  <a:srgbClr val="002060"/>
                </a:solidFill>
                <a:latin typeface="Cambria" panose="02040503050406030204" pitchFamily="18" charset="0"/>
              </a:rPr>
              <a:t>н</a:t>
            </a:r>
            <a:r>
              <a:rPr lang="ru-RU" dirty="0" smtClean="0">
                <a:solidFill>
                  <a:srgbClr val="002060"/>
                </a:solidFill>
                <a:latin typeface="Cambria" panose="02040503050406030204" pitchFamily="18" charset="0"/>
              </a:rPr>
              <a:t>едостаточный кадровый потенциал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>
                <a:solidFill>
                  <a:srgbClr val="002060"/>
                </a:solidFill>
                <a:latin typeface="Cambria" panose="02040503050406030204" pitchFamily="18" charset="0"/>
              </a:rPr>
              <a:t>д</a:t>
            </a:r>
            <a:r>
              <a:rPr lang="ru-RU" dirty="0" smtClean="0">
                <a:solidFill>
                  <a:srgbClr val="002060"/>
                </a:solidFill>
                <a:latin typeface="Cambria" panose="02040503050406030204" pitchFamily="18" charset="0"/>
              </a:rPr>
              <a:t>ефицит и недостаточная компетентность управленческих кадров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>
                <a:solidFill>
                  <a:srgbClr val="002060"/>
                </a:solidFill>
                <a:latin typeface="Cambria" panose="02040503050406030204" pitchFamily="18" charset="0"/>
              </a:rPr>
              <a:t>н</a:t>
            </a:r>
            <a:r>
              <a:rPr lang="ru-RU" dirty="0" smtClean="0">
                <a:solidFill>
                  <a:srgbClr val="002060"/>
                </a:solidFill>
                <a:latin typeface="Cambria" panose="02040503050406030204" pitchFamily="18" charset="0"/>
              </a:rPr>
              <a:t>едостаток специалистов среднего </a:t>
            </a:r>
            <a:r>
              <a:rPr lang="ru-RU" dirty="0" smtClean="0">
                <a:solidFill>
                  <a:srgbClr val="002060"/>
                </a:solidFill>
                <a:latin typeface="Cambria" panose="02040503050406030204" pitchFamily="18" charset="0"/>
              </a:rPr>
              <a:t>уровня</a:t>
            </a:r>
            <a:endParaRPr lang="ru-RU" dirty="0" smtClean="0">
              <a:latin typeface="Cambria" panose="02040503050406030204" pitchFamily="18" charset="0"/>
            </a:endParaRPr>
          </a:p>
          <a:p>
            <a:pPr>
              <a:buNone/>
            </a:pPr>
            <a:endParaRPr lang="ru-RU" b="1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96949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0" lvl="1" algn="ctr"/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эффективности системы образования</a:t>
            </a:r>
          </a:p>
          <a:p>
            <a:pPr marL="0" lvl="1" algn="ctr"/>
            <a:r>
              <a:rPr lang="ru-RU" sz="2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23054029"/>
              </p:ext>
            </p:extLst>
          </p:nvPr>
        </p:nvGraphicFramePr>
        <p:xfrm>
          <a:off x="0" y="986496"/>
          <a:ext cx="9144000" cy="60795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56136"/>
                <a:gridCol w="3263614"/>
                <a:gridCol w="2824250"/>
              </a:tblGrid>
              <a:tr h="9589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СОЦИАЛЬНЫЕ</a:t>
                      </a:r>
                    </a:p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ДОСТУПНОСТЬ  ОБРАЗОВАНИЯ</a:t>
                      </a:r>
                      <a:endParaRPr lang="ru-RU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 ОБРАЗОВАНИЯ</a:t>
                      </a:r>
                      <a:endParaRPr lang="ru-RU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910384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Улучшение здоровья и безопасности детей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Образование</a:t>
                      </a:r>
                      <a:r>
                        <a:rPr lang="ru-RU" sz="15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(соответствие структуры подготовки кадров запросами рынка труда)</a:t>
                      </a:r>
                      <a:endParaRPr lang="ru-RU" sz="150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Социально-политическая</a:t>
                      </a:r>
                      <a:r>
                        <a:rPr lang="ru-RU" sz="15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стабильность </a:t>
                      </a:r>
                      <a:endParaRPr lang="ru-RU" sz="1500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5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Снижение детской и подростковой преступности, агрессивности, безнадзорности и пр.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5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Привлекательность республики  для молодежи и пр.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Государственная стратегия и политика в области</a:t>
                      </a:r>
                      <a:r>
                        <a:rPr lang="ru-RU" sz="15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образования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5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Законодательная и нормативная – правовая база образования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Поддержка малоимущих семей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Субсидии образовательным организациям</a:t>
                      </a:r>
                      <a:r>
                        <a:rPr lang="ru-RU" sz="15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для поддержки малоимущих семей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5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Бесплатные учебники, горячее питание, медобслуживание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5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Доступность бесплатного интернета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5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«Школьный автобус»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5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для детей с особыми образовательными потребностями и пр.</a:t>
                      </a:r>
                      <a:endParaRPr lang="ru-RU" sz="150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buFont typeface="Arial" pitchFamily="34" charset="0"/>
                        <a:buNone/>
                      </a:pPr>
                      <a:endParaRPr lang="ru-RU" sz="15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5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Единство качества образовательных</a:t>
                      </a:r>
                      <a:r>
                        <a:rPr lang="ru-RU" sz="15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услуг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5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Преемственность программ всех уровней образования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5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Уровень подготовки выпускников в том числе с учетом сравнительных международных исследований)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5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Трудоустройство и начальная зарплата выпускников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5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Система мотивации деятельности педагогов (социальный статус, зарплата)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5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Содержание программ подготовки, повышения квалификации и переподготовки педагогических кадров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5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Уровень подготовки педагогов  и пр.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endParaRPr lang="ru-RU" sz="1500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endParaRPr lang="ru-RU" sz="15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548570-498B-4727-B4A1-A3BE7C91547C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0" y="0"/>
            <a:ext cx="9144000" cy="1031051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 </a:t>
            </a:r>
          </a:p>
          <a:p>
            <a:endParaRPr lang="ru-RU" sz="25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1484784"/>
            <a:ext cx="842493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комфортной, гибко реагирующей на изменяющиеся запросы семей, общества  и экономики</a:t>
            </a:r>
            <a:r>
              <a:rPr lang="ru-RU" sz="28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социокультурной образовательной среды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Республики Татарстан,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обеспечивающей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качества образования и рост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благосостояния граждан, благоприятный инвестиционный климат, привлекательность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республики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молодежи, среднего и креативного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класса, развитие и приумножение историко-культурного наследия Татарстана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5314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Задачи Проекта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472518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ПОЛИТИЧЕСКИЕ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Объединение усилий  органов законодательной и исполнительной власти,  семей, бизнеса, традиционных религиозных и общественных организаций, институтов гражданского общества, для достижения целей проекта </a:t>
            </a:r>
          </a:p>
          <a:p>
            <a:pPr>
              <a:buNone/>
            </a:pP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064B4-F985-4CF9-86D2-627387EF83A4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Содержимое 2"/>
          <p:cNvSpPr>
            <a:spLocks noGrp="1"/>
          </p:cNvSpPr>
          <p:nvPr>
            <p:ph idx="1"/>
          </p:nvPr>
        </p:nvSpPr>
        <p:spPr>
          <a:xfrm>
            <a:off x="323528" y="1196752"/>
            <a:ext cx="8642350" cy="5085035"/>
          </a:xfrm>
        </p:spPr>
        <p:txBody>
          <a:bodyPr>
            <a:normAutofit fontScale="92500"/>
          </a:bodyPr>
          <a:lstStyle/>
          <a:p>
            <a:pPr marL="514350" indent="-514350" algn="ctr" eaLnBrk="1" hangingPunct="1">
              <a:buFont typeface="Arial" charset="0"/>
              <a:buNone/>
            </a:pPr>
            <a:r>
              <a:rPr lang="ru-RU" alt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СОЦИАЛЬНО - ЭКОНОМИЧЕСКИЕ</a:t>
            </a:r>
          </a:p>
          <a:p>
            <a:pPr eaLnBrk="1" hangingPunct="1"/>
            <a:r>
              <a:rPr lang="ru-RU" alt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нового социального статуса Учителя</a:t>
            </a:r>
          </a:p>
          <a:p>
            <a:pPr eaLnBrk="1" hangingPunct="1"/>
            <a:r>
              <a:rPr lang="ru-RU" alt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Рост численности среднего класса</a:t>
            </a:r>
          </a:p>
          <a:p>
            <a:pPr eaLnBrk="1" hangingPunct="1"/>
            <a:r>
              <a:rPr lang="ru-RU" alt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Удовлетворение потребности социально-экономической сферы Республики Татарстан в  современных кадрах  </a:t>
            </a:r>
          </a:p>
          <a:p>
            <a:pPr eaLnBrk="1" hangingPunct="1"/>
            <a:r>
              <a:rPr lang="ru-RU" alt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Рост эффективности инвестиций в сферу образования (в том числе семейных)</a:t>
            </a:r>
          </a:p>
          <a:p>
            <a:pPr eaLnBrk="1" hangingPunct="1"/>
            <a:r>
              <a:rPr lang="ru-RU" alt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Рост привлекательности образования для частных инвестиций</a:t>
            </a:r>
          </a:p>
          <a:p>
            <a:pPr eaLnBrk="1" hangingPunct="1"/>
            <a:r>
              <a:rPr lang="ru-RU" alt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Создание предпосылок для возникновения новых образовательных потребностей и запросов семей </a:t>
            </a:r>
          </a:p>
          <a:p>
            <a:pPr eaLnBrk="1" hangingPunct="1"/>
            <a:r>
              <a:rPr lang="ru-RU" alt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Создание непрерывной системы контроля, мониторинга, анализа и оценки эффективности деятельности системы образования</a:t>
            </a:r>
          </a:p>
          <a:p>
            <a:pPr marL="514350" indent="-514350" eaLnBrk="1" hangingPunct="1">
              <a:buFont typeface="Arial" charset="0"/>
              <a:buNone/>
            </a:pPr>
            <a:endParaRPr lang="ru-RU" alt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hangingPunct="1">
              <a:buFont typeface="Calibri" pitchFamily="34" charset="0"/>
              <a:buAutoNum type="arabicPeriod"/>
            </a:pPr>
            <a:endParaRPr lang="ru-RU" alt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885113" y="6492875"/>
            <a:ext cx="2133600" cy="365125"/>
          </a:xfrm>
        </p:spPr>
        <p:txBody>
          <a:bodyPr/>
          <a:lstStyle/>
          <a:p>
            <a:pPr>
              <a:defRPr/>
            </a:pPr>
            <a:fld id="{D28DE45D-26D3-4D50-B491-8DE16FD6F5A6}" type="slidenum">
              <a:rPr lang="ru-RU" smtClean="0"/>
              <a:pPr>
                <a:defRPr/>
              </a:pPr>
              <a:t>18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0" y="332656"/>
            <a:ext cx="9144000" cy="523220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514350" indent="-514350" algn="ctr"/>
            <a:r>
              <a:rPr lang="ru-RU" alt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Задачи проекта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9144000" cy="1031051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</a:t>
            </a:r>
          </a:p>
          <a:p>
            <a:endParaRPr lang="ru-RU" sz="2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715D0E-2CAD-41A6-BB6D-2F4BC8A05C0B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sp>
        <p:nvSpPr>
          <p:cNvPr id="15364" name="Содержимое 5"/>
          <p:cNvSpPr>
            <a:spLocks noGrp="1"/>
          </p:cNvSpPr>
          <p:nvPr>
            <p:ph idx="1"/>
          </p:nvPr>
        </p:nvSpPr>
        <p:spPr>
          <a:xfrm>
            <a:off x="12613" y="1844824"/>
            <a:ext cx="9144000" cy="4462760"/>
          </a:xfrm>
        </p:spPr>
        <p:txBody>
          <a:bodyPr wrap="square">
            <a:spAutoFit/>
          </a:bodyPr>
          <a:lstStyle/>
          <a:p>
            <a:r>
              <a:rPr lang="ru-RU" alt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Переход от ОБРАЗОВАНИЯ 1.0 к ОБРАЗОВАНИЮ 3.0</a:t>
            </a:r>
          </a:p>
          <a:p>
            <a:r>
              <a:rPr lang="ru-RU" alt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Разработка и реализация стратегии воспитания и социализации детей и молодежи республики</a:t>
            </a:r>
          </a:p>
          <a:p>
            <a:r>
              <a:rPr lang="ru-RU" alt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современной инфраструктуры для каждого уровня образования   </a:t>
            </a:r>
          </a:p>
          <a:p>
            <a:pPr eaLnBrk="1" hangingPunct="1"/>
            <a:r>
              <a:rPr lang="ru-RU" alt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Разработка ФГОС профессионального педагогического  образования, отвечающего требованиям ОБРАЗОВАНИЯ 3.0, подготовка, повышение квалификации и переподготовка  работников образования</a:t>
            </a:r>
          </a:p>
          <a:p>
            <a:r>
              <a:rPr lang="ru-RU" alt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Обеспечение раннего изучения  иностранных языков , владение всеми выпускниками школ одним иностранным языком на уровне функциональной грамотности</a:t>
            </a:r>
          </a:p>
          <a:p>
            <a:r>
              <a:rPr lang="ru-RU" alt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Создание сети международных школ с возможностью изучения не менее двух иностранных языков</a:t>
            </a:r>
          </a:p>
          <a:p>
            <a:pPr eaLnBrk="1" hangingPunct="1"/>
            <a:r>
              <a:rPr lang="ru-RU" alt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Усиление естественнонаучного и математического образования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9144000" cy="1031051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развития системы образования</a:t>
            </a:r>
          </a:p>
          <a:p>
            <a:endParaRPr lang="ru-RU" sz="2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15816" y="1124744"/>
            <a:ext cx="3886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ОБРАЗОВАТЕЛЬНЫЕ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548570-498B-4727-B4A1-A3BE7C91547C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0" y="1412776"/>
            <a:ext cx="9144000" cy="193899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ru-RU" sz="40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Стратегия социально-экономического развития Республики Татарстан</a:t>
            </a:r>
          </a:p>
          <a:p>
            <a:pPr algn="ctr">
              <a:buNone/>
            </a:pPr>
            <a:r>
              <a:rPr lang="ru-RU" sz="40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на период до 2030 года </a:t>
            </a:r>
            <a:endParaRPr lang="ru-RU" sz="4000" dirty="0">
              <a:solidFill>
                <a:schemeClr val="bg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354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36713"/>
            <a:ext cx="9144000" cy="3240360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</a:t>
            </a:r>
            <a:r>
              <a:rPr lang="ru-RU" sz="4000" dirty="0" smtClean="0">
                <a:solidFill>
                  <a:schemeClr val="bg1"/>
                </a:solidFill>
                <a:latin typeface="Cambria" pitchFamily="18" charset="0"/>
              </a:rPr>
              <a:t>В основе ОБРАЗОВАНИЯ 3.0 создание нового знания,  соединенного с реальным миром посредством цифровых инструментов </a:t>
            </a:r>
            <a:endParaRPr lang="ru-RU" sz="4000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71789494"/>
              </p:ext>
            </p:extLst>
          </p:nvPr>
        </p:nvGraphicFramePr>
        <p:xfrm>
          <a:off x="0" y="1180202"/>
          <a:ext cx="5868144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9512" y="764704"/>
            <a:ext cx="39964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Cambria" pitchFamily="18" charset="0"/>
              </a:rPr>
              <a:t>Наличие у педагога </a:t>
            </a:r>
          </a:p>
          <a:p>
            <a:pPr algn="ctr"/>
            <a:r>
              <a:rPr lang="ru-RU" sz="1600" dirty="0" smtClean="0">
                <a:solidFill>
                  <a:srgbClr val="0070C0"/>
                </a:solidFill>
                <a:latin typeface="Cambria" pitchFamily="18" charset="0"/>
              </a:rPr>
              <a:t>(мониторинг экономики образования) </a:t>
            </a:r>
            <a:endParaRPr lang="ru-RU" sz="1600" dirty="0">
              <a:solidFill>
                <a:srgbClr val="0070C0"/>
              </a:solidFill>
              <a:latin typeface="Cambria" pitchFamily="18" charset="0"/>
            </a:endParaRPr>
          </a:p>
        </p:txBody>
      </p:sp>
      <p:graphicFrame>
        <p:nvGraphicFramePr>
          <p:cNvPr id="6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262633452"/>
              </p:ext>
            </p:extLst>
          </p:nvPr>
        </p:nvGraphicFramePr>
        <p:xfrm>
          <a:off x="5868144" y="1340768"/>
          <a:ext cx="3024336" cy="33389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216"/>
                <a:gridCol w="1080120"/>
              </a:tblGrid>
              <a:tr h="34479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ambria" pitchFamily="18" charset="0"/>
                        </a:rPr>
                        <a:t>Устройство</a:t>
                      </a:r>
                      <a:endParaRPr lang="ru-RU" sz="12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ambria" pitchFamily="18" charset="0"/>
                        </a:rPr>
                        <a:t>%</a:t>
                      </a:r>
                      <a:r>
                        <a:rPr lang="ru-RU" sz="1200" baseline="0" dirty="0" smtClean="0">
                          <a:latin typeface="Cambria" pitchFamily="18" charset="0"/>
                        </a:rPr>
                        <a:t> имеющих</a:t>
                      </a:r>
                      <a:endParaRPr lang="ru-RU" sz="1200" dirty="0">
                        <a:latin typeface="Cambria" pitchFamily="18" charset="0"/>
                      </a:endParaRPr>
                    </a:p>
                  </a:txBody>
                  <a:tcPr/>
                </a:tc>
              </a:tr>
              <a:tr h="262880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ПК в личном пользовании</a:t>
                      </a:r>
                      <a:endParaRPr lang="ru-RU" sz="1000" b="1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31,2</a:t>
                      </a:r>
                      <a:endParaRPr lang="ru-RU" sz="1000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ПК в совместном пользовании с другими членами семьи</a:t>
                      </a:r>
                      <a:endParaRPr lang="ru-RU" sz="1000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49,5</a:t>
                      </a:r>
                      <a:endParaRPr lang="ru-RU" sz="1000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Ноутбук</a:t>
                      </a:r>
                      <a:endParaRPr lang="ru-RU" sz="1000" b="1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25,4</a:t>
                      </a:r>
                      <a:endParaRPr lang="ru-RU" sz="1000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/>
                </a:tc>
              </a:tr>
              <a:tr h="45860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Ноутбук в совместном пользовании</a:t>
                      </a:r>
                      <a:endParaRPr lang="ru-RU" sz="1000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29,8</a:t>
                      </a:r>
                      <a:endParaRPr lang="ru-RU" sz="1000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/>
                </a:tc>
              </a:tr>
              <a:tr h="261476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Планшет</a:t>
                      </a:r>
                      <a:endParaRPr lang="ru-RU" sz="1000" b="1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33,3</a:t>
                      </a:r>
                      <a:endParaRPr lang="ru-RU" sz="1000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/>
                </a:tc>
              </a:tr>
              <a:tr h="43189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Планшет в совместном пользовании</a:t>
                      </a:r>
                      <a:endParaRPr lang="ru-RU" sz="1000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19,2</a:t>
                      </a:r>
                      <a:endParaRPr lang="ru-RU" sz="1000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/>
                </a:tc>
              </a:tr>
              <a:tr h="288181">
                <a:tc>
                  <a:txBody>
                    <a:bodyPr/>
                    <a:lstStyle/>
                    <a:p>
                      <a:r>
                        <a:rPr lang="ru-RU" sz="1000" b="1" dirty="0" err="1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Ридер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 для электронных книг</a:t>
                      </a:r>
                      <a:endParaRPr lang="ru-RU" sz="1000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12,3</a:t>
                      </a:r>
                      <a:endParaRPr lang="ru-RU" sz="1000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/>
                </a:tc>
              </a:tr>
              <a:tr h="458604">
                <a:tc>
                  <a:txBody>
                    <a:bodyPr/>
                    <a:lstStyle/>
                    <a:p>
                      <a:r>
                        <a:rPr lang="ru-RU" sz="1000" dirty="0" err="1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Ридер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 в совместном пользовании</a:t>
                      </a:r>
                      <a:endParaRPr lang="ru-RU" sz="1000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11,4</a:t>
                      </a:r>
                      <a:endParaRPr lang="ru-RU" sz="1000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Arial" pitchFamily="34" charset="0"/>
              </a:rPr>
              <a:t>ИКТ в образовании РФ (2013)</a:t>
            </a:r>
            <a:endParaRPr lang="ru-RU" sz="32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5796136" y="452701"/>
            <a:ext cx="3347864" cy="1143000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Cambria" pitchFamily="18" charset="0"/>
              </a:rPr>
              <a:t>Российские дети в </a:t>
            </a:r>
            <a:br>
              <a:rPr lang="ru-RU" sz="1600" b="1" dirty="0" smtClean="0">
                <a:solidFill>
                  <a:srgbClr val="0070C0"/>
                </a:solidFill>
                <a:latin typeface="Cambria" pitchFamily="18" charset="0"/>
              </a:rPr>
            </a:br>
            <a:r>
              <a:rPr lang="ru-RU" sz="1600" b="1" dirty="0" smtClean="0">
                <a:solidFill>
                  <a:srgbClr val="0070C0"/>
                </a:solidFill>
                <a:latin typeface="Cambria" pitchFamily="18" charset="0"/>
              </a:rPr>
              <a:t>цифровом мире</a:t>
            </a:r>
            <a:endParaRPr lang="ru-RU" sz="16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4725144"/>
            <a:ext cx="5627612" cy="193899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0070C0"/>
                </a:solidFill>
                <a:latin typeface="Cambria" pitchFamily="18" charset="0"/>
              </a:rPr>
              <a:t>90%</a:t>
            </a:r>
            <a:r>
              <a:rPr lang="ru-RU" sz="1200" dirty="0">
                <a:latin typeface="Cambria" pitchFamily="18" charset="0"/>
              </a:rPr>
              <a:t> </a:t>
            </a:r>
            <a:r>
              <a:rPr lang="ru-RU" sz="1200" dirty="0">
                <a:solidFill>
                  <a:srgbClr val="002060"/>
                </a:solidFill>
                <a:latin typeface="Cambria" pitchFamily="18" charset="0"/>
              </a:rPr>
              <a:t>детей имеют доступ к Интернету</a:t>
            </a:r>
          </a:p>
          <a:p>
            <a:r>
              <a:rPr lang="ru-RU" sz="1200" dirty="0">
                <a:solidFill>
                  <a:srgbClr val="0070C0"/>
                </a:solidFill>
                <a:latin typeface="Cambria" pitchFamily="18" charset="0"/>
              </a:rPr>
              <a:t>89%</a:t>
            </a:r>
            <a:r>
              <a:rPr lang="ru-RU" sz="1200" dirty="0">
                <a:solidFill>
                  <a:srgbClr val="002060"/>
                </a:solidFill>
                <a:latin typeface="Cambria" pitchFamily="18" charset="0"/>
              </a:rPr>
              <a:t> детей в возрасте 12-17 лет используют Интернет ежедневно или почти ежедневно</a:t>
            </a:r>
          </a:p>
          <a:p>
            <a:r>
              <a:rPr lang="ru-RU" sz="1200" dirty="0">
                <a:solidFill>
                  <a:srgbClr val="0070C0"/>
                </a:solidFill>
                <a:latin typeface="Cambria" pitchFamily="18" charset="0"/>
              </a:rPr>
              <a:t>76% </a:t>
            </a:r>
            <a:r>
              <a:rPr lang="ru-RU" sz="1200" dirty="0">
                <a:solidFill>
                  <a:srgbClr val="002060"/>
                </a:solidFill>
                <a:latin typeface="Cambria" pitchFamily="18" charset="0"/>
              </a:rPr>
              <a:t>детей 8-9 лет и </a:t>
            </a:r>
            <a:r>
              <a:rPr lang="ru-RU" sz="1200" dirty="0">
                <a:solidFill>
                  <a:srgbClr val="0070C0"/>
                </a:solidFill>
                <a:latin typeface="Cambria" pitchFamily="18" charset="0"/>
              </a:rPr>
              <a:t>82%</a:t>
            </a:r>
            <a:r>
              <a:rPr lang="ru-RU" sz="1200" dirty="0">
                <a:solidFill>
                  <a:srgbClr val="002060"/>
                </a:solidFill>
                <a:latin typeface="Cambria" pitchFamily="18" charset="0"/>
              </a:rPr>
              <a:t> детей 10-12 лет проводят более часа в сети ежедневно</a:t>
            </a:r>
          </a:p>
          <a:p>
            <a:r>
              <a:rPr lang="ru-RU" sz="1200" dirty="0">
                <a:solidFill>
                  <a:srgbClr val="002060"/>
                </a:solidFill>
                <a:latin typeface="Cambria" pitchFamily="18" charset="0"/>
              </a:rPr>
              <a:t>Социальные сети используют </a:t>
            </a:r>
            <a:r>
              <a:rPr lang="ru-RU" sz="1200" dirty="0">
                <a:solidFill>
                  <a:srgbClr val="0070C0"/>
                </a:solidFill>
                <a:latin typeface="Cambria" pitchFamily="18" charset="0"/>
              </a:rPr>
              <a:t>60%</a:t>
            </a:r>
            <a:r>
              <a:rPr lang="ru-RU" sz="1200" dirty="0">
                <a:solidFill>
                  <a:srgbClr val="002060"/>
                </a:solidFill>
                <a:latin typeface="Cambria" pitchFamily="18" charset="0"/>
              </a:rPr>
              <a:t> детей</a:t>
            </a:r>
          </a:p>
          <a:p>
            <a:r>
              <a:rPr lang="ru-RU" sz="1200" dirty="0">
                <a:solidFill>
                  <a:srgbClr val="0070C0"/>
                </a:solidFill>
                <a:latin typeface="Cambria" pitchFamily="18" charset="0"/>
              </a:rPr>
              <a:t>48%</a:t>
            </a:r>
            <a:r>
              <a:rPr lang="ru-RU" sz="1200" dirty="0">
                <a:solidFill>
                  <a:srgbClr val="002060"/>
                </a:solidFill>
                <a:latin typeface="Cambria" pitchFamily="18" charset="0"/>
              </a:rPr>
              <a:t> детей пользуются различными мобильными приложениями</a:t>
            </a:r>
          </a:p>
          <a:p>
            <a:r>
              <a:rPr lang="ru-RU" sz="1200" dirty="0">
                <a:solidFill>
                  <a:srgbClr val="002060"/>
                </a:solidFill>
                <a:latin typeface="Cambria" pitchFamily="18" charset="0"/>
              </a:rPr>
              <a:t>Поиск информации для учебы является вторым по значимости типом деятельности в  Интернете (</a:t>
            </a:r>
            <a:r>
              <a:rPr lang="ru-RU" sz="1200" dirty="0">
                <a:solidFill>
                  <a:srgbClr val="0070C0"/>
                </a:solidFill>
                <a:latin typeface="Cambria" pitchFamily="18" charset="0"/>
              </a:rPr>
              <a:t>49%</a:t>
            </a:r>
            <a:r>
              <a:rPr lang="ru-RU" sz="1200" dirty="0">
                <a:solidFill>
                  <a:srgbClr val="002060"/>
                </a:solidFill>
                <a:latin typeface="Cambria" pitchFamily="18" charset="0"/>
              </a:rPr>
              <a:t> подростков)</a:t>
            </a:r>
          </a:p>
          <a:p>
            <a:r>
              <a:rPr lang="ru-RU" sz="1200" dirty="0">
                <a:solidFill>
                  <a:srgbClr val="0070C0"/>
                </a:solidFill>
                <a:latin typeface="Cambria" pitchFamily="18" charset="0"/>
              </a:rPr>
              <a:t>7%</a:t>
            </a:r>
            <a:r>
              <a:rPr lang="ru-RU" sz="1200" dirty="0">
                <a:solidFill>
                  <a:srgbClr val="002060"/>
                </a:solidFill>
                <a:latin typeface="Cambria" pitchFamily="18" charset="0"/>
              </a:rPr>
              <a:t> пользуются образовательными порталами и онлайн-курсами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Cambria" pitchFamily="18" charset="0"/>
              </a:rPr>
              <a:t>Пользуетесь ли Вы для общения со школьниками электронными средствами, и если да, то как часто?</a:t>
            </a:r>
            <a:endParaRPr lang="ru-RU" sz="2800" dirty="0">
              <a:solidFill>
                <a:schemeClr val="bg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rgbClr val="002060"/>
                </a:solidFill>
                <a:latin typeface="Cambria" panose="02040503050406030204" pitchFamily="18" charset="0"/>
              </a:rPr>
              <a:t>"</a:t>
            </a:r>
            <a:r>
              <a:rPr lang="ru-RU" dirty="0">
                <a:solidFill>
                  <a:srgbClr val="002060"/>
                </a:solidFill>
                <a:latin typeface="Cambria" panose="02040503050406030204" pitchFamily="18" charset="0"/>
              </a:rPr>
              <a:t>Вопрос </a:t>
            </a:r>
            <a:r>
              <a:rPr lang="ru-RU" dirty="0" smtClean="0">
                <a:solidFill>
                  <a:srgbClr val="002060"/>
                </a:solidFill>
                <a:latin typeface="Cambria" panose="02040503050406030204" pitchFamily="18" charset="0"/>
              </a:rPr>
              <a:t>сегодняшнего дня  </a:t>
            </a:r>
            <a:r>
              <a:rPr lang="ru-RU" dirty="0">
                <a:solidFill>
                  <a:srgbClr val="002060"/>
                </a:solidFill>
                <a:latin typeface="Cambria" panose="02040503050406030204" pitchFamily="18" charset="0"/>
              </a:rPr>
              <a:t>- переход на </a:t>
            </a:r>
            <a:r>
              <a:rPr lang="ru-RU" b="1" dirty="0">
                <a:solidFill>
                  <a:srgbClr val="002060"/>
                </a:solidFill>
                <a:latin typeface="Cambria" panose="02040503050406030204" pitchFamily="18" charset="0"/>
              </a:rPr>
              <a:t>модель </a:t>
            </a:r>
            <a:r>
              <a:rPr lang="ru-RU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обучения 1:1</a:t>
            </a:r>
            <a:r>
              <a:rPr lang="ru-RU" dirty="0" smtClean="0">
                <a:solidFill>
                  <a:srgbClr val="002060"/>
                </a:solidFill>
                <a:latin typeface="Cambria" panose="02040503050406030204" pitchFamily="18" charset="0"/>
              </a:rPr>
              <a:t>. Это новая ресурсная модель, обеспечивающая не только успешность учения, но и высокую эффективность инвестиций.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	</a:t>
            </a:r>
            <a:endParaRPr lang="en-US" sz="22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Финансирование новой педагогики - вопрос изменения приоритетов, а не поиска дополнительных средств</a:t>
            </a:r>
          </a:p>
          <a:p>
            <a:pPr marL="0" indent="0" algn="r">
              <a:buNone/>
            </a:pP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Cambria" panose="02040503050406030204" pitchFamily="18" charset="0"/>
              </a:rPr>
              <a:t>Чистая технология без новой педагогики - выброшенные деньги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5027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pPr eaLnBrk="1" hangingPunct="1"/>
            <a:r>
              <a:rPr lang="ru-RU" altLang="ru-RU" sz="3200" b="1" dirty="0" smtClean="0">
                <a:solidFill>
                  <a:schemeClr val="bg1">
                    <a:lumMod val="95000"/>
                  </a:schemeClr>
                </a:solidFill>
                <a:latin typeface="Cambria" pitchFamily="18" charset="0"/>
              </a:rPr>
              <a:t>Инвестиционные ожидания семьи</a:t>
            </a:r>
            <a:endParaRPr lang="ru-RU" altLang="ru-RU" sz="3200" dirty="0" smtClean="0">
              <a:solidFill>
                <a:schemeClr val="bg1">
                  <a:lumMod val="95000"/>
                </a:schemeClr>
              </a:solidFill>
              <a:latin typeface="Cambria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600200"/>
          <a:ext cx="9144000" cy="4709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pPr eaLnBrk="1" hangingPunct="1"/>
            <a:r>
              <a:rPr lang="ru-RU" altLang="ru-RU" sz="3200" b="1" dirty="0" smtClean="0">
                <a:solidFill>
                  <a:schemeClr val="bg1">
                    <a:lumMod val="95000"/>
                  </a:schemeClr>
                </a:solidFill>
                <a:latin typeface="Cambria" pitchFamily="18" charset="0"/>
              </a:rPr>
              <a:t>Инвестиционные ожидания бизнеса</a:t>
            </a:r>
            <a:endParaRPr lang="ru-RU" altLang="ru-RU" sz="3200" dirty="0" smtClean="0">
              <a:solidFill>
                <a:schemeClr val="bg1">
                  <a:lumMod val="95000"/>
                </a:schemeClr>
              </a:solidFill>
              <a:latin typeface="Cambria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51520" y="1600200"/>
          <a:ext cx="8712968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pPr eaLnBrk="1" hangingPunct="1"/>
            <a:r>
              <a:rPr lang="ru-RU" altLang="ru-RU" sz="2400" b="1" dirty="0" smtClean="0">
                <a:solidFill>
                  <a:srgbClr val="0070C0"/>
                </a:solidFill>
              </a:rPr>
              <a:t>        </a:t>
            </a:r>
            <a:r>
              <a:rPr lang="ru-RU" altLang="ru-RU" sz="3200" b="1" dirty="0" smtClean="0">
                <a:solidFill>
                  <a:schemeClr val="bg1">
                    <a:lumMod val="95000"/>
                  </a:schemeClr>
                </a:solidFill>
                <a:latin typeface="Cambria" pitchFamily="18" charset="0"/>
              </a:rPr>
              <a:t>Инвестиционные ожидания </a:t>
            </a:r>
            <a:br>
              <a:rPr lang="ru-RU" altLang="ru-RU" sz="3200" b="1" dirty="0" smtClean="0">
                <a:solidFill>
                  <a:schemeClr val="bg1">
                    <a:lumMod val="95000"/>
                  </a:schemeClr>
                </a:solidFill>
                <a:latin typeface="Cambria" pitchFamily="18" charset="0"/>
              </a:rPr>
            </a:br>
            <a:r>
              <a:rPr lang="ru-RU" altLang="ru-RU" sz="3200" b="1" dirty="0" smtClean="0">
                <a:solidFill>
                  <a:schemeClr val="bg1">
                    <a:lumMod val="95000"/>
                  </a:schemeClr>
                </a:solidFill>
                <a:latin typeface="Cambria" pitchFamily="18" charset="0"/>
              </a:rPr>
              <a:t>Республики Татарстан</a:t>
            </a:r>
            <a:endParaRPr lang="ru-RU" altLang="ru-RU" sz="3200" dirty="0" smtClean="0">
              <a:solidFill>
                <a:schemeClr val="bg1">
                  <a:lumMod val="95000"/>
                </a:schemeClr>
              </a:solidFill>
              <a:latin typeface="Cambria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504" y="1600200"/>
          <a:ext cx="9036496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9532" y="1124744"/>
            <a:ext cx="8424936" cy="55892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latin typeface="Cambria" panose="02040503050406030204" pitchFamily="18" charset="0"/>
              </a:rPr>
              <a:t> 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27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9144000" cy="91307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0" lvl="1" algn="ctr">
              <a:defRPr/>
            </a:pP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Проекта </a:t>
            </a:r>
          </a:p>
          <a:p>
            <a:pPr marL="0" lvl="1" algn="ctr">
              <a:defRPr/>
            </a:pPr>
            <a:endParaRPr lang="ru-RU" sz="3200" b="1" baseline="30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42630896"/>
              </p:ext>
            </p:extLst>
          </p:nvPr>
        </p:nvGraphicFramePr>
        <p:xfrm>
          <a:off x="0" y="692699"/>
          <a:ext cx="9143999" cy="54428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592"/>
                <a:gridCol w="7078570"/>
                <a:gridCol w="1165837"/>
              </a:tblGrid>
              <a:tr h="63057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п\п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РАЗДЕЛЫ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СРОК окончания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работ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6021">
                <a:tc>
                  <a:txBody>
                    <a:bodyPr/>
                    <a:lstStyle/>
                    <a:p>
                      <a:pPr marL="342900" indent="-342900">
                        <a:buClr>
                          <a:srgbClr val="002060"/>
                        </a:buClr>
                        <a:buFont typeface="Arial" pitchFamily="34" charset="0"/>
                        <a:buNone/>
                      </a:pPr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Предварительный  (аналитический) этап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2014</a:t>
                      </a:r>
                      <a:r>
                        <a:rPr lang="ru-RU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г.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7698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Развитие дошкольного образования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 г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7949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Развитие начального общего, основного общего и среднего общего  образования.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 г.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8334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Создание системы социально-педагогической поддержки успешной социализации детей и молодежи РТ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 г.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3057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Модернизация системы педагогического образования в Республике Татарстан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 г.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3057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Финансовое обеспечение развития образования Республики Татарстан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2017 г.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95773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  <a:p>
                      <a:endParaRPr lang="ru-RU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Создание системы  мониторингов, выявляющих эффективность </a:t>
                      </a:r>
                      <a:r>
                        <a:rPr lang="ru-RU" sz="180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модернизационных</a:t>
                      </a:r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процессов в  сфере образования Республики Татарстан и удовлетворенность населения качеством образовательных услуг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2020г.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23885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52736"/>
            <a:ext cx="9036496" cy="4104456"/>
          </a:xfrm>
        </p:spPr>
        <p:txBody>
          <a:bodyPr>
            <a:normAutofit/>
          </a:bodyPr>
          <a:lstStyle/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064B4-F985-4CF9-86D2-627387EF83A4}" type="slidenum">
              <a:rPr lang="ru-RU" smtClean="0"/>
              <a:pPr/>
              <a:t>28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9144000" cy="140551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Раздел 1</a:t>
            </a:r>
            <a:endParaRPr lang="ru-RU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Развитие дошкольного образования</a:t>
            </a:r>
            <a:endParaRPr lang="ru-RU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1" algn="ctr">
              <a:defRPr/>
            </a:pPr>
            <a:endParaRPr lang="ru-RU" sz="3200" b="1" baseline="30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1428736"/>
            <a:ext cx="896448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Cambria" panose="02040503050406030204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Обеспечение доступности и повышение качества 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дошкольного образования.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вариативных форм дошкольного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образования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Повышение образовательного и профессионального уровня педагогических кадров 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Внедрение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образовательный процесс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инновационных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образовательных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технологий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Создание равных возможностей для полноценного развития каждого ребенка 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психолого-педагогической поддержки позитивной социализации и индивидуализации, развития личности детей 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 социокультурной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среды дошкольного образования 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Организация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психолого-педагогической поддержки семьи 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Достижение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преемственности целей, задач и содержания образования, реализуемых в рамках образовательных программ дошкольного и начального общего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образования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19033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052736"/>
            <a:ext cx="8856984" cy="4104456"/>
          </a:xfrm>
        </p:spPr>
        <p:txBody>
          <a:bodyPr>
            <a:normAutofit/>
          </a:bodyPr>
          <a:lstStyle/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064B4-F985-4CF9-86D2-627387EF83A4}" type="slidenum">
              <a:rPr lang="ru-RU" smtClean="0"/>
              <a:pPr/>
              <a:t>29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Раздел 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начального, 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основного 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среднего общего  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образования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601" y="1530072"/>
            <a:ext cx="91440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     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Научно-методическое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обеспечение и сопровождение введения и реализации ФГОС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Модернизация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содержания образования и образовательной среды для обеспечения готовности выпускников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дальнейшему обучению и деятельности в 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высокотехнологичной экономике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Обновление состава и компетенций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кадров, создание механизмов мотивации педагогов к повышению качества работы и непрерывному профессиональному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развитию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Научно-методическое обеспечение внедрения современной системы оценки качества общего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образования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Разработка и научно-методическая поддержка внедрения системы психолого-педагогического сопровождения участников образовательного процесса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условиях модернизации общего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образования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Разработка научно обоснованных моделей и механизмов создания необходимых условий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соответствии с требованиями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стандартов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Научно-методическая и ресурсная поддержка функционирования, изучения и преподавания русского языка в Республике Татарстан как средства  консолидации российского общества, преумножения и взаимообогащения культур народов Рос­сии, межнационального и международного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общения</a:t>
            </a:r>
            <a:endParaRPr lang="ru-RU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66811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548570-498B-4727-B4A1-A3BE7C91547C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0" y="1412776"/>
            <a:ext cx="9144000" cy="255454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Каким будет мир через двадцать лет, когда Ваш ребенок закончит школу и выйдет в большую жизнь?</a:t>
            </a:r>
          </a:p>
          <a:p>
            <a:pPr algn="ctr">
              <a:buNone/>
            </a:pPr>
            <a:endParaRPr lang="ru-RU" sz="4000" dirty="0">
              <a:solidFill>
                <a:schemeClr val="bg1">
                  <a:lumMod val="95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354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052736"/>
            <a:ext cx="8856984" cy="4104456"/>
          </a:xfrm>
        </p:spPr>
        <p:txBody>
          <a:bodyPr>
            <a:normAutofit/>
          </a:bodyPr>
          <a:lstStyle/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064B4-F985-4CF9-86D2-627387EF83A4}" type="slidenum">
              <a:rPr lang="ru-RU" smtClean="0"/>
              <a:pPr/>
              <a:t>30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Раздел 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начального, 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основного 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среднего общего  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образования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601" y="1534140"/>
            <a:ext cx="9144000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     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Научно-методическое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обеспечение и сопровождение введения и реализации ФГОС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Модернизация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содержания образования и образовательной среды для обеспечения готовности выпускников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дальнейшему обучению и деятельности в  высокотехнологической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экономике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Обновление состава и компетенций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педагогических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кадров, создание механизмов мотивации педагогов к повышению качества работы и непрерывному профессиональному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развитию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Внедрения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современной системы оценки качества общего образования.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Разработка и научно-методическая поддержка внедрения системы психолого-педагогического сопровождения участников образовательного процесса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условиях модернизации общего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образования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Разработка научно обоснованных моделей и механизмов создания необходимых условий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соответствии с требованиями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стандартов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66811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052736"/>
            <a:ext cx="8856984" cy="4104456"/>
          </a:xfrm>
        </p:spPr>
        <p:txBody>
          <a:bodyPr>
            <a:normAutofit/>
          </a:bodyPr>
          <a:lstStyle/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064B4-F985-4CF9-86D2-627387EF83A4}" type="slidenum">
              <a:rPr lang="ru-RU" smtClean="0"/>
              <a:pPr/>
              <a:t>31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0" y="-99392"/>
            <a:ext cx="9144000" cy="144655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Cambria" panose="02040503050406030204" pitchFamily="18" charset="0"/>
              </a:rPr>
              <a:t>Раздел </a:t>
            </a:r>
            <a:r>
              <a:rPr lang="ru-RU" sz="2400" b="1" dirty="0">
                <a:solidFill>
                  <a:schemeClr val="bg1"/>
                </a:solidFill>
                <a:latin typeface="Cambria" panose="02040503050406030204" pitchFamily="18" charset="0"/>
              </a:rPr>
              <a:t>3</a:t>
            </a:r>
            <a:endParaRPr lang="ru-RU" sz="2400" dirty="0">
              <a:solidFill>
                <a:schemeClr val="bg1"/>
              </a:solidFill>
              <a:latin typeface="Cambria" panose="02040503050406030204" pitchFamily="18" charset="0"/>
            </a:endParaRP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Cambria" panose="02040503050406030204" pitchFamily="18" charset="0"/>
              </a:rPr>
              <a:t>Создание системы социально-педагогической поддержки успешной социализации детей и молодежи РТ </a:t>
            </a:r>
            <a:endParaRPr lang="ru-RU" sz="2400" b="1" dirty="0" smtClean="0">
              <a:solidFill>
                <a:schemeClr val="bg1"/>
              </a:solidFill>
              <a:latin typeface="Cambria" panose="02040503050406030204" pitchFamily="18" charset="0"/>
            </a:endParaRPr>
          </a:p>
          <a:p>
            <a:pPr algn="ctr"/>
            <a:endParaRPr lang="ru-RU" sz="2400" b="1" baseline="30000" dirty="0">
              <a:solidFill>
                <a:schemeClr val="bg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468273"/>
            <a:ext cx="91440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ЗАДАЧИ: 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Консолидация  сообщества граждан РТ на основе базовых ценностей, духовных традиций и приоритетов социального развития Татарстана.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Социально-педагогическая поддержка успешной социализации детей и молодежи, их нравственного самоопределения и конструктивного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саморазвития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Повышение доверия граждан к государству, друг другу, к собственному будущему и будущему Татарстана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граждан готовности к совместному решению социально значимых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проблем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Повышение качества образования в РТ путем модернизации содержания образования, укрепления у обучающихся мотивации к  общему и профессиональному обучению, к саморазвитию в обществе и в профессии.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Существенное снижение негативных проявлений в детской и молодежной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среде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4755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772816"/>
            <a:ext cx="8856984" cy="41044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marL="457200" indent="-457200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региональной системы прогнозирования и мониторинга запроса на профессиональные кадры и компетенции</a:t>
            </a:r>
          </a:p>
          <a:p>
            <a:pPr marL="457200" indent="-457200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профессионального обучения на протяжении всей жизни различными категориями населения</a:t>
            </a:r>
          </a:p>
          <a:p>
            <a:pPr marL="457200" indent="-457200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Оптимизация сети профессиональных образовательных организаций</a:t>
            </a:r>
          </a:p>
          <a:p>
            <a:pPr marL="457200" indent="-457200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Модернизация процессов и технологий образовательной деятельности в профессиональном образовании</a:t>
            </a:r>
          </a:p>
          <a:p>
            <a:pPr marL="457200" indent="-457200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кадрового потенциала системы профессионального образования</a:t>
            </a:r>
          </a:p>
          <a:p>
            <a:pPr marL="457200" indent="-457200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инструментов развития, финансовых механизмов и управления в системе профессионального образования</a:t>
            </a:r>
          </a:p>
          <a:p>
            <a:pPr marL="457200" indent="-457200">
              <a:buAutoNum type="arabicPeriod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064B4-F985-4CF9-86D2-627387EF83A4}" type="slidenum">
              <a:rPr lang="ru-RU" smtClean="0"/>
              <a:pPr/>
              <a:t>32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0" y="-99392"/>
            <a:ext cx="9144000" cy="120032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Раздел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Развитие системы профессионального образования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Республики Татарстан 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1100937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        </a:t>
            </a:r>
            <a:endParaRPr lang="ru-RU" sz="2400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4660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100937"/>
            <a:ext cx="8856984" cy="4104456"/>
          </a:xfrm>
        </p:spPr>
        <p:txBody>
          <a:bodyPr>
            <a:normAutofit/>
          </a:bodyPr>
          <a:lstStyle/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064B4-F985-4CF9-86D2-627387EF83A4}" type="slidenum">
              <a:rPr lang="ru-RU" smtClean="0"/>
              <a:pPr/>
              <a:t>33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0" y="-99392"/>
            <a:ext cx="9144000" cy="120032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Раздел 5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Модернизация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системы педагогического образования в Республике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Татарстан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1100937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ЗАДАЧИ:</a:t>
            </a:r>
            <a:endParaRPr lang="ru-RU" sz="2400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1501047"/>
            <a:ext cx="878497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создание в РТ непрерывной, многоуровневой и многоканальной  системы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педагогического  образования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оптимизация инфраструктуры региональной системы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педагогического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образования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систем мониторинга потребности РТ в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педагогических кадрах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независимой оценки и сертификации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квалификаций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разработка отраслевых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стандартов,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учитывающих культурно-исторические особенности организации педагогической деятельности в РТ и потребности социально-экономического развития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региона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модернизация подходов к  приему на программы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агогического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образования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разработка и реализация преемственных ФГОС педагогического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образования,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программ дополнительного педагогического образования в соответствии с требованиями профессиональных стандартов и актуальными задачами развития общего и профессионального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образования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 dirty="0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4660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08" y="1412776"/>
            <a:ext cx="8856984" cy="4464496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sz="4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ЗАДАЧИ: </a:t>
            </a:r>
          </a:p>
          <a:p>
            <a:pPr marL="0" indent="0">
              <a:buFont typeface="Wingdings" pitchFamily="2" charset="2"/>
              <a:buChar char="§"/>
            </a:pPr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совершенствование </a:t>
            </a:r>
            <a:r>
              <a:rPr lang="ru-RU" sz="4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содержания и технологий подготовки и </a:t>
            </a:r>
            <a:r>
              <a:rPr lang="ru-RU" sz="4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повышения</a:t>
            </a:r>
          </a:p>
          <a:p>
            <a:pPr marL="0" indent="0">
              <a:buNone/>
            </a:pPr>
            <a:r>
              <a:rPr lang="ru-RU" sz="4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квалификации педагогов</a:t>
            </a:r>
            <a:endParaRPr lang="ru-RU" sz="4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ru-RU" sz="4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и развитие системы педагогического сопровождения профессионального самоопределения обучающихся школ, педагогических колледжей и </a:t>
            </a:r>
            <a:r>
              <a:rPr lang="ru-RU" sz="4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вузов</a:t>
            </a:r>
            <a:endParaRPr lang="ru-RU" sz="4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ru-RU" sz="4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создание слаженной системы взаимодействия между рынком труда и системой педагогического образования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sz="4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разработка нового содержания основных образовательных программ подготовки </a:t>
            </a:r>
            <a:r>
              <a:rPr lang="ru-RU" sz="4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педагогов</a:t>
            </a:r>
            <a:endParaRPr lang="ru-RU" sz="4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ru-RU" sz="4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совершенствование на ценностно-мотивационной основе систем управления качеством педагогического образования в педагогических вузах и колледжах </a:t>
            </a:r>
            <a:r>
              <a:rPr lang="ru-RU" sz="4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РТ</a:t>
            </a:r>
            <a:endParaRPr lang="ru-RU" sz="4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ru-RU" sz="4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модернизация независимой системы оценки качества педагогического образования в РТ 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064B4-F985-4CF9-86D2-627387EF83A4}" type="slidenum">
              <a:rPr lang="ru-RU" smtClean="0"/>
              <a:pPr/>
              <a:t>34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0" y="-99392"/>
            <a:ext cx="9144000" cy="120032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Раздел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Модернизация системы педагогического образования в Республике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Татарстан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27225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1000108"/>
          <a:ext cx="9144000" cy="5857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1608"/>
                <a:gridCol w="8092392"/>
              </a:tblGrid>
              <a:tr h="50654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 </a:t>
                      </a:r>
                      <a:r>
                        <a:rPr lang="ru-RU" dirty="0" err="1" smtClean="0"/>
                        <a:t>п\п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Ожидаемые результаты </a:t>
                      </a:r>
                      <a:endParaRPr lang="ru-RU" dirty="0"/>
                    </a:p>
                  </a:txBody>
                  <a:tcPr/>
                </a:tc>
              </a:tr>
              <a:tr h="1029106"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Модели персонифицированного финансирования персонализированного образования в Республике Татарстан (дошкольного, начального, основного и среднего общего образования, дополнительного образования детей)</a:t>
                      </a:r>
                      <a:endParaRPr lang="ru-RU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37837"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Модель материальной поддержки педагогических работников системы образования Республики Татарстан, обеспечивающих достижение учащимися наиболее высоких результатов</a:t>
                      </a:r>
                    </a:p>
                    <a:p>
                      <a:endParaRPr lang="ru-RU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646569"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Модель и финансово-экономические   механизмы  предоставления услуг в дистанционной форме и в рамках сетевого взаимодействия образовательных организаций и организаций  социально-культурной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сферы</a:t>
                      </a:r>
                    </a:p>
                    <a:p>
                      <a:endParaRPr lang="ru-RU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37837"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Модели  поддержки и финансового обеспечения малокомплектных школ, школ в сложном социальном контексте, показывающих низкие результаты обучения,  работающих со сложным контингентом детей (дети с ОВЗ, дети в трудной жизненной ситуации, дети мигрантов)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35</a:t>
            </a:fld>
            <a:endParaRPr lang="ru-RU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0728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Раздел 6</a:t>
            </a:r>
            <a:b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Финансовое обеспечение развития образования Республики Татарстан</a:t>
            </a:r>
            <a:r>
              <a:rPr lang="ru-RU" sz="2000" dirty="0" smtClean="0">
                <a:solidFill>
                  <a:schemeClr val="bg1"/>
                </a:solidFill>
              </a:rPr>
              <a:t/>
            </a:r>
            <a:br>
              <a:rPr lang="ru-RU" sz="2000" dirty="0" smtClean="0">
                <a:solidFill>
                  <a:schemeClr val="bg1"/>
                </a:solidFill>
              </a:rPr>
            </a:b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204864"/>
            <a:ext cx="9144000" cy="36724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Повышение эффективности </a:t>
            </a:r>
            <a:r>
              <a:rPr lang="ru-RU" sz="20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модернизационных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процессов в  сфере образования Республики Татарстан, обеспечение их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соответствия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требованиям инновационного развития экономики, современным потребностям общества и каждого гражданина Республики Татарстан.</a:t>
            </a:r>
          </a:p>
          <a:p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Повышение   удовлетворенности населения качеством образовательных услуг на основе государственно-общественного контроля за деятельностью органов управления образованием и  образовательных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организаций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064B4-F985-4CF9-86D2-627387EF83A4}" type="slidenum">
              <a:rPr lang="ru-RU" smtClean="0"/>
              <a:pPr/>
              <a:t>36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0" y="-99392"/>
            <a:ext cx="9144000" cy="230832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Раздел 7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системы  мониторингов, выявляющих эффективность </a:t>
            </a:r>
            <a:r>
              <a:rPr lang="ru-RU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модернизационных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процессов в  сфере образования Республики Татарстан и удовлетворенность населения качеством образовательных услуг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>
              <a:solidFill>
                <a:schemeClr val="bg1"/>
              </a:solidFill>
              <a:latin typeface="Cambria" panose="02040503050406030204" pitchFamily="18" charset="0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419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548570-498B-4727-B4A1-A3BE7C91547C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0" y="1"/>
            <a:ext cx="9144000" cy="58477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Планируемые результаты Проекта </a:t>
            </a: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2132856"/>
            <a:ext cx="74888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2"/>
          <p:cNvSpPr txBox="1">
            <a:spLocks noGrp="1"/>
          </p:cNvSpPr>
          <p:nvPr>
            <p:ph idx="1"/>
          </p:nvPr>
        </p:nvSpPr>
        <p:spPr bwMode="auto">
          <a:xfrm>
            <a:off x="0" y="571480"/>
            <a:ext cx="9144000" cy="6241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Autofit/>
          </a:bodyPr>
          <a:lstStyle/>
          <a:p>
            <a:pPr algn="ctr">
              <a:spcBef>
                <a:spcPts val="0"/>
              </a:spcBef>
              <a:buNone/>
              <a:defRPr/>
            </a:pPr>
            <a:r>
              <a:rPr lang="ru-RU" altLang="ru-RU" sz="2800" b="1" dirty="0" smtClean="0">
                <a:cs typeface="Times New Roman" pitchFamily="18" charset="0"/>
              </a:rPr>
              <a:t> </a:t>
            </a:r>
            <a:r>
              <a:rPr lang="ru-RU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социально-экономической сферы </a:t>
            </a:r>
            <a:endParaRPr lang="ru-RU" alt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buNone/>
              <a:defRPr/>
            </a:pPr>
            <a:r>
              <a:rPr lang="ru-RU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Республики Татарстан</a:t>
            </a:r>
            <a:endParaRPr lang="ru-RU" alt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Комфортная и благоприятная для жизни социокультурная среда республики</a:t>
            </a:r>
          </a:p>
          <a:p>
            <a:pPr>
              <a:spcBef>
                <a:spcPct val="20000"/>
              </a:spcBef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 эффективности инвестиций в образование</a:t>
            </a:r>
          </a:p>
          <a:p>
            <a:pPr>
              <a:spcBef>
                <a:spcPct val="20000"/>
              </a:spcBef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производства образовательных товаров и услуг </a:t>
            </a:r>
          </a:p>
          <a:p>
            <a:pPr>
              <a:spcBef>
                <a:spcPct val="20000"/>
              </a:spcBef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Устойчивое развитие республики за счет:</a:t>
            </a:r>
          </a:p>
          <a:p>
            <a:pPr marL="698500">
              <a:buFont typeface="Wingdings" panose="05000000000000000000" pitchFamily="2" charset="2"/>
              <a:buChar char="§"/>
              <a:defRPr/>
            </a:pP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высокой социальной и политической стабильности </a:t>
            </a:r>
          </a:p>
          <a:p>
            <a:pPr marL="698500">
              <a:buFont typeface="Wingdings" panose="05000000000000000000" pitchFamily="2" charset="2"/>
              <a:buChar char="§"/>
              <a:defRPr/>
            </a:pP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привлекательности для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молодежи, среднего 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класса</a:t>
            </a:r>
          </a:p>
          <a:p>
            <a:pPr marL="698500">
              <a:buFont typeface="Wingdings" panose="05000000000000000000" pitchFamily="2" charset="2"/>
              <a:buChar char="§"/>
              <a:defRPr/>
            </a:pP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обеспечения инновационной экономики республики конкурентоспособными      кадрами</a:t>
            </a:r>
          </a:p>
          <a:p>
            <a:pPr marL="698500">
              <a:spcBef>
                <a:spcPct val="20000"/>
              </a:spcBef>
              <a:buFont typeface="Wingdings" panose="05000000000000000000" pitchFamily="2" charset="2"/>
              <a:buChar char="§"/>
              <a:defRPr/>
            </a:pP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роста численности среднего класса</a:t>
            </a:r>
          </a:p>
          <a:p>
            <a:pPr marL="698500">
              <a:spcBef>
                <a:spcPct val="20000"/>
              </a:spcBef>
              <a:buFont typeface="Wingdings" panose="05000000000000000000" pitchFamily="2" charset="2"/>
              <a:buChar char="§"/>
              <a:defRPr/>
            </a:pP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роста доли современных наукоемких производств в структуре экономики</a:t>
            </a:r>
            <a:endParaRPr lang="ru-RU" altLang="ru-RU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98500">
              <a:spcBef>
                <a:spcPct val="20000"/>
              </a:spcBef>
              <a:buFont typeface="Wingdings" panose="05000000000000000000" pitchFamily="2" charset="2"/>
              <a:buChar char="§"/>
              <a:defRPr/>
            </a:pP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благоприятного инвестиционного климата</a:t>
            </a:r>
            <a:endParaRPr lang="ru-RU" altLang="ru-RU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Лидерство 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результатам ГИА, ЕГЭ, международным сравнительным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исследованиям </a:t>
            </a:r>
          </a:p>
          <a:p>
            <a:pPr>
              <a:spcBef>
                <a:spcPct val="20000"/>
              </a:spcBef>
              <a:buNone/>
              <a:defRPr/>
            </a:pPr>
            <a:endParaRPr lang="ru-RU" altLang="ru-RU" sz="1800" b="1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600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204864"/>
            <a:ext cx="9144000" cy="1440160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Кто научит всему этому?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39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683568" y="1268760"/>
            <a:ext cx="820891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Модератор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Тьютор</a:t>
            </a:r>
            <a:endParaRPr lang="ru-RU" sz="2400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Разработчик образовательных траекторий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Организатор проектного обучения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Координатор образовательной </a:t>
            </a:r>
            <a:r>
              <a:rPr lang="ru-RU" sz="24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онлайн-платформы</a:t>
            </a:r>
            <a:endParaRPr lang="ru-RU" sz="2400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Ментор </a:t>
            </a:r>
            <a:r>
              <a:rPr lang="ru-RU" sz="24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стартапов</a:t>
            </a:r>
            <a:endParaRPr lang="ru-RU" sz="2400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24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Игромастер</a:t>
            </a:r>
            <a:endParaRPr lang="ru-RU" sz="2400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24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Игропедагог</a:t>
            </a:r>
            <a:endParaRPr lang="ru-RU" sz="2400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Тренер по </a:t>
            </a:r>
            <a:r>
              <a:rPr lang="ru-RU" sz="24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майнд-фитнесу</a:t>
            </a:r>
            <a:endParaRPr lang="ru-RU" sz="2400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Разработчик инструментов обучения состояниям сознания</a:t>
            </a:r>
            <a:endParaRPr lang="ru-RU" sz="2400" dirty="0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71658" y="6093296"/>
            <a:ext cx="38723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Атлас новых профессий. </a:t>
            </a:r>
            <a:r>
              <a:rPr lang="ru-RU" sz="1600" b="1" dirty="0" err="1" smtClean="0">
                <a:solidFill>
                  <a:srgbClr val="002060"/>
                </a:solidFill>
              </a:rPr>
              <a:t>Сколково</a:t>
            </a:r>
            <a:r>
              <a:rPr lang="ru-RU" sz="1600" b="1" dirty="0" smtClean="0">
                <a:solidFill>
                  <a:srgbClr val="002060"/>
                </a:solidFill>
              </a:rPr>
              <a:t>, 2014 г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6" name="Заголовок 6"/>
          <p:cNvSpPr txBox="1">
            <a:spLocks/>
          </p:cNvSpPr>
          <p:nvPr/>
        </p:nvSpPr>
        <p:spPr>
          <a:xfrm>
            <a:off x="0" y="-430887"/>
            <a:ext cx="9144000" cy="138499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wrap="square" lIns="91440" tIns="45720" rIns="91440" bIns="45720" rtlCol="0" anchor="ctr">
            <a:spAutoFit/>
          </a:bodyPr>
          <a:lstStyle/>
          <a:p>
            <a:pPr marL="0" lvl="1" algn="ctr">
              <a:defRPr/>
            </a:pPr>
            <a:endParaRPr lang="ru-RU" sz="2800" b="1" dirty="0" smtClean="0">
              <a:solidFill>
                <a:schemeClr val="bg1"/>
              </a:solidFill>
              <a:latin typeface="Cambria" panose="02040503050406030204" pitchFamily="18" charset="0"/>
            </a:endParaRPr>
          </a:p>
          <a:p>
            <a:pPr marL="0" lvl="1" algn="ctr"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Cambria" panose="02040503050406030204" pitchFamily="18" charset="0"/>
              </a:rPr>
              <a:t>Педагогические профессии </a:t>
            </a:r>
            <a:r>
              <a:rPr lang="en-US" sz="2800" b="1" dirty="0" smtClean="0">
                <a:solidFill>
                  <a:schemeClr val="bg1"/>
                </a:solidFill>
                <a:latin typeface="Cambria" panose="02040503050406030204" pitchFamily="18" charset="0"/>
              </a:rPr>
              <a:t>XXI </a:t>
            </a:r>
            <a:r>
              <a:rPr lang="ru-RU" sz="2800" b="1" dirty="0" smtClean="0">
                <a:solidFill>
                  <a:schemeClr val="bg1"/>
                </a:solidFill>
                <a:latin typeface="Cambria" panose="02040503050406030204" pitchFamily="18" charset="0"/>
              </a:rPr>
              <a:t>века</a:t>
            </a:r>
          </a:p>
          <a:p>
            <a:pPr marL="0" lvl="1" algn="ctr">
              <a:defRPr/>
            </a:pP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7577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548570-498B-4727-B4A1-A3BE7C91547C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0" y="1412776"/>
            <a:ext cx="9144000" cy="255454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Какими навыками должен обладать Ваш ребенок, чтобы преуспеть в мире через 20 лет</a:t>
            </a:r>
            <a:r>
              <a:rPr lang="ru-RU" sz="40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ctr">
              <a:buNone/>
            </a:pPr>
            <a:endParaRPr lang="ru-RU" sz="4000" dirty="0">
              <a:solidFill>
                <a:schemeClr val="bg1">
                  <a:lumMod val="95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354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40</a:t>
            </a:fld>
            <a:endParaRPr lang="ru-RU"/>
          </a:p>
        </p:txBody>
      </p:sp>
      <p:sp>
        <p:nvSpPr>
          <p:cNvPr id="6" name="Заголовок 6"/>
          <p:cNvSpPr txBox="1">
            <a:spLocks/>
          </p:cNvSpPr>
          <p:nvPr/>
        </p:nvSpPr>
        <p:spPr>
          <a:xfrm>
            <a:off x="0" y="1700808"/>
            <a:ext cx="9144000" cy="224676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wrap="square" lIns="91440" tIns="45720" rIns="91440" bIns="45720" rtlCol="0" anchor="ctr">
            <a:spAutoFit/>
          </a:bodyPr>
          <a:lstStyle/>
          <a:p>
            <a:pPr marL="0" marR="0" lvl="1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1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Спасибо за </a:t>
            </a:r>
            <a:r>
              <a:rPr lang="ru-RU" sz="44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внимание!</a:t>
            </a:r>
          </a:p>
          <a:p>
            <a:pPr marL="0" marR="0" lvl="1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3200" b="1" kern="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1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3200" b="1" kern="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548570-498B-4727-B4A1-A3BE7C91547C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0" y="1412776"/>
            <a:ext cx="9144000" cy="193899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chemeClr val="bg1">
                    <a:lumMod val="95000"/>
                  </a:schemeClr>
                </a:solidFill>
                <a:latin typeface="Cambria" pitchFamily="18" charset="0"/>
              </a:rPr>
              <a:t>Что определило эффективность 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chemeClr val="bg1">
                    <a:lumMod val="95000"/>
                  </a:schemeClr>
                </a:solidFill>
                <a:latin typeface="Cambria" pitchFamily="18" charset="0"/>
              </a:rPr>
              <a:t>Вашего образования?</a:t>
            </a:r>
          </a:p>
          <a:p>
            <a:pPr algn="ctr">
              <a:buNone/>
            </a:pPr>
            <a:endParaRPr lang="ru-RU" sz="4000" dirty="0">
              <a:solidFill>
                <a:schemeClr val="bg1">
                  <a:lumMod val="95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354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548570-498B-4727-B4A1-A3BE7C91547C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0" y="1412776"/>
            <a:ext cx="9144000" cy="255454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Каким должно быть образование в соответствии с Вашими ответами на первые три вопроса?</a:t>
            </a:r>
          </a:p>
          <a:p>
            <a:pPr algn="ctr">
              <a:buNone/>
            </a:pPr>
            <a:endParaRPr lang="ru-RU" sz="4000" dirty="0">
              <a:solidFill>
                <a:schemeClr val="bg1">
                  <a:lumMod val="95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354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6" y="1785926"/>
            <a:ext cx="4038600" cy="4240211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Специалист по созданию искусственных органов </a:t>
            </a:r>
          </a:p>
          <a:p>
            <a:pPr>
              <a:spcBef>
                <a:spcPts val="0"/>
              </a:spcBef>
            </a:pPr>
            <a:r>
              <a:rPr lang="ru-RU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Нано-медик</a:t>
            </a:r>
            <a:endParaRPr lang="ru-RU" sz="1600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>
              <a:spcBef>
                <a:spcPts val="0"/>
              </a:spcBef>
            </a:pPr>
            <a:r>
              <a:rPr lang="ru-RU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Фермеры и скотоводы, работающие с генными технологиями</a:t>
            </a:r>
          </a:p>
          <a:p>
            <a:pPr>
              <a:spcBef>
                <a:spcPts val="0"/>
              </a:spcBef>
            </a:pPr>
            <a:r>
              <a:rPr lang="ru-RU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Консультант для престарелых</a:t>
            </a:r>
          </a:p>
          <a:p>
            <a:pPr>
              <a:spcBef>
                <a:spcPts val="0"/>
              </a:spcBef>
            </a:pPr>
            <a:r>
              <a:rPr lang="ru-RU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Хирург по увеличению памяти</a:t>
            </a:r>
          </a:p>
          <a:p>
            <a:pPr>
              <a:spcBef>
                <a:spcPts val="0"/>
              </a:spcBef>
            </a:pPr>
            <a:r>
              <a:rPr lang="ru-RU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Знаток научной этики</a:t>
            </a:r>
          </a:p>
          <a:p>
            <a:pPr>
              <a:spcBef>
                <a:spcPts val="0"/>
              </a:spcBef>
            </a:pPr>
            <a:r>
              <a:rPr lang="ru-RU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Космические пилоты, архитекторы и гиды</a:t>
            </a:r>
          </a:p>
          <a:p>
            <a:pPr>
              <a:spcBef>
                <a:spcPts val="0"/>
              </a:spcBef>
            </a:pPr>
            <a:r>
              <a:rPr lang="ru-RU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Работники вертикальных ферм</a:t>
            </a:r>
          </a:p>
          <a:p>
            <a:pPr>
              <a:spcBef>
                <a:spcPts val="0"/>
              </a:spcBef>
            </a:pPr>
            <a:r>
              <a:rPr lang="ru-RU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Специалист по борьбе с изменением климата</a:t>
            </a:r>
            <a:endParaRPr lang="en-US" sz="1600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>
              <a:spcBef>
                <a:spcPts val="0"/>
              </a:spcBef>
            </a:pPr>
            <a:r>
              <a:rPr lang="ru-RU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Специалист по карантину</a:t>
            </a:r>
          </a:p>
          <a:p>
            <a:pPr>
              <a:spcBef>
                <a:spcPts val="0"/>
              </a:spcBef>
            </a:pPr>
            <a:r>
              <a:rPr lang="ru-RU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Погодная полиция</a:t>
            </a:r>
          </a:p>
          <a:p>
            <a:pPr>
              <a:spcBef>
                <a:spcPts val="0"/>
              </a:spcBef>
            </a:pPr>
            <a:r>
              <a:rPr lang="ru-RU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Виртуальный юрист</a:t>
            </a:r>
            <a:endParaRPr lang="en-US" sz="1600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>
              <a:lnSpc>
                <a:spcPct val="170000"/>
              </a:lnSpc>
            </a:pPr>
            <a:endParaRPr lang="ru-RU" sz="1200" dirty="0" smtClean="0"/>
          </a:p>
          <a:p>
            <a:pPr>
              <a:lnSpc>
                <a:spcPct val="170000"/>
              </a:lnSpc>
            </a:pPr>
            <a:endParaRPr lang="ru-RU" sz="1200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4714876" y="1785926"/>
            <a:ext cx="4038600" cy="2400303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Менеджеры </a:t>
            </a:r>
            <a:r>
              <a:rPr lang="ru-RU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аватаров</a:t>
            </a:r>
            <a:r>
              <a:rPr lang="ru-RU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и </a:t>
            </a:r>
            <a:r>
              <a:rPr lang="ru-RU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виртуальные учителя</a:t>
            </a:r>
            <a:endParaRPr lang="ru-RU" sz="1600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Разработчики </a:t>
            </a:r>
            <a:r>
              <a:rPr lang="ru-RU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альтернативных видов транспорта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Специалисты </a:t>
            </a:r>
            <a:r>
              <a:rPr lang="ru-RU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по адресному вещанию 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Утилизатор </a:t>
            </a:r>
            <a:r>
              <a:rPr lang="ru-RU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информации 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Менеджер </a:t>
            </a:r>
            <a:r>
              <a:rPr lang="ru-RU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виртуального пространства</a:t>
            </a:r>
          </a:p>
          <a:p>
            <a:pPr marL="0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Брокеры и </a:t>
            </a:r>
            <a:r>
              <a:rPr lang="ru-RU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трейдеры</a:t>
            </a:r>
            <a:r>
              <a:rPr lang="ru-RU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банка времени</a:t>
            </a:r>
          </a:p>
          <a:p>
            <a:pPr marL="0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Социальный работник социальных сетей</a:t>
            </a:r>
          </a:p>
        </p:txBody>
      </p:sp>
      <p:grpSp>
        <p:nvGrpSpPr>
          <p:cNvPr id="2" name="Группа 6"/>
          <p:cNvGrpSpPr/>
          <p:nvPr/>
        </p:nvGrpSpPr>
        <p:grpSpPr>
          <a:xfrm>
            <a:off x="6026963" y="6542979"/>
            <a:ext cx="2664759" cy="246221"/>
            <a:chOff x="1026303" y="6348431"/>
            <a:chExt cx="2664759" cy="246221"/>
          </a:xfrm>
        </p:grpSpPr>
        <p:sp>
          <p:nvSpPr>
            <p:cNvPr id="5" name="TextBox 4"/>
            <p:cNvSpPr txBox="1"/>
            <p:nvPr/>
          </p:nvSpPr>
          <p:spPr>
            <a:xfrm>
              <a:off x="1026303" y="6348431"/>
              <a:ext cx="144462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/>
                <a:t>*</a:t>
              </a:r>
              <a:r>
                <a:rPr lang="ru-RU" sz="1000" dirty="0" smtClean="0"/>
                <a:t>По данным компании</a:t>
              </a:r>
              <a:endParaRPr lang="ru-RU" sz="1000" dirty="0"/>
            </a:p>
          </p:txBody>
        </p:sp>
        <p:pic>
          <p:nvPicPr>
            <p:cNvPr id="1026" name="Picture 2" descr="http://www.clubofamsterdam.com/contentsummit2006/partners/Fast%20Future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58478" y="6348431"/>
              <a:ext cx="1032584" cy="227169"/>
            </a:xfrm>
            <a:prstGeom prst="rect">
              <a:avLst/>
            </a:prstGeom>
            <a:noFill/>
          </p:spPr>
        </p:pic>
      </p:grpSp>
      <p:pic>
        <p:nvPicPr>
          <p:cNvPr id="1028" name="Picture 4" descr="http://www.designbuzz.com/wp-content/uploads/2012/07/zuidkas-horizontal-framing_SFNsd_114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26963" y="4725144"/>
            <a:ext cx="2837566" cy="1745742"/>
          </a:xfrm>
          <a:prstGeom prst="rect">
            <a:avLst/>
          </a:prstGeom>
          <a:noFill/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11" name="Заголовок 6"/>
          <p:cNvSpPr txBox="1">
            <a:spLocks/>
          </p:cNvSpPr>
          <p:nvPr/>
        </p:nvSpPr>
        <p:spPr>
          <a:xfrm>
            <a:off x="0" y="-184666"/>
            <a:ext cx="9144000" cy="132343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wrap="square" lIns="91440" tIns="45720" rIns="91440" bIns="45720" rtlCol="0" anchor="ctr">
            <a:spAutoFit/>
          </a:bodyPr>
          <a:lstStyle/>
          <a:p>
            <a:pPr marL="0" lvl="1" algn="ctr">
              <a:defRPr/>
            </a:pPr>
            <a:r>
              <a:rPr lang="ru-RU" sz="3200" b="1" dirty="0" smtClean="0">
                <a:solidFill>
                  <a:schemeClr val="bg1"/>
                </a:solidFill>
                <a:latin typeface="Cambria" panose="02040503050406030204" pitchFamily="18" charset="0"/>
              </a:rPr>
              <a:t>Прогнозы футурологов: </a:t>
            </a:r>
            <a:r>
              <a:rPr lang="ru-RU" sz="2400" b="1" dirty="0" smtClean="0">
                <a:solidFill>
                  <a:schemeClr val="bg1"/>
                </a:solidFill>
                <a:latin typeface="Cambria" panose="02040503050406030204" pitchFamily="18" charset="0"/>
              </a:rPr>
              <a:t>профессии, которые будут востребованы в 2030 году*</a:t>
            </a:r>
          </a:p>
          <a:p>
            <a:pPr marL="0" lvl="1" algn="ctr">
              <a:defRPr/>
            </a:pP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0" y="0"/>
            <a:ext cx="9144000" cy="1340768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latin typeface="Cambria" pitchFamily="18" charset="0"/>
                <a:cs typeface="Arial" pitchFamily="34" charset="0"/>
              </a:rPr>
              <a:t>Образование – ключевой фактор</a:t>
            </a:r>
          </a:p>
          <a:p>
            <a:pPr eaLnBrk="1" hangingPunct="1">
              <a:defRPr/>
            </a:pPr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latin typeface="Cambria" pitchFamily="18" charset="0"/>
                <a:cs typeface="Arial" pitchFamily="34" charset="0"/>
              </a:rPr>
              <a:t> устойчивого развития экономики </a:t>
            </a:r>
            <a:r>
              <a:rPr lang="en-US" sz="2800" b="1" dirty="0" smtClean="0">
                <a:solidFill>
                  <a:schemeClr val="bg1">
                    <a:lumMod val="95000"/>
                  </a:schemeClr>
                </a:solidFill>
                <a:latin typeface="Cambria" pitchFamily="18" charset="0"/>
                <a:cs typeface="Arial" pitchFamily="34" charset="0"/>
              </a:rPr>
              <a:t>XXI</a:t>
            </a:r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latin typeface="Cambria" pitchFamily="18" charset="0"/>
                <a:cs typeface="Arial" pitchFamily="34" charset="0"/>
              </a:rPr>
              <a:t> века</a:t>
            </a:r>
          </a:p>
        </p:txBody>
      </p:sp>
      <p:sp>
        <p:nvSpPr>
          <p:cNvPr id="14" name="Стрелка вправо 4"/>
          <p:cNvSpPr/>
          <p:nvPr/>
        </p:nvSpPr>
        <p:spPr>
          <a:xfrm>
            <a:off x="251520" y="1700808"/>
            <a:ext cx="8467725" cy="1114425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8890" tIns="8890" rIns="8890" bIns="8890" spcCol="1270" anchor="ctr"/>
          <a:lstStyle/>
          <a:p>
            <a:pPr marL="114300" lvl="1" indent="-114300" defTabSz="622300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ru-RU" dirty="0">
                <a:solidFill>
                  <a:srgbClr val="002060"/>
                </a:solidFill>
                <a:latin typeface="Cambria" pitchFamily="18" charset="0"/>
                <a:cs typeface="Arial" pitchFamily="34" charset="0"/>
              </a:rPr>
              <a:t>Массовое овладение компетенциями </a:t>
            </a:r>
            <a:r>
              <a:rPr lang="en-US" dirty="0">
                <a:solidFill>
                  <a:srgbClr val="002060"/>
                </a:solidFill>
                <a:latin typeface="Cambria" pitchFamily="18" charset="0"/>
                <a:cs typeface="Arial" pitchFamily="34" charset="0"/>
              </a:rPr>
              <a:t>XXI </a:t>
            </a:r>
            <a:r>
              <a:rPr lang="ru-RU" dirty="0">
                <a:solidFill>
                  <a:srgbClr val="002060"/>
                </a:solidFill>
                <a:latin typeface="Cambria" pitchFamily="18" charset="0"/>
                <a:cs typeface="Arial" pitchFamily="34" charset="0"/>
              </a:rPr>
              <a:t>века обеспечивает до 0.5 – 0.65% роста ВВП в год .</a:t>
            </a:r>
          </a:p>
          <a:p>
            <a:pPr marL="114300" lvl="1" indent="-114300" defTabSz="622300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ru-RU" dirty="0" err="1">
                <a:solidFill>
                  <a:srgbClr val="002060"/>
                </a:solidFill>
                <a:latin typeface="Cambria" pitchFamily="18" charset="0"/>
                <a:cs typeface="Arial" pitchFamily="34" charset="0"/>
              </a:rPr>
              <a:t>Сформированность</a:t>
            </a:r>
            <a:r>
              <a:rPr lang="ru-RU" dirty="0">
                <a:solidFill>
                  <a:srgbClr val="002060"/>
                </a:solidFill>
                <a:latin typeface="Cambria" pitchFamily="18" charset="0"/>
                <a:cs typeface="Arial" pitchFamily="34" charset="0"/>
              </a:rPr>
              <a:t> компетенций, более значимо для экономического роста, чем традиционные индикаторы -  продолжительность обучения, охват  образованием и прочее.</a:t>
            </a:r>
          </a:p>
          <a:p>
            <a:pPr marL="114300" lvl="1" indent="-114300" defTabSz="622300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ru-RU" dirty="0" err="1">
                <a:solidFill>
                  <a:srgbClr val="002060"/>
                </a:solidFill>
                <a:latin typeface="Cambria" pitchFamily="18" charset="0"/>
                <a:cs typeface="Arial" pitchFamily="34" charset="0"/>
              </a:rPr>
              <a:t>Сформированность</a:t>
            </a:r>
            <a:r>
              <a:rPr lang="ru-RU" dirty="0">
                <a:solidFill>
                  <a:srgbClr val="002060"/>
                </a:solidFill>
                <a:latin typeface="Cambria" pitchFamily="18" charset="0"/>
                <a:cs typeface="Arial" pitchFamily="34" charset="0"/>
              </a:rPr>
              <a:t> компетенций -  требование не уникальное, а всеобщее.</a:t>
            </a:r>
            <a:endParaRPr lang="en-US" dirty="0">
              <a:solidFill>
                <a:srgbClr val="002060"/>
              </a:solidFill>
              <a:latin typeface="Cambria" pitchFamily="18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7504" y="3717032"/>
            <a:ext cx="3058988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bg1">
                    <a:lumMod val="95000"/>
                  </a:schemeClr>
                </a:solidFill>
                <a:latin typeface="Cambria" pitchFamily="18" charset="0"/>
              </a:rPr>
              <a:t>Ключевые компетенции выпускников школ </a:t>
            </a:r>
            <a:r>
              <a:rPr lang="en-US" b="1" dirty="0">
                <a:solidFill>
                  <a:schemeClr val="bg1">
                    <a:lumMod val="95000"/>
                  </a:schemeClr>
                </a:solidFill>
                <a:latin typeface="Cambria" pitchFamily="18" charset="0"/>
              </a:rPr>
              <a:t>XXI</a:t>
            </a:r>
            <a:r>
              <a:rPr lang="ru-RU" b="1" dirty="0">
                <a:solidFill>
                  <a:schemeClr val="bg1">
                    <a:lumMod val="95000"/>
                  </a:schemeClr>
                </a:solidFill>
                <a:latin typeface="Cambria" pitchFamily="18" charset="0"/>
              </a:rPr>
              <a:t> века</a:t>
            </a:r>
          </a:p>
        </p:txBody>
      </p:sp>
      <p:sp>
        <p:nvSpPr>
          <p:cNvPr id="24" name="Стрелка вправо 4"/>
          <p:cNvSpPr/>
          <p:nvPr/>
        </p:nvSpPr>
        <p:spPr>
          <a:xfrm>
            <a:off x="3275856" y="3212976"/>
            <a:ext cx="5438775" cy="169545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8890" tIns="8890" rIns="8890" bIns="8890" spcCol="1270" anchor="ctr"/>
          <a:lstStyle/>
          <a:p>
            <a:pPr marL="114300" lvl="1" indent="-114300" defTabSz="622300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endParaRPr lang="ru-RU" sz="1400" dirty="0" smtClean="0">
              <a:solidFill>
                <a:srgbClr val="002060"/>
              </a:solidFill>
              <a:latin typeface="Cambria" pitchFamily="18" charset="0"/>
              <a:cs typeface="Arial" pitchFamily="34" charset="0"/>
            </a:endParaRPr>
          </a:p>
          <a:p>
            <a:pPr marL="114300" lvl="1" indent="-114300" defTabSz="622300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ru-RU" sz="1600" dirty="0" smtClean="0">
                <a:solidFill>
                  <a:srgbClr val="002060"/>
                </a:solidFill>
                <a:latin typeface="Cambria" pitchFamily="18" charset="0"/>
                <a:cs typeface="Arial" pitchFamily="34" charset="0"/>
              </a:rPr>
              <a:t>Личностные качества и ценности </a:t>
            </a:r>
          </a:p>
          <a:p>
            <a:pPr marL="114300" lvl="1" indent="-114300" defTabSz="622300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ru-RU" sz="1600" dirty="0" smtClean="0">
                <a:solidFill>
                  <a:srgbClr val="002060"/>
                </a:solidFill>
                <a:latin typeface="Cambria" pitchFamily="18" charset="0"/>
                <a:cs typeface="Arial" pitchFamily="34" charset="0"/>
              </a:rPr>
              <a:t>Креативность </a:t>
            </a:r>
            <a:r>
              <a:rPr lang="ru-RU" sz="1600" dirty="0">
                <a:solidFill>
                  <a:srgbClr val="002060"/>
                </a:solidFill>
                <a:latin typeface="Cambria" pitchFamily="18" charset="0"/>
                <a:cs typeface="Arial" pitchFamily="34" charset="0"/>
              </a:rPr>
              <a:t>и </a:t>
            </a:r>
            <a:r>
              <a:rPr lang="ru-RU" sz="1600" dirty="0" err="1">
                <a:solidFill>
                  <a:srgbClr val="002060"/>
                </a:solidFill>
                <a:latin typeface="Cambria" pitchFamily="18" charset="0"/>
                <a:cs typeface="Arial" pitchFamily="34" charset="0"/>
              </a:rPr>
              <a:t>инновационность</a:t>
            </a:r>
            <a:endParaRPr lang="ru-RU" sz="1600" dirty="0">
              <a:solidFill>
                <a:srgbClr val="002060"/>
              </a:solidFill>
              <a:latin typeface="Cambria" pitchFamily="18" charset="0"/>
              <a:cs typeface="Arial" pitchFamily="34" charset="0"/>
            </a:endParaRPr>
          </a:p>
          <a:p>
            <a:pPr marL="114300" lvl="1" indent="-114300" defTabSz="622300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ru-RU" sz="1600" dirty="0">
                <a:solidFill>
                  <a:srgbClr val="002060"/>
                </a:solidFill>
                <a:latin typeface="Cambria" pitchFamily="18" charset="0"/>
                <a:cs typeface="Arial" pitchFamily="34" charset="0"/>
              </a:rPr>
              <a:t>Критическое мышление и способность решения сложных комплексных задач, в т.ч. в ситуациях неопределенности.</a:t>
            </a:r>
          </a:p>
          <a:p>
            <a:pPr marL="114300" lvl="1" indent="-114300" defTabSz="622300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ru-RU" sz="1600" dirty="0">
                <a:solidFill>
                  <a:srgbClr val="002060"/>
                </a:solidFill>
                <a:latin typeface="Cambria" pitchFamily="18" charset="0"/>
                <a:cs typeface="Arial" pitchFamily="34" charset="0"/>
              </a:rPr>
              <a:t>Коммуникация и сотрудничество</a:t>
            </a:r>
          </a:p>
          <a:p>
            <a:pPr marL="114300" lvl="1" indent="-114300" defTabSz="622300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ru-RU" sz="1600" dirty="0">
                <a:solidFill>
                  <a:srgbClr val="002060"/>
                </a:solidFill>
                <a:latin typeface="Cambria" pitchFamily="18" charset="0"/>
                <a:cs typeface="Arial" pitchFamily="34" charset="0"/>
              </a:rPr>
              <a:t>Мотивация к труду </a:t>
            </a:r>
          </a:p>
          <a:p>
            <a:pPr marL="114300" lvl="1" indent="-114300" defTabSz="622300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ru-RU" sz="1600" dirty="0">
                <a:solidFill>
                  <a:srgbClr val="002060"/>
                </a:solidFill>
                <a:latin typeface="Cambria" pitchFamily="18" charset="0"/>
                <a:cs typeface="Arial" pitchFamily="34" charset="0"/>
              </a:rPr>
              <a:t>Лидерство и ответственность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0" y="5589240"/>
            <a:ext cx="9144000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ru-RU" b="1" i="1" dirty="0" smtClean="0">
                <a:solidFill>
                  <a:srgbClr val="002060"/>
                </a:solidFill>
                <a:latin typeface="Cambria" pitchFamily="18" charset="0"/>
              </a:rPr>
              <a:t>Сегодня </a:t>
            </a:r>
            <a:r>
              <a:rPr lang="ru-RU" b="1" i="1" dirty="0">
                <a:solidFill>
                  <a:srgbClr val="002060"/>
                </a:solidFill>
                <a:latin typeface="Cambria" pitchFamily="18" charset="0"/>
              </a:rPr>
              <a:t>человеческий капитал определяет место государства в мире. Преуменьшение его роли может поставить под угрозу безопасность </a:t>
            </a:r>
            <a:r>
              <a:rPr lang="ru-RU" b="1" i="1" dirty="0" smtClean="0">
                <a:solidFill>
                  <a:srgbClr val="002060"/>
                </a:solidFill>
                <a:latin typeface="Cambria" pitchFamily="18" charset="0"/>
              </a:rPr>
              <a:t>страны</a:t>
            </a:r>
            <a:endParaRPr lang="ru-RU" b="1" i="1" dirty="0">
              <a:solidFill>
                <a:srgbClr val="002060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           </a:t>
            </a:r>
          </a:p>
          <a:p>
            <a:pPr>
              <a:buNone/>
            </a:pPr>
            <a:r>
              <a:rPr lang="ru-RU" sz="4800" dirty="0" smtClean="0">
                <a:solidFill>
                  <a:srgbClr val="FF0000"/>
                </a:solidFill>
              </a:rPr>
              <a:t>                        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sz="4000" b="1" dirty="0" smtClean="0">
              <a:latin typeface="Cambria" pitchFamily="18" charset="0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436096" y="1340768"/>
            <a:ext cx="2664296" cy="914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Cambria" pitchFamily="18" charset="0"/>
              </a:rPr>
              <a:t>Знания, навыки, компетенции</a:t>
            </a:r>
            <a:endParaRPr lang="ru-RU" sz="2400" dirty="0">
              <a:latin typeface="Cambr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36096" y="3068960"/>
            <a:ext cx="2664296" cy="914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Cambria" pitchFamily="18" charset="0"/>
              </a:rPr>
              <a:t>Социальный капитал</a:t>
            </a:r>
            <a:endParaRPr lang="ru-RU" sz="2800" dirty="0">
              <a:latin typeface="Cambr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36096" y="4725144"/>
            <a:ext cx="2736304" cy="914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latin typeface="Cambria" pitchFamily="18" charset="0"/>
              </a:rPr>
              <a:t>Креативный</a:t>
            </a:r>
            <a:r>
              <a:rPr lang="ru-RU" sz="2800" dirty="0" smtClean="0">
                <a:latin typeface="Cambria" pitchFamily="18" charset="0"/>
              </a:rPr>
              <a:t>  капитал</a:t>
            </a:r>
            <a:endParaRPr lang="ru-RU" sz="2800" dirty="0">
              <a:latin typeface="Cambr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28184" y="2204864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 smtClean="0">
                <a:solidFill>
                  <a:srgbClr val="FF0000"/>
                </a:solidFill>
              </a:rPr>
              <a:t>+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28184" y="386104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 smtClean="0">
                <a:solidFill>
                  <a:srgbClr val="FF0000"/>
                </a:solidFill>
              </a:rPr>
              <a:t>+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1556792"/>
            <a:ext cx="3744416" cy="30963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Cambria" pitchFamily="18" charset="0"/>
              </a:rPr>
              <a:t>Человеческий капитал </a:t>
            </a:r>
            <a:endParaRPr lang="ru-RU" sz="3600" dirty="0">
              <a:latin typeface="Cambria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139952" y="2852936"/>
            <a:ext cx="120243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 smtClean="0">
                <a:solidFill>
                  <a:srgbClr val="FF0000"/>
                </a:solidFill>
              </a:rPr>
              <a:t>=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Cambria" pitchFamily="18" charset="0"/>
              </a:rPr>
              <a:t>Человеческий капитал</a:t>
            </a:r>
            <a:endParaRPr lang="ru-RU" dirty="0">
              <a:solidFill>
                <a:schemeClr val="bg1">
                  <a:lumMod val="95000"/>
                </a:schemeClr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3502</TotalTime>
  <Words>2238</Words>
  <Application>Microsoft Office PowerPoint</Application>
  <PresentationFormat>Экран (4:3)</PresentationFormat>
  <Paragraphs>387</Paragraphs>
  <Slides>40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Человеческий капитал</vt:lpstr>
      <vt:lpstr>Человеческий капитал</vt:lpstr>
      <vt:lpstr>Развитие конкурентоспособной системы образования предполагает эффективное частно-государственное партнерство с крупными  республиканскими и российскими бизнес-структурами</vt:lpstr>
      <vt:lpstr>Развитие системы непрерывного образования, в т.ч. корпоративного - условие роста производительности труда</vt:lpstr>
      <vt:lpstr>  Бизнес, который хочет преуспеть, должен «жениться» на образовании.  И эта семья должна работать на пользу обществу и государству     </vt:lpstr>
      <vt:lpstr>СТРАТЕГИЯ 2030</vt:lpstr>
      <vt:lpstr>Слайд 15</vt:lpstr>
      <vt:lpstr>Слайд 16</vt:lpstr>
      <vt:lpstr>Задачи Проекта</vt:lpstr>
      <vt:lpstr>Слайд 18</vt:lpstr>
      <vt:lpstr>Слайд 19</vt:lpstr>
      <vt:lpstr>Слайд 20</vt:lpstr>
      <vt:lpstr>Российские дети в  цифровом мире</vt:lpstr>
      <vt:lpstr>Пользуетесь ли Вы для общения со школьниками электронными средствами, и если да, то как часто?</vt:lpstr>
      <vt:lpstr>Чистая технология без новой педагогики - выброшенные деньги</vt:lpstr>
      <vt:lpstr>Инвестиционные ожидания семьи</vt:lpstr>
      <vt:lpstr>Инвестиционные ожидания бизнеса</vt:lpstr>
      <vt:lpstr>        Инвестиционные ожидания  Республики Татарстан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 Раздел 6   Финансовое обеспечение развития образования Республики Татарстан </vt:lpstr>
      <vt:lpstr>Слайд 36</vt:lpstr>
      <vt:lpstr>Слайд 37</vt:lpstr>
      <vt:lpstr>Слайд 38</vt:lpstr>
      <vt:lpstr>Слайд 39</vt:lpstr>
      <vt:lpstr>Слайд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Knyazeva, Yulia</dc:creator>
  <cp:lastModifiedBy>AKondakov</cp:lastModifiedBy>
  <cp:revision>385</cp:revision>
  <dcterms:created xsi:type="dcterms:W3CDTF">2013-10-28T14:27:12Z</dcterms:created>
  <dcterms:modified xsi:type="dcterms:W3CDTF">2014-08-15T06:22:08Z</dcterms:modified>
</cp:coreProperties>
</file>