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  <p:sldMasterId id="2147483828" r:id="rId3"/>
    <p:sldMasterId id="2147483840" r:id="rId4"/>
    <p:sldMasterId id="2147483852" r:id="rId5"/>
    <p:sldMasterId id="2147483864" r:id="rId6"/>
    <p:sldMasterId id="2147483876" r:id="rId7"/>
    <p:sldMasterId id="2147483888" r:id="rId8"/>
    <p:sldMasterId id="2147483900" r:id="rId9"/>
    <p:sldMasterId id="2147483912" r:id="rId10"/>
    <p:sldMasterId id="2147483924" r:id="rId11"/>
    <p:sldMasterId id="2147483936" r:id="rId12"/>
    <p:sldMasterId id="2147483948" r:id="rId13"/>
    <p:sldMasterId id="2147483960" r:id="rId14"/>
    <p:sldMasterId id="2147483972" r:id="rId15"/>
  </p:sldMasterIdLst>
  <p:notesMasterIdLst>
    <p:notesMasterId r:id="rId101"/>
  </p:notesMasterIdLst>
  <p:handoutMasterIdLst>
    <p:handoutMasterId r:id="rId102"/>
  </p:handoutMasterIdLst>
  <p:sldIdLst>
    <p:sldId id="290" r:id="rId16"/>
    <p:sldId id="374" r:id="rId17"/>
    <p:sldId id="409" r:id="rId18"/>
    <p:sldId id="353" r:id="rId19"/>
    <p:sldId id="291" r:id="rId20"/>
    <p:sldId id="355" r:id="rId21"/>
    <p:sldId id="324" r:id="rId22"/>
    <p:sldId id="343" r:id="rId23"/>
    <p:sldId id="344" r:id="rId24"/>
    <p:sldId id="293" r:id="rId25"/>
    <p:sldId id="405" r:id="rId26"/>
    <p:sldId id="294" r:id="rId27"/>
    <p:sldId id="295" r:id="rId28"/>
    <p:sldId id="346" r:id="rId29"/>
    <p:sldId id="347" r:id="rId30"/>
    <p:sldId id="266" r:id="rId31"/>
    <p:sldId id="349" r:id="rId32"/>
    <p:sldId id="301" r:id="rId33"/>
    <p:sldId id="297" r:id="rId34"/>
    <p:sldId id="302" r:id="rId35"/>
    <p:sldId id="360" r:id="rId36"/>
    <p:sldId id="410" r:id="rId37"/>
    <p:sldId id="298" r:id="rId38"/>
    <p:sldId id="411" r:id="rId39"/>
    <p:sldId id="304" r:id="rId40"/>
    <p:sldId id="401" r:id="rId41"/>
    <p:sldId id="272" r:id="rId42"/>
    <p:sldId id="273" r:id="rId43"/>
    <p:sldId id="306" r:id="rId44"/>
    <p:sldId id="307" r:id="rId45"/>
    <p:sldId id="274" r:id="rId46"/>
    <p:sldId id="277" r:id="rId47"/>
    <p:sldId id="412" r:id="rId48"/>
    <p:sldId id="308" r:id="rId49"/>
    <p:sldId id="309" r:id="rId50"/>
    <p:sldId id="357" r:id="rId51"/>
    <p:sldId id="358" r:id="rId52"/>
    <p:sldId id="356" r:id="rId53"/>
    <p:sldId id="278" r:id="rId54"/>
    <p:sldId id="375" r:id="rId55"/>
    <p:sldId id="413" r:id="rId56"/>
    <p:sldId id="354" r:id="rId57"/>
    <p:sldId id="363" r:id="rId58"/>
    <p:sldId id="364" r:id="rId59"/>
    <p:sldId id="414" r:id="rId60"/>
    <p:sldId id="366" r:id="rId61"/>
    <p:sldId id="396" r:id="rId62"/>
    <p:sldId id="398" r:id="rId63"/>
    <p:sldId id="399" r:id="rId64"/>
    <p:sldId id="370" r:id="rId65"/>
    <p:sldId id="281" r:id="rId66"/>
    <p:sldId id="282" r:id="rId67"/>
    <p:sldId id="283" r:id="rId68"/>
    <p:sldId id="371" r:id="rId69"/>
    <p:sldId id="415" r:id="rId70"/>
    <p:sldId id="407" r:id="rId71"/>
    <p:sldId id="285" r:id="rId72"/>
    <p:sldId id="380" r:id="rId73"/>
    <p:sldId id="381" r:id="rId74"/>
    <p:sldId id="402" r:id="rId75"/>
    <p:sldId id="419" r:id="rId76"/>
    <p:sldId id="420" r:id="rId77"/>
    <p:sldId id="421" r:id="rId78"/>
    <p:sldId id="422" r:id="rId79"/>
    <p:sldId id="423" r:id="rId80"/>
    <p:sldId id="416" r:id="rId81"/>
    <p:sldId id="408" r:id="rId82"/>
    <p:sldId id="403" r:id="rId83"/>
    <p:sldId id="387" r:id="rId84"/>
    <p:sldId id="388" r:id="rId85"/>
    <p:sldId id="389" r:id="rId86"/>
    <p:sldId id="424" r:id="rId87"/>
    <p:sldId id="417" r:id="rId88"/>
    <p:sldId id="390" r:id="rId89"/>
    <p:sldId id="378" r:id="rId90"/>
    <p:sldId id="332" r:id="rId91"/>
    <p:sldId id="335" r:id="rId92"/>
    <p:sldId id="393" r:id="rId93"/>
    <p:sldId id="404" r:id="rId94"/>
    <p:sldId id="351" r:id="rId95"/>
    <p:sldId id="406" r:id="rId96"/>
    <p:sldId id="418" r:id="rId97"/>
    <p:sldId id="337" r:id="rId98"/>
    <p:sldId id="338" r:id="rId99"/>
    <p:sldId id="352" r:id="rId100"/>
  </p:sldIdLst>
  <p:sldSz cx="9144000" cy="5143500" type="screen16x9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6D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834" autoAdjust="0"/>
  </p:normalViewPr>
  <p:slideViewPr>
    <p:cSldViewPr>
      <p:cViewPr>
        <p:scale>
          <a:sx n="100" d="100"/>
          <a:sy n="100" d="100"/>
        </p:scale>
        <p:origin x="-869" y="-2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84" Type="http://schemas.openxmlformats.org/officeDocument/2006/relationships/slide" Target="slides/slide69.xml"/><Relationship Id="rId89" Type="http://schemas.openxmlformats.org/officeDocument/2006/relationships/slide" Target="slides/slide7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92" Type="http://schemas.openxmlformats.org/officeDocument/2006/relationships/slide" Target="slides/slide7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66" Type="http://schemas.openxmlformats.org/officeDocument/2006/relationships/slide" Target="slides/slide51.xml"/><Relationship Id="rId74" Type="http://schemas.openxmlformats.org/officeDocument/2006/relationships/slide" Target="slides/slide59.xml"/><Relationship Id="rId79" Type="http://schemas.openxmlformats.org/officeDocument/2006/relationships/slide" Target="slides/slide64.xml"/><Relationship Id="rId87" Type="http://schemas.openxmlformats.org/officeDocument/2006/relationships/slide" Target="slides/slide72.xml"/><Relationship Id="rId10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6.xml"/><Relationship Id="rId82" Type="http://schemas.openxmlformats.org/officeDocument/2006/relationships/slide" Target="slides/slide67.xml"/><Relationship Id="rId90" Type="http://schemas.openxmlformats.org/officeDocument/2006/relationships/slide" Target="slides/slide75.xml"/><Relationship Id="rId95" Type="http://schemas.openxmlformats.org/officeDocument/2006/relationships/slide" Target="slides/slide80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77" Type="http://schemas.openxmlformats.org/officeDocument/2006/relationships/slide" Target="slides/slide62.xml"/><Relationship Id="rId100" Type="http://schemas.openxmlformats.org/officeDocument/2006/relationships/slide" Target="slides/slide85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80" Type="http://schemas.openxmlformats.org/officeDocument/2006/relationships/slide" Target="slides/slide65.xml"/><Relationship Id="rId85" Type="http://schemas.openxmlformats.org/officeDocument/2006/relationships/slide" Target="slides/slide70.xml"/><Relationship Id="rId93" Type="http://schemas.openxmlformats.org/officeDocument/2006/relationships/slide" Target="slides/slide78.xml"/><Relationship Id="rId98" Type="http://schemas.openxmlformats.org/officeDocument/2006/relationships/slide" Target="slides/slide8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slide" Target="slides/slide52.xml"/><Relationship Id="rId103" Type="http://schemas.openxmlformats.org/officeDocument/2006/relationships/presProps" Target="presProp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70" Type="http://schemas.openxmlformats.org/officeDocument/2006/relationships/slide" Target="slides/slide55.xml"/><Relationship Id="rId75" Type="http://schemas.openxmlformats.org/officeDocument/2006/relationships/slide" Target="slides/slide60.xml"/><Relationship Id="rId83" Type="http://schemas.openxmlformats.org/officeDocument/2006/relationships/slide" Target="slides/slide68.xml"/><Relationship Id="rId88" Type="http://schemas.openxmlformats.org/officeDocument/2006/relationships/slide" Target="slides/slide73.xml"/><Relationship Id="rId91" Type="http://schemas.openxmlformats.org/officeDocument/2006/relationships/slide" Target="slides/slide76.xml"/><Relationship Id="rId96" Type="http://schemas.openxmlformats.org/officeDocument/2006/relationships/slide" Target="slides/slide8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slide" Target="slides/slide58.xml"/><Relationship Id="rId78" Type="http://schemas.openxmlformats.org/officeDocument/2006/relationships/slide" Target="slides/slide63.xml"/><Relationship Id="rId81" Type="http://schemas.openxmlformats.org/officeDocument/2006/relationships/slide" Target="slides/slide66.xml"/><Relationship Id="rId86" Type="http://schemas.openxmlformats.org/officeDocument/2006/relationships/slide" Target="slides/slide71.xml"/><Relationship Id="rId94" Type="http://schemas.openxmlformats.org/officeDocument/2006/relationships/slide" Target="slides/slide79.xml"/><Relationship Id="rId99" Type="http://schemas.openxmlformats.org/officeDocument/2006/relationships/slide" Target="slides/slide84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slide" Target="slides/slide61.xml"/><Relationship Id="rId97" Type="http://schemas.openxmlformats.org/officeDocument/2006/relationships/slide" Target="slides/slide82.xml"/><Relationship Id="rId10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'общий итог'!$B$2:$B$10</c:f>
              <c:strCache>
                <c:ptCount val="9"/>
                <c:pt idx="0">
                  <c:v>г. Москва</c:v>
                </c:pt>
                <c:pt idx="1">
                  <c:v>г. Санкт-Петербург</c:v>
                </c:pt>
                <c:pt idx="2">
                  <c:v>Республика Татарстан</c:v>
                </c:pt>
                <c:pt idx="3">
                  <c:v>Московская область</c:v>
                </c:pt>
                <c:pt idx="4">
                  <c:v>Челябинская область</c:v>
                </c:pt>
                <c:pt idx="5">
                  <c:v>Свердловская область</c:v>
                </c:pt>
                <c:pt idx="6">
                  <c:v>Республика Удмуртия</c:v>
                </c:pt>
                <c:pt idx="7">
                  <c:v>Новосибирская область</c:v>
                </c:pt>
                <c:pt idx="8">
                  <c:v>Республика Башкортостан</c:v>
                </c:pt>
              </c:strCache>
            </c:strRef>
          </c:cat>
          <c:val>
            <c:numRef>
              <c:f>'общий итог'!$C$2:$C$10</c:f>
            </c:numRef>
          </c:val>
        </c:ser>
        <c:ser>
          <c:idx val="1"/>
          <c:order val="1"/>
          <c:invertIfNegative val="0"/>
          <c:cat>
            <c:strRef>
              <c:f>'общий итог'!$B$2:$B$10</c:f>
              <c:strCache>
                <c:ptCount val="9"/>
                <c:pt idx="0">
                  <c:v>г. Москва</c:v>
                </c:pt>
                <c:pt idx="1">
                  <c:v>г. Санкт-Петербург</c:v>
                </c:pt>
                <c:pt idx="2">
                  <c:v>Республика Татарстан</c:v>
                </c:pt>
                <c:pt idx="3">
                  <c:v>Московская область</c:v>
                </c:pt>
                <c:pt idx="4">
                  <c:v>Челябинская область</c:v>
                </c:pt>
                <c:pt idx="5">
                  <c:v>Свердловская область</c:v>
                </c:pt>
                <c:pt idx="6">
                  <c:v>Республика Удмуртия</c:v>
                </c:pt>
                <c:pt idx="7">
                  <c:v>Новосибирская область</c:v>
                </c:pt>
                <c:pt idx="8">
                  <c:v>Республика Башкортостан</c:v>
                </c:pt>
              </c:strCache>
            </c:strRef>
          </c:cat>
          <c:val>
            <c:numRef>
              <c:f>'общий итог'!$D$2:$D$10</c:f>
            </c:numRef>
          </c:val>
        </c:ser>
        <c:ser>
          <c:idx val="2"/>
          <c:order val="2"/>
          <c:invertIfNegative val="0"/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'общий итог'!$B$2:$B$10</c:f>
              <c:strCache>
                <c:ptCount val="9"/>
                <c:pt idx="0">
                  <c:v>г. Москва</c:v>
                </c:pt>
                <c:pt idx="1">
                  <c:v>г. Санкт-Петербург</c:v>
                </c:pt>
                <c:pt idx="2">
                  <c:v>Республика Татарстан</c:v>
                </c:pt>
                <c:pt idx="3">
                  <c:v>Московская область</c:v>
                </c:pt>
                <c:pt idx="4">
                  <c:v>Челябинская область</c:v>
                </c:pt>
                <c:pt idx="5">
                  <c:v>Свердловская область</c:v>
                </c:pt>
                <c:pt idx="6">
                  <c:v>Республика Удмуртия</c:v>
                </c:pt>
                <c:pt idx="7">
                  <c:v>Новосибирская область</c:v>
                </c:pt>
                <c:pt idx="8">
                  <c:v>Республика Башкортостан</c:v>
                </c:pt>
              </c:strCache>
            </c:strRef>
          </c:cat>
          <c:val>
            <c:numRef>
              <c:f>'общий итог'!$E$2:$E$10</c:f>
              <c:numCache>
                <c:formatCode>General</c:formatCode>
                <c:ptCount val="9"/>
                <c:pt idx="0">
                  <c:v>367</c:v>
                </c:pt>
                <c:pt idx="1">
                  <c:v>129</c:v>
                </c:pt>
                <c:pt idx="2">
                  <c:v>73</c:v>
                </c:pt>
                <c:pt idx="3">
                  <c:v>70</c:v>
                </c:pt>
                <c:pt idx="4">
                  <c:v>46</c:v>
                </c:pt>
                <c:pt idx="5">
                  <c:v>39</c:v>
                </c:pt>
                <c:pt idx="6">
                  <c:v>38</c:v>
                </c:pt>
                <c:pt idx="7">
                  <c:v>37</c:v>
                </c:pt>
                <c:pt idx="8">
                  <c:v>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901824"/>
        <c:axId val="25019520"/>
      </c:barChart>
      <c:catAx>
        <c:axId val="1990182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25019520"/>
        <c:crosses val="autoZero"/>
        <c:auto val="1"/>
        <c:lblAlgn val="ctr"/>
        <c:lblOffset val="100"/>
        <c:noMultiLvlLbl val="0"/>
      </c:catAx>
      <c:valAx>
        <c:axId val="2501952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990182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35130697054844E-2"/>
          <c:y val="2.6888891711869645E-2"/>
          <c:w val="0.95929738605890313"/>
          <c:h val="0.82090092607883736"/>
        </c:manualLayout>
      </c:layout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463232"/>
        <c:axId val="91805184"/>
      </c:barChart>
      <c:catAx>
        <c:axId val="8846323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91805184"/>
        <c:crosses val="autoZero"/>
        <c:auto val="1"/>
        <c:lblAlgn val="ctr"/>
        <c:lblOffset val="100"/>
        <c:noMultiLvlLbl val="0"/>
      </c:catAx>
      <c:valAx>
        <c:axId val="91805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8463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4.7241774723443567E-3"/>
                  <c:y val="0"/>
                </c:manualLayout>
              </c:layout>
              <c:spPr/>
              <c:txPr>
                <a:bodyPr anchor="t"/>
                <a:lstStyle/>
                <a:p>
                  <a:pPr>
                    <a:defRPr sz="2400" b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069242306410396E-2"/>
                  <c:y val="-1.0224306800049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919790658180838E-2"/>
                  <c:y val="-2.55607670001239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протоколов</c:v>
                </c:pt>
                <c:pt idx="1">
                  <c:v>должностные лица</c:v>
                </c:pt>
                <c:pt idx="2">
                  <c:v>физические лица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66</c:v>
                </c:pt>
                <c:pt idx="1">
                  <c:v>26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2.3620887361721712E-2"/>
                  <c:y val="-1.278038350006198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r>
                      <a: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321984065262534E-2"/>
                  <c:y val="-1.7892536900086787E-2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770339009951277E-2"/>
                  <c:y val="-1.2780383500061989E-2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протоколов</c:v>
                </c:pt>
                <c:pt idx="1">
                  <c:v>должностные лица</c:v>
                </c:pt>
                <c:pt idx="2">
                  <c:v>физические лица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998528"/>
        <c:axId val="101037184"/>
      </c:barChart>
      <c:catAx>
        <c:axId val="1009985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01037184"/>
        <c:crosses val="autoZero"/>
        <c:auto val="1"/>
        <c:lblAlgn val="ctr"/>
        <c:lblOffset val="100"/>
        <c:noMultiLvlLbl val="0"/>
      </c:catAx>
      <c:valAx>
        <c:axId val="101037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9985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995933239560683"/>
          <c:y val="3.2877989402143717E-2"/>
          <c:w val="0.12759321384925487"/>
          <c:h val="0.2385811131023016"/>
        </c:manualLayout>
      </c:layout>
      <c:overlay val="0"/>
      <c:txPr>
        <a:bodyPr/>
        <a:lstStyle/>
        <a:p>
          <a:pPr>
            <a:defRPr sz="2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8000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22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4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7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8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9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0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1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2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3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4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5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6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8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9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0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1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2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3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4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5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6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7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cat>
            <c:strRef>
              <c:f>'тех творчество'!$A$1:$A$48</c:f>
              <c:strCache>
                <c:ptCount val="48"/>
                <c:pt idx="0">
                  <c:v>Спасский</c:v>
                </c:pt>
                <c:pt idx="1">
                  <c:v>Аксубаевский</c:v>
                </c:pt>
                <c:pt idx="2">
                  <c:v>Алькеевский</c:v>
                </c:pt>
                <c:pt idx="3">
                  <c:v>Апастовский</c:v>
                </c:pt>
                <c:pt idx="4">
                  <c:v>Бугульминский </c:v>
                </c:pt>
                <c:pt idx="5">
                  <c:v>г. Казань Кировский и Московский</c:v>
                </c:pt>
                <c:pt idx="6">
                  <c:v>Дрожжановский</c:v>
                </c:pt>
                <c:pt idx="7">
                  <c:v>Рыбнослободский</c:v>
                </c:pt>
                <c:pt idx="8">
                  <c:v>г. Казань Вахитовский и Приволжский</c:v>
                </c:pt>
                <c:pt idx="9">
                  <c:v>Чистопольский</c:v>
                </c:pt>
                <c:pt idx="10">
                  <c:v>Алексеевский</c:v>
                </c:pt>
                <c:pt idx="11">
                  <c:v>Верхнеуслонский</c:v>
                </c:pt>
                <c:pt idx="12">
                  <c:v>Елабужский </c:v>
                </c:pt>
                <c:pt idx="13">
                  <c:v>Нижнекамский</c:v>
                </c:pt>
                <c:pt idx="14">
                  <c:v>Пестречинский</c:v>
                </c:pt>
                <c:pt idx="15">
                  <c:v>Кайбицкий</c:v>
                </c:pt>
                <c:pt idx="16">
                  <c:v>Азнакаевский </c:v>
                </c:pt>
                <c:pt idx="17">
                  <c:v>Альметьевский </c:v>
                </c:pt>
                <c:pt idx="18">
                  <c:v>Арский</c:v>
                </c:pt>
                <c:pt idx="19">
                  <c:v>Кукморский</c:v>
                </c:pt>
                <c:pt idx="20">
                  <c:v>Нурлатский</c:v>
                </c:pt>
                <c:pt idx="21">
                  <c:v>Тетюшский</c:v>
                </c:pt>
                <c:pt idx="22">
                  <c:v>Буинский</c:v>
                </c:pt>
                <c:pt idx="23">
                  <c:v>Лениногорский </c:v>
                </c:pt>
                <c:pt idx="24">
                  <c:v>Лаишевский</c:v>
                </c:pt>
                <c:pt idx="25">
                  <c:v>Черемшанский</c:v>
                </c:pt>
                <c:pt idx="26">
                  <c:v>Новошешминский</c:v>
                </c:pt>
                <c:pt idx="27">
                  <c:v>Сармановский</c:v>
                </c:pt>
                <c:pt idx="28">
                  <c:v>Мензелинский</c:v>
                </c:pt>
                <c:pt idx="29">
                  <c:v>Атнинский</c:v>
                </c:pt>
                <c:pt idx="30">
                  <c:v>Мамадышский</c:v>
                </c:pt>
                <c:pt idx="31">
                  <c:v>Камскоустьинский</c:v>
                </c:pt>
                <c:pt idx="32">
                  <c:v>г. Наб. Челны</c:v>
                </c:pt>
                <c:pt idx="33">
                  <c:v>Высокогорский</c:v>
                </c:pt>
                <c:pt idx="34">
                  <c:v>Муслюмовский</c:v>
                </c:pt>
                <c:pt idx="35">
                  <c:v>Тюлячинский</c:v>
                </c:pt>
                <c:pt idx="36">
                  <c:v>г. Казань Авиаст.,Ново-Савиновский</c:v>
                </c:pt>
                <c:pt idx="37">
                  <c:v>Заинский </c:v>
                </c:pt>
                <c:pt idx="38">
                  <c:v>Актанышский</c:v>
                </c:pt>
                <c:pt idx="39">
                  <c:v>Бавлинский</c:v>
                </c:pt>
                <c:pt idx="40">
                  <c:v>Тукаевский</c:v>
                </c:pt>
                <c:pt idx="41">
                  <c:v>Сабинский</c:v>
                </c:pt>
                <c:pt idx="42">
                  <c:v>г. Казань Советский</c:v>
                </c:pt>
                <c:pt idx="43">
                  <c:v>Агрызский</c:v>
                </c:pt>
                <c:pt idx="44">
                  <c:v>Менделеевский</c:v>
                </c:pt>
                <c:pt idx="45">
                  <c:v>Балтасинский</c:v>
                </c:pt>
                <c:pt idx="46">
                  <c:v>Ютазинский</c:v>
                </c:pt>
                <c:pt idx="47">
                  <c:v>Зеленодольский </c:v>
                </c:pt>
              </c:strCache>
            </c:strRef>
          </c:cat>
          <c:val>
            <c:numRef>
              <c:f>'тех творчество'!$B$1:$B$48</c:f>
              <c:numCache>
                <c:formatCode>General</c:formatCode>
                <c:ptCount val="48"/>
                <c:pt idx="0">
                  <c:v>29</c:v>
                </c:pt>
                <c:pt idx="1">
                  <c:v>21</c:v>
                </c:pt>
                <c:pt idx="2">
                  <c:v>20.8</c:v>
                </c:pt>
                <c:pt idx="3">
                  <c:v>19.3</c:v>
                </c:pt>
                <c:pt idx="4">
                  <c:v>18.399999999999999</c:v>
                </c:pt>
                <c:pt idx="5">
                  <c:v>17.8</c:v>
                </c:pt>
                <c:pt idx="6">
                  <c:v>15.7</c:v>
                </c:pt>
                <c:pt idx="7">
                  <c:v>14.6</c:v>
                </c:pt>
                <c:pt idx="8">
                  <c:v>13.2</c:v>
                </c:pt>
                <c:pt idx="9">
                  <c:v>13</c:v>
                </c:pt>
                <c:pt idx="10">
                  <c:v>12.9</c:v>
                </c:pt>
                <c:pt idx="11">
                  <c:v>12.7</c:v>
                </c:pt>
                <c:pt idx="12">
                  <c:v>12.5</c:v>
                </c:pt>
                <c:pt idx="13">
                  <c:v>12.5</c:v>
                </c:pt>
                <c:pt idx="14">
                  <c:v>12.5</c:v>
                </c:pt>
                <c:pt idx="15">
                  <c:v>12.4</c:v>
                </c:pt>
                <c:pt idx="16">
                  <c:v>12.1</c:v>
                </c:pt>
                <c:pt idx="17">
                  <c:v>11.1</c:v>
                </c:pt>
                <c:pt idx="18">
                  <c:v>11.1</c:v>
                </c:pt>
                <c:pt idx="19">
                  <c:v>11.1</c:v>
                </c:pt>
                <c:pt idx="20">
                  <c:v>10.8</c:v>
                </c:pt>
                <c:pt idx="21">
                  <c:v>10.5</c:v>
                </c:pt>
                <c:pt idx="22">
                  <c:v>9.9</c:v>
                </c:pt>
                <c:pt idx="23">
                  <c:v>9.9</c:v>
                </c:pt>
                <c:pt idx="24">
                  <c:v>9.8000000000000007</c:v>
                </c:pt>
                <c:pt idx="25">
                  <c:v>9.8000000000000007</c:v>
                </c:pt>
                <c:pt idx="26">
                  <c:v>9.6999999999999993</c:v>
                </c:pt>
                <c:pt idx="27">
                  <c:v>9.6999999999999993</c:v>
                </c:pt>
                <c:pt idx="28">
                  <c:v>9.6</c:v>
                </c:pt>
                <c:pt idx="29">
                  <c:v>8.6999999999999993</c:v>
                </c:pt>
                <c:pt idx="30">
                  <c:v>8.5</c:v>
                </c:pt>
                <c:pt idx="31">
                  <c:v>8.4</c:v>
                </c:pt>
                <c:pt idx="32">
                  <c:v>8.3000000000000007</c:v>
                </c:pt>
                <c:pt idx="33">
                  <c:v>8.1999999999999993</c:v>
                </c:pt>
                <c:pt idx="34">
                  <c:v>8.1999999999999993</c:v>
                </c:pt>
                <c:pt idx="35">
                  <c:v>8.1</c:v>
                </c:pt>
                <c:pt idx="36">
                  <c:v>8.1</c:v>
                </c:pt>
                <c:pt idx="37">
                  <c:v>8</c:v>
                </c:pt>
                <c:pt idx="38">
                  <c:v>7.8</c:v>
                </c:pt>
                <c:pt idx="39">
                  <c:v>7.5</c:v>
                </c:pt>
                <c:pt idx="40">
                  <c:v>7.5</c:v>
                </c:pt>
                <c:pt idx="41">
                  <c:v>7.4</c:v>
                </c:pt>
                <c:pt idx="42">
                  <c:v>7.3</c:v>
                </c:pt>
                <c:pt idx="43">
                  <c:v>7.1</c:v>
                </c:pt>
                <c:pt idx="44">
                  <c:v>6.1</c:v>
                </c:pt>
                <c:pt idx="45">
                  <c:v>6</c:v>
                </c:pt>
                <c:pt idx="46">
                  <c:v>4.0999999999999996</c:v>
                </c:pt>
                <c:pt idx="47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axId val="134596864"/>
        <c:axId val="134598656"/>
      </c:barChart>
      <c:catAx>
        <c:axId val="134596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9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34598656"/>
        <c:crosses val="autoZero"/>
        <c:auto val="1"/>
        <c:lblAlgn val="ctr"/>
        <c:lblOffset val="100"/>
        <c:noMultiLvlLbl val="0"/>
      </c:catAx>
      <c:valAx>
        <c:axId val="134598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34596864"/>
        <c:crosses val="autoZero"/>
        <c:crossBetween val="between"/>
      </c:valAx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b="1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194282568442185E-2"/>
          <c:y val="5.3142135721557404E-2"/>
          <c:w val="0.95380577427821522"/>
          <c:h val="0.8126032619189148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Лист1!$C$64</c:f>
              <c:strCache>
                <c:ptCount val="1"/>
                <c:pt idx="0">
                  <c:v>Выпуск из 9 классов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1994750656167788E-3"/>
                  <c:y val="7.7589178826038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59842519685047E-2"/>
                  <c:y val="7.7589178826038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299212598425274E-3"/>
                  <c:y val="7.7589178826038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3989501312335957E-3"/>
                  <c:y val="7.3894456024798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ln>
                      <a:noFill/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Лист1!$D$63:$G$63</c:f>
              <c:strCache>
                <c:ptCount val="4"/>
                <c:pt idx="0">
                  <c:v>2011 г.</c:v>
                </c:pt>
                <c:pt idx="1">
                  <c:v>2012 г.</c:v>
                </c:pt>
                <c:pt idx="2">
                  <c:v>2013 г. </c:v>
                </c:pt>
                <c:pt idx="3">
                  <c:v>2014 г.</c:v>
                </c:pt>
              </c:strCache>
            </c:strRef>
          </c:cat>
          <c:val>
            <c:numRef>
              <c:f>Лист1!$D$64:$G$64</c:f>
              <c:numCache>
                <c:formatCode>#,##0</c:formatCode>
                <c:ptCount val="4"/>
                <c:pt idx="0">
                  <c:v>38255</c:v>
                </c:pt>
                <c:pt idx="1">
                  <c:v>36775</c:v>
                </c:pt>
                <c:pt idx="2">
                  <c:v>36166</c:v>
                </c:pt>
                <c:pt idx="3">
                  <c:v>35625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Лист1!$C$65</c:f>
              <c:strCache>
                <c:ptCount val="1"/>
                <c:pt idx="0">
                  <c:v>Переходят в профтех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5112812305996985E-2"/>
                  <c:y val="7.41671331622892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4321117380852846E-2"/>
                  <c:y val="4.7464680678007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1371587579598147E-2"/>
                  <c:y val="5.7753238262740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3887535883084988E-2"/>
                  <c:y val="-6.103382991151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18 256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Лист1!$D$63:$G$63</c:f>
              <c:strCache>
                <c:ptCount val="4"/>
                <c:pt idx="0">
                  <c:v>2011 г.</c:v>
                </c:pt>
                <c:pt idx="1">
                  <c:v>2012 г.</c:v>
                </c:pt>
                <c:pt idx="2">
                  <c:v>2013 г. </c:v>
                </c:pt>
                <c:pt idx="3">
                  <c:v>2014 г.</c:v>
                </c:pt>
              </c:strCache>
            </c:strRef>
          </c:cat>
          <c:val>
            <c:numRef>
              <c:f>Лист1!$D$65:$G$65</c:f>
              <c:numCache>
                <c:formatCode>#,##0</c:formatCode>
                <c:ptCount val="4"/>
                <c:pt idx="0">
                  <c:v>18905</c:v>
                </c:pt>
                <c:pt idx="1">
                  <c:v>18074</c:v>
                </c:pt>
                <c:pt idx="2">
                  <c:v>17942</c:v>
                </c:pt>
                <c:pt idx="3">
                  <c:v>20081.600000000002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Лист1!$C$66</c:f>
              <c:strCache>
                <c:ptCount val="1"/>
                <c:pt idx="0">
                  <c:v>Переходят в 10 класс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1830431917077445E-2"/>
                  <c:y val="-6.81294916237369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19 350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8129521555678264E-2"/>
                  <c:y val="-7.584590981228657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18 701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953622936094868E-2"/>
                  <c:y val="-6.298521283137063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18 224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4473244443085109E-3"/>
                  <c:y val="2.7039666035040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Лист1!$D$63:$G$63</c:f>
              <c:strCache>
                <c:ptCount val="4"/>
                <c:pt idx="0">
                  <c:v>2011 г.</c:v>
                </c:pt>
                <c:pt idx="1">
                  <c:v>2012 г.</c:v>
                </c:pt>
                <c:pt idx="2">
                  <c:v>2013 г. </c:v>
                </c:pt>
                <c:pt idx="3">
                  <c:v>2014 г.</c:v>
                </c:pt>
              </c:strCache>
            </c:strRef>
          </c:cat>
          <c:val>
            <c:numRef>
              <c:f>Лист1!$D$66:$G$66</c:f>
              <c:numCache>
                <c:formatCode>#,##0</c:formatCode>
                <c:ptCount val="4"/>
                <c:pt idx="0">
                  <c:v>21285</c:v>
                </c:pt>
                <c:pt idx="1">
                  <c:v>20571.100000000002</c:v>
                </c:pt>
                <c:pt idx="2">
                  <c:v>20046.400000000001</c:v>
                </c:pt>
                <c:pt idx="3">
                  <c:v>17369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710080"/>
        <c:axId val="143711616"/>
      </c:lineChart>
      <c:catAx>
        <c:axId val="143710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711616"/>
        <c:crosses val="autoZero"/>
        <c:auto val="1"/>
        <c:lblAlgn val="ctr"/>
        <c:lblOffset val="100"/>
        <c:noMultiLvlLbl val="0"/>
      </c:catAx>
      <c:valAx>
        <c:axId val="143711616"/>
        <c:scaling>
          <c:orientation val="minMax"/>
          <c:max val="40000"/>
          <c:min val="15000"/>
        </c:scaling>
        <c:delete val="1"/>
        <c:axPos val="l"/>
        <c:numFmt formatCode="#,##0" sourceLinked="1"/>
        <c:majorTickMark val="out"/>
        <c:minorTickMark val="none"/>
        <c:tickLblPos val="nextTo"/>
        <c:crossAx val="143710080"/>
        <c:crosses val="autoZero"/>
        <c:crossBetween val="between"/>
        <c:minorUnit val="50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3240269053057832"/>
          <c:y val="0.32640040812577198"/>
          <c:w val="0.46759730946942157"/>
          <c:h val="0.272623612535595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7168692170879737E-2"/>
          <c:y val="1.7749941066468638E-2"/>
          <c:w val="0.96566261565824052"/>
          <c:h val="0.75671842257531607"/>
        </c:manualLayout>
      </c:layout>
      <c:lineChart>
        <c:grouping val="standar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Прием в вузы (тыс. человек)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1.3986013986013986E-2"/>
                  <c:y val="-5.6838355297901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7.1047944122377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655011655011569E-2"/>
                  <c:y val="-9.4730592163169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8951048951049125E-2"/>
                  <c:y val="-9.9467121771327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Лист2!$B$2:$E$2</c:f>
              <c:numCache>
                <c:formatCode>#,##0</c:formatCode>
                <c:ptCount val="4"/>
                <c:pt idx="0">
                  <c:v>44379</c:v>
                </c:pt>
                <c:pt idx="1">
                  <c:v>38903</c:v>
                </c:pt>
                <c:pt idx="2">
                  <c:v>40854</c:v>
                </c:pt>
                <c:pt idx="3">
                  <c:v>40203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Выпуск из 11 класса школ (тыс. человек)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4289044289044288E-2"/>
                  <c:y val="0.108940180987644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986013986014029E-2"/>
                  <c:y val="8.5257532946852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0303030303030304E-2"/>
                  <c:y val="0.108940180987644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0606060606060774E-2"/>
                  <c:y val="8.9994062555010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Лист2!$B$3:$E$3</c:f>
              <c:numCache>
                <c:formatCode>#,##0</c:formatCode>
                <c:ptCount val="4"/>
                <c:pt idx="0">
                  <c:v>22951</c:v>
                </c:pt>
                <c:pt idx="1">
                  <c:v>20928</c:v>
                </c:pt>
                <c:pt idx="2">
                  <c:v>20090</c:v>
                </c:pt>
                <c:pt idx="3">
                  <c:v>19350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227328"/>
        <c:axId val="144233216"/>
      </c:lineChart>
      <c:catAx>
        <c:axId val="14422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233216"/>
        <c:crosses val="autoZero"/>
        <c:auto val="1"/>
        <c:lblAlgn val="ctr"/>
        <c:lblOffset val="100"/>
        <c:noMultiLvlLbl val="0"/>
      </c:catAx>
      <c:valAx>
        <c:axId val="14423321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4422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465304252741082E-2"/>
          <c:y val="0.90898030583359735"/>
          <c:w val="0.93353651328427467"/>
          <c:h val="9.10196941664026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F8A7CC-8AD6-4B96-AFAD-3159B84A5B7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694E8C-B47A-4B43-A61F-B147A11D36CB}">
      <dgm:prSet phldrT="[Текст]" custT="1"/>
      <dgm:spPr/>
      <dgm:t>
        <a:bodyPr/>
        <a:lstStyle/>
        <a:p>
          <a:pPr algn="ctr"/>
          <a:r>
            <a:rPr lang="ru-RU" sz="1300" b="1" dirty="0" smtClean="0"/>
            <a:t>Аттестационное тестирование в формате ЕГЭ </a:t>
          </a:r>
          <a:endParaRPr lang="ru-RU" sz="1300" b="1" dirty="0"/>
        </a:p>
      </dgm:t>
    </dgm:pt>
    <dgm:pt modelId="{3DB4568B-6A3E-40AB-8C4F-AC31DBBBCDB8}" type="parTrans" cxnId="{B4CF7C88-9952-4649-9E78-B5D98F934D4A}">
      <dgm:prSet/>
      <dgm:spPr/>
      <dgm:t>
        <a:bodyPr/>
        <a:lstStyle/>
        <a:p>
          <a:endParaRPr lang="ru-RU"/>
        </a:p>
      </dgm:t>
    </dgm:pt>
    <dgm:pt modelId="{FB939A7C-3CC4-41D6-89E5-C3D816E28A76}" type="sibTrans" cxnId="{B4CF7C88-9952-4649-9E78-B5D98F934D4A}">
      <dgm:prSet/>
      <dgm:spPr/>
      <dgm:t>
        <a:bodyPr/>
        <a:lstStyle/>
        <a:p>
          <a:endParaRPr lang="ru-RU"/>
        </a:p>
      </dgm:t>
    </dgm:pt>
    <dgm:pt modelId="{55710A62-0D6A-40D6-B3D8-6C67C06E19DE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Обучающие семинары для руководителей РМО</a:t>
          </a:r>
          <a:endParaRPr lang="ru-RU" sz="1400" b="1" dirty="0"/>
        </a:p>
      </dgm:t>
    </dgm:pt>
    <dgm:pt modelId="{6D8BD907-9D80-408E-91ED-2D5701694C20}" type="parTrans" cxnId="{27B2E5B2-2156-4048-A5D2-3E4394472AB9}">
      <dgm:prSet/>
      <dgm:spPr/>
      <dgm:t>
        <a:bodyPr/>
        <a:lstStyle/>
        <a:p>
          <a:endParaRPr lang="ru-RU"/>
        </a:p>
      </dgm:t>
    </dgm:pt>
    <dgm:pt modelId="{C4804FA5-45AD-4BC3-BBDF-CA13937D2B99}" type="sibTrans" cxnId="{27B2E5B2-2156-4048-A5D2-3E4394472AB9}">
      <dgm:prSet/>
      <dgm:spPr/>
      <dgm:t>
        <a:bodyPr/>
        <a:lstStyle/>
        <a:p>
          <a:endParaRPr lang="ru-RU"/>
        </a:p>
      </dgm:t>
    </dgm:pt>
    <dgm:pt modelId="{51B15E90-771E-4AF2-A71B-D24F0DA746D5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Обучение экспертов на базе                 ФИПИ и ФЦТ</a:t>
          </a:r>
          <a:endParaRPr lang="ru-RU" sz="1400" b="1" dirty="0"/>
        </a:p>
      </dgm:t>
    </dgm:pt>
    <dgm:pt modelId="{851FC51B-E1F5-49F6-940D-CB3945C9A58C}" type="parTrans" cxnId="{8F4305BF-57DA-4916-998D-04F629455997}">
      <dgm:prSet/>
      <dgm:spPr/>
      <dgm:t>
        <a:bodyPr/>
        <a:lstStyle/>
        <a:p>
          <a:endParaRPr lang="ru-RU"/>
        </a:p>
      </dgm:t>
    </dgm:pt>
    <dgm:pt modelId="{073255D0-4E3F-48A9-9A67-B4A932FBCC3E}" type="sibTrans" cxnId="{8F4305BF-57DA-4916-998D-04F629455997}">
      <dgm:prSet/>
      <dgm:spPr/>
      <dgm:t>
        <a:bodyPr/>
        <a:lstStyle/>
        <a:p>
          <a:endParaRPr lang="ru-RU"/>
        </a:p>
      </dgm:t>
    </dgm:pt>
    <dgm:pt modelId="{52630E4B-27A9-4CAB-B8C9-02C3FDE2E70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Обучение экспертов на базе РЦМКО</a:t>
          </a:r>
          <a:endParaRPr lang="ru-RU" sz="1400" b="1" dirty="0"/>
        </a:p>
      </dgm:t>
    </dgm:pt>
    <dgm:pt modelId="{5CAC0AFD-2532-40B7-BFAF-DCE56F74CE3F}" type="parTrans" cxnId="{75DDF9DF-515C-4843-9F12-658636FC513E}">
      <dgm:prSet/>
      <dgm:spPr/>
      <dgm:t>
        <a:bodyPr/>
        <a:lstStyle/>
        <a:p>
          <a:endParaRPr lang="ru-RU"/>
        </a:p>
      </dgm:t>
    </dgm:pt>
    <dgm:pt modelId="{86AA6D9D-0260-4CB8-B7E6-77F5A1706592}" type="sibTrans" cxnId="{75DDF9DF-515C-4843-9F12-658636FC513E}">
      <dgm:prSet/>
      <dgm:spPr/>
      <dgm:t>
        <a:bodyPr/>
        <a:lstStyle/>
        <a:p>
          <a:endParaRPr lang="ru-RU"/>
        </a:p>
      </dgm:t>
    </dgm:pt>
    <dgm:pt modelId="{DFBF0AAE-D9C5-4FE7-AC7A-639F10FC4B26}">
      <dgm:prSet phldrT="[Текст]" custT="1"/>
      <dgm:spPr/>
      <dgm:t>
        <a:bodyPr/>
        <a:lstStyle/>
        <a:p>
          <a:pPr algn="ctr"/>
          <a:r>
            <a:rPr lang="ru-RU" sz="1300" b="1" dirty="0" smtClean="0"/>
            <a:t>Тестирование соискателей гранта «Наш лучший учитель», «Наш новый учитель»</a:t>
          </a:r>
          <a:endParaRPr lang="ru-RU" sz="1300" b="1" dirty="0"/>
        </a:p>
      </dgm:t>
    </dgm:pt>
    <dgm:pt modelId="{850F86EA-04DA-45C8-AAF1-6B02A3D80151}" type="parTrans" cxnId="{4809BCE7-60BE-4122-B15F-F30B61654351}">
      <dgm:prSet/>
      <dgm:spPr/>
      <dgm:t>
        <a:bodyPr/>
        <a:lstStyle/>
        <a:p>
          <a:endParaRPr lang="ru-RU"/>
        </a:p>
      </dgm:t>
    </dgm:pt>
    <dgm:pt modelId="{36097440-1B8C-4DC6-ACFB-4D7E6CCA2F58}" type="sibTrans" cxnId="{4809BCE7-60BE-4122-B15F-F30B61654351}">
      <dgm:prSet/>
      <dgm:spPr/>
      <dgm:t>
        <a:bodyPr/>
        <a:lstStyle/>
        <a:p>
          <a:endParaRPr lang="ru-RU"/>
        </a:p>
      </dgm:t>
    </dgm:pt>
    <dgm:pt modelId="{E55B6359-07F6-4F05-8806-F7D041670815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Организация семинаров, вебинаров по вопросам оценки качества</a:t>
          </a:r>
          <a:endParaRPr lang="ru-RU" sz="1400" b="1" dirty="0"/>
        </a:p>
      </dgm:t>
    </dgm:pt>
    <dgm:pt modelId="{DB6A823A-634A-4216-A674-BD91CFC2A475}" type="parTrans" cxnId="{7D69B637-1347-4812-978C-81B485673C5E}">
      <dgm:prSet/>
      <dgm:spPr/>
      <dgm:t>
        <a:bodyPr/>
        <a:lstStyle/>
        <a:p>
          <a:endParaRPr lang="ru-RU"/>
        </a:p>
      </dgm:t>
    </dgm:pt>
    <dgm:pt modelId="{5E8D7D23-09B5-4CB3-8B4C-57F05432D2FC}" type="sibTrans" cxnId="{7D69B637-1347-4812-978C-81B485673C5E}">
      <dgm:prSet/>
      <dgm:spPr/>
      <dgm:t>
        <a:bodyPr/>
        <a:lstStyle/>
        <a:p>
          <a:endParaRPr lang="ru-RU"/>
        </a:p>
      </dgm:t>
    </dgm:pt>
    <dgm:pt modelId="{A120C1A3-40E9-4E09-BE0E-5E40D4BAEE71}" type="pres">
      <dgm:prSet presAssocID="{C8F8A7CC-8AD6-4B96-AFAD-3159B84A5B7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BF2B04F-BAB6-43BB-94CA-E884BCE6A6D8}" type="pres">
      <dgm:prSet presAssocID="{C8F8A7CC-8AD6-4B96-AFAD-3159B84A5B75}" presName="Name1" presStyleCnt="0"/>
      <dgm:spPr/>
    </dgm:pt>
    <dgm:pt modelId="{F6DB3A49-4EDC-4A83-9C13-C75B84191D82}" type="pres">
      <dgm:prSet presAssocID="{C8F8A7CC-8AD6-4B96-AFAD-3159B84A5B75}" presName="cycle" presStyleCnt="0"/>
      <dgm:spPr/>
    </dgm:pt>
    <dgm:pt modelId="{C500C5CE-F090-4A3A-BA6A-BF0B5F89869D}" type="pres">
      <dgm:prSet presAssocID="{C8F8A7CC-8AD6-4B96-AFAD-3159B84A5B75}" presName="srcNode" presStyleLbl="node1" presStyleIdx="0" presStyleCnt="6"/>
      <dgm:spPr/>
    </dgm:pt>
    <dgm:pt modelId="{D3CD7307-39F3-459D-8D0E-3B0D93DB76DA}" type="pres">
      <dgm:prSet presAssocID="{C8F8A7CC-8AD6-4B96-AFAD-3159B84A5B75}" presName="conn" presStyleLbl="parChTrans1D2" presStyleIdx="0" presStyleCnt="1" custLinFactNeighborX="-46198" custLinFactNeighborY="1926"/>
      <dgm:spPr/>
      <dgm:t>
        <a:bodyPr/>
        <a:lstStyle/>
        <a:p>
          <a:endParaRPr lang="ru-RU"/>
        </a:p>
      </dgm:t>
    </dgm:pt>
    <dgm:pt modelId="{112D68AD-FBB0-426B-982C-18842F7AB492}" type="pres">
      <dgm:prSet presAssocID="{C8F8A7CC-8AD6-4B96-AFAD-3159B84A5B75}" presName="extraNode" presStyleLbl="node1" presStyleIdx="0" presStyleCnt="6"/>
      <dgm:spPr/>
    </dgm:pt>
    <dgm:pt modelId="{B096B687-0C03-45E9-AF72-73890AE60607}" type="pres">
      <dgm:prSet presAssocID="{C8F8A7CC-8AD6-4B96-AFAD-3159B84A5B75}" presName="dstNode" presStyleLbl="node1" presStyleIdx="0" presStyleCnt="6"/>
      <dgm:spPr/>
    </dgm:pt>
    <dgm:pt modelId="{636B6C1E-B3D1-447F-9531-61D13B6E9E27}" type="pres">
      <dgm:prSet presAssocID="{69694E8C-B47A-4B43-A61F-B147A11D36CB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07B36-44C9-481C-9BFE-E1C41E4D181B}" type="pres">
      <dgm:prSet presAssocID="{69694E8C-B47A-4B43-A61F-B147A11D36CB}" presName="accent_1" presStyleCnt="0"/>
      <dgm:spPr/>
    </dgm:pt>
    <dgm:pt modelId="{250E5C31-BB99-45BB-B89F-2E86E075A283}" type="pres">
      <dgm:prSet presAssocID="{69694E8C-B47A-4B43-A61F-B147A11D36CB}" presName="accentRepeatNode" presStyleLbl="solidFgAcc1" presStyleIdx="0" presStyleCnt="6"/>
      <dgm:spPr/>
    </dgm:pt>
    <dgm:pt modelId="{1BDC5AA2-EA1E-411B-8485-ABCBB989BEB2}" type="pres">
      <dgm:prSet presAssocID="{55710A62-0D6A-40D6-B3D8-6C67C06E19DE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C41E37-5D07-4107-A209-EAF1C8558D95}" type="pres">
      <dgm:prSet presAssocID="{55710A62-0D6A-40D6-B3D8-6C67C06E19DE}" presName="accent_2" presStyleCnt="0"/>
      <dgm:spPr/>
    </dgm:pt>
    <dgm:pt modelId="{C506D7B7-2F9D-4FC1-A206-7183F0CA3DFD}" type="pres">
      <dgm:prSet presAssocID="{55710A62-0D6A-40D6-B3D8-6C67C06E19DE}" presName="accentRepeatNode" presStyleLbl="solidFgAcc1" presStyleIdx="1" presStyleCnt="6"/>
      <dgm:spPr/>
    </dgm:pt>
    <dgm:pt modelId="{F2AF4CF7-B74B-4E3B-8537-A7F83F90D244}" type="pres">
      <dgm:prSet presAssocID="{51B15E90-771E-4AF2-A71B-D24F0DA746D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BB714-F045-472F-A5B6-89DD35A3A45D}" type="pres">
      <dgm:prSet presAssocID="{51B15E90-771E-4AF2-A71B-D24F0DA746D5}" presName="accent_3" presStyleCnt="0"/>
      <dgm:spPr/>
    </dgm:pt>
    <dgm:pt modelId="{18CEED25-EF3C-41E4-87DE-11D779E65C3F}" type="pres">
      <dgm:prSet presAssocID="{51B15E90-771E-4AF2-A71B-D24F0DA746D5}" presName="accentRepeatNode" presStyleLbl="solidFgAcc1" presStyleIdx="2" presStyleCnt="6"/>
      <dgm:spPr/>
    </dgm:pt>
    <dgm:pt modelId="{258A56CC-2450-4567-AD6E-DC10E135B965}" type="pres">
      <dgm:prSet presAssocID="{52630E4B-27A9-4CAB-B8C9-02C3FDE2E700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33E46-A31F-4863-826F-A223620AFD84}" type="pres">
      <dgm:prSet presAssocID="{52630E4B-27A9-4CAB-B8C9-02C3FDE2E700}" presName="accent_4" presStyleCnt="0"/>
      <dgm:spPr/>
    </dgm:pt>
    <dgm:pt modelId="{54226F25-BCD7-4DD5-B89D-E919B24B77C6}" type="pres">
      <dgm:prSet presAssocID="{52630E4B-27A9-4CAB-B8C9-02C3FDE2E700}" presName="accentRepeatNode" presStyleLbl="solidFgAcc1" presStyleIdx="3" presStyleCnt="6"/>
      <dgm:spPr/>
    </dgm:pt>
    <dgm:pt modelId="{42CF377C-AD54-4494-95F2-0884CC99323F}" type="pres">
      <dgm:prSet presAssocID="{DFBF0AAE-D9C5-4FE7-AC7A-639F10FC4B26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A5B7F-9E2E-4E42-8A8D-0A31E51F941A}" type="pres">
      <dgm:prSet presAssocID="{DFBF0AAE-D9C5-4FE7-AC7A-639F10FC4B26}" presName="accent_5" presStyleCnt="0"/>
      <dgm:spPr/>
    </dgm:pt>
    <dgm:pt modelId="{C3F99900-06D2-4BF5-A0FE-80A0A6898620}" type="pres">
      <dgm:prSet presAssocID="{DFBF0AAE-D9C5-4FE7-AC7A-639F10FC4B26}" presName="accentRepeatNode" presStyleLbl="solidFgAcc1" presStyleIdx="4" presStyleCnt="6"/>
      <dgm:spPr/>
    </dgm:pt>
    <dgm:pt modelId="{547ACBEA-4B4E-4969-9231-59D971770AFB}" type="pres">
      <dgm:prSet presAssocID="{E55B6359-07F6-4F05-8806-F7D041670815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15285-6093-49AB-B03D-A5461C15496D}" type="pres">
      <dgm:prSet presAssocID="{E55B6359-07F6-4F05-8806-F7D041670815}" presName="accent_6" presStyleCnt="0"/>
      <dgm:spPr/>
    </dgm:pt>
    <dgm:pt modelId="{2363C004-88FD-4B6F-8019-CFD617484BD2}" type="pres">
      <dgm:prSet presAssocID="{E55B6359-07F6-4F05-8806-F7D041670815}" presName="accentRepeatNode" presStyleLbl="solidFgAcc1" presStyleIdx="5" presStyleCnt="6"/>
      <dgm:spPr/>
    </dgm:pt>
  </dgm:ptLst>
  <dgm:cxnLst>
    <dgm:cxn modelId="{4FB52821-B912-4E91-B3A6-E0F9D436AD04}" type="presOf" srcId="{69694E8C-B47A-4B43-A61F-B147A11D36CB}" destId="{636B6C1E-B3D1-447F-9531-61D13B6E9E27}" srcOrd="0" destOrd="0" presId="urn:microsoft.com/office/officeart/2008/layout/VerticalCurvedList"/>
    <dgm:cxn modelId="{4809BCE7-60BE-4122-B15F-F30B61654351}" srcId="{C8F8A7CC-8AD6-4B96-AFAD-3159B84A5B75}" destId="{DFBF0AAE-D9C5-4FE7-AC7A-639F10FC4B26}" srcOrd="4" destOrd="0" parTransId="{850F86EA-04DA-45C8-AAF1-6B02A3D80151}" sibTransId="{36097440-1B8C-4DC6-ACFB-4D7E6CCA2F58}"/>
    <dgm:cxn modelId="{BE6C8544-D7BE-4B44-B1DB-0B515343ECFE}" type="presOf" srcId="{FB939A7C-3CC4-41D6-89E5-C3D816E28A76}" destId="{D3CD7307-39F3-459D-8D0E-3B0D93DB76DA}" srcOrd="0" destOrd="0" presId="urn:microsoft.com/office/officeart/2008/layout/VerticalCurvedList"/>
    <dgm:cxn modelId="{B4CF7C88-9952-4649-9E78-B5D98F934D4A}" srcId="{C8F8A7CC-8AD6-4B96-AFAD-3159B84A5B75}" destId="{69694E8C-B47A-4B43-A61F-B147A11D36CB}" srcOrd="0" destOrd="0" parTransId="{3DB4568B-6A3E-40AB-8C4F-AC31DBBBCDB8}" sibTransId="{FB939A7C-3CC4-41D6-89E5-C3D816E28A76}"/>
    <dgm:cxn modelId="{A39DF7E8-9AA1-46DE-950B-95E8F323A9A0}" type="presOf" srcId="{55710A62-0D6A-40D6-B3D8-6C67C06E19DE}" destId="{1BDC5AA2-EA1E-411B-8485-ABCBB989BEB2}" srcOrd="0" destOrd="0" presId="urn:microsoft.com/office/officeart/2008/layout/VerticalCurvedList"/>
    <dgm:cxn modelId="{7D69B637-1347-4812-978C-81B485673C5E}" srcId="{C8F8A7CC-8AD6-4B96-AFAD-3159B84A5B75}" destId="{E55B6359-07F6-4F05-8806-F7D041670815}" srcOrd="5" destOrd="0" parTransId="{DB6A823A-634A-4216-A674-BD91CFC2A475}" sibTransId="{5E8D7D23-09B5-4CB3-8B4C-57F05432D2FC}"/>
    <dgm:cxn modelId="{75DDF9DF-515C-4843-9F12-658636FC513E}" srcId="{C8F8A7CC-8AD6-4B96-AFAD-3159B84A5B75}" destId="{52630E4B-27A9-4CAB-B8C9-02C3FDE2E700}" srcOrd="3" destOrd="0" parTransId="{5CAC0AFD-2532-40B7-BFAF-DCE56F74CE3F}" sibTransId="{86AA6D9D-0260-4CB8-B7E6-77F5A1706592}"/>
    <dgm:cxn modelId="{891BEB0F-4AA3-4F10-8BF7-714CDDB9195E}" type="presOf" srcId="{DFBF0AAE-D9C5-4FE7-AC7A-639F10FC4B26}" destId="{42CF377C-AD54-4494-95F2-0884CC99323F}" srcOrd="0" destOrd="0" presId="urn:microsoft.com/office/officeart/2008/layout/VerticalCurvedList"/>
    <dgm:cxn modelId="{EE9EC7ED-EEFF-47EC-81F5-797EFB39CB4F}" type="presOf" srcId="{C8F8A7CC-8AD6-4B96-AFAD-3159B84A5B75}" destId="{A120C1A3-40E9-4E09-BE0E-5E40D4BAEE71}" srcOrd="0" destOrd="0" presId="urn:microsoft.com/office/officeart/2008/layout/VerticalCurvedList"/>
    <dgm:cxn modelId="{27B2E5B2-2156-4048-A5D2-3E4394472AB9}" srcId="{C8F8A7CC-8AD6-4B96-AFAD-3159B84A5B75}" destId="{55710A62-0D6A-40D6-B3D8-6C67C06E19DE}" srcOrd="1" destOrd="0" parTransId="{6D8BD907-9D80-408E-91ED-2D5701694C20}" sibTransId="{C4804FA5-45AD-4BC3-BBDF-CA13937D2B99}"/>
    <dgm:cxn modelId="{4B45DF49-4AB8-40A6-83D5-5158F1B49B74}" type="presOf" srcId="{E55B6359-07F6-4F05-8806-F7D041670815}" destId="{547ACBEA-4B4E-4969-9231-59D971770AFB}" srcOrd="0" destOrd="0" presId="urn:microsoft.com/office/officeart/2008/layout/VerticalCurvedList"/>
    <dgm:cxn modelId="{8F4305BF-57DA-4916-998D-04F629455997}" srcId="{C8F8A7CC-8AD6-4B96-AFAD-3159B84A5B75}" destId="{51B15E90-771E-4AF2-A71B-D24F0DA746D5}" srcOrd="2" destOrd="0" parTransId="{851FC51B-E1F5-49F6-940D-CB3945C9A58C}" sibTransId="{073255D0-4E3F-48A9-9A67-B4A932FBCC3E}"/>
    <dgm:cxn modelId="{6142EF7E-DB75-41C9-917E-7B2AA6E50A81}" type="presOf" srcId="{51B15E90-771E-4AF2-A71B-D24F0DA746D5}" destId="{F2AF4CF7-B74B-4E3B-8537-A7F83F90D244}" srcOrd="0" destOrd="0" presId="urn:microsoft.com/office/officeart/2008/layout/VerticalCurvedList"/>
    <dgm:cxn modelId="{89EC7E90-9077-4EE4-952B-88295B9D6374}" type="presOf" srcId="{52630E4B-27A9-4CAB-B8C9-02C3FDE2E700}" destId="{258A56CC-2450-4567-AD6E-DC10E135B965}" srcOrd="0" destOrd="0" presId="urn:microsoft.com/office/officeart/2008/layout/VerticalCurvedList"/>
    <dgm:cxn modelId="{0C893030-CAB7-4964-835B-551E15109CA6}" type="presParOf" srcId="{A120C1A3-40E9-4E09-BE0E-5E40D4BAEE71}" destId="{DBF2B04F-BAB6-43BB-94CA-E884BCE6A6D8}" srcOrd="0" destOrd="0" presId="urn:microsoft.com/office/officeart/2008/layout/VerticalCurvedList"/>
    <dgm:cxn modelId="{0092AA27-C603-4AAA-8931-9FD643297F5D}" type="presParOf" srcId="{DBF2B04F-BAB6-43BB-94CA-E884BCE6A6D8}" destId="{F6DB3A49-4EDC-4A83-9C13-C75B84191D82}" srcOrd="0" destOrd="0" presId="urn:microsoft.com/office/officeart/2008/layout/VerticalCurvedList"/>
    <dgm:cxn modelId="{8DAD7F6F-744E-47D4-843D-39CDFA8EA61F}" type="presParOf" srcId="{F6DB3A49-4EDC-4A83-9C13-C75B84191D82}" destId="{C500C5CE-F090-4A3A-BA6A-BF0B5F89869D}" srcOrd="0" destOrd="0" presId="urn:microsoft.com/office/officeart/2008/layout/VerticalCurvedList"/>
    <dgm:cxn modelId="{CF763F49-6914-4F4B-BC73-CA70D178B10D}" type="presParOf" srcId="{F6DB3A49-4EDC-4A83-9C13-C75B84191D82}" destId="{D3CD7307-39F3-459D-8D0E-3B0D93DB76DA}" srcOrd="1" destOrd="0" presId="urn:microsoft.com/office/officeart/2008/layout/VerticalCurvedList"/>
    <dgm:cxn modelId="{5AF3ADCA-05F7-4E63-B4FC-B97D86DE1659}" type="presParOf" srcId="{F6DB3A49-4EDC-4A83-9C13-C75B84191D82}" destId="{112D68AD-FBB0-426B-982C-18842F7AB492}" srcOrd="2" destOrd="0" presId="urn:microsoft.com/office/officeart/2008/layout/VerticalCurvedList"/>
    <dgm:cxn modelId="{97C83D5C-9ED2-4602-BE50-E8CE4F161EEF}" type="presParOf" srcId="{F6DB3A49-4EDC-4A83-9C13-C75B84191D82}" destId="{B096B687-0C03-45E9-AF72-73890AE60607}" srcOrd="3" destOrd="0" presId="urn:microsoft.com/office/officeart/2008/layout/VerticalCurvedList"/>
    <dgm:cxn modelId="{03FDCE65-0708-48CD-AD74-3083ABA78DAD}" type="presParOf" srcId="{DBF2B04F-BAB6-43BB-94CA-E884BCE6A6D8}" destId="{636B6C1E-B3D1-447F-9531-61D13B6E9E27}" srcOrd="1" destOrd="0" presId="urn:microsoft.com/office/officeart/2008/layout/VerticalCurvedList"/>
    <dgm:cxn modelId="{2948CC12-EBF8-47C1-B507-471BBF3E92A2}" type="presParOf" srcId="{DBF2B04F-BAB6-43BB-94CA-E884BCE6A6D8}" destId="{D4607B36-44C9-481C-9BFE-E1C41E4D181B}" srcOrd="2" destOrd="0" presId="urn:microsoft.com/office/officeart/2008/layout/VerticalCurvedList"/>
    <dgm:cxn modelId="{D630F54A-CE07-400C-A5E3-176C0549779B}" type="presParOf" srcId="{D4607B36-44C9-481C-9BFE-E1C41E4D181B}" destId="{250E5C31-BB99-45BB-B89F-2E86E075A283}" srcOrd="0" destOrd="0" presId="urn:microsoft.com/office/officeart/2008/layout/VerticalCurvedList"/>
    <dgm:cxn modelId="{D0E75D26-9795-4B20-944D-87050F36F80F}" type="presParOf" srcId="{DBF2B04F-BAB6-43BB-94CA-E884BCE6A6D8}" destId="{1BDC5AA2-EA1E-411B-8485-ABCBB989BEB2}" srcOrd="3" destOrd="0" presId="urn:microsoft.com/office/officeart/2008/layout/VerticalCurvedList"/>
    <dgm:cxn modelId="{D84493F7-B56A-4EE4-AB18-7DEF66680835}" type="presParOf" srcId="{DBF2B04F-BAB6-43BB-94CA-E884BCE6A6D8}" destId="{5AC41E37-5D07-4107-A209-EAF1C8558D95}" srcOrd="4" destOrd="0" presId="urn:microsoft.com/office/officeart/2008/layout/VerticalCurvedList"/>
    <dgm:cxn modelId="{ABEBD77B-824E-4B60-B683-63A5D2012436}" type="presParOf" srcId="{5AC41E37-5D07-4107-A209-EAF1C8558D95}" destId="{C506D7B7-2F9D-4FC1-A206-7183F0CA3DFD}" srcOrd="0" destOrd="0" presId="urn:microsoft.com/office/officeart/2008/layout/VerticalCurvedList"/>
    <dgm:cxn modelId="{7E7D3E45-1AAE-4C3C-A536-04214DD0E0F3}" type="presParOf" srcId="{DBF2B04F-BAB6-43BB-94CA-E884BCE6A6D8}" destId="{F2AF4CF7-B74B-4E3B-8537-A7F83F90D244}" srcOrd="5" destOrd="0" presId="urn:microsoft.com/office/officeart/2008/layout/VerticalCurvedList"/>
    <dgm:cxn modelId="{2C3C95A4-80B8-4D8C-BCF6-FBCAE1547EF6}" type="presParOf" srcId="{DBF2B04F-BAB6-43BB-94CA-E884BCE6A6D8}" destId="{FA3BB714-F045-472F-A5B6-89DD35A3A45D}" srcOrd="6" destOrd="0" presId="urn:microsoft.com/office/officeart/2008/layout/VerticalCurvedList"/>
    <dgm:cxn modelId="{BFCCE25D-074B-4C5D-AD14-CB4D4D0B6F6C}" type="presParOf" srcId="{FA3BB714-F045-472F-A5B6-89DD35A3A45D}" destId="{18CEED25-EF3C-41E4-87DE-11D779E65C3F}" srcOrd="0" destOrd="0" presId="urn:microsoft.com/office/officeart/2008/layout/VerticalCurvedList"/>
    <dgm:cxn modelId="{ECBCC3A5-F1A6-47F2-BD49-BAE2867D128D}" type="presParOf" srcId="{DBF2B04F-BAB6-43BB-94CA-E884BCE6A6D8}" destId="{258A56CC-2450-4567-AD6E-DC10E135B965}" srcOrd="7" destOrd="0" presId="urn:microsoft.com/office/officeart/2008/layout/VerticalCurvedList"/>
    <dgm:cxn modelId="{666B8A75-8ADF-4AD8-9484-C1FF0712B94E}" type="presParOf" srcId="{DBF2B04F-BAB6-43BB-94CA-E884BCE6A6D8}" destId="{C0933E46-A31F-4863-826F-A223620AFD84}" srcOrd="8" destOrd="0" presId="urn:microsoft.com/office/officeart/2008/layout/VerticalCurvedList"/>
    <dgm:cxn modelId="{E699868D-9D73-48DD-81EA-AAEA43B9FFD8}" type="presParOf" srcId="{C0933E46-A31F-4863-826F-A223620AFD84}" destId="{54226F25-BCD7-4DD5-B89D-E919B24B77C6}" srcOrd="0" destOrd="0" presId="urn:microsoft.com/office/officeart/2008/layout/VerticalCurvedList"/>
    <dgm:cxn modelId="{FE37CD64-3D9C-4DD5-AC0B-42CE2131ACF7}" type="presParOf" srcId="{DBF2B04F-BAB6-43BB-94CA-E884BCE6A6D8}" destId="{42CF377C-AD54-4494-95F2-0884CC99323F}" srcOrd="9" destOrd="0" presId="urn:microsoft.com/office/officeart/2008/layout/VerticalCurvedList"/>
    <dgm:cxn modelId="{11CE4F5B-78CE-45D5-AC0D-827051E3E667}" type="presParOf" srcId="{DBF2B04F-BAB6-43BB-94CA-E884BCE6A6D8}" destId="{792A5B7F-9E2E-4E42-8A8D-0A31E51F941A}" srcOrd="10" destOrd="0" presId="urn:microsoft.com/office/officeart/2008/layout/VerticalCurvedList"/>
    <dgm:cxn modelId="{278E6F78-8357-4E67-B3E1-559973B3008D}" type="presParOf" srcId="{792A5B7F-9E2E-4E42-8A8D-0A31E51F941A}" destId="{C3F99900-06D2-4BF5-A0FE-80A0A6898620}" srcOrd="0" destOrd="0" presId="urn:microsoft.com/office/officeart/2008/layout/VerticalCurvedList"/>
    <dgm:cxn modelId="{6DE1177F-272E-4702-98D7-55BDCEA759B4}" type="presParOf" srcId="{DBF2B04F-BAB6-43BB-94CA-E884BCE6A6D8}" destId="{547ACBEA-4B4E-4969-9231-59D971770AFB}" srcOrd="11" destOrd="0" presId="urn:microsoft.com/office/officeart/2008/layout/VerticalCurvedList"/>
    <dgm:cxn modelId="{0697849B-E455-4748-8102-05EE16DEFF4A}" type="presParOf" srcId="{DBF2B04F-BAB6-43BB-94CA-E884BCE6A6D8}" destId="{75B15285-6093-49AB-B03D-A5461C15496D}" srcOrd="12" destOrd="0" presId="urn:microsoft.com/office/officeart/2008/layout/VerticalCurvedList"/>
    <dgm:cxn modelId="{D8E65C1F-2BB6-41BE-8ABC-5D723C9DF318}" type="presParOf" srcId="{75B15285-6093-49AB-B03D-A5461C15496D}" destId="{2363C004-88FD-4B6F-8019-CFD617484BD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F8A7CC-8AD6-4B96-AFAD-3159B84A5B7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694E8C-B47A-4B43-A61F-B147A11D36CB}">
      <dgm:prSet phldrT="[Текст]" custT="1"/>
      <dgm:spPr/>
      <dgm:t>
        <a:bodyPr/>
        <a:lstStyle/>
        <a:p>
          <a:pPr algn="ctr"/>
          <a:r>
            <a:rPr lang="ru-RU" sz="1300" b="1" dirty="0" smtClean="0"/>
            <a:t>Единый государственный экзамен и                                                    основной государственный экзамен</a:t>
          </a:r>
          <a:endParaRPr lang="ru-RU" sz="1300" b="1" dirty="0"/>
        </a:p>
      </dgm:t>
    </dgm:pt>
    <dgm:pt modelId="{3DB4568B-6A3E-40AB-8C4F-AC31DBBBCDB8}" type="parTrans" cxnId="{B4CF7C88-9952-4649-9E78-B5D98F934D4A}">
      <dgm:prSet/>
      <dgm:spPr/>
      <dgm:t>
        <a:bodyPr/>
        <a:lstStyle/>
        <a:p>
          <a:endParaRPr lang="ru-RU"/>
        </a:p>
      </dgm:t>
    </dgm:pt>
    <dgm:pt modelId="{FB939A7C-3CC4-41D6-89E5-C3D816E28A76}" type="sibTrans" cxnId="{B4CF7C88-9952-4649-9E78-B5D98F934D4A}">
      <dgm:prSet/>
      <dgm:spPr/>
      <dgm:t>
        <a:bodyPr/>
        <a:lstStyle/>
        <a:p>
          <a:endParaRPr lang="ru-RU"/>
        </a:p>
      </dgm:t>
    </dgm:pt>
    <dgm:pt modelId="{55710A62-0D6A-40D6-B3D8-6C67C06E19DE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Пробный «ЕГЭ» и пробный «ОГЭ»</a:t>
          </a:r>
          <a:endParaRPr lang="ru-RU" sz="1400" b="1" dirty="0"/>
        </a:p>
      </dgm:t>
    </dgm:pt>
    <dgm:pt modelId="{6D8BD907-9D80-408E-91ED-2D5701694C20}" type="parTrans" cxnId="{27B2E5B2-2156-4048-A5D2-3E4394472AB9}">
      <dgm:prSet/>
      <dgm:spPr/>
      <dgm:t>
        <a:bodyPr/>
        <a:lstStyle/>
        <a:p>
          <a:endParaRPr lang="ru-RU"/>
        </a:p>
      </dgm:t>
    </dgm:pt>
    <dgm:pt modelId="{C4804FA5-45AD-4BC3-BBDF-CA13937D2B99}" type="sibTrans" cxnId="{27B2E5B2-2156-4048-A5D2-3E4394472AB9}">
      <dgm:prSet/>
      <dgm:spPr/>
      <dgm:t>
        <a:bodyPr/>
        <a:lstStyle/>
        <a:p>
          <a:endParaRPr lang="ru-RU"/>
        </a:p>
      </dgm:t>
    </dgm:pt>
    <dgm:pt modelId="{51B15E90-771E-4AF2-A71B-D24F0DA746D5}">
      <dgm:prSet phldrT="[Текст]" custT="1"/>
      <dgm:spPr/>
      <dgm:t>
        <a:bodyPr/>
        <a:lstStyle/>
        <a:p>
          <a:pPr algn="ctr"/>
          <a:r>
            <a:rPr lang="ru-RU" sz="1400" b="1" dirty="0" smtClean="0"/>
            <a:t>Тренировочное тестирование</a:t>
          </a:r>
          <a:r>
            <a:rPr lang="en-US" sz="1400" b="1" dirty="0" smtClean="0"/>
            <a:t>             </a:t>
          </a:r>
          <a:r>
            <a:rPr lang="ru-RU" sz="1400" b="1" dirty="0" smtClean="0"/>
            <a:t> «ЕГЭ без двоек»</a:t>
          </a:r>
          <a:endParaRPr lang="ru-RU" sz="1400" b="1" dirty="0"/>
        </a:p>
      </dgm:t>
    </dgm:pt>
    <dgm:pt modelId="{851FC51B-E1F5-49F6-940D-CB3945C9A58C}" type="parTrans" cxnId="{8F4305BF-57DA-4916-998D-04F629455997}">
      <dgm:prSet/>
      <dgm:spPr/>
      <dgm:t>
        <a:bodyPr/>
        <a:lstStyle/>
        <a:p>
          <a:endParaRPr lang="ru-RU"/>
        </a:p>
      </dgm:t>
    </dgm:pt>
    <dgm:pt modelId="{073255D0-4E3F-48A9-9A67-B4A932FBCC3E}" type="sibTrans" cxnId="{8F4305BF-57DA-4916-998D-04F629455997}">
      <dgm:prSet/>
      <dgm:spPr/>
      <dgm:t>
        <a:bodyPr/>
        <a:lstStyle/>
        <a:p>
          <a:endParaRPr lang="ru-RU"/>
        </a:p>
      </dgm:t>
    </dgm:pt>
    <dgm:pt modelId="{52630E4B-27A9-4CAB-B8C9-02C3FDE2E70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Мониторинг уровня предметной обученности 4 классов </a:t>
          </a:r>
          <a:endParaRPr lang="ru-RU" sz="1400" b="1" dirty="0"/>
        </a:p>
      </dgm:t>
    </dgm:pt>
    <dgm:pt modelId="{5CAC0AFD-2532-40B7-BFAF-DCE56F74CE3F}" type="parTrans" cxnId="{75DDF9DF-515C-4843-9F12-658636FC513E}">
      <dgm:prSet/>
      <dgm:spPr/>
      <dgm:t>
        <a:bodyPr/>
        <a:lstStyle/>
        <a:p>
          <a:endParaRPr lang="ru-RU"/>
        </a:p>
      </dgm:t>
    </dgm:pt>
    <dgm:pt modelId="{86AA6D9D-0260-4CB8-B7E6-77F5A1706592}" type="sibTrans" cxnId="{75DDF9DF-515C-4843-9F12-658636FC513E}">
      <dgm:prSet/>
      <dgm:spPr/>
      <dgm:t>
        <a:bodyPr/>
        <a:lstStyle/>
        <a:p>
          <a:endParaRPr lang="ru-RU"/>
        </a:p>
      </dgm:t>
    </dgm:pt>
    <dgm:pt modelId="{DFBF0AAE-D9C5-4FE7-AC7A-639F10FC4B26}">
      <dgm:prSet phldrT="[Текст]" custT="1"/>
      <dgm:spPr/>
      <dgm:t>
        <a:bodyPr/>
        <a:lstStyle/>
        <a:p>
          <a:pPr algn="ctr"/>
          <a:r>
            <a:rPr lang="ru-RU" sz="1300" b="1" dirty="0" smtClean="0"/>
            <a:t>Мониторинг качества знаний учащихся 5,6,7,8 и 10 классов</a:t>
          </a:r>
          <a:endParaRPr lang="ru-RU" sz="1300" b="1" dirty="0"/>
        </a:p>
      </dgm:t>
    </dgm:pt>
    <dgm:pt modelId="{850F86EA-04DA-45C8-AAF1-6B02A3D80151}" type="parTrans" cxnId="{4809BCE7-60BE-4122-B15F-F30B61654351}">
      <dgm:prSet/>
      <dgm:spPr/>
      <dgm:t>
        <a:bodyPr/>
        <a:lstStyle/>
        <a:p>
          <a:endParaRPr lang="ru-RU"/>
        </a:p>
      </dgm:t>
    </dgm:pt>
    <dgm:pt modelId="{36097440-1B8C-4DC6-ACFB-4D7E6CCA2F58}" type="sibTrans" cxnId="{4809BCE7-60BE-4122-B15F-F30B61654351}">
      <dgm:prSet/>
      <dgm:spPr/>
      <dgm:t>
        <a:bodyPr/>
        <a:lstStyle/>
        <a:p>
          <a:endParaRPr lang="ru-RU"/>
        </a:p>
      </dgm:t>
    </dgm:pt>
    <dgm:pt modelId="{E55B6359-07F6-4F05-8806-F7D041670815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Единое республиканское тестирование по татарскому языку </a:t>
          </a:r>
          <a:endParaRPr lang="ru-RU" sz="1400" b="1" dirty="0"/>
        </a:p>
      </dgm:t>
    </dgm:pt>
    <dgm:pt modelId="{DB6A823A-634A-4216-A674-BD91CFC2A475}" type="parTrans" cxnId="{7D69B637-1347-4812-978C-81B485673C5E}">
      <dgm:prSet/>
      <dgm:spPr/>
      <dgm:t>
        <a:bodyPr/>
        <a:lstStyle/>
        <a:p>
          <a:endParaRPr lang="ru-RU"/>
        </a:p>
      </dgm:t>
    </dgm:pt>
    <dgm:pt modelId="{5E8D7D23-09B5-4CB3-8B4C-57F05432D2FC}" type="sibTrans" cxnId="{7D69B637-1347-4812-978C-81B485673C5E}">
      <dgm:prSet/>
      <dgm:spPr/>
      <dgm:t>
        <a:bodyPr/>
        <a:lstStyle/>
        <a:p>
          <a:endParaRPr lang="ru-RU"/>
        </a:p>
      </dgm:t>
    </dgm:pt>
    <dgm:pt modelId="{B492E3DE-60B9-44B7-BC8C-6F56C86B2AAF}">
      <dgm:prSet phldrT="[Текст]" custT="1"/>
      <dgm:spPr/>
      <dgm:t>
        <a:bodyPr/>
        <a:lstStyle/>
        <a:p>
          <a:pPr algn="ctr"/>
          <a:r>
            <a:rPr lang="ru-RU" sz="1300" b="1" dirty="0" smtClean="0"/>
            <a:t>Участие  в международных исследованиях </a:t>
          </a:r>
          <a:r>
            <a:rPr lang="en-US" sz="1300" b="1" dirty="0" smtClean="0"/>
            <a:t>PISA, TIMMS, PIRLS, IPIPS</a:t>
          </a:r>
          <a:endParaRPr lang="ru-RU" sz="1300" b="1" dirty="0"/>
        </a:p>
      </dgm:t>
    </dgm:pt>
    <dgm:pt modelId="{073898F5-776C-4D4E-843A-2D376ED06B2D}" type="parTrans" cxnId="{E07DBE3B-4A1F-4272-8652-02B88CBA562A}">
      <dgm:prSet/>
      <dgm:spPr/>
      <dgm:t>
        <a:bodyPr/>
        <a:lstStyle/>
        <a:p>
          <a:endParaRPr lang="ru-RU"/>
        </a:p>
      </dgm:t>
    </dgm:pt>
    <dgm:pt modelId="{4C4F700C-AFAF-4250-94D7-12F911DB0BDA}" type="sibTrans" cxnId="{E07DBE3B-4A1F-4272-8652-02B88CBA562A}">
      <dgm:prSet/>
      <dgm:spPr/>
      <dgm:t>
        <a:bodyPr/>
        <a:lstStyle/>
        <a:p>
          <a:endParaRPr lang="ru-RU"/>
        </a:p>
      </dgm:t>
    </dgm:pt>
    <dgm:pt modelId="{A120C1A3-40E9-4E09-BE0E-5E40D4BAEE71}" type="pres">
      <dgm:prSet presAssocID="{C8F8A7CC-8AD6-4B96-AFAD-3159B84A5B7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BF2B04F-BAB6-43BB-94CA-E884BCE6A6D8}" type="pres">
      <dgm:prSet presAssocID="{C8F8A7CC-8AD6-4B96-AFAD-3159B84A5B75}" presName="Name1" presStyleCnt="0"/>
      <dgm:spPr/>
    </dgm:pt>
    <dgm:pt modelId="{F6DB3A49-4EDC-4A83-9C13-C75B84191D82}" type="pres">
      <dgm:prSet presAssocID="{C8F8A7CC-8AD6-4B96-AFAD-3159B84A5B75}" presName="cycle" presStyleCnt="0"/>
      <dgm:spPr/>
    </dgm:pt>
    <dgm:pt modelId="{C500C5CE-F090-4A3A-BA6A-BF0B5F89869D}" type="pres">
      <dgm:prSet presAssocID="{C8F8A7CC-8AD6-4B96-AFAD-3159B84A5B75}" presName="srcNode" presStyleLbl="node1" presStyleIdx="0" presStyleCnt="7"/>
      <dgm:spPr/>
    </dgm:pt>
    <dgm:pt modelId="{D3CD7307-39F3-459D-8D0E-3B0D93DB76DA}" type="pres">
      <dgm:prSet presAssocID="{C8F8A7CC-8AD6-4B96-AFAD-3159B84A5B75}" presName="conn" presStyleLbl="parChTrans1D2" presStyleIdx="0" presStyleCnt="1"/>
      <dgm:spPr/>
      <dgm:t>
        <a:bodyPr/>
        <a:lstStyle/>
        <a:p>
          <a:endParaRPr lang="ru-RU"/>
        </a:p>
      </dgm:t>
    </dgm:pt>
    <dgm:pt modelId="{112D68AD-FBB0-426B-982C-18842F7AB492}" type="pres">
      <dgm:prSet presAssocID="{C8F8A7CC-8AD6-4B96-AFAD-3159B84A5B75}" presName="extraNode" presStyleLbl="node1" presStyleIdx="0" presStyleCnt="7"/>
      <dgm:spPr/>
    </dgm:pt>
    <dgm:pt modelId="{B096B687-0C03-45E9-AF72-73890AE60607}" type="pres">
      <dgm:prSet presAssocID="{C8F8A7CC-8AD6-4B96-AFAD-3159B84A5B75}" presName="dstNode" presStyleLbl="node1" presStyleIdx="0" presStyleCnt="7"/>
      <dgm:spPr/>
    </dgm:pt>
    <dgm:pt modelId="{636B6C1E-B3D1-447F-9531-61D13B6E9E27}" type="pres">
      <dgm:prSet presAssocID="{69694E8C-B47A-4B43-A61F-B147A11D36CB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07B36-44C9-481C-9BFE-E1C41E4D181B}" type="pres">
      <dgm:prSet presAssocID="{69694E8C-B47A-4B43-A61F-B147A11D36CB}" presName="accent_1" presStyleCnt="0"/>
      <dgm:spPr/>
    </dgm:pt>
    <dgm:pt modelId="{250E5C31-BB99-45BB-B89F-2E86E075A283}" type="pres">
      <dgm:prSet presAssocID="{69694E8C-B47A-4B43-A61F-B147A11D36CB}" presName="accentRepeatNode" presStyleLbl="solidFgAcc1" presStyleIdx="0" presStyleCnt="7"/>
      <dgm:spPr/>
    </dgm:pt>
    <dgm:pt modelId="{1BDC5AA2-EA1E-411B-8485-ABCBB989BEB2}" type="pres">
      <dgm:prSet presAssocID="{55710A62-0D6A-40D6-B3D8-6C67C06E19DE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C41E37-5D07-4107-A209-EAF1C8558D95}" type="pres">
      <dgm:prSet presAssocID="{55710A62-0D6A-40D6-B3D8-6C67C06E19DE}" presName="accent_2" presStyleCnt="0"/>
      <dgm:spPr/>
    </dgm:pt>
    <dgm:pt modelId="{C506D7B7-2F9D-4FC1-A206-7183F0CA3DFD}" type="pres">
      <dgm:prSet presAssocID="{55710A62-0D6A-40D6-B3D8-6C67C06E19DE}" presName="accentRepeatNode" presStyleLbl="solidFgAcc1" presStyleIdx="1" presStyleCnt="7"/>
      <dgm:spPr/>
    </dgm:pt>
    <dgm:pt modelId="{F2AF4CF7-B74B-4E3B-8537-A7F83F90D244}" type="pres">
      <dgm:prSet presAssocID="{51B15E90-771E-4AF2-A71B-D24F0DA746D5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BB714-F045-472F-A5B6-89DD35A3A45D}" type="pres">
      <dgm:prSet presAssocID="{51B15E90-771E-4AF2-A71B-D24F0DA746D5}" presName="accent_3" presStyleCnt="0"/>
      <dgm:spPr/>
    </dgm:pt>
    <dgm:pt modelId="{18CEED25-EF3C-41E4-87DE-11D779E65C3F}" type="pres">
      <dgm:prSet presAssocID="{51B15E90-771E-4AF2-A71B-D24F0DA746D5}" presName="accentRepeatNode" presStyleLbl="solidFgAcc1" presStyleIdx="2" presStyleCnt="7"/>
      <dgm:spPr/>
    </dgm:pt>
    <dgm:pt modelId="{258A56CC-2450-4567-AD6E-DC10E135B965}" type="pres">
      <dgm:prSet presAssocID="{52630E4B-27A9-4CAB-B8C9-02C3FDE2E700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33E46-A31F-4863-826F-A223620AFD84}" type="pres">
      <dgm:prSet presAssocID="{52630E4B-27A9-4CAB-B8C9-02C3FDE2E700}" presName="accent_4" presStyleCnt="0"/>
      <dgm:spPr/>
    </dgm:pt>
    <dgm:pt modelId="{54226F25-BCD7-4DD5-B89D-E919B24B77C6}" type="pres">
      <dgm:prSet presAssocID="{52630E4B-27A9-4CAB-B8C9-02C3FDE2E700}" presName="accentRepeatNode" presStyleLbl="solidFgAcc1" presStyleIdx="3" presStyleCnt="7"/>
      <dgm:spPr/>
    </dgm:pt>
    <dgm:pt modelId="{42CF377C-AD54-4494-95F2-0884CC99323F}" type="pres">
      <dgm:prSet presAssocID="{DFBF0AAE-D9C5-4FE7-AC7A-639F10FC4B26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A5B7F-9E2E-4E42-8A8D-0A31E51F941A}" type="pres">
      <dgm:prSet presAssocID="{DFBF0AAE-D9C5-4FE7-AC7A-639F10FC4B26}" presName="accent_5" presStyleCnt="0"/>
      <dgm:spPr/>
    </dgm:pt>
    <dgm:pt modelId="{C3F99900-06D2-4BF5-A0FE-80A0A6898620}" type="pres">
      <dgm:prSet presAssocID="{DFBF0AAE-D9C5-4FE7-AC7A-639F10FC4B26}" presName="accentRepeatNode" presStyleLbl="solidFgAcc1" presStyleIdx="4" presStyleCnt="7"/>
      <dgm:spPr/>
    </dgm:pt>
    <dgm:pt modelId="{547ACBEA-4B4E-4969-9231-59D971770AFB}" type="pres">
      <dgm:prSet presAssocID="{E55B6359-07F6-4F05-8806-F7D041670815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15285-6093-49AB-B03D-A5461C15496D}" type="pres">
      <dgm:prSet presAssocID="{E55B6359-07F6-4F05-8806-F7D041670815}" presName="accent_6" presStyleCnt="0"/>
      <dgm:spPr/>
    </dgm:pt>
    <dgm:pt modelId="{2363C004-88FD-4B6F-8019-CFD617484BD2}" type="pres">
      <dgm:prSet presAssocID="{E55B6359-07F6-4F05-8806-F7D041670815}" presName="accentRepeatNode" presStyleLbl="solidFgAcc1" presStyleIdx="5" presStyleCnt="7"/>
      <dgm:spPr/>
    </dgm:pt>
    <dgm:pt modelId="{B539C708-1FDF-4A0D-978D-4274616A63FD}" type="pres">
      <dgm:prSet presAssocID="{B492E3DE-60B9-44B7-BC8C-6F56C86B2AAF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880A0-DD2F-4102-9639-8BB1B446BBED}" type="pres">
      <dgm:prSet presAssocID="{B492E3DE-60B9-44B7-BC8C-6F56C86B2AAF}" presName="accent_7" presStyleCnt="0"/>
      <dgm:spPr/>
    </dgm:pt>
    <dgm:pt modelId="{F22091F1-1E65-462B-B9ED-05977ECBAAD6}" type="pres">
      <dgm:prSet presAssocID="{B492E3DE-60B9-44B7-BC8C-6F56C86B2AAF}" presName="accentRepeatNode" presStyleLbl="solidFgAcc1" presStyleIdx="6" presStyleCnt="7"/>
      <dgm:spPr/>
    </dgm:pt>
  </dgm:ptLst>
  <dgm:cxnLst>
    <dgm:cxn modelId="{7D69B637-1347-4812-978C-81B485673C5E}" srcId="{C8F8A7CC-8AD6-4B96-AFAD-3159B84A5B75}" destId="{E55B6359-07F6-4F05-8806-F7D041670815}" srcOrd="5" destOrd="0" parTransId="{DB6A823A-634A-4216-A674-BD91CFC2A475}" sibTransId="{5E8D7D23-09B5-4CB3-8B4C-57F05432D2FC}"/>
    <dgm:cxn modelId="{27E1DCFC-E183-455A-ACDF-E750FF7C5954}" type="presOf" srcId="{C8F8A7CC-8AD6-4B96-AFAD-3159B84A5B75}" destId="{A120C1A3-40E9-4E09-BE0E-5E40D4BAEE71}" srcOrd="0" destOrd="0" presId="urn:microsoft.com/office/officeart/2008/layout/VerticalCurvedList"/>
    <dgm:cxn modelId="{8F4305BF-57DA-4916-998D-04F629455997}" srcId="{C8F8A7CC-8AD6-4B96-AFAD-3159B84A5B75}" destId="{51B15E90-771E-4AF2-A71B-D24F0DA746D5}" srcOrd="2" destOrd="0" parTransId="{851FC51B-E1F5-49F6-940D-CB3945C9A58C}" sibTransId="{073255D0-4E3F-48A9-9A67-B4A932FBCC3E}"/>
    <dgm:cxn modelId="{EDEF22FA-55CD-4ADF-ACCF-9F1D67832AFA}" type="presOf" srcId="{69694E8C-B47A-4B43-A61F-B147A11D36CB}" destId="{636B6C1E-B3D1-447F-9531-61D13B6E9E27}" srcOrd="0" destOrd="0" presId="urn:microsoft.com/office/officeart/2008/layout/VerticalCurvedList"/>
    <dgm:cxn modelId="{4809BCE7-60BE-4122-B15F-F30B61654351}" srcId="{C8F8A7CC-8AD6-4B96-AFAD-3159B84A5B75}" destId="{DFBF0AAE-D9C5-4FE7-AC7A-639F10FC4B26}" srcOrd="4" destOrd="0" parTransId="{850F86EA-04DA-45C8-AAF1-6B02A3D80151}" sibTransId="{36097440-1B8C-4DC6-ACFB-4D7E6CCA2F58}"/>
    <dgm:cxn modelId="{E4D0F83F-2E4C-48B2-B475-0C7DAB8AA0E5}" type="presOf" srcId="{DFBF0AAE-D9C5-4FE7-AC7A-639F10FC4B26}" destId="{42CF377C-AD54-4494-95F2-0884CC99323F}" srcOrd="0" destOrd="0" presId="urn:microsoft.com/office/officeart/2008/layout/VerticalCurvedList"/>
    <dgm:cxn modelId="{B4CF7C88-9952-4649-9E78-B5D98F934D4A}" srcId="{C8F8A7CC-8AD6-4B96-AFAD-3159B84A5B75}" destId="{69694E8C-B47A-4B43-A61F-B147A11D36CB}" srcOrd="0" destOrd="0" parTransId="{3DB4568B-6A3E-40AB-8C4F-AC31DBBBCDB8}" sibTransId="{FB939A7C-3CC4-41D6-89E5-C3D816E28A76}"/>
    <dgm:cxn modelId="{C26962CB-871F-4E47-A4E5-C2BD3B24E469}" type="presOf" srcId="{E55B6359-07F6-4F05-8806-F7D041670815}" destId="{547ACBEA-4B4E-4969-9231-59D971770AFB}" srcOrd="0" destOrd="0" presId="urn:microsoft.com/office/officeart/2008/layout/VerticalCurvedList"/>
    <dgm:cxn modelId="{02193DEE-7637-4C57-9C48-044A90F7B6C0}" type="presOf" srcId="{55710A62-0D6A-40D6-B3D8-6C67C06E19DE}" destId="{1BDC5AA2-EA1E-411B-8485-ABCBB989BEB2}" srcOrd="0" destOrd="0" presId="urn:microsoft.com/office/officeart/2008/layout/VerticalCurvedList"/>
    <dgm:cxn modelId="{41930CCA-74E7-4E05-8C2D-2E289326A72A}" type="presOf" srcId="{FB939A7C-3CC4-41D6-89E5-C3D816E28A76}" destId="{D3CD7307-39F3-459D-8D0E-3B0D93DB76DA}" srcOrd="0" destOrd="0" presId="urn:microsoft.com/office/officeart/2008/layout/VerticalCurvedList"/>
    <dgm:cxn modelId="{EC87F89E-3B71-428F-A0F6-78BB02AB68BB}" type="presOf" srcId="{B492E3DE-60B9-44B7-BC8C-6F56C86B2AAF}" destId="{B539C708-1FDF-4A0D-978D-4274616A63FD}" srcOrd="0" destOrd="0" presId="urn:microsoft.com/office/officeart/2008/layout/VerticalCurvedList"/>
    <dgm:cxn modelId="{39412C15-9CB1-4FA9-BA78-62718F202778}" type="presOf" srcId="{51B15E90-771E-4AF2-A71B-D24F0DA746D5}" destId="{F2AF4CF7-B74B-4E3B-8537-A7F83F90D244}" srcOrd="0" destOrd="0" presId="urn:microsoft.com/office/officeart/2008/layout/VerticalCurvedList"/>
    <dgm:cxn modelId="{27B2E5B2-2156-4048-A5D2-3E4394472AB9}" srcId="{C8F8A7CC-8AD6-4B96-AFAD-3159B84A5B75}" destId="{55710A62-0D6A-40D6-B3D8-6C67C06E19DE}" srcOrd="1" destOrd="0" parTransId="{6D8BD907-9D80-408E-91ED-2D5701694C20}" sibTransId="{C4804FA5-45AD-4BC3-BBDF-CA13937D2B99}"/>
    <dgm:cxn modelId="{75DDF9DF-515C-4843-9F12-658636FC513E}" srcId="{C8F8A7CC-8AD6-4B96-AFAD-3159B84A5B75}" destId="{52630E4B-27A9-4CAB-B8C9-02C3FDE2E700}" srcOrd="3" destOrd="0" parTransId="{5CAC0AFD-2532-40B7-BFAF-DCE56F74CE3F}" sibTransId="{86AA6D9D-0260-4CB8-B7E6-77F5A1706592}"/>
    <dgm:cxn modelId="{5C1E9165-D25A-4E62-AF28-4436B1282698}" type="presOf" srcId="{52630E4B-27A9-4CAB-B8C9-02C3FDE2E700}" destId="{258A56CC-2450-4567-AD6E-DC10E135B965}" srcOrd="0" destOrd="0" presId="urn:microsoft.com/office/officeart/2008/layout/VerticalCurvedList"/>
    <dgm:cxn modelId="{E07DBE3B-4A1F-4272-8652-02B88CBA562A}" srcId="{C8F8A7CC-8AD6-4B96-AFAD-3159B84A5B75}" destId="{B492E3DE-60B9-44B7-BC8C-6F56C86B2AAF}" srcOrd="6" destOrd="0" parTransId="{073898F5-776C-4D4E-843A-2D376ED06B2D}" sibTransId="{4C4F700C-AFAF-4250-94D7-12F911DB0BDA}"/>
    <dgm:cxn modelId="{5D00EC21-F91D-43C6-9E75-9EA7BB3C0FA0}" type="presParOf" srcId="{A120C1A3-40E9-4E09-BE0E-5E40D4BAEE71}" destId="{DBF2B04F-BAB6-43BB-94CA-E884BCE6A6D8}" srcOrd="0" destOrd="0" presId="urn:microsoft.com/office/officeart/2008/layout/VerticalCurvedList"/>
    <dgm:cxn modelId="{7AF38A67-D2E6-4BDF-811F-CF18D543E139}" type="presParOf" srcId="{DBF2B04F-BAB6-43BB-94CA-E884BCE6A6D8}" destId="{F6DB3A49-4EDC-4A83-9C13-C75B84191D82}" srcOrd="0" destOrd="0" presId="urn:microsoft.com/office/officeart/2008/layout/VerticalCurvedList"/>
    <dgm:cxn modelId="{E747BFC9-EA2F-415B-B4C6-FED2AE1C0D54}" type="presParOf" srcId="{F6DB3A49-4EDC-4A83-9C13-C75B84191D82}" destId="{C500C5CE-F090-4A3A-BA6A-BF0B5F89869D}" srcOrd="0" destOrd="0" presId="urn:microsoft.com/office/officeart/2008/layout/VerticalCurvedList"/>
    <dgm:cxn modelId="{5B60EDB6-597C-422A-807B-4B6AB6A17669}" type="presParOf" srcId="{F6DB3A49-4EDC-4A83-9C13-C75B84191D82}" destId="{D3CD7307-39F3-459D-8D0E-3B0D93DB76DA}" srcOrd="1" destOrd="0" presId="urn:microsoft.com/office/officeart/2008/layout/VerticalCurvedList"/>
    <dgm:cxn modelId="{281EF019-4C45-49ED-900E-B703F7E2D1E2}" type="presParOf" srcId="{F6DB3A49-4EDC-4A83-9C13-C75B84191D82}" destId="{112D68AD-FBB0-426B-982C-18842F7AB492}" srcOrd="2" destOrd="0" presId="urn:microsoft.com/office/officeart/2008/layout/VerticalCurvedList"/>
    <dgm:cxn modelId="{801D08AA-0A6C-4ECD-98F3-BB63DD5C837F}" type="presParOf" srcId="{F6DB3A49-4EDC-4A83-9C13-C75B84191D82}" destId="{B096B687-0C03-45E9-AF72-73890AE60607}" srcOrd="3" destOrd="0" presId="urn:microsoft.com/office/officeart/2008/layout/VerticalCurvedList"/>
    <dgm:cxn modelId="{E92A7941-A446-451D-9896-E94C2E6E96E2}" type="presParOf" srcId="{DBF2B04F-BAB6-43BB-94CA-E884BCE6A6D8}" destId="{636B6C1E-B3D1-447F-9531-61D13B6E9E27}" srcOrd="1" destOrd="0" presId="urn:microsoft.com/office/officeart/2008/layout/VerticalCurvedList"/>
    <dgm:cxn modelId="{820B8489-F26F-40B8-9EE9-74F9A4D9570A}" type="presParOf" srcId="{DBF2B04F-BAB6-43BB-94CA-E884BCE6A6D8}" destId="{D4607B36-44C9-481C-9BFE-E1C41E4D181B}" srcOrd="2" destOrd="0" presId="urn:microsoft.com/office/officeart/2008/layout/VerticalCurvedList"/>
    <dgm:cxn modelId="{2D46327D-FF90-434C-A5B8-67C810A60179}" type="presParOf" srcId="{D4607B36-44C9-481C-9BFE-E1C41E4D181B}" destId="{250E5C31-BB99-45BB-B89F-2E86E075A283}" srcOrd="0" destOrd="0" presId="urn:microsoft.com/office/officeart/2008/layout/VerticalCurvedList"/>
    <dgm:cxn modelId="{BA223286-A789-40B1-AF54-31C170E8CABE}" type="presParOf" srcId="{DBF2B04F-BAB6-43BB-94CA-E884BCE6A6D8}" destId="{1BDC5AA2-EA1E-411B-8485-ABCBB989BEB2}" srcOrd="3" destOrd="0" presId="urn:microsoft.com/office/officeart/2008/layout/VerticalCurvedList"/>
    <dgm:cxn modelId="{7F09CE75-8B1D-4913-964C-2F814750A6C7}" type="presParOf" srcId="{DBF2B04F-BAB6-43BB-94CA-E884BCE6A6D8}" destId="{5AC41E37-5D07-4107-A209-EAF1C8558D95}" srcOrd="4" destOrd="0" presId="urn:microsoft.com/office/officeart/2008/layout/VerticalCurvedList"/>
    <dgm:cxn modelId="{E21DA1D7-C80B-40EE-A290-ACE42FBAE0E3}" type="presParOf" srcId="{5AC41E37-5D07-4107-A209-EAF1C8558D95}" destId="{C506D7B7-2F9D-4FC1-A206-7183F0CA3DFD}" srcOrd="0" destOrd="0" presId="urn:microsoft.com/office/officeart/2008/layout/VerticalCurvedList"/>
    <dgm:cxn modelId="{9811D4ED-31CE-4BB2-A4D2-CE10F1C719F7}" type="presParOf" srcId="{DBF2B04F-BAB6-43BB-94CA-E884BCE6A6D8}" destId="{F2AF4CF7-B74B-4E3B-8537-A7F83F90D244}" srcOrd="5" destOrd="0" presId="urn:microsoft.com/office/officeart/2008/layout/VerticalCurvedList"/>
    <dgm:cxn modelId="{10D8335F-211F-4A5D-B01C-327B36D85B0E}" type="presParOf" srcId="{DBF2B04F-BAB6-43BB-94CA-E884BCE6A6D8}" destId="{FA3BB714-F045-472F-A5B6-89DD35A3A45D}" srcOrd="6" destOrd="0" presId="urn:microsoft.com/office/officeart/2008/layout/VerticalCurvedList"/>
    <dgm:cxn modelId="{B4E48976-372F-4BB9-BEB4-7B2B247F1AD9}" type="presParOf" srcId="{FA3BB714-F045-472F-A5B6-89DD35A3A45D}" destId="{18CEED25-EF3C-41E4-87DE-11D779E65C3F}" srcOrd="0" destOrd="0" presId="urn:microsoft.com/office/officeart/2008/layout/VerticalCurvedList"/>
    <dgm:cxn modelId="{CBB8A25F-53A5-4BCD-9ADC-4BBC43C00C86}" type="presParOf" srcId="{DBF2B04F-BAB6-43BB-94CA-E884BCE6A6D8}" destId="{258A56CC-2450-4567-AD6E-DC10E135B965}" srcOrd="7" destOrd="0" presId="urn:microsoft.com/office/officeart/2008/layout/VerticalCurvedList"/>
    <dgm:cxn modelId="{E061477E-4065-4B50-BAC2-279C4FEE9CB3}" type="presParOf" srcId="{DBF2B04F-BAB6-43BB-94CA-E884BCE6A6D8}" destId="{C0933E46-A31F-4863-826F-A223620AFD84}" srcOrd="8" destOrd="0" presId="urn:microsoft.com/office/officeart/2008/layout/VerticalCurvedList"/>
    <dgm:cxn modelId="{C9E136DC-D732-4EAA-A8E6-FCE5AD0DDF45}" type="presParOf" srcId="{C0933E46-A31F-4863-826F-A223620AFD84}" destId="{54226F25-BCD7-4DD5-B89D-E919B24B77C6}" srcOrd="0" destOrd="0" presId="urn:microsoft.com/office/officeart/2008/layout/VerticalCurvedList"/>
    <dgm:cxn modelId="{53DF6A35-F28D-4D99-A67E-8C3FDC74689C}" type="presParOf" srcId="{DBF2B04F-BAB6-43BB-94CA-E884BCE6A6D8}" destId="{42CF377C-AD54-4494-95F2-0884CC99323F}" srcOrd="9" destOrd="0" presId="urn:microsoft.com/office/officeart/2008/layout/VerticalCurvedList"/>
    <dgm:cxn modelId="{34262DEF-811F-42FE-BB84-706D7457306E}" type="presParOf" srcId="{DBF2B04F-BAB6-43BB-94CA-E884BCE6A6D8}" destId="{792A5B7F-9E2E-4E42-8A8D-0A31E51F941A}" srcOrd="10" destOrd="0" presId="urn:microsoft.com/office/officeart/2008/layout/VerticalCurvedList"/>
    <dgm:cxn modelId="{EDCB90F6-63D7-4804-B0B9-A6BE76B87389}" type="presParOf" srcId="{792A5B7F-9E2E-4E42-8A8D-0A31E51F941A}" destId="{C3F99900-06D2-4BF5-A0FE-80A0A6898620}" srcOrd="0" destOrd="0" presId="urn:microsoft.com/office/officeart/2008/layout/VerticalCurvedList"/>
    <dgm:cxn modelId="{AAF29830-1714-48BE-A4FD-79410FE95332}" type="presParOf" srcId="{DBF2B04F-BAB6-43BB-94CA-E884BCE6A6D8}" destId="{547ACBEA-4B4E-4969-9231-59D971770AFB}" srcOrd="11" destOrd="0" presId="urn:microsoft.com/office/officeart/2008/layout/VerticalCurvedList"/>
    <dgm:cxn modelId="{0672D2B9-EE24-4534-9DB6-7B4495F57FB8}" type="presParOf" srcId="{DBF2B04F-BAB6-43BB-94CA-E884BCE6A6D8}" destId="{75B15285-6093-49AB-B03D-A5461C15496D}" srcOrd="12" destOrd="0" presId="urn:microsoft.com/office/officeart/2008/layout/VerticalCurvedList"/>
    <dgm:cxn modelId="{9E23D138-AE4A-4236-94AE-1ED9A6572E44}" type="presParOf" srcId="{75B15285-6093-49AB-B03D-A5461C15496D}" destId="{2363C004-88FD-4B6F-8019-CFD617484BD2}" srcOrd="0" destOrd="0" presId="urn:microsoft.com/office/officeart/2008/layout/VerticalCurvedList"/>
    <dgm:cxn modelId="{CDB3C787-3E18-4583-BA29-89F58667E5AB}" type="presParOf" srcId="{DBF2B04F-BAB6-43BB-94CA-E884BCE6A6D8}" destId="{B539C708-1FDF-4A0D-978D-4274616A63FD}" srcOrd="13" destOrd="0" presId="urn:microsoft.com/office/officeart/2008/layout/VerticalCurvedList"/>
    <dgm:cxn modelId="{3A5A1262-1ECC-42CE-8A34-CAEBF851C85E}" type="presParOf" srcId="{DBF2B04F-BAB6-43BB-94CA-E884BCE6A6D8}" destId="{EC7880A0-DD2F-4102-9639-8BB1B446BBED}" srcOrd="14" destOrd="0" presId="urn:microsoft.com/office/officeart/2008/layout/VerticalCurvedList"/>
    <dgm:cxn modelId="{D54D8BE5-1941-4B11-8184-454B11972756}" type="presParOf" srcId="{EC7880A0-DD2F-4102-9639-8BB1B446BBED}" destId="{F22091F1-1E65-462B-B9ED-05977ECBAAD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D7307-39F3-459D-8D0E-3B0D93DB76DA}">
      <dsp:nvSpPr>
        <dsp:cNvPr id="0" name=""/>
        <dsp:cNvSpPr/>
      </dsp:nvSpPr>
      <dsp:spPr>
        <a:xfrm>
          <a:off x="-3906890" y="-510220"/>
          <a:ext cx="4656180" cy="4656180"/>
        </a:xfrm>
        <a:prstGeom prst="blockArc">
          <a:avLst>
            <a:gd name="adj1" fmla="val 18900000"/>
            <a:gd name="adj2" fmla="val 2700000"/>
            <a:gd name="adj3" fmla="val 46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B6C1E-B3D1-447F-9531-61D13B6E9E27}">
      <dsp:nvSpPr>
        <dsp:cNvPr id="0" name=""/>
        <dsp:cNvSpPr/>
      </dsp:nvSpPr>
      <dsp:spPr>
        <a:xfrm>
          <a:off x="280347" y="182013"/>
          <a:ext cx="3886530" cy="3638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8836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Аттестационное тестирование в формате ЕГЭ </a:t>
          </a:r>
          <a:endParaRPr lang="ru-RU" sz="1300" b="1" kern="1200" dirty="0"/>
        </a:p>
      </dsp:txBody>
      <dsp:txXfrm>
        <a:off x="280347" y="182013"/>
        <a:ext cx="3886530" cy="363888"/>
      </dsp:txXfrm>
    </dsp:sp>
    <dsp:sp modelId="{250E5C31-BB99-45BB-B89F-2E86E075A283}">
      <dsp:nvSpPr>
        <dsp:cNvPr id="0" name=""/>
        <dsp:cNvSpPr/>
      </dsp:nvSpPr>
      <dsp:spPr>
        <a:xfrm>
          <a:off x="52917" y="136527"/>
          <a:ext cx="454860" cy="4548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BDC5AA2-EA1E-411B-8485-ABCBB989BEB2}">
      <dsp:nvSpPr>
        <dsp:cNvPr id="0" name=""/>
        <dsp:cNvSpPr/>
      </dsp:nvSpPr>
      <dsp:spPr>
        <a:xfrm>
          <a:off x="579669" y="727776"/>
          <a:ext cx="3587208" cy="3638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8836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Обучающие семинары для руководителей РМО</a:t>
          </a:r>
          <a:endParaRPr lang="ru-RU" sz="1400" b="1" kern="1200" dirty="0"/>
        </a:p>
      </dsp:txBody>
      <dsp:txXfrm>
        <a:off x="579669" y="727776"/>
        <a:ext cx="3587208" cy="363888"/>
      </dsp:txXfrm>
    </dsp:sp>
    <dsp:sp modelId="{C506D7B7-2F9D-4FC1-A206-7183F0CA3DFD}">
      <dsp:nvSpPr>
        <dsp:cNvPr id="0" name=""/>
        <dsp:cNvSpPr/>
      </dsp:nvSpPr>
      <dsp:spPr>
        <a:xfrm>
          <a:off x="352239" y="682290"/>
          <a:ext cx="454860" cy="4548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2AF4CF7-B74B-4E3B-8537-A7F83F90D244}">
      <dsp:nvSpPr>
        <dsp:cNvPr id="0" name=""/>
        <dsp:cNvSpPr/>
      </dsp:nvSpPr>
      <dsp:spPr>
        <a:xfrm>
          <a:off x="716542" y="1273539"/>
          <a:ext cx="3450335" cy="3638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8836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Обучение экспертов на базе                 ФИПИ и ФЦТ</a:t>
          </a:r>
          <a:endParaRPr lang="ru-RU" sz="1400" b="1" kern="1200" dirty="0"/>
        </a:p>
      </dsp:txBody>
      <dsp:txXfrm>
        <a:off x="716542" y="1273539"/>
        <a:ext cx="3450335" cy="363888"/>
      </dsp:txXfrm>
    </dsp:sp>
    <dsp:sp modelId="{18CEED25-EF3C-41E4-87DE-11D779E65C3F}">
      <dsp:nvSpPr>
        <dsp:cNvPr id="0" name=""/>
        <dsp:cNvSpPr/>
      </dsp:nvSpPr>
      <dsp:spPr>
        <a:xfrm>
          <a:off x="489112" y="1228053"/>
          <a:ext cx="454860" cy="4548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58A56CC-2450-4567-AD6E-DC10E135B965}">
      <dsp:nvSpPr>
        <dsp:cNvPr id="0" name=""/>
        <dsp:cNvSpPr/>
      </dsp:nvSpPr>
      <dsp:spPr>
        <a:xfrm>
          <a:off x="716542" y="1818956"/>
          <a:ext cx="3450335" cy="3638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8836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Обучение экспертов на базе РЦМКО</a:t>
          </a:r>
          <a:endParaRPr lang="ru-RU" sz="1400" b="1" kern="1200" dirty="0"/>
        </a:p>
      </dsp:txBody>
      <dsp:txXfrm>
        <a:off x="716542" y="1818956"/>
        <a:ext cx="3450335" cy="363888"/>
      </dsp:txXfrm>
    </dsp:sp>
    <dsp:sp modelId="{54226F25-BCD7-4DD5-B89D-E919B24B77C6}">
      <dsp:nvSpPr>
        <dsp:cNvPr id="0" name=""/>
        <dsp:cNvSpPr/>
      </dsp:nvSpPr>
      <dsp:spPr>
        <a:xfrm>
          <a:off x="489112" y="1773470"/>
          <a:ext cx="454860" cy="4548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2CF377C-AD54-4494-95F2-0884CC99323F}">
      <dsp:nvSpPr>
        <dsp:cNvPr id="0" name=""/>
        <dsp:cNvSpPr/>
      </dsp:nvSpPr>
      <dsp:spPr>
        <a:xfrm>
          <a:off x="579669" y="2364719"/>
          <a:ext cx="3587208" cy="3638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8836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Тестирование соискателей гранта «Наш лучший учитель», «Наш новый учитель»</a:t>
          </a:r>
          <a:endParaRPr lang="ru-RU" sz="1300" b="1" kern="1200" dirty="0"/>
        </a:p>
      </dsp:txBody>
      <dsp:txXfrm>
        <a:off x="579669" y="2364719"/>
        <a:ext cx="3587208" cy="363888"/>
      </dsp:txXfrm>
    </dsp:sp>
    <dsp:sp modelId="{C3F99900-06D2-4BF5-A0FE-80A0A6898620}">
      <dsp:nvSpPr>
        <dsp:cNvPr id="0" name=""/>
        <dsp:cNvSpPr/>
      </dsp:nvSpPr>
      <dsp:spPr>
        <a:xfrm>
          <a:off x="352239" y="2319233"/>
          <a:ext cx="454860" cy="4548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47ACBEA-4B4E-4969-9231-59D971770AFB}">
      <dsp:nvSpPr>
        <dsp:cNvPr id="0" name=""/>
        <dsp:cNvSpPr/>
      </dsp:nvSpPr>
      <dsp:spPr>
        <a:xfrm>
          <a:off x="280347" y="2910482"/>
          <a:ext cx="3886530" cy="3638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8836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Организация семинаров, вебинаров по вопросам оценки качества</a:t>
          </a:r>
          <a:endParaRPr lang="ru-RU" sz="1400" b="1" kern="1200" dirty="0"/>
        </a:p>
      </dsp:txBody>
      <dsp:txXfrm>
        <a:off x="280347" y="2910482"/>
        <a:ext cx="3886530" cy="363888"/>
      </dsp:txXfrm>
    </dsp:sp>
    <dsp:sp modelId="{2363C004-88FD-4B6F-8019-CFD617484BD2}">
      <dsp:nvSpPr>
        <dsp:cNvPr id="0" name=""/>
        <dsp:cNvSpPr/>
      </dsp:nvSpPr>
      <dsp:spPr>
        <a:xfrm>
          <a:off x="52917" y="2864996"/>
          <a:ext cx="454860" cy="4548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D7307-39F3-459D-8D0E-3B0D93DB76DA}">
      <dsp:nvSpPr>
        <dsp:cNvPr id="0" name=""/>
        <dsp:cNvSpPr/>
      </dsp:nvSpPr>
      <dsp:spPr>
        <a:xfrm>
          <a:off x="-3906890" y="-599898"/>
          <a:ext cx="4656180" cy="4656180"/>
        </a:xfrm>
        <a:prstGeom prst="blockArc">
          <a:avLst>
            <a:gd name="adj1" fmla="val 18900000"/>
            <a:gd name="adj2" fmla="val 2700000"/>
            <a:gd name="adj3" fmla="val 46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B6C1E-B3D1-447F-9531-61D13B6E9E27}">
      <dsp:nvSpPr>
        <dsp:cNvPr id="0" name=""/>
        <dsp:cNvSpPr/>
      </dsp:nvSpPr>
      <dsp:spPr>
        <a:xfrm>
          <a:off x="243018" y="157127"/>
          <a:ext cx="3923859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Единый государственный экзамен и                                                    основной государственный экзамен</a:t>
          </a:r>
          <a:endParaRPr lang="ru-RU" sz="1300" b="1" kern="1200" dirty="0"/>
        </a:p>
      </dsp:txBody>
      <dsp:txXfrm>
        <a:off x="243018" y="157127"/>
        <a:ext cx="3923859" cy="314116"/>
      </dsp:txXfrm>
    </dsp:sp>
    <dsp:sp modelId="{250E5C31-BB99-45BB-B89F-2E86E075A283}">
      <dsp:nvSpPr>
        <dsp:cNvPr id="0" name=""/>
        <dsp:cNvSpPr/>
      </dsp:nvSpPr>
      <dsp:spPr>
        <a:xfrm>
          <a:off x="46695" y="117862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BDC5AA2-EA1E-411B-8485-ABCBB989BEB2}">
      <dsp:nvSpPr>
        <dsp:cNvPr id="0" name=""/>
        <dsp:cNvSpPr/>
      </dsp:nvSpPr>
      <dsp:spPr>
        <a:xfrm>
          <a:off x="527478" y="628577"/>
          <a:ext cx="3639399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Пробный «ЕГЭ» и пробный «ОГЭ»</a:t>
          </a:r>
          <a:endParaRPr lang="ru-RU" sz="1400" b="1" kern="1200" dirty="0"/>
        </a:p>
      </dsp:txBody>
      <dsp:txXfrm>
        <a:off x="527478" y="628577"/>
        <a:ext cx="3639399" cy="314116"/>
      </dsp:txXfrm>
    </dsp:sp>
    <dsp:sp modelId="{C506D7B7-2F9D-4FC1-A206-7183F0CA3DFD}">
      <dsp:nvSpPr>
        <dsp:cNvPr id="0" name=""/>
        <dsp:cNvSpPr/>
      </dsp:nvSpPr>
      <dsp:spPr>
        <a:xfrm>
          <a:off x="331155" y="589313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2AF4CF7-B74B-4E3B-8537-A7F83F90D244}">
      <dsp:nvSpPr>
        <dsp:cNvPr id="0" name=""/>
        <dsp:cNvSpPr/>
      </dsp:nvSpPr>
      <dsp:spPr>
        <a:xfrm>
          <a:off x="683361" y="1099683"/>
          <a:ext cx="3483516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Тренировочное тестирование</a:t>
          </a:r>
          <a:r>
            <a:rPr lang="en-US" sz="1400" b="1" kern="1200" dirty="0" smtClean="0"/>
            <a:t>             </a:t>
          </a:r>
          <a:r>
            <a:rPr lang="ru-RU" sz="1400" b="1" kern="1200" dirty="0" smtClean="0"/>
            <a:t> «ЕГЭ без двоек»</a:t>
          </a:r>
          <a:endParaRPr lang="ru-RU" sz="1400" b="1" kern="1200" dirty="0"/>
        </a:p>
      </dsp:txBody>
      <dsp:txXfrm>
        <a:off x="683361" y="1099683"/>
        <a:ext cx="3483516" cy="314116"/>
      </dsp:txXfrm>
    </dsp:sp>
    <dsp:sp modelId="{18CEED25-EF3C-41E4-87DE-11D779E65C3F}">
      <dsp:nvSpPr>
        <dsp:cNvPr id="0" name=""/>
        <dsp:cNvSpPr/>
      </dsp:nvSpPr>
      <dsp:spPr>
        <a:xfrm>
          <a:off x="487038" y="1060418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58A56CC-2450-4567-AD6E-DC10E135B965}">
      <dsp:nvSpPr>
        <dsp:cNvPr id="0" name=""/>
        <dsp:cNvSpPr/>
      </dsp:nvSpPr>
      <dsp:spPr>
        <a:xfrm>
          <a:off x="733133" y="1571133"/>
          <a:ext cx="3433744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Мониторинг уровня предметной обученности 4 классов </a:t>
          </a:r>
          <a:endParaRPr lang="ru-RU" sz="1400" b="1" kern="1200" dirty="0"/>
        </a:p>
      </dsp:txBody>
      <dsp:txXfrm>
        <a:off x="733133" y="1571133"/>
        <a:ext cx="3433744" cy="314116"/>
      </dsp:txXfrm>
    </dsp:sp>
    <dsp:sp modelId="{54226F25-BCD7-4DD5-B89D-E919B24B77C6}">
      <dsp:nvSpPr>
        <dsp:cNvPr id="0" name=""/>
        <dsp:cNvSpPr/>
      </dsp:nvSpPr>
      <dsp:spPr>
        <a:xfrm>
          <a:off x="536810" y="1531869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2CF377C-AD54-4494-95F2-0884CC99323F}">
      <dsp:nvSpPr>
        <dsp:cNvPr id="0" name=""/>
        <dsp:cNvSpPr/>
      </dsp:nvSpPr>
      <dsp:spPr>
        <a:xfrm>
          <a:off x="683361" y="2042584"/>
          <a:ext cx="3483516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Мониторинг качества знаний учащихся 5,6,7,8 и 10 классов</a:t>
          </a:r>
          <a:endParaRPr lang="ru-RU" sz="1300" b="1" kern="1200" dirty="0"/>
        </a:p>
      </dsp:txBody>
      <dsp:txXfrm>
        <a:off x="683361" y="2042584"/>
        <a:ext cx="3483516" cy="314116"/>
      </dsp:txXfrm>
    </dsp:sp>
    <dsp:sp modelId="{C3F99900-06D2-4BF5-A0FE-80A0A6898620}">
      <dsp:nvSpPr>
        <dsp:cNvPr id="0" name=""/>
        <dsp:cNvSpPr/>
      </dsp:nvSpPr>
      <dsp:spPr>
        <a:xfrm>
          <a:off x="487038" y="2003320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47ACBEA-4B4E-4969-9231-59D971770AFB}">
      <dsp:nvSpPr>
        <dsp:cNvPr id="0" name=""/>
        <dsp:cNvSpPr/>
      </dsp:nvSpPr>
      <dsp:spPr>
        <a:xfrm>
          <a:off x="527478" y="2513689"/>
          <a:ext cx="3639399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Единое республиканское тестирование по татарскому языку </a:t>
          </a:r>
          <a:endParaRPr lang="ru-RU" sz="1400" b="1" kern="1200" dirty="0"/>
        </a:p>
      </dsp:txBody>
      <dsp:txXfrm>
        <a:off x="527478" y="2513689"/>
        <a:ext cx="3639399" cy="314116"/>
      </dsp:txXfrm>
    </dsp:sp>
    <dsp:sp modelId="{2363C004-88FD-4B6F-8019-CFD617484BD2}">
      <dsp:nvSpPr>
        <dsp:cNvPr id="0" name=""/>
        <dsp:cNvSpPr/>
      </dsp:nvSpPr>
      <dsp:spPr>
        <a:xfrm>
          <a:off x="331155" y="2474425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539C708-1FDF-4A0D-978D-4274616A63FD}">
      <dsp:nvSpPr>
        <dsp:cNvPr id="0" name=""/>
        <dsp:cNvSpPr/>
      </dsp:nvSpPr>
      <dsp:spPr>
        <a:xfrm>
          <a:off x="243018" y="2985140"/>
          <a:ext cx="3923859" cy="3141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9330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Участие  в международных исследованиях </a:t>
          </a:r>
          <a:r>
            <a:rPr lang="en-US" sz="1300" b="1" kern="1200" dirty="0" smtClean="0"/>
            <a:t>PISA, TIMMS, PIRLS, IPIPS</a:t>
          </a:r>
          <a:endParaRPr lang="ru-RU" sz="1300" b="1" kern="1200" dirty="0"/>
        </a:p>
      </dsp:txBody>
      <dsp:txXfrm>
        <a:off x="243018" y="2985140"/>
        <a:ext cx="3923859" cy="314116"/>
      </dsp:txXfrm>
    </dsp:sp>
    <dsp:sp modelId="{F22091F1-1E65-462B-B9ED-05977ECBAAD6}">
      <dsp:nvSpPr>
        <dsp:cNvPr id="0" name=""/>
        <dsp:cNvSpPr/>
      </dsp:nvSpPr>
      <dsp:spPr>
        <a:xfrm>
          <a:off x="46695" y="2945876"/>
          <a:ext cx="392645" cy="3926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0.80712</cdr:x>
      <cdr:y>0.7835</cdr:y>
    </cdr:from>
    <cdr:to>
      <cdr:x>0.93706</cdr:x>
      <cdr:y>0.85437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20208" y="3184128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0.57717</cdr:x>
      <cdr:y>0.16087</cdr:y>
    </cdr:from>
    <cdr:to>
      <cdr:x>0.67911</cdr:x>
      <cdr:y>0.34545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220072" y="7920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0.45889</cdr:x>
      <cdr:y>0.14648</cdr:y>
    </cdr:from>
    <cdr:to>
      <cdr:x>0.55883</cdr:x>
      <cdr:y>0.3308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139952" y="72008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0.18599</cdr:x>
      <cdr:y>0.03537</cdr:y>
    </cdr:from>
    <cdr:to>
      <cdr:x>0.99147</cdr:x>
      <cdr:y>0.20989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1570164" y="145506"/>
          <a:ext cx="6800004" cy="718013"/>
        </a:xfrm>
        <a:prstGeom xmlns:a="http://schemas.openxmlformats.org/drawingml/2006/main" prst="rect">
          <a:avLst/>
        </a:prstGeom>
        <a:gradFill xmlns:a="http://schemas.openxmlformats.org/drawingml/2006/main" flip="none" rotWithShape="1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lin ang="0" scaled="1"/>
          <a:tileRect/>
        </a:gra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2013</a:t>
          </a:r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года создано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58</a:t>
          </a:r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базовых площадок </a:t>
          </a:r>
        </a:p>
        <a:p xmlns:a="http://schemas.openxmlformats.org/drawingml/2006/main">
          <a:pPr algn="l"/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научно-технического творчества с охватом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4482</a:t>
          </a:r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чел</a:t>
          </a:r>
          <a:r>
            <a:rPr lang="ru-RU" sz="1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</a:t>
          </a:r>
          <a:endParaRPr lang="ru-RU" sz="1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0.39823</cdr:x>
      <cdr:y>0.19844</cdr:y>
    </cdr:from>
    <cdr:to>
      <cdr:x>0.81416</cdr:x>
      <cdr:y>0.32391</cdr:y>
    </cdr:to>
    <cdr:cxnSp macro="">
      <cdr:nvCxnSpPr>
        <cdr:cNvPr id="3" name="Straight Arrow Connector 2"/>
        <cdr:cNvCxnSpPr/>
      </cdr:nvCxnSpPr>
      <cdr:spPr>
        <a:xfrm xmlns:a="http://schemas.openxmlformats.org/drawingml/2006/main" flipV="1">
          <a:off x="3240360" y="851912"/>
          <a:ext cx="3384376" cy="538609"/>
        </a:xfrm>
        <a:prstGeom xmlns:a="http://schemas.openxmlformats.org/drawingml/2006/main" prst="straightConnector1">
          <a:avLst/>
        </a:prstGeom>
        <a:ln xmlns:a="http://schemas.openxmlformats.org/drawingml/2006/main" w="19050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0.39823</cdr:x>
      <cdr:y>0.35224</cdr:y>
    </cdr:from>
    <cdr:to>
      <cdr:x>0.81416</cdr:x>
      <cdr:y>0.41934</cdr:y>
    </cdr:to>
    <cdr:cxnSp macro="">
      <cdr:nvCxnSpPr>
        <cdr:cNvPr id="4" name="Straight Arrow Connector 3"/>
        <cdr:cNvCxnSpPr/>
      </cdr:nvCxnSpPr>
      <cdr:spPr>
        <a:xfrm xmlns:a="http://schemas.openxmlformats.org/drawingml/2006/main">
          <a:off x="3240360" y="1512168"/>
          <a:ext cx="3384376" cy="288032"/>
        </a:xfrm>
        <a:prstGeom xmlns:a="http://schemas.openxmlformats.org/drawingml/2006/main" prst="straightConnector1">
          <a:avLst/>
        </a:prstGeom>
        <a:ln xmlns:a="http://schemas.openxmlformats.org/drawingml/2006/main" w="19050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1CD53-8F26-42B0-897B-2DF2E37317A2}" type="datetimeFigureOut">
              <a:rPr lang="ru-RU" smtClean="0"/>
              <a:t>14.08.2014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868CB-E432-4B4A-AAD0-197982155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530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6C33-2F50-4361-9651-B5934CDC7413}" type="datetimeFigureOut">
              <a:rPr lang="ru-RU" smtClean="0"/>
              <a:t>14.08.2014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3846F-E4DD-4C7C-A04D-B5CB438F4A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130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" y="744538"/>
            <a:ext cx="6613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A856C-8744-4A31-95F0-31EF55EACBDB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60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A3DE-DCB2-4A99-9760-3384C20A2782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6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54964-77FB-4165-A4FF-B2DC7F48921F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95996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A564-0187-4980-ABBC-99E51161CC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009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1B3D9-6C57-498B-8E31-5D137BFC96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48745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0881D-8DC3-44B9-A490-F835D73309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72253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96F5-CA55-45B7-94D0-591F63DBA0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0616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64C52-9706-4B82-AE0E-C2A34F2CBD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1162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5BABD-5222-46AA-AA21-9A2597732D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7691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2244-9A58-4133-B7D2-0D596BD10F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8781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FA6B0-69C4-4943-8005-F1A183D96B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7702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FEC9-14FD-4455-BAF3-0DEEE1560D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30566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0A47-A4BF-4710-9117-F5DC809D9D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844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7122C-F59A-491D-A0B9-8F0DB18308F3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8762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D09D-F7F1-4FD6-9C36-8B468866851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845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48269-B426-469B-A062-1AEF7AFC339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0702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FDC2B-6095-484F-9FED-5515F78DC1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6235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F5D9F-DD91-43C3-8E4B-9A78524BE6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1774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3B7E2-26AA-4B2C-9875-8E86E0DECA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4408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B57D7-6572-4852-85B0-4E771BC1F3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10372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014F-7246-437E-B31F-B892FD4ABBC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61935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FA61D-DCEF-4058-A633-772E81540D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25394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58CC-7D5F-4A53-AA50-BD5A70417B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2760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EA718-305B-4F9E-8D47-90B56157B3C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9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6399-E045-4BB7-A3BF-B75E6926791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28463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3747E-0663-4227-BADE-4B6881F3D4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0380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C86A5-3AB2-4C70-AC2B-4726951404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349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0289-B8C1-4397-9D13-94BC9AA8B7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4258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25027-29F0-479F-B7C4-5A8E3185FF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01669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78C08-EF31-4C1D-9A46-1E94A2BD4BA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62788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668D0-2422-46A7-9428-18B1F8DA4A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94070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49AF-AF33-413F-AFA3-434412D32C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7825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488A6-FB2D-4AE1-8CA6-48D5668D75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42830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37E9-CDA6-4E39-AD5E-6D7D3F492E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080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49DEB-5DF5-46ED-B60F-B9E7F0E101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410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CD489-9106-4162-9DE5-E684698321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76940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8790-56D6-4AB7-9BE9-292B065F0D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4147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C8EF-F86D-4A92-94D6-0015EDD891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37820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67DD9-9CCF-4C82-A10C-44BF6E4844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523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D996-412A-44D3-B7E0-D0EAA9ADE8D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2578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D5D4C-8412-4D0C-9B8A-984C90E04D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4555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E4B1-AC7B-4BAF-B92D-4AE8FFEA3D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13825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5F88-D721-45C0-8E80-17C5CB9BCA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0440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DCB09-7D71-4D0B-81BB-7973F79233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53230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9434-299C-4307-936A-5C0FA6E7B6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448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DD7CA-8277-465D-843C-727FDBA2E8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38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3DD-8A9B-414F-838C-FED86FBA3A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1388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7AA59-FF8A-4E24-9948-D7FB1AFEC7C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01650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116F7-455E-4789-A5CA-B91F060D9F8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00925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3D11-5E30-4C12-9717-F254618264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57678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8F623-1DFE-4B72-8C81-F26C187F25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8055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F10E-0C7B-4FC5-B246-FEC0305564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7906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EDD8-D45F-480A-9BA8-CE825269616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1093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EFDD0-3CAB-437B-8DC8-7CC0FED4D1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017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C0736-F16A-476A-8273-D0F8739D161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8017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BE38-8BA2-45B6-8756-F8139FC2B7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82523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E7B70-DF58-48EF-A7F0-5B068A225AF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707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B930-7B83-4349-A4A5-B6757A9DEC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052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E31D-B826-4EC3-A85F-3C876E1618D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21440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628E-E8E8-4718-BE29-5DA8888DA8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07201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1BFFC-9D70-446B-A4C0-4ADB2A89F2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9270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D930D-E601-4606-8CCC-267ADE25BF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6437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CE471-9669-4298-A50B-44E95D5B9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6755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AAE18-53FE-45ED-BB9B-16EB0A22AC3A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95569-CC7D-453F-A851-E53B5D590F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86523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8ABE7-393C-40D9-AA4E-452FEABB9116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7A166-34D0-45AF-9A0A-D0E01D1879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58067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BBFB9-764B-44E7-9FCD-2F9A315F5A08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E0ECE-4A34-4EFB-A879-F8802C41E2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89258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DACB5-7660-4B12-B93A-7EC67D3DFD6A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9B26-BE14-4241-8408-22F38B7ACC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8765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C2B73-C0C5-4DAD-861F-EADA62CF3109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24FE-6992-4C0A-B1D2-D2415D71D5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822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363D3-C443-4738-AB65-D92C3343055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7750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E2044-C301-4166-8A1F-83DBC95CF26F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354C-FDE4-4E65-9978-974709D3F4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593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551C9-ACA1-4988-B84C-894EE3235547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D7C0A-A73A-4610-904E-495607E19F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15673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33F83-9718-4A6C-B967-838D3FD81693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5C8F8-4E8C-4B06-82D8-6BB553D906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0059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C2A45-AFF0-48A3-9074-29A7CB4E4CAA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2FFE4-7478-4C76-A8B5-FBEE5F1EE1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96016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0EA11-69FB-43E8-8869-9AAFC614C4B6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FCD0D-9138-423C-AB54-00169D9794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22600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21821-1BAF-4FFA-96A7-D5C92BE51515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A2B4C-340D-4DE9-B7DB-01AC5E67B3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475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B33F5-3B58-4988-B25A-E8736D9A90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68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E81C5-819A-4A51-81D8-51D1DD9588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28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0F65-AB67-447C-B32E-4D261EA47F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063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E3FC-8874-4814-919F-0A9B9EE9CD3B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35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DD739-0247-42EA-B67E-D1FD573093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055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AC56-7F73-49CD-96D9-9A29A78EFE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152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C89E-EAFE-4EE2-8715-74355064A0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246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99F2-0257-410D-9B79-353EDD28A2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9309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1E9-332D-4A4E-A070-929193949C3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382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2EF3D-6406-4F71-A120-8C3F6D3BBD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6045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B3904-F18E-43C1-BCE8-6BAC63F98FF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27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DBD26-BAA0-4CB5-A468-736393FD14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299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A72A-1AB6-4126-BB6B-F8AECB1B57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9529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BEDBA-AC9F-475B-AB75-972617E430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90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BDAD9-736A-4944-9319-38FB2BEE4AF3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6245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F494F-B035-4C63-AB46-4F2EC722D2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766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7A6B-DBB0-4152-BA07-62A2C57B54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6448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E87-4BF2-41D6-A2BC-C48582D577B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484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03564-B1DA-4D91-B43E-D53B63FB9F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593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EBECB-B478-4CB8-B6BF-517B6A0FDF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333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2C8E4-E62A-4B45-9ED3-99321D0B18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539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597D4-2EE5-4BED-AD83-107C12C8B4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931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5E-86D7-4F09-BCC6-774C014C154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151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DC7F2-8E6A-4982-951B-F1D233BC09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3741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0773-D180-4716-9D9B-5ED18080DA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675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279CD-5708-41DF-8D22-96447535DDBA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02599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6A75E-507F-45EF-B848-4E5A23EB2C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3866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9412-B34F-44C4-A967-D41E283D30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6884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4612E-4D57-416C-8B24-BA40B3497DF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452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31A37-3D9C-41EC-9F0A-130753812F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9874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595-FFA5-4053-8A4A-B9A605E55D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5099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3732-B433-4744-AC15-72C60826FB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59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CB853-E638-4BDA-A6D2-46E3CDCB46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9017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B4B3A-D2D0-40E1-A027-A560BC3ADA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2836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F808-5DAE-4331-A415-2435D6C470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2283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3EB7C-44D9-4619-9EBC-7AFA9E20C32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27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DA75E-3DD6-4567-AE35-7AD06D88DE36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0560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EA5E-BB48-4F39-A42D-29849F779E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3056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E93B5-E1C4-4766-8D70-A15A195BAA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9791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26338-B630-474C-8FC3-C0698245899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3015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B2FE-0781-45F9-8359-DEFB715DE0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2156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D156E-4CB7-4895-87E2-73D8C4B9170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7702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4DB7C-5091-4C6D-9E23-0A5447010C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032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E6ED-5B7A-4E3D-8F42-720EE4C874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564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C40D-B876-4C58-B62A-E55CA2BDCE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3467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7496-046B-4622-AA90-085146E58A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5881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98D6-DCDF-4801-8980-6F4C5067D1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1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4DE5-AAA3-4C8F-9248-FEDA2352400B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1534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1D3AB-7397-4202-BB34-B94C6A848A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5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91D60-21FB-4C1F-86E9-7924384E17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844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2870-301E-4D0D-AB06-5A01EE6951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8317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3923-B972-4857-84BC-D790C892A3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842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48485-4EF6-4BB1-B17A-7BA3CF398C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6199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42399-2EAA-424C-ADD0-068781DB84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678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F046B-34E3-4F2E-BB8D-8A3BA4B877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8511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134C-E427-4AD5-B6BE-1AAB5CA098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704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3B20C-E176-48D7-BA13-3A962D272EF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2152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1F590-24A5-4A9B-A857-9DF22C1EDB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45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58BD-4AB0-4FFC-87C3-D5761E8F0EE9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52291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E810D-52EC-4CCE-85E7-0365C78924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9745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59425-3556-4EA9-82ED-9ECA21B0DC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453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EB123-0541-4F56-A617-C58FE04105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187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462E0-2E57-40D9-B8E8-B3600425F0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8628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8834-78B1-4DC3-9105-2B43AF6E82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3179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C220D-EC49-47B7-AAA1-2A1629505B4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223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9BCB0-9E48-4D94-9938-BFF57F7CFB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99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7839-4B3E-40B3-9007-80ED849AA9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0909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C69B-0B90-404A-8FF9-D35BFBD3A3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6365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E898-5A79-4AE8-A9F1-50E8C0636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3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4388-BAE2-4C7A-895C-81A8C098C61A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6578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4512-A550-4562-BAC4-D396DF6FC2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35712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790-4243-499B-9445-FA64FCF393E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0967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CA20-3709-415C-9978-9160286908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6917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1E33-91ED-460B-B7A3-5788ABAF42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071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9571B-DD63-4D3A-BF41-041F0F1964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9734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555-F040-4823-AB6B-03DC54B2E5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3639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EC3B-2840-4A39-92FC-5F573E24DA4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152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1412-90EE-4DC6-902E-EE940087A0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8800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847DD-65F2-4026-8573-CC088C4231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600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95223-A03D-47AC-9BAC-6E048CF62F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85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63C8E-755C-421C-B07B-03972530664B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8731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3464-D953-4298-9D5B-2BE3441C8F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6359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7F37-148A-480D-A649-2B5BA023A0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9292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5E3F-92C2-40DF-87E6-437F00A306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0271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854E1-37CB-4A13-980A-DECDC3373F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7142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4223-151E-42F1-925E-C7AC8429E7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539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4EB9-4913-4467-B7D6-C098128EDDB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45652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FF928-FE10-4B97-A206-E4E325CF62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82647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ADF1-C180-4986-8AA9-2563143FA3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995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C92E-584B-4DD0-8C19-C69E9A966A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430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4D6D-9987-4E73-8C33-920802775E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0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10677-9619-4609-AD2E-E637EEF82F3C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55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D6B21-00BE-4D9F-B9F0-127FBD178E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766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1DB8A-5516-4FA4-9F8F-704ED14BFE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96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EE40E-E1D9-409B-B8C1-A087100F01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52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F8ADE-E683-4125-9198-FC2FA01321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6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BFE4F-4B65-48D3-B33E-78725A59A7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6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CF30BC-2378-4399-96B4-FC8369A483B6}" type="datetime1">
              <a:rPr lang="ru-RU" smtClean="0"/>
              <a:t>14.08.2014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B47146-5C4D-40D5-84B0-1765F89D55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3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FF8B2-FCC7-49AE-8680-8F042392DC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3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5285D-B4DD-4BFA-967C-ABC0ED66EA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9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4EA73-43BF-4884-AC3A-57C7C52969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75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738B9-5770-4555-A60C-DA1FC7BC83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7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B304E-FBC6-402A-9947-AA8519424B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140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EC9FD-578A-4CD5-9105-1862DC54C6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80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66FDA-4ABC-4EFD-9DB8-EA0E72F171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08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B541-3A74-48FC-A9A6-EC39E0976C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14.08.2014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51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microsoft.com/office/2007/relationships/hdphoto" Target="../media/hdphoto1.wdp"/><Relationship Id="rId5" Type="http://schemas.openxmlformats.org/officeDocument/2006/relationships/image" Target="../media/image29.jpe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5.png"/><Relationship Id="rId4" Type="http://schemas.openxmlformats.org/officeDocument/2006/relationships/chart" Target="../charts/char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4.jpe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42.jpe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image" Target="../media/image1.png"/><Relationship Id="rId16" Type="http://schemas.openxmlformats.org/officeDocument/2006/relationships/image" Target="../media/image43.jpeg"/><Relationship Id="rId1" Type="http://schemas.openxmlformats.org/officeDocument/2006/relationships/slideLayout" Target="../slideLayouts/slideLayout23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5.pn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openxmlformats.org/officeDocument/2006/relationships/image" Target="../media/image4.jpeg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6.jpeg"/><Relationship Id="rId7" Type="http://schemas.openxmlformats.org/officeDocument/2006/relationships/image" Target="../media/image5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6.jpeg"/><Relationship Id="rId7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46.jpeg"/><Relationship Id="rId7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.png"/><Relationship Id="rId9" Type="http://schemas.openxmlformats.org/officeDocument/2006/relationships/image" Target="../media/image6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7.xml"/><Relationship Id="rId5" Type="http://schemas.openxmlformats.org/officeDocument/2006/relationships/chart" Target="../charts/char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9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.jpe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microsoft.com/office/2007/relationships/hdphoto" Target="../media/hdphoto2.wdp"/><Relationship Id="rId5" Type="http://schemas.openxmlformats.org/officeDocument/2006/relationships/image" Target="../media/image68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chart" Target="../charts/chart6.xml"/><Relationship Id="rId4" Type="http://schemas.openxmlformats.org/officeDocument/2006/relationships/image" Target="../media/image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44449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1540" y="1563638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ru-RU" sz="40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Татарстан: образование инновационного региона</a:t>
            </a:r>
            <a:endParaRPr lang="ru-RU" altLang="ru-RU" sz="40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148064" y="3147814"/>
            <a:ext cx="4701426" cy="151217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Э.Н.Фаттахов </a:t>
            </a:r>
          </a:p>
          <a:p>
            <a:pPr algn="l">
              <a:defRPr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Заместитель Премьер-министра</a:t>
            </a:r>
          </a:p>
          <a:p>
            <a:pPr algn="l">
              <a:defRPr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Татарстан -</a:t>
            </a:r>
          </a:p>
          <a:p>
            <a:pPr algn="l">
              <a:defRPr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образования и науки</a:t>
            </a:r>
          </a:p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pic>
        <p:nvPicPr>
          <p:cNvPr id="8" name="Picture 18" descr="http://abali.ru/wp-content/uploads/2011/09/Coat_of_Arms_of_Tatarstan_ger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4" y="201400"/>
            <a:ext cx="868791" cy="85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57011" y="97707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Грантовая поддержка педагогов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59632" y="771550"/>
            <a:ext cx="799288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«Наш новый учитель»</a:t>
            </a: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лучшие выпускники ведущих, в том числе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непедагогических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вузов,</a:t>
            </a: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аспиранты</a:t>
            </a:r>
          </a:p>
          <a:p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Президентская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надбавка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учителям биологии, географии, информатики, математики, технологии, физики и химии – 10 000 рублей, остальным учителям – 7 500 рублей в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 </a:t>
            </a:r>
          </a:p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грантов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290</a:t>
            </a:r>
          </a:p>
          <a:p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«Наш лучший учитель»</a:t>
            </a: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Президентская надбавка – 6000 рублей в месяц в течение года</a:t>
            </a: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грантов – более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</a:t>
            </a:r>
          </a:p>
          <a:p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лучший директор школы»</a:t>
            </a:r>
          </a:p>
          <a:p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гранта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единовременная выплата 50 000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грантов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- 75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168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29019" y="241722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развития профобразования до 2020 года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827584" y="1419622"/>
            <a:ext cx="7992888" cy="4569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В рамках государственной программы «Развитие образования и науки Республики Татарстан на 2014-2020 годы» утверждена подпрограмма 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профессионального и послевузовского образования и повышение квалификации работников данной сферы на 2014-2020 годы»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8247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2" name="Picture 2" descr="C:\Users\e.gubaydullin\Pictures\ws_rgb_larg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92" y="3219822"/>
            <a:ext cx="1636712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63688" y="169715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национальный чемпионат WorldSkills Russia в г. Казани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827564" y="926108"/>
            <a:ext cx="76328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4500"/>
              </a:lnSpc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432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участника по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профессиям из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регионов России и Финляндии</a:t>
            </a:r>
          </a:p>
          <a:p>
            <a:pPr marL="342900" indent="-342900" algn="l">
              <a:lnSpc>
                <a:spcPts val="4500"/>
              </a:lnSpc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468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экспертов из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регионов России</a:t>
            </a:r>
          </a:p>
          <a:p>
            <a:pPr marL="342900" indent="-342900" algn="l">
              <a:lnSpc>
                <a:spcPts val="4500"/>
              </a:lnSpc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53 373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посетителя с 16 по 20 мая 2014 года</a:t>
            </a:r>
          </a:p>
          <a:p>
            <a:pPr marL="342900" indent="-342900" algn="l">
              <a:lnSpc>
                <a:spcPts val="4500"/>
              </a:lnSpc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Татарстан занял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место в общекомандном зачете (4-7-6)</a:t>
            </a:r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1498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20538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64038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19672" y="169714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национальный чемпионат WorldSkills Russia в г. Казани</a:t>
            </a: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14642"/>
            <a:ext cx="2842619" cy="19440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14642"/>
            <a:ext cx="2838312" cy="19440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http://intertat.ru/media/images/IMG_403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31790"/>
            <a:ext cx="2520280" cy="176011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83122"/>
            <a:ext cx="2706978" cy="180465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7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25698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 всемирной математической олимпиады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630402" y="483518"/>
            <a:ext cx="72620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55-ая Международная математическая олимпиада</a:t>
            </a: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Arial" pitchFamily="34" charset="0"/>
              </a:rPr>
              <a:t>г. Кейптаун (Южно-Африканская Республика)</a:t>
            </a: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70135"/>
              </p:ext>
            </p:extLst>
          </p:nvPr>
        </p:nvGraphicFramePr>
        <p:xfrm>
          <a:off x="1259632" y="1131590"/>
          <a:ext cx="7920880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7334"/>
                <a:gridCol w="396354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Чернега Никита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МБОУ 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«Гимназия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 122 им.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Ж.А.Зайцевой»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Московского района г.Казани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</a:t>
                      </a: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золотая 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медаль</a:t>
                      </a:r>
                      <a:endParaRPr lang="ru-RU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Волостнов Алексей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МБОУ 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«Гимназия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 122 им.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Ж.А.Зайцевой»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Московского района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г.Казани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серебряная 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медаль</a:t>
                      </a:r>
                      <a:endParaRPr lang="ru-RU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4" descr="D:\Чернег1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2273880"/>
            <a:ext cx="1800200" cy="247003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Picture 5" descr="D:\Волостнов1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2273880"/>
            <a:ext cx="1872208" cy="247003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4447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25698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Победитель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всемирной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химической олимпиады</a:t>
            </a: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630402" y="483518"/>
            <a:ext cx="72620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46-ая Международная химическая олимпиада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г. </a:t>
            </a:r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Ханой (Социалистическая республика Вьетнам)</a:t>
            </a: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05752"/>
              </p:ext>
            </p:extLst>
          </p:nvPr>
        </p:nvGraphicFramePr>
        <p:xfrm>
          <a:off x="3059832" y="1131590"/>
          <a:ext cx="4320480" cy="88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Садыков Алексей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МАОУ  «Лицей № 131» Вахитовского района г.Казани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</a:t>
                      </a: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серебряная медаль</a:t>
                      </a:r>
                      <a:endParaRPr lang="ru-RU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067694"/>
            <a:ext cx="2345056" cy="271069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77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97706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заключительного этапа </a:t>
            </a:r>
            <a:endParaRPr lang="ru-RU" sz="22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всероссийской олимпиады школьников</a:t>
            </a:r>
            <a:endParaRPr lang="ru-RU" sz="2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59632" y="699542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Татарстан –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место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Российской Федерации </a:t>
            </a:r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количеству призеров и победителей</a:t>
            </a: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947230675"/>
              </p:ext>
            </p:extLst>
          </p:nvPr>
        </p:nvGraphicFramePr>
        <p:xfrm>
          <a:off x="1115616" y="1024884"/>
          <a:ext cx="7704856" cy="392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375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106" name="Заголовок 105"/>
          <p:cNvSpPr>
            <a:spLocks noGrp="1"/>
          </p:cNvSpPr>
          <p:nvPr>
            <p:ph type="title"/>
          </p:nvPr>
        </p:nvSpPr>
        <p:spPr>
          <a:xfrm>
            <a:off x="1907704" y="195486"/>
            <a:ext cx="5832648" cy="857250"/>
          </a:xfrm>
        </p:spPr>
        <p:txBody>
          <a:bodyPr>
            <a:noAutofit/>
          </a:bodyPr>
          <a:lstStyle/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Online-школа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 </a:t>
            </a:r>
            <a:b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татарскому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языку </a:t>
            </a:r>
            <a:b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«Ана теле»</a:t>
            </a:r>
          </a:p>
        </p:txBody>
      </p:sp>
      <p:pic>
        <p:nvPicPr>
          <p:cNvPr id="12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7917" y="1491630"/>
            <a:ext cx="83224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создание условий для практического изучения татарского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языка, ознакомление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культурой татарского народа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20" y="2642376"/>
            <a:ext cx="2164020" cy="1873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761" y="51471"/>
            <a:ext cx="2281424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21521"/>
            <a:ext cx="2192463" cy="1894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156176" y="2249453"/>
            <a:ext cx="29878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пользователей –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10 000 </a:t>
            </a: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стран –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33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04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4544" y="-72604"/>
            <a:ext cx="9144000" cy="8441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32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32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Т-чемпион» 2013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24657" y="843558"/>
            <a:ext cx="75958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Приняли участие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253 тыс. учащихся</a:t>
            </a:r>
          </a:p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Обучили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320 тыс. взрослых</a:t>
            </a:r>
          </a:p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Создано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 тыс. новых личных кабинетов</a:t>
            </a:r>
          </a:p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Ежемесячное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оказываемых в Татарстане электронных услуг увеличилось на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60 %</a:t>
            </a:r>
          </a:p>
          <a:p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616" y="3291830"/>
            <a:ext cx="8243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Т-чемпион» признан лучшим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проектом во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Всероссийском конкурсе «ПРОФ-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номинации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«Популяризация и пропаганда сервисов электронного правительства»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1318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51470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Школьная карта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08790" y="771550"/>
            <a:ext cx="76059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Предоплаченная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банковская карта или браслет с микрочипом</a:t>
            </a:r>
            <a:r>
              <a:rPr 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PayPass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выдаваемые всем учащимся  1-11 классов:</a:t>
            </a:r>
          </a:p>
          <a:p>
            <a:pPr algn="just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	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		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2" descr="C:\Users\AIPominov\Desktop\Питание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4396"/>
            <a:ext cx="4536504" cy="173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Надежда\Pictures\к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892" y="2648835"/>
            <a:ext cx="3321712" cy="172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627784" y="2113930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использования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3700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547664" y="51470"/>
            <a:ext cx="7645231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2656" y="104314"/>
            <a:ext cx="7559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Августовское совещание 2014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025983"/>
              </p:ext>
            </p:extLst>
          </p:nvPr>
        </p:nvGraphicFramePr>
        <p:xfrm>
          <a:off x="899592" y="771550"/>
          <a:ext cx="8064896" cy="3946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3"/>
                <a:gridCol w="5290075"/>
                <a:gridCol w="1406668"/>
              </a:tblGrid>
              <a:tr h="288032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 августа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Некоммерческие организации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Казань 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2604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8 августа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Дошкольное образование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Богатые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 Сабы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56314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11-12 августа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VI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 Всероссийский съезд учителей татарского языка и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литературы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Казань, Богатые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 Сабы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1721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11-13 августа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V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 Международный Фестиваль школьных учителей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Елабуга 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5668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12, 14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августа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Профессиональное образование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Елабуга, Богатые Сабы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3870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13-14 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августа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Общее образование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Богатые Сабы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5864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14 августа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Дополнительное образование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Богатые Сабы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9445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15 августа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Пленарное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заседание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Богатые Сабы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8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Общее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 количество участников                       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2850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2E1AE7FE-9857-4954-863E-6424AC6B47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926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123478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</a:t>
            </a:r>
            <a:endParaRPr lang="ru-RU" sz="22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международного </a:t>
            </a:r>
            <a:r>
              <a:rPr lang="ru-RU" sz="2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федерального уровня для школьников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662216" y="963146"/>
            <a:ext cx="3269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олимпиада по татарскому языку и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литературе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C:\Users\Amirova\AppData\Local\Microsoft\Windows\Temporary Internet Files\Content.Word\IMG_688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78582"/>
            <a:ext cx="2774950" cy="1981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 descr="C:\Users\Amirova\Desktop\Исламова Г.И\Мероприятия\Междун Русский\Фото олимпиада\IMG_817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4623"/>
            <a:ext cx="3067050" cy="20383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Прямоугольник 15"/>
          <p:cNvSpPr/>
          <p:nvPr/>
        </p:nvSpPr>
        <p:spPr>
          <a:xfrm>
            <a:off x="4967788" y="2944564"/>
            <a:ext cx="4104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олимпиада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русскому языку для учащихся школ с родным (нерусским) языком обучения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7270" y="4085659"/>
            <a:ext cx="767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астрофизический турнир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Всероссийские олимпиады по экологии и химии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15966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00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71600" y="123478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математики в Республике Татарстан 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771550"/>
            <a:ext cx="59046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форум «Концепция математического образования в России: проблемы и перспективы его развития»</a:t>
            </a:r>
          </a:p>
          <a:p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современные кабинеты математики </a:t>
            </a:r>
          </a:p>
          <a:p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«Лучший учитель математики» в рамках «Учитель </a:t>
            </a:r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Татарстан – 2014»</a:t>
            </a:r>
          </a:p>
          <a:p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методических разработок, интернет – форум, олимпиада учителей</a:t>
            </a:r>
          </a:p>
          <a:p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Республиканская олимпиада по математике для учеников 4-11 классов</a:t>
            </a:r>
          </a:p>
          <a:p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турнир математических боев </a:t>
            </a:r>
            <a:b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«Лига Победителей»</a:t>
            </a:r>
          </a:p>
        </p:txBody>
      </p:sp>
      <p:pic>
        <p:nvPicPr>
          <p:cNvPr id="13" name="Picture 2" descr="C:\Users\User\Desktop\итоги года математки\emblem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79713"/>
            <a:ext cx="1082978" cy="107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62" y="1275606"/>
            <a:ext cx="2224192" cy="15759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162" y="3003798"/>
            <a:ext cx="2224192" cy="144377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95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развития образования </a:t>
            </a:r>
          </a:p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Татарстан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317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241722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развития образования </a:t>
            </a: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Татарстан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293604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6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социокультурной образовательной среды Республики Татарстан, обеспечивающей повышение качества образования и рост благосостояния граждан, благоприятный инвестиционный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климат, привлекательность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для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молодежи,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и приумножение историко-культурного наследия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Татарстана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68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36104" y="1753890"/>
            <a:ext cx="795637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Рейтинг муниципальных образований и образовательных организаций по итогам учебного года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1313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97706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оценки эффективности деятельности муниципальных органов управления образованием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86880" y="771550"/>
            <a:ext cx="77048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язык,  средний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 ЕГЭ</a:t>
            </a:r>
          </a:p>
          <a:p>
            <a:pPr lvl="0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Математика, средний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 ЕГЭ</a:t>
            </a:r>
          </a:p>
          <a:p>
            <a:pPr lvl="0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выпускников 11 класса,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получивших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аттестат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человеко-экзаменов с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результатом 80 и более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баллов</a:t>
            </a:r>
          </a:p>
          <a:p>
            <a:pPr lvl="0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выпускников 9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классов,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получивших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аттестат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победителей и призеров регионального этапа Всероссийской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олимпиады</a:t>
            </a:r>
          </a:p>
          <a:p>
            <a:pPr lvl="0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ученик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работник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091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59" y="123478"/>
            <a:ext cx="7623081" cy="45547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252" y="3164170"/>
            <a:ext cx="589732" cy="8477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3147814"/>
            <a:ext cx="592639" cy="8995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854555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6"/>
          <p:cNvSpPr txBox="1"/>
          <p:nvPr/>
        </p:nvSpPr>
        <p:spPr>
          <a:xfrm>
            <a:off x="1700062" y="55552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г.Набережные Челны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1680" y="8342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Бугульминский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91680" y="1131590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Советский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7704" y="113159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Вахитовский,Приволжский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1680" y="177037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Московский,Кировский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55552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616" y="834266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15616" y="1122298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15616" y="141033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15616" y="177037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91680" y="206769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Альметьевский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5616" y="205840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07704" y="235572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Авиастроительный,</a:t>
            </a:r>
          </a:p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Ново-Савиновский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5616" y="241844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1680" y="306651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Нижнекамский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15616" y="3066514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1680" y="336383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Лениногорский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3354546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691680" y="365187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Заинский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15616" y="365187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67894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8" name="TextBox 37"/>
          <p:cNvSpPr txBox="1"/>
          <p:nvPr/>
        </p:nvSpPr>
        <p:spPr>
          <a:xfrm>
            <a:off x="4860032" y="54623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Бавлинский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60032" y="8342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Апастовский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60032" y="1122298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Спасский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60032" y="1410330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Алексеевский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60032" y="1779662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Алькеевский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60032" y="205840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Новошешминский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60032" y="234643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Дрожжановский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60032" y="26344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Буинский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60032" y="306651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Пестречинский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60032" y="336383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Верхнеуслонский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395536" y="25698"/>
            <a:ext cx="8748464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Рейтинг муниципальных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образований</a:t>
            </a:r>
          </a:p>
          <a:p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(10 лидеров и 10 отстающих)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486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5147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Набережные Челны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fanaseva\Desktop\фото УО и ДМ Челн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95040"/>
            <a:ext cx="5715558" cy="392948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775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267494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выпускников, не получивших  аттестат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338029"/>
              </p:ext>
            </p:extLst>
          </p:nvPr>
        </p:nvGraphicFramePr>
        <p:xfrm>
          <a:off x="1259632" y="1153837"/>
          <a:ext cx="7558082" cy="3218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035"/>
                <a:gridCol w="1669465"/>
                <a:gridCol w="1778374"/>
                <a:gridCol w="1956208"/>
              </a:tblGrid>
              <a:tr h="98656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РФ, %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РТ, %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Выпускники дневных школ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04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2,9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1,15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704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2,24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0,55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110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75279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Нет данных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0,75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52" marR="91452"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519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267494"/>
            <a:ext cx="8712968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числа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школьников на 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педагогического работника </a:t>
            </a:r>
          </a:p>
          <a:p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городских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школах</a:t>
            </a:r>
            <a:r>
              <a:rPr lang="en-US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пгт.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среднем по РТ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9,3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одного педагога)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172003"/>
              </p:ext>
            </p:extLst>
          </p:nvPr>
        </p:nvGraphicFramePr>
        <p:xfrm>
          <a:off x="2339752" y="1347614"/>
          <a:ext cx="5832648" cy="3002280"/>
        </p:xfrm>
        <a:graphic>
          <a:graphicData uri="http://schemas.openxmlformats.org/drawingml/2006/table">
            <a:tbl>
              <a:tblPr/>
              <a:tblGrid>
                <a:gridCol w="4176464"/>
                <a:gridCol w="1656184"/>
              </a:tblGrid>
              <a:tr h="318105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Сармановский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8,6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18105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Балтасинский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8,2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86836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Спасский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8,1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5607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Бавлинский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8,1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28354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Лаишевский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8,1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13109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Азнакаевский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8,0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Тетюшский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7,8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67374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Мензелинский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7,4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482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/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Капитальные вложения в инфраструктуру сферы образования в 2014 году</a:t>
            </a:r>
            <a:endParaRPr lang="ru-RU" sz="1400" kern="12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</a:t>
            </a:r>
          </a:p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прошедшего учебного года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5274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71600" y="267494"/>
            <a:ext cx="8712968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числа детей на 1 ставку педагогического работника </a:t>
            </a:r>
          </a:p>
          <a:p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сельских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школах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среднем по РТ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4,5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одного педагога) 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710476"/>
              </p:ext>
            </p:extLst>
          </p:nvPr>
        </p:nvGraphicFramePr>
        <p:xfrm>
          <a:off x="2267744" y="1210409"/>
          <a:ext cx="5976664" cy="3377565"/>
        </p:xfrm>
        <a:graphic>
          <a:graphicData uri="http://schemas.openxmlformats.org/drawingml/2006/table">
            <a:tbl>
              <a:tblPr/>
              <a:tblGrid>
                <a:gridCol w="4320480"/>
                <a:gridCol w="1656184"/>
              </a:tblGrid>
              <a:tr h="85948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Верхнеуслонский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59655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Бавлинский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Алексеевский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79077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Елабужский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52784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Мамадышский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Тетюшский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Апастовский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5913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Менделеевский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3,4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91628">
                <a:tc>
                  <a:txBody>
                    <a:bodyPr/>
                    <a:lstStyle>
                      <a:lvl1pPr marL="174625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174625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Спасский 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2,8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6753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27584" y="25698"/>
            <a:ext cx="8712968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малокомплектных школ, % 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033612"/>
              </p:ext>
            </p:extLst>
          </p:nvPr>
        </p:nvGraphicFramePr>
        <p:xfrm>
          <a:off x="2087724" y="819682"/>
          <a:ext cx="6084676" cy="3840300"/>
        </p:xfrm>
        <a:graphic>
          <a:graphicData uri="http://schemas.openxmlformats.org/drawingml/2006/table">
            <a:tbl>
              <a:tblPr/>
              <a:tblGrid>
                <a:gridCol w="4392488"/>
                <a:gridCol w="1692188"/>
              </a:tblGrid>
              <a:tr h="2804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Тетюшский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62,1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747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Камско-Устьинский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57,1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250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Мамадышский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57,1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193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Муслюмовский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53,8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696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Спасский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50,0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Верхнеуслонский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45,0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Бавлинский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41,2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662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Атнинский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40,9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Рыбно-Слободский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40,7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772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339502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Финансовые затраты на одного обучающегося в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общеобразовательных 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организациях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</a:t>
            </a: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 тыс. рублей</a:t>
            </a:r>
            <a:b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982555"/>
              </p:ext>
            </p:extLst>
          </p:nvPr>
        </p:nvGraphicFramePr>
        <p:xfrm>
          <a:off x="2123728" y="1419622"/>
          <a:ext cx="6192688" cy="25146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464496"/>
                <a:gridCol w="1728192"/>
              </a:tblGrid>
              <a:tr h="2293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Верхнеуслонский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122,73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030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Алькеевский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112,60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7674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Тюлячинский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110,17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241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Апастовский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105,75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97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Рыбно-Слободский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104,46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715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Спасский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104,43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52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Новошешминский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103,35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50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  Черемшанский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Courier New" pitchFamily="49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rgbClr val="7F7F7F"/>
                          </a:solidFill>
                          <a:latin typeface="Century Gothic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itchFamily="34" charset="0"/>
                          <a:cs typeface="Calibri" pitchFamily="34" charset="0"/>
                        </a:rPr>
                        <a:t>100,67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57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кадрового потенциала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015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-20538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3" y="126380"/>
            <a:ext cx="65527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Проблемы подготовки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учительских кадров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376065"/>
            <a:ext cx="79928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Неудовлетворительное</a:t>
            </a: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качество подготовки выпускников (устаревшие методы и технологии, отсутствие достаточного количества часов на практику и стажировку, отсутствие деятельностного подхода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подготовке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студентов</a:t>
            </a:r>
            <a:r>
              <a:rPr lang="en-US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Слабое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вовлечение студентов в исследовательскую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</a:t>
            </a: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Плохое </a:t>
            </a: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ресурсное оснащение учебного процесса в педагогических программах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0604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03704" y="304795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7330" y="-20538"/>
            <a:ext cx="71471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Приоритеты модернизации </a:t>
            </a:r>
          </a:p>
          <a:p>
            <a:pPr algn="ctr">
              <a:spcBef>
                <a:spcPct val="0"/>
              </a:spcBef>
            </a:pP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педагогического образования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875132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099646"/>
            <a:ext cx="80648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непрерывного педагогического образования с учетом  особенностей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</a:t>
            </a:r>
          </a:p>
          <a:p>
            <a:pPr indent="-342900" algn="just">
              <a:buFont typeface="Arial" panose="020B0604020202020204" pitchFamily="34" charset="0"/>
              <a:buChar char="•"/>
              <a:defRPr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структуры программ педагогического образования для обеспечения их гибкости и эффективности</a:t>
            </a:r>
          </a:p>
          <a:p>
            <a:pPr indent="-342900" algn="just">
              <a:buFont typeface="Arial" panose="020B0604020202020204" pitchFamily="34" charset="0"/>
              <a:buChar char="•"/>
              <a:defRPr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содержания и технологий педагогического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Clr>
                <a:srgbClr val="002060"/>
              </a:buClr>
              <a:defRPr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 algn="just">
              <a:buClr>
                <a:srgbClr val="00206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системы непрерывного образования, позволяющей выстраивать гибкие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траектории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освоения новых компетенций в соответствие с меняющимися запросами социально-экономического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20272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684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475656" y="51470"/>
            <a:ext cx="732656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Развитие сети образовательных учреждений </a:t>
            </a:r>
          </a:p>
          <a:p>
            <a:pPr>
              <a:spcBef>
                <a:spcPts val="0"/>
              </a:spcBef>
            </a:pP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педагогического профиля</a:t>
            </a: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/>
            </a:r>
            <a:b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</a:b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07696" y="1203598"/>
            <a:ext cx="2700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Ресурсный центр по подготовке педагогических кадров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5480484" y="1347614"/>
            <a:ext cx="792088" cy="4395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63216" y="1371421"/>
            <a:ext cx="5048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педагогический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колледж</a:t>
            </a: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9200" y="2977664"/>
            <a:ext cx="5048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Арский педагогический колледж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Габдуллы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Тукая</a:t>
            </a: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Мензелинский педагогический колледж</a:t>
            </a: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508104" y="3212272"/>
            <a:ext cx="792088" cy="4395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407696" y="2715766"/>
            <a:ext cx="2700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Ресурсные центры по подготовке педагогических кадров для национального образования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95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187624" y="-20538"/>
            <a:ext cx="7758608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Повышение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квалификации 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педагогических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работников 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043608" y="1491630"/>
            <a:ext cx="8064896" cy="259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2013/2014 учебном году повысили свою квалификацию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11 128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педагогических работников, из них: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5 800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3 430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воспитателей детских садов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362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педагога дополнительного образования детей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206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педагогов коррекционных школ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1 330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руководителей образовательных организаций</a:t>
            </a:r>
          </a:p>
          <a:p>
            <a:pPr algn="l">
              <a:buFont typeface="Wingdings" pitchFamily="2" charset="2"/>
              <a:buChar char="§"/>
            </a:pPr>
            <a:endParaRPr lang="ru-RU" sz="2400" dirty="0" smtClean="0"/>
          </a:p>
          <a:p>
            <a:pPr algn="l"/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52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709936" y="-308570"/>
            <a:ext cx="732656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/>
            </a:r>
            <a:b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</a:b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Повышение квалификации педагогических работников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в лабораториях </a:t>
            </a:r>
          </a:p>
          <a:p>
            <a:pPr>
              <a:spcBef>
                <a:spcPts val="0"/>
              </a:spcBef>
            </a:pP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Казанского </a:t>
            </a: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федерального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университета</a:t>
            </a: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8" name="Picture 3" descr="\\CONTENT\Content\ОТДЕЛ ОРГАНИЗАЦИОННО-МЕТОДИЧЕСКОГО СОПРОВОЖДЕНИЯ\! Осипова Елена Валерьевна\физ.Практикум по электродинамике. Институт физ. Русанова И.А. читает\IMG_20140617_1330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2197"/>
          <a:stretch/>
        </p:blipFill>
        <p:spPr bwMode="auto">
          <a:xfrm>
            <a:off x="4860032" y="1851670"/>
            <a:ext cx="4053492" cy="295232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EleVOsipova\Desktop\ФИЗИКИ\КФУ Скворцов А.И., доцент кафедры общей физики, Институт физики, к.ф.-м.н\20140409_1633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604" y="1203598"/>
            <a:ext cx="4091468" cy="306860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281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55576" y="-20538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Сингапурский проект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99592" y="771550"/>
            <a:ext cx="51666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год</a:t>
            </a:r>
          </a:p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тренинг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240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учителей из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 РТ </a:t>
            </a:r>
          </a:p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год</a:t>
            </a:r>
          </a:p>
          <a:p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Обучены 25 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лучших учителей-мастеров</a:t>
            </a:r>
          </a:p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Учителя-мастера по методикам EDUCARE обучили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240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новых учителей республики</a:t>
            </a:r>
          </a:p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год</a:t>
            </a:r>
          </a:p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педагогического потенциала более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методистов 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информационно-методических центров 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их становление тренерами с последующим обучением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16 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000 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</a:t>
            </a:r>
          </a:p>
          <a:p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муниципальных районах республики</a:t>
            </a:r>
          </a:p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год</a:t>
            </a:r>
          </a:p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Расширение и углубление созданной системы профессионального развития с охватом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20 000 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</a:t>
            </a:r>
          </a:p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Созданы </a:t>
            </a:r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 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Школы Превосходства по всему Татарстану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066225" y="514250"/>
            <a:ext cx="2643210" cy="4068317"/>
            <a:chOff x="5251283" y="828819"/>
            <a:chExt cx="3685017" cy="5230970"/>
          </a:xfrm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grpSpPr>
        <p:pic>
          <p:nvPicPr>
            <p:cNvPr id="13" name="Picture 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1283" y="828819"/>
              <a:ext cx="3685017" cy="24561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3567" y="3659489"/>
              <a:ext cx="3600450" cy="24003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8797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2707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755576" y="1779662"/>
            <a:ext cx="8424936" cy="453650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2100" b="1" dirty="0"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Капитальный</a:t>
            </a:r>
            <a:r>
              <a:rPr kumimoji="0" lang="ru-RU" sz="21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ремонт школ - </a:t>
            </a:r>
            <a:r>
              <a:rPr kumimoji="0" lang="ru-RU" sz="2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2,5</a:t>
            </a:r>
            <a:endParaRPr kumimoji="0" lang="ru-RU" sz="21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Times New Roman" pitchFamily="18" charset="0"/>
            </a:endParaRPr>
          </a:p>
          <a:p>
            <a:pPr marL="628650" lvl="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Модернизация региональных 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систем дошкольного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образования - </a:t>
            </a:r>
            <a:r>
              <a:rPr lang="ru-RU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2,4</a:t>
            </a:r>
            <a:endParaRPr lang="ru-RU" sz="21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Программа «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Доступная среда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» - </a:t>
            </a:r>
            <a:r>
              <a:rPr lang="ru-RU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0,24</a:t>
            </a:r>
            <a:endParaRPr lang="ru-RU" sz="21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Модернизация спортивной инфраструктуры в сельских школах - </a:t>
            </a:r>
            <a:r>
              <a:rPr lang="ru-RU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0,137</a:t>
            </a:r>
            <a:endParaRPr lang="ru-RU" sz="21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Проект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«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500 бассейнов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» - </a:t>
            </a:r>
            <a:r>
              <a:rPr lang="ru-RU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0,130</a:t>
            </a:r>
            <a:endParaRPr lang="ru-RU" sz="21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63537" algn="ctr"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ИТОГО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-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5,4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, в том числе:</a:t>
            </a:r>
          </a:p>
          <a:p>
            <a:pPr marL="363537" algn="ctr"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Бюджет РФ -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1,5</a:t>
            </a: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63537" algn="ctr"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Бюджет РТ -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3,9</a:t>
            </a: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63537" algn="r">
              <a:spcBef>
                <a:spcPct val="20000"/>
              </a:spcBef>
              <a:defRPr/>
            </a:pPr>
            <a:endParaRPr 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628650" lvl="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100" b="1" dirty="0" smtClean="0">
                <a:cs typeface="Times New Roman" pitchFamily="18" charset="0"/>
              </a:rPr>
              <a:t> </a:t>
            </a: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38336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/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Капитальные вложения в инфраструктуру сферы образования в 2014 году</a:t>
            </a:r>
            <a:endParaRPr lang="ru-RU" sz="1400" kern="12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547664" y="169714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Капитальные вложения в инфраструктуру </a:t>
            </a:r>
            <a:r>
              <a:rPr lang="ru-RU" sz="2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 </a:t>
            </a:r>
            <a:r>
              <a:rPr lang="ru-RU" sz="2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2014 </a:t>
            </a:r>
            <a:r>
              <a:rPr lang="ru-RU" sz="2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</a:t>
            </a:r>
            <a:r>
              <a:rPr lang="ru-RU" sz="2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млрд. рублей</a:t>
            </a:r>
            <a:endParaRPr lang="ru-RU" sz="2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681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195486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развитие и методический коучинг учителей РТ»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33872" y="843558"/>
            <a:ext cx="7974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Созданы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 Школы Превосходства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направлениям: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295638"/>
            <a:ext cx="777686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Критическое </a:t>
            </a:r>
            <a:r>
              <a:rPr lang="ru-RU" sz="21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мышление   </a:t>
            </a:r>
          </a:p>
          <a:p>
            <a:pPr marL="457200" indent="-457200">
              <a:buFont typeface="Arial" charset="0"/>
              <a:buChar char="•"/>
            </a:pPr>
            <a:r>
              <a:rPr lang="ru-RU" sz="21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Кооперативное обучение </a:t>
            </a:r>
          </a:p>
          <a:p>
            <a:pPr marL="457200" indent="-457200">
              <a:buFont typeface="Arial" charset="0"/>
              <a:buChar char="•"/>
            </a:pPr>
            <a:r>
              <a:rPr lang="ru-RU" sz="21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Обогащенная </a:t>
            </a:r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endParaRPr lang="ru-RU" sz="21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1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Проблемно-ориентированное </a:t>
            </a:r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Обучение, способствующее мыслительной деятельности</a:t>
            </a:r>
            <a:endParaRPr lang="ru-RU" sz="21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75806"/>
            <a:ext cx="2520280" cy="165618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75806"/>
            <a:ext cx="2412220" cy="165618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20272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630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Дошкольное образование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26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1470"/>
            <a:ext cx="7772400" cy="91810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Оснащение детских садов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игровым оборудованием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51570"/>
            <a:ext cx="7160840" cy="313234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млн. рублей</a:t>
            </a:r>
          </a:p>
          <a:p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9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45840" y="1491630"/>
            <a:ext cx="826266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Базовые площадки «Школа диалога с препятствием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- </a:t>
            </a:r>
          </a:p>
          <a:p>
            <a:pPr>
              <a:buClr>
                <a:srgbClr val="002060"/>
              </a:buClr>
            </a:pPr>
            <a:r>
              <a:rPr lang="ru-RU" sz="2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1,13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базовых площадок  интерактивными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002060"/>
              </a:buClr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столами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27,5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Наборы по детскому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экспериментированию - </a:t>
            </a:r>
          </a:p>
          <a:p>
            <a:pPr>
              <a:buClr>
                <a:srgbClr val="002060"/>
              </a:buClr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0,2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млн. рублей</a:t>
            </a: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29 детских садов комплектами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  </a:t>
            </a:r>
          </a:p>
          <a:p>
            <a:pPr>
              <a:buClr>
                <a:srgbClr val="002060"/>
              </a:buClr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робототехнике -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21,0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>
              <a:buClr>
                <a:srgbClr val="002060"/>
              </a:buClr>
              <a:buFont typeface="Arial" panose="020B0604020202020204" pitchFamily="34" charset="0"/>
              <a:buChar char="•"/>
            </a:pP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8014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920" y="51470"/>
            <a:ext cx="8229600" cy="857250"/>
          </a:xfrm>
        </p:spPr>
        <p:txBody>
          <a:bodyPr>
            <a:noAutofit/>
          </a:bodyPr>
          <a:lstStyle/>
          <a:p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сад 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91 г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Нижнекамск – </a:t>
            </a:r>
            <a:b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площадка 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внедрению ФГОС </a:t>
            </a:r>
            <a:endParaRPr lang="ru-R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:\фотографии\фото и видео 26.03.2013\IMG_233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08" y="1491630"/>
            <a:ext cx="2974597" cy="20162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Picture 3" descr="C:\Users\IZMAIL~1\AppData\Local\Temp\Rar$DI00.969\IMG_29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81674"/>
            <a:ext cx="1800200" cy="23261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Объект 7" descr="D:\с маленького фотоаппарата\SAM_1075.JPG"/>
          <p:cNvPicPr>
            <a:picLocks noGr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91630"/>
            <a:ext cx="2952328" cy="20162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Прямоугольник 11"/>
          <p:cNvSpPr/>
          <p:nvPr/>
        </p:nvSpPr>
        <p:spPr>
          <a:xfrm>
            <a:off x="576065" y="3634522"/>
            <a:ext cx="86044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информационно-методического сопровождения внедрения ФГОС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эффективных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технологий с использованием интерактивного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проекционного оборудования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24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241722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конкурс </a:t>
            </a:r>
          </a:p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«Лучший билингвальный детский сад»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92752"/>
              </p:ext>
            </p:extLst>
          </p:nvPr>
        </p:nvGraphicFramePr>
        <p:xfrm>
          <a:off x="1956048" y="1411198"/>
          <a:ext cx="66484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00"/>
                <a:gridCol w="3324200"/>
              </a:tblGrid>
              <a:tr h="1757184">
                <a:tc>
                  <a:txBody>
                    <a:bodyPr/>
                    <a:lstStyle/>
                    <a:p>
                      <a:pPr algn="ctr"/>
                      <a:endParaRPr lang="ru-RU" sz="27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7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27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поддержка</a:t>
                      </a:r>
                      <a:r>
                        <a:rPr lang="ru-RU" sz="27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7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2013 года</a:t>
                      </a:r>
                    </a:p>
                    <a:p>
                      <a:pPr algn="ctr"/>
                      <a:endParaRPr lang="ru-RU" sz="27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27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поддержка</a:t>
                      </a:r>
                      <a:r>
                        <a:rPr lang="ru-RU" sz="27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7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2014 года</a:t>
                      </a:r>
                    </a:p>
                  </a:txBody>
                  <a:tcPr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5704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20 ДОО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по 1 млн. рублей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T="60960" marB="6096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50 ДОО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по 1 млн. рублей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T="60960" marB="6096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301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образование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8161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169714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ФГОС общего образования </a:t>
            </a:r>
          </a:p>
          <a:p>
            <a:r>
              <a:rPr lang="ru-RU" sz="2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Республике Татарстан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662971"/>
              </p:ext>
            </p:extLst>
          </p:nvPr>
        </p:nvGraphicFramePr>
        <p:xfrm>
          <a:off x="1835696" y="1779662"/>
          <a:ext cx="6408712" cy="194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3456"/>
                <a:gridCol w="2625256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2012/2013 учебный 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84 тыс.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учащихся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2013/2014 учебный год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125 тыс. учащихся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2014/2015 учебный год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164 тыс. учащихся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2767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312" y="123478"/>
            <a:ext cx="7694176" cy="648072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снижения нарушений </a:t>
            </a:r>
            <a:b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ЕГЭ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32590" y="843558"/>
            <a:ext cx="8136904" cy="396044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3500" dirty="0">
              <a:solidFill>
                <a:srgbClr val="FF0000"/>
              </a:solidFill>
            </a:endParaRPr>
          </a:p>
          <a:p>
            <a:endParaRPr lang="ru-RU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  <a:p>
            <a:pPr marL="0" indent="0" algn="ctr">
              <a:buNone/>
            </a:pPr>
            <a:r>
              <a:rPr lang="ru-RU" sz="2000" dirty="0">
                <a:solidFill>
                  <a:srgbClr val="FF0000"/>
                </a:solidFill>
              </a:rPr>
              <a:t> </a:t>
            </a:r>
            <a:endParaRPr lang="ru-RU" sz="2000" dirty="0" smtClean="0">
              <a:solidFill>
                <a:srgbClr val="FF0000"/>
              </a:solidFill>
            </a:endParaRPr>
          </a:p>
          <a:p>
            <a:endParaRPr lang="ru-RU" sz="2000" dirty="0"/>
          </a:p>
          <a:p>
            <a:endParaRPr lang="ru-RU" sz="2000" dirty="0"/>
          </a:p>
          <a:p>
            <a:endParaRPr lang="ru-RU" sz="2400" dirty="0"/>
          </a:p>
          <a:p>
            <a:pPr marL="0" indent="0" algn="just">
              <a:buNone/>
            </a:pPr>
            <a:endParaRPr lang="ru-RU" sz="2400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rgbClr val="4F81BD">
                  <a:shade val="30000"/>
                  <a:satMod val="115000"/>
                </a:srgbClr>
              </a:gs>
              <a:gs pos="50000">
                <a:srgbClr val="4F81BD">
                  <a:shade val="67500"/>
                  <a:satMod val="115000"/>
                </a:srgbClr>
              </a:gs>
              <a:gs pos="100000">
                <a:srgbClr val="4F81BD">
                  <a:shade val="100000"/>
                  <a:satMod val="115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r">
              <a:defRPr/>
            </a:pPr>
            <a:r>
              <a:rPr lang="ru-RU" kern="0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798035916"/>
              </p:ext>
            </p:extLst>
          </p:nvPr>
        </p:nvGraphicFramePr>
        <p:xfrm>
          <a:off x="1095945" y="1059582"/>
          <a:ext cx="6864424" cy="3306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203519"/>
              </p:ext>
            </p:extLst>
          </p:nvPr>
        </p:nvGraphicFramePr>
        <p:xfrm>
          <a:off x="1141963" y="1005576"/>
          <a:ext cx="8064896" cy="372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90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87624" y="241722"/>
            <a:ext cx="784887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ЕГЭ - 2014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сравнении с РФ</a:t>
            </a:r>
          </a:p>
        </p:txBody>
      </p:sp>
      <p:graphicFrame>
        <p:nvGraphicFramePr>
          <p:cNvPr id="8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4488413"/>
              </p:ext>
            </p:extLst>
          </p:nvPr>
        </p:nvGraphicFramePr>
        <p:xfrm>
          <a:off x="1691680" y="1131590"/>
          <a:ext cx="6552728" cy="3554343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934057"/>
                <a:gridCol w="1075821"/>
                <a:gridCol w="1271425"/>
                <a:gridCol w="1271425"/>
              </a:tblGrid>
              <a:tr h="43204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Предмет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РТ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РФ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Информатика </a:t>
                      </a:r>
                      <a:r>
                        <a:rPr lang="ru-RU" sz="18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ИКТ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60,7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57,7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+ 3,0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История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50,1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46,2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+ 3,9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Русский </a:t>
                      </a:r>
                      <a:r>
                        <a:rPr lang="ru-RU" sz="18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язык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65,8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62,5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+ 3,3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Английский </a:t>
                      </a:r>
                      <a:r>
                        <a:rPr lang="ru-RU" sz="18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язык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66,0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61,5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+ 4,5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Биология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58,8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54,7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+ 4,1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Обществознание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55,9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53,2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+ 2,7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Химия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62,5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56,1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+ 6,4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Математика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48,6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43,7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+ 4,8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География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64,4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53,1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+ 11,3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Литература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52,8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54,0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- 1,2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384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Физика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47,7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45,7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+ 2,0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264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03648" y="169715"/>
            <a:ext cx="784887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Выпускники, набравшие 100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баллов на ЕГЭ 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двум предметам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7624" y="1203599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Румянцев Михаил Олегович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русский язык, физика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Князев Александр Владимирович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математика, физика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Выпускники Лицея № 131 Вахитовского района г. Казани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Хабибрахманов Алмаз Ильдарович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физика, химия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 Многопрофильного лицея им. Булатова (пгт. Кукмор)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73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9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241722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региональной системы дошкольного образования в 2014 году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611560" y="1203598"/>
            <a:ext cx="8856984" cy="453650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2600" b="1" dirty="0"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строительство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56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новых </a:t>
            </a:r>
            <a:r>
              <a:rPr lang="ru-RU" sz="2600" b="1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детских садов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Times New Roman" pitchFamily="18" charset="0"/>
            </a:endParaRPr>
          </a:p>
          <a:p>
            <a:pPr marL="628650" lvl="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ремонт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15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зданий под размещение 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детских 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садов</a:t>
            </a:r>
          </a:p>
          <a:p>
            <a:pPr marL="628650" lvl="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открытие дополнительных групп в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20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детских 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садах</a:t>
            </a:r>
          </a:p>
          <a:p>
            <a:pPr marL="628650" lvl="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создание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660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мест в вариативных формах дошкольного образования 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                           Всего: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11075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мест</a:t>
            </a:r>
            <a:endParaRPr lang="ru-RU" sz="2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600" b="1" dirty="0" smtClean="0">
                <a:cs typeface="Times New Roman" pitchFamily="18" charset="0"/>
              </a:rPr>
              <a:t> 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174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267494"/>
            <a:ext cx="748883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3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Выпускники школ, набравшие</a:t>
            </a:r>
            <a:r>
              <a:rPr lang="ru-RU" sz="23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3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3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ru-RU" sz="23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более баллов по двум и более предметам</a:t>
            </a:r>
          </a:p>
          <a:p>
            <a:endParaRPr lang="ru-RU" sz="23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1470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08512" y="3182654"/>
            <a:ext cx="4427984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900742"/>
              </p:ext>
            </p:extLst>
          </p:nvPr>
        </p:nvGraphicFramePr>
        <p:xfrm>
          <a:off x="971602" y="771550"/>
          <a:ext cx="8064894" cy="384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902"/>
                <a:gridCol w="5464753"/>
                <a:gridCol w="1008112"/>
                <a:gridCol w="1152127"/>
              </a:tblGrid>
              <a:tr h="510903">
                <a:tc>
                  <a:txBody>
                    <a:bodyPr/>
                    <a:lstStyle/>
                    <a:p>
                      <a:pPr marL="579120" indent="-57912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Образовательная организация,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территория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90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более баллов 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90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более баллов по двум и более предметам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5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Лицей им. Н.И. Лобачевского при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 (П)ФУ,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Вахитовский р-н, г.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Лицей № 131, Вахитовский р-н, г.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28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Лицей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 78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им. А.С.Пушкина,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Набережные Челны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8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СОШ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 39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 углубленным изучением английского языка, Вахитовский р-н,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Гимназия № 76, г. Набережные Челны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56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Гимназия № 26, г. Набережные Челны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12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Гимназия № 122, Московский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р-н,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16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Гимназия № 19, Приволжский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р-н,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69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Гимназия № 7,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Ново-Савиновский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р-н, г.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СОШ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 18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 углубленным изучением английского языка, Вахитовский р-н,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Казань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28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Лицей № 35, г. Нижнекамск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12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Лицей № 2, г. Бугульма 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8206" marR="48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8797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688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169714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центр </a:t>
            </a:r>
            <a:endParaRPr lang="ru-RU" sz="28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мониторинга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качества образования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35706"/>
            <a:ext cx="2175402" cy="162520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39442"/>
            <a:ext cx="2304256" cy="172146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09914"/>
            <a:ext cx="2306687" cy="172328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31790"/>
            <a:ext cx="2232248" cy="17014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393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1" name="Picture 17" descr="C:\Users\Лилия\Desktop\inde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1" r="15639"/>
          <a:stretch/>
        </p:blipFill>
        <p:spPr bwMode="auto">
          <a:xfrm>
            <a:off x="1427683" y="483518"/>
            <a:ext cx="1056085" cy="108012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169714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республиканской системы </a:t>
            </a:r>
          </a:p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оценки качества образования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2" y="104587"/>
            <a:ext cx="608014" cy="59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3435377886"/>
              </p:ext>
            </p:extLst>
          </p:nvPr>
        </p:nvGraphicFramePr>
        <p:xfrm>
          <a:off x="431540" y="1419622"/>
          <a:ext cx="421246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560489482"/>
              </p:ext>
            </p:extLst>
          </p:nvPr>
        </p:nvGraphicFramePr>
        <p:xfrm>
          <a:off x="4716016" y="1419622"/>
          <a:ext cx="421246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421144" y="1045209"/>
            <a:ext cx="1430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0152" y="1045209"/>
            <a:ext cx="17434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Учащийся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2" descr="https://encrypted-tbn1.gstatic.com/images?q=tbn:ANd9GcQ0CYDxGrGsfciCWmc4c5lhm4REmvQRlgo7kabLlrCdlWzWGo-i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83518"/>
            <a:ext cx="988077" cy="10647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20272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25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411510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исследование</a:t>
            </a:r>
          </a:p>
          <a:p>
            <a:r>
              <a:rPr lang="en-US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IPIPS (</a:t>
            </a:r>
            <a:r>
              <a:rPr lang="en-US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Performance Indicators in </a:t>
            </a:r>
            <a:r>
              <a:rPr lang="en-US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Schools) </a:t>
            </a:r>
            <a:endParaRPr lang="en-US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1468978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Стартовая диагностика школьного образования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готовности ребенка к обучению в школе и его индивидуального прогресса в течение 1-го года обучения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изучения – весь спектр навыков ребенка, как когнитивных, так и некогнитивных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8739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71600" y="123478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</a:t>
            </a:r>
            <a:r>
              <a:rPr lang="en-US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IT-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классов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99592" y="1108829"/>
            <a:ext cx="482453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муниципалитетов: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</a:t>
            </a: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учащихся 10 класса: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775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учителей: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0"/>
            <a:endParaRPr lang="ru-RU" sz="25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5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2" descr="C:\Users\Алексеева\Documents\отдел 2013\конф эл школа 2013 подготовка\IMG_69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6" y="857142"/>
            <a:ext cx="2791825" cy="18586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Алексеева\Documents\отдел 2013\конф эл школа 2013 подготовка\shkola_planshet_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2931789"/>
            <a:ext cx="2746469" cy="183097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20272" y="451596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605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Национальное образование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916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03648" y="241722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Татарстан </a:t>
            </a: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22 июля 2013 № 68-ЗРТ «Об образовании» 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59632" y="1275606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8.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образования</a:t>
            </a:r>
            <a:endParaRPr lang="ru-RU" sz="25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68016" y="2000910"/>
            <a:ext cx="71204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Татарский и русский языки как государственные языки Республики Татарстан изучаются в равных объемах в рамках федеральных государственных образовательных стандартов соответствующего уровня общего образования</a:t>
            </a:r>
            <a:endParaRPr lang="ru-RU" sz="25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4826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87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169714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элементы </a:t>
            </a:r>
          </a:p>
          <a:p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национального образования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55576" y="1081356"/>
            <a:ext cx="831641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tt-RU" alt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национального  образования</a:t>
            </a:r>
          </a:p>
          <a:p>
            <a:pPr algn="just">
              <a:defRPr/>
            </a:pPr>
            <a:endParaRPr lang="tt-RU" alt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tt-RU" alt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Кафедра и лаборатория национального образования Института развития образования</a:t>
            </a:r>
          </a:p>
          <a:p>
            <a:pPr algn="just">
              <a:defRPr/>
            </a:pPr>
            <a:endParaRPr lang="tt-RU" alt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Методист 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национальному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образованию и межрегиональному сотрудничеству в муниципальных 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органах управления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образованием</a:t>
            </a:r>
            <a:endParaRPr lang="tt-RU" alt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093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97706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Единое республиканское тестирование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002331"/>
              </p:ext>
            </p:extLst>
          </p:nvPr>
        </p:nvGraphicFramePr>
        <p:xfrm>
          <a:off x="1115616" y="987574"/>
          <a:ext cx="7848872" cy="34701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73548"/>
                <a:gridCol w="1340010"/>
                <a:gridCol w="1261187"/>
                <a:gridCol w="1713887"/>
                <a:gridCol w="1251423"/>
                <a:gridCol w="908817"/>
              </a:tblGrid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Школы с татарским языком обучения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Татарские</a:t>
                      </a:r>
                      <a:r>
                        <a:rPr lang="tt-RU" sz="18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группы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Русскоязычные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группы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Школы с изучением языков народов РТ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Всего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Кол-во школ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551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462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717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99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1829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Кол-во детей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6550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6835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20 441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1044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34870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7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8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Средняя</a:t>
                      </a:r>
                      <a:r>
                        <a:rPr lang="tt-RU" sz="1800" b="1" kern="12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оценка</a:t>
                      </a:r>
                      <a:endParaRPr lang="ru-RU" sz="1800" b="1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4,09</a:t>
                      </a:r>
                      <a:endParaRPr lang="ru-RU" sz="1800" b="1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3,99</a:t>
                      </a:r>
                      <a:endParaRPr lang="ru-RU" sz="1800" b="1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3,74</a:t>
                      </a:r>
                      <a:endParaRPr lang="ru-RU" sz="18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3,92</a:t>
                      </a:r>
                      <a:endParaRPr lang="ru-RU" sz="1800" b="1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3,86</a:t>
                      </a:r>
                      <a:endParaRPr lang="ru-RU" sz="1800" b="1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75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411510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по определению рейтинга муниципальных районов (городов) </a:t>
            </a:r>
          </a:p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системе национального образования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187624" y="1496560"/>
            <a:ext cx="728893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учащихся татарской, чувашской, удмуртской, марийской, мордовской национальности, обучающихся на родном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языке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победителей и призеров республиканских олимпиад по татарскому языку и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литературе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выполнения заданий единого республиканского тестирования по татарскому языку в 9-х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классах</a:t>
            </a:r>
            <a:endParaRPr lang="tt-RU" altLang="ru-RU" sz="2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tt-RU" altLang="ru-RU" sz="2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019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03648" y="267494"/>
            <a:ext cx="784887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Капитальный ремонт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школ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Республики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Татарстан в 2014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году,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млн. рублей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5536" y="1563638"/>
            <a:ext cx="8928992" cy="453650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2800" b="1" dirty="0">
              <a:solidFill>
                <a:srgbClr val="002060"/>
              </a:solidFill>
              <a:cs typeface="Times New Roman" pitchFamily="18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151 общеобразовательная</a:t>
            </a:r>
            <a:r>
              <a:rPr kumimoji="0" lang="ru-RU" sz="2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школа - </a:t>
            </a:r>
            <a:r>
              <a:rPr 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214,9</a:t>
            </a:r>
            <a:endParaRPr lang="ru-RU" sz="2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ru-RU" sz="2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/>
              </a:rPr>
              <a:t>8 коррекционных школ - 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289,8</a:t>
            </a: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Проектно-изыскательские работы (ПИР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 –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44,7</a:t>
            </a:r>
            <a:endParaRPr lang="ru-R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363537">
              <a:spcBef>
                <a:spcPct val="20000"/>
              </a:spcBef>
              <a:defRPr/>
            </a:pP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363537" algn="ctr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Всего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159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школ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/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49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,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indent="-265113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568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59" y="123478"/>
            <a:ext cx="8260133" cy="45547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84" y="3164170"/>
            <a:ext cx="589732" cy="8477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833" y="3147814"/>
            <a:ext cx="592639" cy="8995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09" y="3854555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6"/>
          <p:cNvSpPr txBox="1"/>
          <p:nvPr/>
        </p:nvSpPr>
        <p:spPr>
          <a:xfrm>
            <a:off x="1770522" y="55552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Актанышский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70522" y="8342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Тюлячинский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70522" y="1131590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Балтасинский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89702" y="1410330"/>
            <a:ext cx="3042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Кукморский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63688" y="177037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Мамадышский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7624" y="55552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7624" y="834266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87624" y="1122298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4" y="141033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7624" y="177037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63688" y="206769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Атнинский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205840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9712" y="241844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Кайбицкий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7624" y="241844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306651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Апастовский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7624" y="3066514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63688" y="336383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Сабинский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87624" y="3354546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63688" y="365187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Буинский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87624" y="365187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073" y="3867894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8" name="TextBox 37"/>
          <p:cNvSpPr txBox="1"/>
          <p:nvPr/>
        </p:nvSpPr>
        <p:spPr>
          <a:xfrm>
            <a:off x="5220072" y="54623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Алькеевский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20072" y="8342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20072" y="1122298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Нурлатский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20072" y="1410330"/>
            <a:ext cx="392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Вахитовский,Приволжский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20072" y="1779662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20072" y="2058402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20072" y="234643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Бугульминский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20072" y="26344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Менделеевский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26906" y="3066514"/>
            <a:ext cx="287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Зеленодольский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20072" y="336383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Верхнеуслонский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395536" y="169714"/>
            <a:ext cx="8748464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Рейтинг муниципальных образований </a:t>
            </a:r>
          </a:p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национальному образованию</a:t>
            </a:r>
          </a:p>
          <a:p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8797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52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7885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675" y="4803775"/>
            <a:ext cx="8370888" cy="28892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7885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4775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08112" y="241722"/>
            <a:ext cx="7524328" cy="52982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 теле һәм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әдәбиятыннан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Халыкара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олимпиада </a:t>
            </a:r>
          </a:p>
        </p:txBody>
      </p:sp>
      <p:pic>
        <p:nvPicPr>
          <p:cNvPr id="7" name="Picture 2" descr="http://intertat.ru/media/k2/items/cache/d4cfcf61561950fbe28a26f5885668fa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12008"/>
            <a:ext cx="4104456" cy="250880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Торжественная церемония чествования и награждения победителей II Международной олимпиады по татарскому языку и литератур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75606"/>
            <a:ext cx="3763207" cy="2508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04587"/>
            <a:ext cx="1107578" cy="1028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900113" y="3771900"/>
            <a:ext cx="4044950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tt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Илүзә Гайфуллина </a:t>
            </a:r>
            <a:endParaRPr lang="tt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Апас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районы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одзаголовок 3"/>
          <p:cNvSpPr txBox="1">
            <a:spLocks/>
          </p:cNvSpPr>
          <p:nvPr/>
        </p:nvSpPr>
        <p:spPr>
          <a:xfrm>
            <a:off x="4770438" y="3771900"/>
            <a:ext cx="4044950" cy="17526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t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Юто Хисияма</a:t>
            </a:r>
          </a:p>
          <a:p>
            <a:pPr>
              <a:defRPr/>
            </a:pP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Токио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29361"/>
            <a:ext cx="2133600" cy="274637"/>
          </a:xfrm>
        </p:spPr>
        <p:txBody>
          <a:bodyPr/>
          <a:lstStyle/>
          <a:p>
            <a:pPr>
              <a:defRPr/>
            </a:pPr>
            <a:fld id="{AAA95569-CC7D-453F-A851-E53B5D590F80}" type="slidenum">
              <a:rPr lang="ru-RU" smtClean="0"/>
              <a:pPr>
                <a:defRPr/>
              </a:pPr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9611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7885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675" y="4803775"/>
            <a:ext cx="8370888" cy="28892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7885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4775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52128" y="457746"/>
            <a:ext cx="7524328" cy="52982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</a:t>
            </a:r>
          </a:p>
          <a:p>
            <a:pPr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юных писателей и поэтов </a:t>
            </a:r>
          </a:p>
          <a:p>
            <a:pPr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«Илһам»</a:t>
            </a:r>
          </a:p>
        </p:txBody>
      </p:sp>
      <p:pic>
        <p:nvPicPr>
          <p:cNvPr id="7" name="Picture 4" descr="Казанда “Илһам” яшь язучылар бәйгесе  җиңүчеләрен бүләкләделәр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9622"/>
            <a:ext cx="2602557" cy="1735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азанда “Илһам” яшь язучылар бәйгесе  җиңүчеләрен бүләкләделә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12079"/>
            <a:ext cx="2721860" cy="1839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азанда “Илһам” яшь язучылар бәйгесе  җиңүчеләрен бүләкләделәр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83718"/>
            <a:ext cx="2777652" cy="1851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Nugumanova\AppData\Local\Microsoft\Windows\Temporary Internet Files\Content.Outlook\2LCWKOI1\Лого 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6632"/>
            <a:ext cx="1152128" cy="1102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29361"/>
            <a:ext cx="2133600" cy="274637"/>
          </a:xfrm>
        </p:spPr>
        <p:txBody>
          <a:bodyPr/>
          <a:lstStyle/>
          <a:p>
            <a:pPr>
              <a:defRPr/>
            </a:pPr>
            <a:fld id="{AAA95569-CC7D-453F-A851-E53B5D590F80}" type="slidenum">
              <a:rPr lang="ru-RU" smtClean="0"/>
              <a:pPr>
                <a:defRPr/>
              </a:pPr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986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7885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675" y="4803775"/>
            <a:ext cx="8370888" cy="28892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7885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4775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440160" y="313730"/>
            <a:ext cx="7524328" cy="52982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конкурс учителей родных языков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«Мастер–класс»</a:t>
            </a:r>
          </a:p>
        </p:txBody>
      </p:sp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47" y="1635646"/>
            <a:ext cx="3744417" cy="2438275"/>
          </a:xfrm>
          <a:prstGeom prst="rect">
            <a:avLst/>
          </a:prstGeom>
          <a:noFill/>
        </p:spPr>
      </p:pic>
      <p:pic>
        <p:nvPicPr>
          <p:cNvPr id="9" name="Рисунок 8" descr="Всероссийский мастер-класса учителей родных языков  «Туган тел»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265" y="1491630"/>
            <a:ext cx="3993207" cy="27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29361"/>
            <a:ext cx="2133600" cy="274637"/>
          </a:xfrm>
        </p:spPr>
        <p:txBody>
          <a:bodyPr/>
          <a:lstStyle/>
          <a:p>
            <a:pPr>
              <a:defRPr/>
            </a:pPr>
            <a:fld id="{AAA95569-CC7D-453F-A851-E53B5D590F80}" type="slidenum">
              <a:rPr lang="ru-RU" smtClean="0"/>
              <a:pPr>
                <a:defRPr/>
              </a:pPr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07294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79875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62288" y="1792288"/>
            <a:ext cx="3455987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Многонациональный лагерь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«Дуслык»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54188" y="2427288"/>
            <a:ext cx="60579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500 чел.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71825" y="784225"/>
            <a:ext cx="32004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Межрегиональные смены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«Бүләк»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613" y="3395663"/>
            <a:ext cx="558482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600 чел.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94100" y="2727325"/>
            <a:ext cx="24177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Палаточный лагерь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«Болгар-Туган тел»</a:t>
            </a:r>
            <a:endParaRPr lang="ru-RU" sz="2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150" y="1450975"/>
            <a:ext cx="579596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 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200 чел.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41800" y="4371975"/>
            <a:ext cx="114458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100 чел. 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03575" y="3735388"/>
            <a:ext cx="31638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Межрегиональный форум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cs typeface="Arial" charset="0"/>
              </a:rPr>
              <a:t>«Агыйдел»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3245">
            <a:off x="6252673" y="412977"/>
            <a:ext cx="2993422" cy="22997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859782"/>
            <a:ext cx="2448273" cy="16327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04661"/>
            <a:ext cx="2160240" cy="16247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59782"/>
            <a:ext cx="2399196" cy="159509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701675" y="4803775"/>
            <a:ext cx="8370888" cy="28892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008112" y="49267"/>
            <a:ext cx="7524328" cy="52982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Профильные языковые лагеря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9890" name="Picture 2" descr="C:\Users\Afanaseva\Desktop\сам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4775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4529361"/>
            <a:ext cx="2133600" cy="274637"/>
          </a:xfrm>
        </p:spPr>
        <p:txBody>
          <a:bodyPr/>
          <a:lstStyle/>
          <a:p>
            <a:pPr>
              <a:defRPr/>
            </a:pPr>
            <a:fld id="{5E3D354C-FDE4-4E65-9978-974709D3F464}" type="slidenum">
              <a:rPr lang="ru-RU" smtClean="0"/>
              <a:pPr>
                <a:defRPr/>
              </a:pPr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8050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7885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675" y="4803775"/>
            <a:ext cx="8370888" cy="28892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78853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4775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08112" y="457746"/>
            <a:ext cx="7524328" cy="52982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Профильная смена</a:t>
            </a:r>
            <a:b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«Болгар – Туган тел»</a:t>
            </a:r>
            <a:b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9" descr="E8F718F1-C459-4DA8-8F5D-58622D5BF0C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36" y="843558"/>
            <a:ext cx="2084798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Мусина\AppData\Local\Microsoft\Windows\Temporary Internet Files\Content.Outlook\PDULFQ76\image (7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18064"/>
            <a:ext cx="3066857" cy="3220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https://pp.vk.me/c6042/v6042358/d964/ILEcYNmX4E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9782"/>
            <a:ext cx="1837396" cy="1931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https://pp.vk.me/c6081/v6081358/c950/S8qowG3MkS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427" y="875948"/>
            <a:ext cx="2095390" cy="2194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https://pp.vk.me/c6062/v6062358/cb3e/W5vzcXz4Xwc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71750"/>
            <a:ext cx="2274969" cy="2176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29361"/>
            <a:ext cx="2133600" cy="274637"/>
          </a:xfrm>
        </p:spPr>
        <p:txBody>
          <a:bodyPr/>
          <a:lstStyle/>
          <a:p>
            <a:pPr>
              <a:defRPr/>
            </a:pPr>
            <a:fld id="{AAA95569-CC7D-453F-A851-E53B5D590F80}" type="slidenum">
              <a:rPr lang="ru-RU" smtClean="0"/>
              <a:pPr>
                <a:defRPr/>
              </a:pPr>
              <a:t>65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7633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Воспитание и дополнительное образование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4826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6436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152128" y="97706"/>
            <a:ext cx="7524328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Патриотическое воспитание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бъект 6"/>
          <p:cNvSpPr txBox="1">
            <a:spLocks/>
          </p:cNvSpPr>
          <p:nvPr/>
        </p:nvSpPr>
        <p:spPr>
          <a:xfrm>
            <a:off x="999044" y="1142131"/>
            <a:ext cx="8136904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силение роли предмета истории в развитии патриотического воспитания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новых проектов вовлечения молодежи к физическому самосовершенствованию, включая комплекс мер по подготовке молодежи к военной службе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стимулирование гражданских инициатив подрастающего поколения, молодежного самоуправления и социального партнерства</a:t>
            </a:r>
          </a:p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азработка системы мер по приобщению молодежи к ценностям отечественной и мировой культуры</a:t>
            </a: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8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59" y="123478"/>
            <a:ext cx="8260133" cy="45547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64170"/>
            <a:ext cx="589732" cy="8477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833" y="3147814"/>
            <a:ext cx="592639" cy="8995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956449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6"/>
          <p:cNvSpPr txBox="1"/>
          <p:nvPr/>
        </p:nvSpPr>
        <p:spPr>
          <a:xfrm>
            <a:off x="1700062" y="47422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Азнакаевский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63688" y="762258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Мамадышский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79712" y="771550"/>
            <a:ext cx="2729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Кукморский,Приволжский,</a:t>
            </a:r>
          </a:p>
          <a:p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Вахитовский</a:t>
            </a:r>
            <a:endParaRPr lang="ru-RU" sz="1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89702" y="1513116"/>
            <a:ext cx="3042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Рыбно-Слободский,Сабинский</a:t>
            </a:r>
            <a:endParaRPr lang="ru-RU" sz="1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63688" y="177037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Лениногорский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7624" y="48351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7624" y="771550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87624" y="105958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4" y="1482338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87624" y="177037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63688" y="206769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Актанышский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205840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9712" y="241844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Тюлячинский, Черемшанский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7624" y="241844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306651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Дрожжановский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7624" y="3066514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79712" y="3345254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Авиастроительный,Ново-Савиновский,Алькеевский</a:t>
            </a:r>
            <a:r>
              <a:rPr lang="ru-RU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Муслюмовский</a:t>
            </a:r>
            <a:endParaRPr lang="ru-RU" sz="1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87624" y="3354546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63688" y="393061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Набережные Челны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87624" y="393990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073" y="3956449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8" name="TextBox 37"/>
          <p:cNvSpPr txBox="1"/>
          <p:nvPr/>
        </p:nvSpPr>
        <p:spPr>
          <a:xfrm>
            <a:off x="5220072" y="54623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Ютазинский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20072" y="83426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Атнинский,Зеленодольский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20072" y="1122298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Апастовский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20072" y="141033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Елабужский,Нурлатский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20072" y="1779662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Балтасинский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20072" y="2058402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Бавлинский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20072" y="2346434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Лаишевский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20072" y="2634466"/>
            <a:ext cx="272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Агрызский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20072" y="306651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Новошешминский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576064" y="169714"/>
            <a:ext cx="8748464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Рейтинг в сфере воспитания и дополнительного образования детей</a:t>
            </a:r>
            <a:b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8797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383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70" y="51470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885003" y="51470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техническим творчеством 2014 г.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203726"/>
              </p:ext>
            </p:extLst>
          </p:nvPr>
        </p:nvGraphicFramePr>
        <p:xfrm>
          <a:off x="701824" y="698052"/>
          <a:ext cx="8442176" cy="4114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917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123478"/>
            <a:ext cx="784887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Программа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«Доступная среда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» на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2014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год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749239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2014 году адаптируются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104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образовательные организации, в том числе: 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89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общеобразовательных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коррекционных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847014"/>
              </p:ext>
            </p:extLst>
          </p:nvPr>
        </p:nvGraphicFramePr>
        <p:xfrm>
          <a:off x="1630402" y="1563638"/>
          <a:ext cx="6614006" cy="3218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7003"/>
                <a:gridCol w="3307003"/>
              </a:tblGrid>
              <a:tr h="370840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Бюджет Российской Федерации 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113,5 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млн. рублей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58775" indent="-3587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kern="12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Бюджет Республики Татарстан 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158,3 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млн. рублей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Всего </a:t>
                      </a:r>
                      <a:r>
                        <a:rPr lang="ru-RU" sz="2400" b="1" u="none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271,8</a:t>
                      </a:r>
                      <a:r>
                        <a:rPr lang="ru-RU" sz="2400" b="1" u="none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млн. рублей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u="none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u="none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183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03649" y="336104"/>
            <a:ext cx="781823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фестиваль муниципальных образований РТ по поддержке и развитию детского технического творчества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889123" y="1070123"/>
            <a:ext cx="85074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1200</a:t>
            </a: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участников</a:t>
            </a:r>
          </a:p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1987</a:t>
            </a: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экспонатов детского технического творчества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Республиканская олимпиада по робототехнике, </a:t>
            </a: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332</a:t>
            </a: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Технологический мастер-класс «3-</a:t>
            </a:r>
            <a:r>
              <a:rPr lang="en-US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принтер», собрано </a:t>
            </a: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ед.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 по работе на деревообрабатывающих станках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Показательные выступления судомоделистов, юных картингистов</a:t>
            </a:r>
          </a:p>
          <a:p>
            <a:pPr algn="l"/>
            <a:endParaRPr lang="ru-RU" alt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" descr="C:\Users\Safina\Documents\СЭР\СТРАТЕГИЯ\2014 г\фестиваль\фото\IMG_74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435846"/>
            <a:ext cx="1861477" cy="124098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ContrastingRightFacing"/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Safina\Documents\СЭР\СТРАТЕГИЯ\2014 г\фестиваль\фото\IMG_76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608" y="3305648"/>
            <a:ext cx="1814599" cy="12103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C:\Users\Safina\Documents\СЭР\СТРАТЕГИЯ\2014 г\фестиваль\фото\IMG_73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091" y="3363838"/>
            <a:ext cx="1967285" cy="132956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HeroicExtremeLeftFacing"/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646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241722"/>
            <a:ext cx="781823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спортивно-оздоровительные проекты </a:t>
            </a:r>
            <a:endParaRPr lang="ru-RU" sz="28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2013-2014 учебного года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683568" y="1070123"/>
            <a:ext cx="84558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Школьная спартакиада по зимним и летним видам спорта среди общеобразовательных организаций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Спартакиада среди </a:t>
            </a:r>
            <a:r>
              <a:rPr lang="ru-RU" sz="22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образовательных учреждений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среднего профессионального образования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конкурс среди команд общеобразовательных организаций Республики Татарстан на лучшую физическую подготовку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Республиканские соревнования молодежи допризывного возраста среди учащихся общеобразовательных учебных заведений Республики Татарстан «К защите Родины готов!»</a:t>
            </a:r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260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241722"/>
            <a:ext cx="781823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 I Школьной Спартакиады </a:t>
            </a:r>
            <a:endParaRPr lang="ru-RU" sz="28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зимним и летним видам спорта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831009"/>
              </p:ext>
            </p:extLst>
          </p:nvPr>
        </p:nvGraphicFramePr>
        <p:xfrm>
          <a:off x="1691680" y="1347614"/>
          <a:ext cx="662473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2852"/>
                <a:gridCol w="2905620"/>
                <a:gridCol w="2376264"/>
              </a:tblGrid>
              <a:tr h="750952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Города</a:t>
                      </a:r>
                      <a:endParaRPr lang="ru-RU" sz="24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Сельские районы</a:t>
                      </a:r>
                      <a:endParaRPr lang="ru-RU" sz="24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место</a:t>
                      </a:r>
                      <a:endParaRPr lang="ru-RU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Набережные Челны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Мамадышский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место</a:t>
                      </a:r>
                      <a:endParaRPr lang="ru-RU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Азнакаево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Сабинский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место</a:t>
                      </a:r>
                      <a:endParaRPr lang="ru-RU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Нижнекамск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Актанышский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09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образование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3303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87624" y="241722"/>
            <a:ext cx="781823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из 9 классов </a:t>
            </a: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(без учета миграции)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5962181"/>
              </p:ext>
            </p:extLst>
          </p:nvPr>
        </p:nvGraphicFramePr>
        <p:xfrm>
          <a:off x="1043608" y="852275"/>
          <a:ext cx="7779528" cy="3951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722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31640" y="241722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Кадровые проекты: гранты мастерам производственного обучения</a:t>
            </a:r>
          </a:p>
        </p:txBody>
      </p:sp>
      <p:pic>
        <p:nvPicPr>
          <p:cNvPr id="8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1146956" y="1275606"/>
            <a:ext cx="76735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Грантовая поддержка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мастеров производственного обучения на основе конкурсного отбора с участием работодателей: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8E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 лучших действующих мастеров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8E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новых мастеров с профильным опытом работы не менее 2-х лет</a:t>
            </a:r>
          </a:p>
          <a:p>
            <a:pPr lvl="1" algn="just"/>
            <a:endParaRPr lang="ru-RU" sz="2400" b="1" dirty="0" smtClean="0">
              <a:solidFill>
                <a:srgbClr val="008E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lnSpc>
                <a:spcPct val="80000"/>
              </a:lnSpc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Надбавка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7 000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 ежемесячно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548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51470"/>
            <a:ext cx="795637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ресурсных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центров в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году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950912" y="670942"/>
            <a:ext cx="8229600" cy="4925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Поддержка лидеров</a:t>
            </a:r>
          </a:p>
          <a:p>
            <a:pPr marL="285750" indent="-28575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ресурсных центров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1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Набережные Челны – автомобилестроение</a:t>
            </a:r>
          </a:p>
          <a:p>
            <a:pPr lvl="1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Елабуга – многопрофильный учебный центр</a:t>
            </a:r>
          </a:p>
          <a:p>
            <a:pPr lvl="1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Казань – ОПК: авиа- и машиностроение</a:t>
            </a:r>
          </a:p>
          <a:p>
            <a:pPr lvl="1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Нижнекамск – нефтехимия</a:t>
            </a:r>
          </a:p>
          <a:p>
            <a:pPr lvl="1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Сарманово – аграрный профиль</a:t>
            </a:r>
          </a:p>
          <a:p>
            <a:pPr marL="285750" indent="-28575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Вложения РТ в 2014 году в каждый </a:t>
            </a:r>
          </a:p>
          <a:p>
            <a:pPr marL="449263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закупка оборудования на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 при софинансировании работодателей не менее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20 %</a:t>
            </a:r>
          </a:p>
          <a:p>
            <a:pPr marL="449263" algn="l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капитальный ремонт учебных корпусов и общежитий</a:t>
            </a:r>
          </a:p>
          <a:p>
            <a:pPr algn="l"/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25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63688" y="123478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Ресурсные центры 2015</a:t>
            </a: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878904" y="91556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Приоритеты:</a:t>
            </a:r>
          </a:p>
          <a:p>
            <a:pPr lvl="1" algn="l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Машиностроение</a:t>
            </a:r>
          </a:p>
          <a:p>
            <a:pPr lvl="1" algn="l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Агропромышленный кластер</a:t>
            </a:r>
          </a:p>
          <a:p>
            <a:pPr lvl="1" algn="l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Строительный комплекс</a:t>
            </a:r>
          </a:p>
          <a:p>
            <a:pPr lvl="1" algn="l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  <a:p>
            <a:pPr lvl="1" algn="l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Услуги</a:t>
            </a:r>
          </a:p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Гранты</a:t>
            </a:r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внедрения программ профессионального обучения и повышения квалификации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358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29019" y="241722"/>
            <a:ext cx="6503421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Татарстан – победитель проекта АСИ «дуальное обучение»</a:t>
            </a: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971600" y="1142131"/>
            <a:ext cx="777686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из 23 участвовавших регионов стали победителями отбора Агентства стратегических инициатив по реализации проекта внедрения дуального обучения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Преимущества:</a:t>
            </a:r>
          </a:p>
          <a:p>
            <a:pPr lvl="1" algn="just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Методическая поддержка</a:t>
            </a:r>
          </a:p>
          <a:p>
            <a:pPr lvl="1" algn="just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кадров</a:t>
            </a:r>
          </a:p>
          <a:p>
            <a:pPr lvl="1" algn="just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Экспертиза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Площадки: Казань, Елабуга, Нижнекамск, Бугульма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198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-20538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3478"/>
            <a:ext cx="8676457" cy="45547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268" y="3651870"/>
            <a:ext cx="589732" cy="8477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3544416"/>
            <a:ext cx="592639" cy="8995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884441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6"/>
          <p:cNvSpPr txBox="1"/>
          <p:nvPr/>
        </p:nvSpPr>
        <p:spPr>
          <a:xfrm>
            <a:off x="1628054" y="566559"/>
            <a:ext cx="3159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Альметьевский </a:t>
            </a:r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политехнический техникум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19672" y="854591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Нижнекамский </a:t>
            </a:r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политехнический колледж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19672" y="1101973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Набережночелнинский экономико-строительный колледж имени </a:t>
            </a:r>
            <a:r>
              <a:rPr lang="ru-RU" sz="1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Е.Н.Батенчука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19672" y="1491630"/>
            <a:ext cx="3042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Лениногорский политехнический колледж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9672" y="1790695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торгово-экономический техникум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584" y="55552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584" y="834266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7584" y="1122298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27584" y="141033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177037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19672" y="2078727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Кукморский аграрный колледж 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7584" y="205840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19672" y="2418442"/>
            <a:ext cx="2979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Камский государственный автомеханический техникум 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584" y="2418442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19672" y="3036455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колледж 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7584" y="3066514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19672" y="343584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Мамадышский </a:t>
            </a:r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колледж № 87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7584" y="3426554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619672" y="3867894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строительный колледж</a:t>
            </a:r>
            <a:endParaRPr lang="ru-RU" sz="12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1580" y="3786594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884441"/>
            <a:ext cx="1036327" cy="9195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8" name="TextBox 37"/>
          <p:cNvSpPr txBox="1"/>
          <p:nvPr/>
        </p:nvSpPr>
        <p:spPr>
          <a:xfrm>
            <a:off x="5076056" y="433576"/>
            <a:ext cx="46805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Бугульминский профессионально-</a:t>
            </a:r>
          </a:p>
          <a:p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педагогический колледж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76056" y="834266"/>
            <a:ext cx="377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53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Нурлатский аграрный техникум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76056" y="1059582"/>
            <a:ext cx="3779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Рыбно-Слободский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агротехнический </a:t>
            </a:r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техникум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76056" y="1513696"/>
            <a:ext cx="3672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Бугульминский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машиностроительный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1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техникум</a:t>
            </a:r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76056" y="1923678"/>
            <a:ext cx="3779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Лаишевский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технико-экономический </a:t>
            </a:r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техникум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76056" y="2355726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 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колледж технологии и дизайна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76056" y="263446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 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Бугульминский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аграрный колледж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004048" y="2994506"/>
            <a:ext cx="406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59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колледж сервиса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004047" y="3241888"/>
            <a:ext cx="40679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60 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Аксубаевский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техникум универсальных </a:t>
            </a:r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технологий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04048" y="367393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61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Казанский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радиомеханический </a:t>
            </a:r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колледж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395536" y="-20538"/>
            <a:ext cx="8748464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Рейтинг среднего профессионального образования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8797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4219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457746"/>
            <a:ext cx="7848872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Реализация мероприятий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Стратегии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развития образования   </a:t>
            </a:r>
          </a:p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«Киләчәк» – «Будущее»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2014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году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(млрд. рублей)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44275"/>
              </p:ext>
            </p:extLst>
          </p:nvPr>
        </p:nvGraphicFramePr>
        <p:xfrm>
          <a:off x="1668016" y="1583025"/>
          <a:ext cx="6792416" cy="3148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9020"/>
                <a:gridCol w="2433396"/>
              </a:tblGrid>
              <a:tr h="370840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i="0" u="none" strike="noStrike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itchFamily="34" charset="0"/>
                        </a:rPr>
                        <a:t>Дошкольное образование</a:t>
                      </a:r>
                      <a:endParaRPr lang="ru-RU" sz="2000" b="1" i="0" u="none" strike="noStrike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08038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179,9</a:t>
                      </a:r>
                    </a:p>
                  </a:txBody>
                  <a:tcPr marL="6350" marR="6350" marT="6350" marB="0"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i="0" u="none" strike="noStrike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itchFamily="34" charset="0"/>
                        </a:rPr>
                        <a:t>Общее образование</a:t>
                      </a:r>
                      <a:endParaRPr lang="ru-RU" sz="2000" b="1" i="0" u="none" strike="noStrike" kern="12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08038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1 252,2</a:t>
                      </a:r>
                    </a:p>
                  </a:txBody>
                  <a:tcPr marL="6350" marR="6350" marT="6350" marB="0"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i="0" u="none" strike="noStrike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itchFamily="34" charset="0"/>
                        </a:rPr>
                        <a:t>Дополнительное</a:t>
                      </a:r>
                      <a:r>
                        <a:rPr lang="ru-RU" sz="2000" b="1" i="0" u="none" strike="noStrike" kern="12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itchFamily="34" charset="0"/>
                        </a:rPr>
                        <a:t> образование</a:t>
                      </a:r>
                      <a:endParaRPr lang="ru-RU" sz="2000" b="1" i="0" u="none" strike="noStrike" kern="1200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08038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86,2</a:t>
                      </a:r>
                    </a:p>
                  </a:txBody>
                  <a:tcPr marL="6350" marR="6350" marT="6350" marB="0"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i="0" u="none" strike="noStrike" kern="12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itchFamily="34" charset="0"/>
                        </a:rPr>
                        <a:t>Профессиональное образование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08038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419,1</a:t>
                      </a:r>
                    </a:p>
                  </a:txBody>
                  <a:tcPr marL="6350" marR="6350" marT="6350" marB="0"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Оценка качества образования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08038" indent="0" algn="l">
                        <a:buFont typeface="Arial" panose="020B0604020202020204" pitchFamily="34" charset="0"/>
                        <a:buNone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52,6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Наука и научные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 исследования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08038" indent="0" algn="l">
                        <a:buFont typeface="Arial" panose="020B0604020202020204" pitchFamily="34" charset="0"/>
                        <a:buNone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5,3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ИТОГО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1 995,3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15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3788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63688" y="241722"/>
            <a:ext cx="7056784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оценки эффективности учреждений СПО </a:t>
            </a: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971600" y="12756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эффективность выполнения государственного задания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отношение объема внебюджетных средств к объему бюджета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средней заработной платы в учреждении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правонарушений, совершенных студентами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удельный вес выпускников, обратившихся в органы занятости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внеурочная деятельность</a:t>
            </a:r>
          </a:p>
          <a:p>
            <a:pPr algn="l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69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63688" y="241722"/>
            <a:ext cx="7056784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Подведомственные учреждения СПО</a:t>
            </a:r>
          </a:p>
          <a:p>
            <a:r>
              <a:rPr lang="ru-RU" alt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(количество)</a:t>
            </a: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884170"/>
              </p:ext>
            </p:extLst>
          </p:nvPr>
        </p:nvGraphicFramePr>
        <p:xfrm>
          <a:off x="1596008" y="1143734"/>
          <a:ext cx="7296472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280"/>
                <a:gridCol w="172819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Строительство</a:t>
                      </a:r>
                      <a:r>
                        <a:rPr lang="ru-RU" sz="19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ЖКХ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Нефтедобыча,</a:t>
                      </a:r>
                      <a:r>
                        <a:rPr lang="ru-RU" sz="19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нефтехимия и энергетика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Транспорт: эксплуатация</a:t>
                      </a:r>
                      <a:r>
                        <a:rPr lang="ru-RU" sz="19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сборка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Авиа – и машиностроение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Политехнический профиль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Сфера торговли, услуг и пищевой</a:t>
                      </a:r>
                      <a:r>
                        <a:rPr lang="ru-RU" sz="19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промышленности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Аграрный профиль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19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Педагогический профиль</a:t>
                      </a:r>
                      <a:endParaRPr lang="ru-RU" sz="1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509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1657177" y="1597700"/>
            <a:ext cx="6981774" cy="6296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>
                <a:solidFill>
                  <a:prstClr val="white"/>
                </a:solidFill>
              </a:rPr>
              <a:t>Капитальные вложения в инфраструктуру сферы образования в 2014 году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1753890"/>
            <a:ext cx="7704856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Высшее образование</a:t>
            </a:r>
            <a:endParaRPr lang="ru-RU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7355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51470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в вузы и </a:t>
            </a:r>
            <a:r>
              <a:rPr lang="ru-RU" sz="3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из </a:t>
            </a:r>
            <a:r>
              <a:rPr lang="ru-RU" sz="3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классов</a:t>
            </a:r>
            <a:endParaRPr lang="ru-RU" altLang="ru-RU" sz="3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14146"/>
              </p:ext>
            </p:extLst>
          </p:nvPr>
        </p:nvGraphicFramePr>
        <p:xfrm>
          <a:off x="971600" y="589234"/>
          <a:ext cx="8120880" cy="3965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75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Министерство образования и науки Республики Татарстан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99592" y="97706"/>
            <a:ext cx="792088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ГРИНТ</a:t>
            </a:r>
            <a:endParaRPr lang="ru-RU" alt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99592" y="810691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Германо-российский институт новых технологий</a:t>
            </a:r>
          </a:p>
          <a:p>
            <a:pPr lvl="1"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Создается при поддержке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DAAD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Министерства образования и науки Р</a:t>
            </a:r>
            <a:r>
              <a:rPr lang="tt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l"/>
            <a:r>
              <a:rPr lang="tt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окончания </a:t>
            </a:r>
            <a:r>
              <a:rPr lang="tt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двойной диплом с немецким вузом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подготовки:</a:t>
            </a:r>
          </a:p>
          <a:p>
            <a:pPr lvl="1"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Электроэнергетика и электротехника</a:t>
            </a:r>
          </a:p>
          <a:p>
            <a:pPr lvl="1"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Инфокоммуникационные технологии и системы связи</a:t>
            </a:r>
          </a:p>
          <a:p>
            <a:pPr lvl="1"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Информатика и вычислительная техника</a:t>
            </a:r>
          </a:p>
          <a:p>
            <a:pPr lvl="1"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Теплотехника и теплоэнергетика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4826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011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44450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02878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ЗА ВНИМАНИЕ</a:t>
            </a:r>
            <a:endParaRPr lang="ru-RU" sz="4800" kern="0" dirty="0" smtClean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487600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745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205978"/>
            <a:ext cx="7488832" cy="6915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5272" y="2571751"/>
            <a:ext cx="77152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4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403648" y="483518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Заработная плата педагогических работников в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 рублей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(на 01.07.2014)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553739"/>
              </p:ext>
            </p:extLst>
          </p:nvPr>
        </p:nvGraphicFramePr>
        <p:xfrm>
          <a:off x="1763688" y="1646182"/>
          <a:ext cx="6336704" cy="258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2992"/>
                <a:gridCol w="2343712"/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Дошкольные</a:t>
                      </a:r>
                      <a:r>
                        <a:rPr lang="ru-RU" sz="24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организации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28 103,4</a:t>
                      </a: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Общеобразовательные</a:t>
                      </a:r>
                      <a:r>
                        <a:rPr lang="ru-RU" sz="24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организации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33 557,2</a:t>
                      </a: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Руководители </a:t>
                      </a:r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школ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47 712,8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Заведующие дошкольными образовательными организациями</a:t>
                      </a: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35 452,3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7144" marB="0" anchor="ctr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74904" y="45301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963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bZQQDSucv4ghKEqurVd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8q91LjMSAlNrBomakoxXV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2392</TotalTime>
  <Words>3613</Words>
  <Application>Microsoft Office PowerPoint</Application>
  <PresentationFormat>Экран (16:9)</PresentationFormat>
  <Paragraphs>1138</Paragraphs>
  <Slides>85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85</vt:i4>
      </vt:variant>
    </vt:vector>
  </HeadingPairs>
  <TitlesOfParts>
    <vt:vector size="100" baseType="lpstr">
      <vt:lpstr>Тема Office</vt:lpstr>
      <vt:lpstr>1_Тема Office</vt:lpstr>
      <vt:lpstr>3_Тема Office</vt:lpstr>
      <vt:lpstr>2_Тема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Online-школа обучения  татарскому языку  «Ана теле»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Оснащение детских садов игровым оборудованием</vt:lpstr>
      <vt:lpstr>Детский сад № 91 г. Нижнекамск –  площадка по внедрению ФГОС </vt:lpstr>
      <vt:lpstr>Презентация PowerPoint</vt:lpstr>
      <vt:lpstr>Презентация PowerPoint</vt:lpstr>
      <vt:lpstr>Презентация PowerPoint</vt:lpstr>
      <vt:lpstr>Динамика снижения нарушений  на ЕГЭ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Afanaseva</dc:creator>
  <cp:lastModifiedBy>Afanaseva</cp:lastModifiedBy>
  <cp:revision>478</cp:revision>
  <cp:lastPrinted>2014-08-14T04:05:51Z</cp:lastPrinted>
  <dcterms:created xsi:type="dcterms:W3CDTF">2014-03-04T07:12:45Z</dcterms:created>
  <dcterms:modified xsi:type="dcterms:W3CDTF">2014-08-14T10:19:28Z</dcterms:modified>
</cp:coreProperties>
</file>