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  <p:sldMasterId id="2147483692" r:id="rId2"/>
    <p:sldMasterId id="2147483704" r:id="rId3"/>
  </p:sldMasterIdLst>
  <p:notesMasterIdLst>
    <p:notesMasterId r:id="rId14"/>
  </p:notesMasterIdLst>
  <p:handoutMasterIdLst>
    <p:handoutMasterId r:id="rId15"/>
  </p:handoutMasterIdLst>
  <p:sldIdLst>
    <p:sldId id="269" r:id="rId4"/>
    <p:sldId id="296" r:id="rId5"/>
    <p:sldId id="284" r:id="rId6"/>
    <p:sldId id="298" r:id="rId7"/>
    <p:sldId id="285" r:id="rId8"/>
    <p:sldId id="288" r:id="rId9"/>
    <p:sldId id="290" r:id="rId10"/>
    <p:sldId id="292" r:id="rId11"/>
    <p:sldId id="294" r:id="rId12"/>
    <p:sldId id="274" r:id="rId13"/>
  </p:sldIdLst>
  <p:sldSz cx="9144000" cy="5143500" type="screen16x9"/>
  <p:notesSz cx="6761163" cy="99425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4802" autoAdjust="0"/>
  </p:normalViewPr>
  <p:slideViewPr>
    <p:cSldViewPr snapToGrid="0">
      <p:cViewPr varScale="1">
        <p:scale>
          <a:sx n="144" d="100"/>
          <a:sy n="144" d="100"/>
        </p:scale>
        <p:origin x="51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A314C-A6DA-4AA4-9188-D9FCEEA0258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E006D-3F79-4995-AA34-30D5B0300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129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49BDB-B7D0-4FDA-BEAF-28CA837B63B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978E-65B8-4DE0-B307-67623310C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85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5DBE475D-82D8-4BFB-A34C-4ABEA59CBD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12/14/2020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5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D9B9357F-16CC-4006-AA4A-A78F7C9852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12/14/2020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5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8495FDD7-13A1-401F-BA90-C437C9CF03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12/14/2020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8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F655-2B8B-43DD-AC17-0CC01FDE5D15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04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7366-E98B-430C-8539-BF30CB6F8585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96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CB40-0BF7-4734-A4E2-AE75509171DD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8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F252-CDFD-4E46-AC1D-D170211FD70A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35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BB4E-69CA-4A99-A4F0-CC623810861A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99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E97E-478E-45DF-9133-DE11C314C0A5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22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34E9-7CCA-4567-9531-4D20B7D0692E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66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A19E-4C56-45D7-9E27-7273247C3A8F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9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5D2DC29B-8E34-4183-BB43-F02D26DB82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12/14/2020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87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D8E0-7E45-42BE-A16D-77C761069B87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96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95A6-8450-47C3-BF18-256D040DEF90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48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E977-AD52-4CBA-BB26-4F6A0FFC3577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00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5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943BA-EA40-4E6B-AB85-2549FF7C854F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14.12.2020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BB762-B1AB-4EEB-BD0C-FB3994DBA95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704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20596-B6C8-48B8-9A53-257645357C1F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14.12.2020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BB762-B1AB-4EEB-BD0C-FB3994DBA95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497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AE7DD-90C3-47A9-80EC-B125A1E0E4A9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14.12.2020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BB762-B1AB-4EEB-BD0C-FB3994DBA95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938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E9BEA-BD0C-467C-A418-7D1F0125952D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14.12.2020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BB762-B1AB-4EEB-BD0C-FB3994DBA95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765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DADF87-12A6-453F-90DB-588D727AC50A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14.12.2020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BB762-B1AB-4EEB-BD0C-FB3994DBA95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880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E5F87-084E-40F4-98D7-816883278F79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14.12.2020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BB762-B1AB-4EEB-BD0C-FB3994DBA95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20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0B00D-21F8-4964-B808-7C637695A2A6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14.12.2020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BB762-B1AB-4EEB-BD0C-FB3994DBA95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97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41646D9D-AFF4-4755-89D6-DF088C2796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12/14/2020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74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38D2D-79C6-456A-A6A3-44849A313438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14.12.2020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BB762-B1AB-4EEB-BD0C-FB3994DBA95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766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0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3F09D-2527-42D2-92B5-9D8440DEF480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14.12.2020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BB762-B1AB-4EEB-BD0C-FB3994DBA95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842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17963-3F2F-4F1C-A550-DC9C8FED6329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14.12.2020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BB762-B1AB-4EEB-BD0C-FB3994DBA95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885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DFEBB-8501-4539-B208-8C42CD470E2A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14.12.2020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BB762-B1AB-4EEB-BD0C-FB3994DBA95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16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2A8F7B73-E58A-4CDA-8D63-6E951DD65D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12/14/2020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0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ECC0272F-64F6-4398-BC02-EDF4D98914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12/14/2020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4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A3A638B4-B35F-4DF0-B584-3D0F626B5A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12/14/2020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9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F62897D8-826C-4D96-ACF6-109EAD0FE5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12/14/2020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A76023A6-4CD7-46F1-A251-6E2F46F74A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12/14/2020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4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0DD45888-D86C-4540-9392-E5DA53E878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12/14/2020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2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>
              <a:defRPr/>
            </a:pPr>
            <a:fld id="{E3A5FA72-E0D5-46F3-9FEE-A32E00113A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12/14/2020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>
              <a:defRPr/>
            </a:pPr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9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BE663-D055-4215-B6A8-B85E0C2D4E42}" type="datetime1">
              <a:rPr lang="en-US" smtClean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1D9610-5A87-4963-9011-16839D792C4C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7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14.12.2020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BB762-B1AB-4EEB-BD0C-FB3994DBA95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7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96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 dt="0"/>
  <p:txStyles>
    <p:titleStyle>
      <a:lvl1pPr algn="ctr" defTabSz="68574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defTabSz="685749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51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352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246" y="1438399"/>
            <a:ext cx="9001156" cy="184662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685732">
              <a:defRPr/>
            </a:pPr>
            <a:r>
              <a:rPr lang="ru-RU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Организация наставничества в Министерстве образования и науки Республики Татарстан </a:t>
            </a:r>
            <a:endParaRPr lang="ru-RU" sz="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23480"/>
            <a:ext cx="1076328" cy="106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76825" y="4003039"/>
            <a:ext cx="3681095" cy="982133"/>
          </a:xfrm>
          <a:prstGeom prst="rect">
            <a:avLst/>
          </a:prstGeom>
          <a:ln>
            <a:noFill/>
          </a:ln>
          <a:effectLst/>
        </p:spPr>
        <p:txBody>
          <a:bodyPr lIns="91404" tIns="45702" rIns="91404" bIns="45702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8">
              <a:spcBef>
                <a:spcPts val="0"/>
              </a:spcBef>
              <a:defRPr/>
            </a:pPr>
            <a:r>
              <a:rPr lang="ru-RU" sz="2000" b="1" dirty="0" err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Амирова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Лилия </a:t>
            </a:r>
            <a:r>
              <a:rPr lang="ru-RU" sz="2000" b="1" dirty="0" err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Салимзяновна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l" defTabSz="914378">
              <a:spcBef>
                <a:spcPts val="0"/>
              </a:spcBef>
              <a:defRPr/>
            </a:pP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начальник отдела </a:t>
            </a:r>
          </a:p>
          <a:p>
            <a:pPr algn="l" defTabSz="914378">
              <a:spcBef>
                <a:spcPts val="0"/>
              </a:spcBef>
              <a:defRPr/>
            </a:pP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кадровой политики</a:t>
            </a:r>
            <a:endParaRPr lang="ru-RU" sz="2000" b="1" i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1446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6" y="1832004"/>
            <a:ext cx="8776434" cy="181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0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1"/>
            <a:ext cx="6641478" cy="9941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Методический инструментарий по осуществлению наставничества на ГГС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59" y="834033"/>
            <a:ext cx="8472279" cy="423768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наставничестве на ГГС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утверждено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постановлением Правительства РФ от 7 октября 2019 г. №1296;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ПКМ РТ №978 от 30.10.2020г. «Об организации наставничества в исполнительных органах государственной власти РТ»;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МОиН РТ от 12.10.2020 № под-1063/20 «Об организации наставничества в МОиН РТ»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(Положение о наставничестве в МОиН РТ и Положение о комиссии по наставничеству в МОиН РТ)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Примерная форма мероприятий по наставничеству (в Мобильном приложении в виде уведомлений,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службу. Татарстан»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Памятка наставнику (в Мобильном приложении);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Кодекс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наставника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Мобильном приложении);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4524376"/>
            <a:ext cx="2057400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 descr="C:\Users\2014\Desktop\b_8823350a4ac010229afaa914c7d16b5131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5" t="5423" r="30427" b="2862"/>
          <a:stretch/>
        </p:blipFill>
        <p:spPr bwMode="auto">
          <a:xfrm>
            <a:off x="611560" y="68347"/>
            <a:ext cx="792089" cy="7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27" y="130181"/>
            <a:ext cx="1038711" cy="57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8899" y="1"/>
            <a:ext cx="10821286" cy="9941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наставничества в Министерстве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394" y="994173"/>
            <a:ext cx="8232406" cy="3667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Участниками наставничества являются: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(Приказ от 12.10.2020 под-1063/20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Гражданский служащий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впервые поступивший на ГС на старшую и младшую группу должностей;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Наставник;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Представитель из отдела кадровой политики;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структурного подразделения;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Министерства.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4524376"/>
            <a:ext cx="2057400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2" descr="C:\Users\2014\Desktop\b_8823350a4ac010229afaa914c7d16b5131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5" t="5423" r="30427" b="2862"/>
          <a:stretch/>
        </p:blipFill>
        <p:spPr bwMode="auto">
          <a:xfrm>
            <a:off x="611560" y="68347"/>
            <a:ext cx="792089" cy="7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27" y="130181"/>
            <a:ext cx="1038711" cy="57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2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-2053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8899" y="1"/>
            <a:ext cx="10821286" cy="9941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наставничества в Министерстве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4524376"/>
            <a:ext cx="2057400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2" descr="C:\Users\2014\Desktop\b_8823350a4ac010229afaa914c7d16b5131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5" t="5423" r="30427" b="2862"/>
          <a:stretch/>
        </p:blipFill>
        <p:spPr bwMode="auto">
          <a:xfrm>
            <a:off x="611560" y="68347"/>
            <a:ext cx="792089" cy="7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27" y="130181"/>
            <a:ext cx="1038711" cy="575995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403649" y="907644"/>
            <a:ext cx="5845096" cy="3616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Старшая группа должностей: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Ведущий специалист-эксперт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Специалист-эксперт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Старший специалист 1 разряда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Младшая группа должностей: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Специалист 1 разряда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Специалист 2 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разряда</a:t>
            </a:r>
            <a:endParaRPr lang="ru-RU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Специалист 3 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разряда</a:t>
            </a:r>
          </a:p>
        </p:txBody>
      </p:sp>
    </p:spTree>
    <p:extLst>
      <p:ext uri="{BB962C8B-B14F-4D97-AF65-F5344CB8AC3E}">
        <p14:creationId xmlns:p14="http://schemas.microsoft.com/office/powerpoint/2010/main" val="39977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8899" y="1"/>
            <a:ext cx="10821286" cy="9941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наставничества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59" y="979119"/>
            <a:ext cx="8472279" cy="4092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 устанавливается продолжительностью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месяцев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указанный срок не включается период временной нетрудоспособности и другие периоды отсутствия);</a:t>
            </a:r>
            <a:endParaRPr lang="ru-RU" sz="1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наставников привлекаются профессионально-компетентные ГС, проработавшие в замещаемой должности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одного года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endParaRPr lang="ru-RU" sz="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кандидатуры наставника осуществляется приказом Министерства не позднее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месяца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дня назначение нового ГС (основание для издания приказа – служебная записка рук. </a:t>
            </a:r>
            <a:r>
              <a:rPr lang="ru-RU" sz="1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подразделения);</a:t>
            </a:r>
            <a:endParaRPr lang="ru-RU" sz="1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Согласие наставника оформляется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письменным заявлением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имя руководителя Министерства;</a:t>
            </a:r>
          </a:p>
          <a:p>
            <a:pPr>
              <a:buClr>
                <a:srgbClr val="0070C0"/>
              </a:buClr>
            </a:pPr>
            <a:endParaRPr lang="ru-RU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</a:pPr>
            <a:endParaRPr lang="ru-RU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4524376"/>
            <a:ext cx="2057400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 descr="C:\Users\2014\Desktop\b_8823350a4ac010229afaa914c7d16b5131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5" t="5423" r="30427" b="2862"/>
          <a:stretch/>
        </p:blipFill>
        <p:spPr bwMode="auto">
          <a:xfrm>
            <a:off x="611560" y="68347"/>
            <a:ext cx="792089" cy="7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27" y="130181"/>
            <a:ext cx="1038711" cy="57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8899" y="1"/>
            <a:ext cx="10821286" cy="9941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Руководство наставничеством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59" y="979119"/>
            <a:ext cx="8472279" cy="40926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0070C0"/>
              </a:buCl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 и контроль за организацией наставничества осуществляет руководитель структурного подразделения :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 кандидатуру наставника;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Несет ответственность за организацию наставничества в структурном подразделении;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Оказывает методическую и практическую помощь в составлении плана мероприятий по наставничеству (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утверждает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 проведение промежуточного и итогового контроля за ходом наставничества;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 по окончании периода наставничества индивидуальное собеседование и т.д.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(Приказ от 12.10.2020 под-1063/20–Положение о наставничестве в МОиН РТ).</a:t>
            </a:r>
          </a:p>
          <a:p>
            <a:endParaRPr lang="ru-RU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4524376"/>
            <a:ext cx="2057400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 descr="C:\Users\2014\Desktop\b_8823350a4ac010229afaa914c7d16b5131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5" t="5423" r="30427" b="2862"/>
          <a:stretch/>
        </p:blipFill>
        <p:spPr bwMode="auto">
          <a:xfrm>
            <a:off x="611560" y="68347"/>
            <a:ext cx="792089" cy="7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27" y="130181"/>
            <a:ext cx="1038711" cy="57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8899" y="1"/>
            <a:ext cx="10821286" cy="9941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Руководство наставничеством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59" y="902379"/>
            <a:ext cx="8119267" cy="416934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</a:pPr>
            <a:r>
              <a:rPr lang="ru-RU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Промежуточный контроль </a:t>
            </a:r>
            <a:r>
              <a:rPr lang="ru-RU" sz="1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ходом наставничества осуществляется совместно руководителем структурного подразделения и непосредственным начальником наставника и лица, в отношении которого осуществляется наставничество, </a:t>
            </a:r>
            <a:r>
              <a:rPr lang="ru-RU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истечении 3-х месяцев </a:t>
            </a:r>
            <a:r>
              <a:rPr lang="ru-RU" sz="1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даты установления наставничества;</a:t>
            </a:r>
          </a:p>
          <a:p>
            <a:pPr algn="just">
              <a:lnSpc>
                <a:spcPct val="120000"/>
              </a:lnSpc>
            </a:pPr>
            <a:r>
              <a:rPr lang="ru-RU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Итоговый контроль </a:t>
            </a:r>
            <a:r>
              <a:rPr lang="ru-RU" sz="1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 наставничества по окончании срока (6 месяцев);</a:t>
            </a:r>
          </a:p>
          <a:p>
            <a:pPr algn="just">
              <a:lnSpc>
                <a:spcPct val="120000"/>
              </a:lnSpc>
            </a:pPr>
            <a:r>
              <a:rPr lang="ru-RU" sz="1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 составляет отчет по итогам наставничества и представляет его на рассмотрение комиссии;</a:t>
            </a:r>
          </a:p>
          <a:p>
            <a:pPr algn="just">
              <a:lnSpc>
                <a:spcPct val="120000"/>
              </a:lnSpc>
            </a:pPr>
            <a:r>
              <a:rPr lang="ru-RU" sz="1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комиссией отчета по итогам наставничества осуществляется при участии, лица в отношении которого осуществляется наставничество;</a:t>
            </a:r>
          </a:p>
          <a:p>
            <a:pPr marL="0" indent="0">
              <a:buNone/>
            </a:pP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4524376"/>
            <a:ext cx="2057400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 descr="C:\Users\2014\Desktop\b_8823350a4ac010229afaa914c7d16b5131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5" t="5423" r="30427" b="2862"/>
          <a:stretch/>
        </p:blipFill>
        <p:spPr bwMode="auto">
          <a:xfrm>
            <a:off x="611560" y="68347"/>
            <a:ext cx="792089" cy="7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27" y="130181"/>
            <a:ext cx="1038711" cy="57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8899" y="1"/>
            <a:ext cx="10821286" cy="9941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Права и обязанности наставника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59" y="902379"/>
            <a:ext cx="8126041" cy="416934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 обязан:</a:t>
            </a: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ru-RU" sz="4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Разрабатывать план мероприятий по наставничеству;</a:t>
            </a: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ru-RU" sz="4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Выявлять и совместно устранять допущенные ошибки в служебной деятельности;</a:t>
            </a: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ru-RU" sz="4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примера выполнять отдельные поручения и должностные обязанности совместно с лицом, в отношении которого осуществляется наставничество </a:t>
            </a:r>
            <a:r>
              <a:rPr lang="ru-RU" sz="43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итд</a:t>
            </a:r>
            <a:r>
              <a:rPr lang="ru-RU" sz="4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  <a:endParaRPr lang="ru-RU" sz="4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 имеет право:</a:t>
            </a:r>
          </a:p>
          <a:p>
            <a:pPr marL="342900" indent="-342900">
              <a:lnSpc>
                <a:spcPct val="120000"/>
              </a:lnSpc>
              <a:buAutoNum type="arabicParenR"/>
            </a:pPr>
            <a:r>
              <a:rPr lang="ru-RU" sz="4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Осуществлять контроль деятельности лица, в отношении которого осуществляется наставничество, в форме личной проверки выполнения заданий, поручений и т. д.</a:t>
            </a:r>
          </a:p>
          <a:p>
            <a:pPr marL="342900" indent="-342900">
              <a:lnSpc>
                <a:spcPct val="120000"/>
              </a:lnSpc>
              <a:buAutoNum type="arabicParenR"/>
            </a:pPr>
            <a:r>
              <a:rPr lang="ru-RU" sz="4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Контролировать обеспеченность лица, в отношении которого осуществляется наставничество, соответствующим рабочим местом и техническим оборудованием и т.д.;</a:t>
            </a:r>
          </a:p>
          <a:p>
            <a:pPr marL="342900" indent="-342900">
              <a:lnSpc>
                <a:spcPct val="120000"/>
              </a:lnSpc>
              <a:buAutoNum type="arabicParenR"/>
            </a:pPr>
            <a:r>
              <a:rPr lang="ru-RU" sz="4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ненадлежащее исполнение обязанностей по наставничеству наставник может быть отстранен.</a:t>
            </a:r>
          </a:p>
          <a:p>
            <a:pPr marL="457200" indent="-457200">
              <a:lnSpc>
                <a:spcPct val="120000"/>
              </a:lnSpc>
              <a:buAutoNum type="arabicParenR"/>
            </a:pPr>
            <a:endParaRPr lang="ru-RU" sz="43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4524376"/>
            <a:ext cx="2057400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2" descr="C:\Users\2014\Desktop\b_8823350a4ac010229afaa914c7d16b5131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5" t="5423" r="30427" b="2862"/>
          <a:stretch/>
        </p:blipFill>
        <p:spPr bwMode="auto">
          <a:xfrm>
            <a:off x="611560" y="68347"/>
            <a:ext cx="792089" cy="7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27" y="130181"/>
            <a:ext cx="1038711" cy="57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1"/>
            <a:ext cx="6641478" cy="9941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Завершение наставничества, стимулирование работы наставника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59" y="902379"/>
            <a:ext cx="8472279" cy="4169340"/>
          </a:xfrm>
        </p:spPr>
        <p:txBody>
          <a:bodyPr>
            <a:normAutofit/>
          </a:bodyPr>
          <a:lstStyle/>
          <a:p>
            <a:endParaRPr lang="ru-RU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календарных дней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окончании установленного приказом Министерства срока наставничества наставник подготавливает отчет о результатах наставничества;</a:t>
            </a:r>
          </a:p>
          <a:p>
            <a:endParaRPr lang="ru-RU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кадровой политики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раз в полугодие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готовит сводный доклад об организации и результатах наставничества;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руководителя:  наставник в целях его материального стимулирования может быть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премирован;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информации о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лучших наставниках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официальных сайтах.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4524376"/>
            <a:ext cx="2057400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 descr="C:\Users\2014\Desktop\b_8823350a4ac010229afaa914c7d16b5131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5" t="5423" r="30427" b="2862"/>
          <a:stretch/>
        </p:blipFill>
        <p:spPr bwMode="auto">
          <a:xfrm>
            <a:off x="611560" y="68347"/>
            <a:ext cx="792089" cy="7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27" y="130181"/>
            <a:ext cx="1038711" cy="57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3885</TotalTime>
  <Words>603</Words>
  <Application>Microsoft Office PowerPoint</Application>
  <PresentationFormat>Экран (16:9)</PresentationFormat>
  <Paragraphs>76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1_Тема Office</vt:lpstr>
      <vt:lpstr>Тема Office</vt:lpstr>
      <vt:lpstr>2_Тема Office</vt:lpstr>
      <vt:lpstr>Презентация PowerPoint</vt:lpstr>
      <vt:lpstr>Методический инструментарий по осуществлению наставничества на ГГС</vt:lpstr>
      <vt:lpstr>Организация наставничества в Министерстве</vt:lpstr>
      <vt:lpstr>Организация наставничества в Министерстве</vt:lpstr>
      <vt:lpstr>Организация наставничества</vt:lpstr>
      <vt:lpstr>Руководство наставничеством </vt:lpstr>
      <vt:lpstr>Руководство наставничеством </vt:lpstr>
      <vt:lpstr>Права и обязанности наставника</vt:lpstr>
      <vt:lpstr>Завершение наставничества, стимулирование работы наставника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Этика и этикет делового общения государственного служащего</dc:title>
  <dc:creator>Advoc</dc:creator>
  <cp:lastModifiedBy>Пользователь Windows</cp:lastModifiedBy>
  <cp:revision>70</cp:revision>
  <cp:lastPrinted>2018-11-23T08:27:23Z</cp:lastPrinted>
  <dcterms:created xsi:type="dcterms:W3CDTF">2017-11-27T10:09:12Z</dcterms:created>
  <dcterms:modified xsi:type="dcterms:W3CDTF">2020-12-14T06:16:34Z</dcterms:modified>
</cp:coreProperties>
</file>