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7" r:id="rId2"/>
    <p:sldId id="381" r:id="rId3"/>
    <p:sldId id="382" r:id="rId4"/>
    <p:sldId id="383" r:id="rId5"/>
    <p:sldId id="384" r:id="rId6"/>
    <p:sldId id="385" r:id="rId7"/>
    <p:sldId id="361" r:id="rId8"/>
    <p:sldId id="371" r:id="rId9"/>
    <p:sldId id="372" r:id="rId10"/>
    <p:sldId id="373" r:id="rId11"/>
    <p:sldId id="386" r:id="rId12"/>
    <p:sldId id="394" r:id="rId13"/>
    <p:sldId id="376" r:id="rId14"/>
    <p:sldId id="396" r:id="rId15"/>
    <p:sldId id="35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71" autoAdjust="0"/>
    <p:restoredTop sz="94660"/>
  </p:normalViewPr>
  <p:slideViewPr>
    <p:cSldViewPr>
      <p:cViewPr>
        <p:scale>
          <a:sx n="76" d="100"/>
          <a:sy n="76" d="100"/>
        </p:scale>
        <p:origin x="-656" y="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440"/>
    </p:cViewPr>
  </p:sorterViewPr>
  <p:notesViewPr>
    <p:cSldViewPr>
      <p:cViewPr varScale="1">
        <p:scale>
          <a:sx n="56" d="100"/>
          <a:sy n="56" d="100"/>
        </p:scale>
        <p:origin x="-180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AFE4C-04FD-4942-A6B1-06E152E51036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31568-2EE2-4555-9DCB-4856D5E32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149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F307CF-D4C7-46E0-A16F-C2EE898BA676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1366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1366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B887E84-02DB-4649-A876-66A6F27A91F0}" type="slidenum">
              <a:rPr lang="ru-RU" sz="1200" b="0">
                <a:solidFill>
                  <a:schemeClr val="tx1"/>
                </a:solidFill>
              </a:rPr>
              <a:pPr algn="r"/>
              <a:t>1</a:t>
            </a:fld>
            <a:endParaRPr lang="ru-RU" sz="12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15CBD9-8D2B-4683-8C0A-AEBC24D1B1FA}" type="slidenum">
              <a:rPr lang="ru-RU" smtClean="0">
                <a:cs typeface="Arial" charset="0"/>
              </a:rPr>
              <a:pPr/>
              <a:t>14</a:t>
            </a:fld>
            <a:endParaRPr lang="ru-RU" smtClean="0">
              <a:cs typeface="Arial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FDEF9-D62C-4036-A44E-7F063D0291F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FDEF9-D62C-4036-A44E-7F063D0291F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FDEF9-D62C-4036-A44E-7F063D0291FC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FDEF9-D62C-4036-A44E-7F063D0291F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FDEF9-D62C-4036-A44E-7F063D0291F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FDEF9-D62C-4036-A44E-7F063D0291F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FDEF9-D62C-4036-A44E-7F063D0291FC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FDEF9-D62C-4036-A44E-7F063D0291FC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2B5AD-889A-44CC-AC3B-ADBFF8D9BBD2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2B5AD-889A-44CC-AC3B-ADBFF8D9BBD2}" type="datetimeFigureOut">
              <a:rPr lang="ru-RU" smtClean="0"/>
              <a:pPr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26272-D88D-416A-B111-58C53185DF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kar.info/azbuka-zdorovya/article-42792-osobennosti-pravilnoy-gigienyi-nedonoshennyih-detey/" TargetMode="External"/><Relationship Id="rId7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wm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otvetin.ru/domsemya/820-potnica-u-grudnogo-rebyonka-chto-delat.html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2.wmf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3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4.gif"/><Relationship Id="rId9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likar.info/ad.pictures/reklama/Happy_nedonoshenny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071546"/>
            <a:ext cx="4214810" cy="2773582"/>
          </a:xfrm>
          <a:prstGeom prst="rect">
            <a:avLst/>
          </a:prstGeom>
          <a:noFill/>
        </p:spPr>
      </p:pic>
      <p:sp>
        <p:nvSpPr>
          <p:cNvPr id="6148" name="Rectangle 15"/>
          <p:cNvSpPr>
            <a:spLocks noChangeArrowheads="1"/>
          </p:cNvSpPr>
          <p:nvPr/>
        </p:nvSpPr>
        <p:spPr bwMode="auto">
          <a:xfrm>
            <a:off x="285750" y="6000750"/>
            <a:ext cx="3419475" cy="64633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 i="1" dirty="0" err="1" smtClean="0">
                <a:solidFill>
                  <a:schemeClr val="tx2"/>
                </a:solidFill>
              </a:rPr>
              <a:t>Зав.центром</a:t>
            </a:r>
            <a:r>
              <a:rPr lang="ru-RU" b="0" i="1" dirty="0" smtClean="0">
                <a:solidFill>
                  <a:schemeClr val="tx2"/>
                </a:solidFill>
              </a:rPr>
              <a:t> здоровья </a:t>
            </a:r>
            <a:endParaRPr lang="ru-RU" b="0" i="1" dirty="0">
              <a:solidFill>
                <a:schemeClr val="tx2"/>
              </a:solidFill>
            </a:endParaRPr>
          </a:p>
          <a:p>
            <a:r>
              <a:rPr lang="ru-RU" i="1" dirty="0" err="1" smtClean="0">
                <a:solidFill>
                  <a:schemeClr val="tx2"/>
                </a:solidFill>
              </a:rPr>
              <a:t>Г.Р.Яруллина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6149" name="Rectangle 16"/>
          <p:cNvSpPr>
            <a:spLocks noChangeArrowheads="1"/>
          </p:cNvSpPr>
          <p:nvPr/>
        </p:nvSpPr>
        <p:spPr bwMode="auto">
          <a:xfrm>
            <a:off x="642938" y="4429125"/>
            <a:ext cx="7673975" cy="156966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i="1" dirty="0">
                <a:solidFill>
                  <a:schemeClr val="tx2"/>
                </a:solidFill>
              </a:rPr>
              <a:t/>
            </a:r>
            <a:br>
              <a:rPr lang="ru-RU" sz="3200" i="1" dirty="0">
                <a:solidFill>
                  <a:schemeClr val="tx2"/>
                </a:solidFill>
              </a:rPr>
            </a:br>
            <a:endParaRPr lang="ru-RU" sz="3200" i="1" dirty="0">
              <a:solidFill>
                <a:schemeClr val="tx2"/>
              </a:solidFill>
            </a:endParaRPr>
          </a:p>
          <a:p>
            <a:pPr algn="ctr"/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6150" name="Text Box 10"/>
          <p:cNvSpPr txBox="1">
            <a:spLocks noChangeArrowheads="1"/>
          </p:cNvSpPr>
          <p:nvPr/>
        </p:nvSpPr>
        <p:spPr bwMode="auto">
          <a:xfrm flipV="1">
            <a:off x="3357563" y="3786192"/>
            <a:ext cx="5786437" cy="357188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 u="sng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6151" name="Text Box 10"/>
          <p:cNvSpPr txBox="1">
            <a:spLocks noChangeArrowheads="1"/>
          </p:cNvSpPr>
          <p:nvPr/>
        </p:nvSpPr>
        <p:spPr bwMode="auto">
          <a:xfrm flipV="1">
            <a:off x="0" y="3786192"/>
            <a:ext cx="3357563" cy="357188"/>
          </a:xfrm>
          <a:prstGeom prst="rect">
            <a:avLst/>
          </a:prstGeom>
          <a:solidFill>
            <a:srgbClr val="307C34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 u="sng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6152" name="Text Box 10"/>
          <p:cNvSpPr txBox="1">
            <a:spLocks noChangeArrowheads="1"/>
          </p:cNvSpPr>
          <p:nvPr/>
        </p:nvSpPr>
        <p:spPr bwMode="auto">
          <a:xfrm flipV="1">
            <a:off x="0" y="3786192"/>
            <a:ext cx="785813" cy="357188"/>
          </a:xfrm>
          <a:prstGeom prst="rect">
            <a:avLst/>
          </a:prstGeom>
          <a:solidFill>
            <a:srgbClr val="9EC63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 u="sng" dirty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6153" name="Text Box 10"/>
          <p:cNvSpPr txBox="1">
            <a:spLocks noChangeArrowheads="1"/>
          </p:cNvSpPr>
          <p:nvPr/>
        </p:nvSpPr>
        <p:spPr bwMode="auto">
          <a:xfrm flipV="1">
            <a:off x="857250" y="3282950"/>
            <a:ext cx="214313" cy="357188"/>
          </a:xfrm>
          <a:prstGeom prst="rect">
            <a:avLst/>
          </a:prstGeom>
          <a:solidFill>
            <a:srgbClr val="9EC63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 u="sng" dirty="0">
              <a:solidFill>
                <a:schemeClr val="bg2"/>
              </a:solidFill>
              <a:latin typeface="Arial Narrow" pitchFamily="34" charset="0"/>
            </a:endParaRPr>
          </a:p>
        </p:txBody>
      </p:sp>
      <p:pic>
        <p:nvPicPr>
          <p:cNvPr id="615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2" y="1071562"/>
            <a:ext cx="4991413" cy="2714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155" name="Прямая соединительная линия 7"/>
          <p:cNvCxnSpPr>
            <a:cxnSpLocks noChangeShapeType="1"/>
          </p:cNvCxnSpPr>
          <p:nvPr/>
        </p:nvCxnSpPr>
        <p:spPr bwMode="auto">
          <a:xfrm rot="10800000">
            <a:off x="6429375" y="6429375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6156" name="Прямоугольник 6"/>
          <p:cNvSpPr>
            <a:spLocks noChangeArrowheads="1"/>
          </p:cNvSpPr>
          <p:nvPr/>
        </p:nvSpPr>
        <p:spPr bwMode="auto">
          <a:xfrm>
            <a:off x="6215063" y="6429375"/>
            <a:ext cx="27146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 dirty="0">
                <a:solidFill>
                  <a:schemeClr val="tx1"/>
                </a:solidFill>
              </a:rPr>
              <a:t>ДРКБ МЗ РТ  </a:t>
            </a:r>
            <a:r>
              <a:rPr lang="en-US" sz="1200" b="0" dirty="0">
                <a:solidFill>
                  <a:schemeClr val="tx1"/>
                </a:solidFill>
              </a:rPr>
              <a:t>| www.drkbmzrt.ru</a:t>
            </a:r>
            <a:endParaRPr lang="ru-RU" sz="1200" b="0" dirty="0">
              <a:solidFill>
                <a:schemeClr val="tx1"/>
              </a:solidFill>
            </a:endParaRPr>
          </a:p>
        </p:txBody>
      </p:sp>
      <p:pic>
        <p:nvPicPr>
          <p:cNvPr id="6158" name="Рисунок 13" descr="minzdrav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9" name="Прямоугольник 14"/>
          <p:cNvSpPr>
            <a:spLocks noChangeArrowheads="1"/>
          </p:cNvSpPr>
          <p:nvPr/>
        </p:nvSpPr>
        <p:spPr bwMode="auto">
          <a:xfrm>
            <a:off x="1042988" y="1"/>
            <a:ext cx="69580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</a:rPr>
              <a:t>Министерство здравоохранения </a:t>
            </a:r>
            <a:endParaRPr lang="ru-RU" sz="24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Республики </a:t>
            </a:r>
            <a:r>
              <a:rPr lang="ru-RU" sz="2400" b="1" dirty="0">
                <a:solidFill>
                  <a:schemeClr val="tx2"/>
                </a:solidFill>
              </a:rPr>
              <a:t>Татарстан</a:t>
            </a:r>
          </a:p>
        </p:txBody>
      </p:sp>
      <p:pic>
        <p:nvPicPr>
          <p:cNvPr id="16" name="Рисунок 15" descr="lototip_drkb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2123728" y="47971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964406" y="4472194"/>
            <a:ext cx="6840760" cy="2096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800" b="1" i="1" dirty="0" smtClean="0">
                <a:solidFill>
                  <a:schemeClr val="tx2"/>
                </a:solidFill>
                <a:cs typeface="Times New Roman" pitchFamily="18" charset="0"/>
              </a:rPr>
              <a:t>Взаимодействие образовательных организаций и Центров здоровья для детей в вопросах формирования культуры здорового образа жизни</a:t>
            </a:r>
          </a:p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800" b="1" i="1" dirty="0">
              <a:solidFill>
                <a:schemeClr val="tx2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 3"/>
          <p:cNvSpPr txBox="1">
            <a:spLocks noGrp="1"/>
          </p:cNvSpPr>
          <p:nvPr/>
        </p:nvSpPr>
        <p:spPr bwMode="auto">
          <a:xfrm>
            <a:off x="8539163" y="6418263"/>
            <a:ext cx="466725" cy="476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6381328"/>
            <a:ext cx="22410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 dirty="0" smtClean="0"/>
              <a:t>ДРКБ МЗ РТ  </a:t>
            </a:r>
            <a:r>
              <a:rPr lang="en-US" sz="1200" dirty="0" smtClean="0"/>
              <a:t>| www.drkbmzrt.ru</a:t>
            </a:r>
            <a:endParaRPr lang="ru-RU" sz="1200" dirty="0"/>
          </a:p>
        </p:txBody>
      </p:sp>
      <p:cxnSp>
        <p:nvCxnSpPr>
          <p:cNvPr id="11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44208" y="6381328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cxnSp>
        <p:nvCxnSpPr>
          <p:cNvPr id="28" name="Прямая соединительная линия 27"/>
          <p:cNvCxnSpPr>
            <a:endCxn id="26" idx="6"/>
          </p:cNvCxnSpPr>
          <p:nvPr/>
        </p:nvCxnSpPr>
        <p:spPr>
          <a:xfrm>
            <a:off x="3779912" y="2204864"/>
            <a:ext cx="3312368" cy="0"/>
          </a:xfrm>
          <a:prstGeom prst="line">
            <a:avLst/>
          </a:prstGeom>
          <a:ln w="635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15816" y="256490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7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lototip_drk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1187624" y="188640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Возрастная структура детей, обследованных в центре здоровья ДРКБ за период 2011-2013 гг. 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</a:rPr>
              <a:t>(в %)</a:t>
            </a:r>
            <a:endParaRPr lang="ru-RU" sz="2400" dirty="0">
              <a:solidFill>
                <a:schemeClr val="tx2"/>
              </a:solidFill>
            </a:endParaRPr>
          </a:p>
        </p:txBody>
      </p:sp>
      <p:graphicFrame>
        <p:nvGraphicFramePr>
          <p:cNvPr id="13" name="Group 300"/>
          <p:cNvGraphicFramePr>
            <a:graphicFrameLocks/>
          </p:cNvGraphicFramePr>
          <p:nvPr/>
        </p:nvGraphicFramePr>
        <p:xfrm>
          <a:off x="683568" y="1844824"/>
          <a:ext cx="7929562" cy="3809654"/>
        </p:xfrm>
        <a:graphic>
          <a:graphicData uri="http://schemas.openxmlformats.org/drawingml/2006/table">
            <a:tbl>
              <a:tblPr/>
              <a:tblGrid>
                <a:gridCol w="1982787"/>
                <a:gridCol w="1982788"/>
                <a:gridCol w="1981200"/>
                <a:gridCol w="1982787"/>
              </a:tblGrid>
              <a:tr h="92514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Возрастные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группы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2011 год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2012 год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2013 год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689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0-4 года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18,3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25,6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28,3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441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5-9 лет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>
                          <a:tab pos="884238" algn="ctr"/>
                          <a:tab pos="1768475" algn="r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27,2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23,4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28,5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689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10-14 лет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42,6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37,7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28,1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689"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15-17 лет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11,9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13,3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Times New Roman" pitchFamily="18" charset="0"/>
                        </a:rPr>
                        <a:t>15,1</a:t>
                      </a: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 3"/>
          <p:cNvSpPr txBox="1">
            <a:spLocks noGrp="1"/>
          </p:cNvSpPr>
          <p:nvPr/>
        </p:nvSpPr>
        <p:spPr bwMode="auto">
          <a:xfrm>
            <a:off x="8539163" y="6418263"/>
            <a:ext cx="466725" cy="476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6381328"/>
            <a:ext cx="22410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 dirty="0" smtClean="0"/>
              <a:t>ДРКБ МЗ РТ  </a:t>
            </a:r>
            <a:r>
              <a:rPr lang="en-US" sz="1200" dirty="0" smtClean="0"/>
              <a:t>| www.drkbmzrt.ru</a:t>
            </a:r>
            <a:endParaRPr lang="ru-RU" sz="1200" dirty="0"/>
          </a:p>
        </p:txBody>
      </p:sp>
      <p:cxnSp>
        <p:nvCxnSpPr>
          <p:cNvPr id="11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44208" y="6381328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14" name="Прямоугольник 13"/>
          <p:cNvSpPr/>
          <p:nvPr/>
        </p:nvSpPr>
        <p:spPr>
          <a:xfrm>
            <a:off x="1043608" y="0"/>
            <a:ext cx="6912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Школы здоровья:</a:t>
            </a:r>
          </a:p>
          <a:p>
            <a:pPr algn="ctr"/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8" name="Прямая соединительная линия 27"/>
          <p:cNvCxnSpPr>
            <a:endCxn id="26" idx="6"/>
          </p:cNvCxnSpPr>
          <p:nvPr/>
        </p:nvCxnSpPr>
        <p:spPr>
          <a:xfrm>
            <a:off x="3779912" y="2204864"/>
            <a:ext cx="3312368" cy="0"/>
          </a:xfrm>
          <a:prstGeom prst="line">
            <a:avLst/>
          </a:prstGeom>
          <a:ln w="635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15816" y="256490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7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lototip_drk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403648" y="1628800"/>
            <a:ext cx="6696075" cy="15843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Профилактика заболеваний костно-мышечной системы,</a:t>
            </a:r>
          </a:p>
          <a:p>
            <a:pPr marL="0" marR="0" lvl="0" indent="0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Профилактика артериальной гипертензии,</a:t>
            </a:r>
          </a:p>
          <a:p>
            <a:pPr marL="0" marR="0" lvl="0" indent="0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Профилактика заболеваний органов дыхания и бронхиальной астмы,</a:t>
            </a:r>
          </a:p>
          <a:p>
            <a:pPr marL="0" marR="0" lvl="0" indent="0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Профилактика ожирения и сахарного диабета.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 3"/>
          <p:cNvSpPr txBox="1">
            <a:spLocks noGrp="1"/>
          </p:cNvSpPr>
          <p:nvPr/>
        </p:nvSpPr>
        <p:spPr bwMode="auto">
          <a:xfrm>
            <a:off x="8539163" y="6418263"/>
            <a:ext cx="466725" cy="476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6381328"/>
            <a:ext cx="22410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 dirty="0" smtClean="0"/>
              <a:t>ДРКБ МЗ РТ  </a:t>
            </a:r>
            <a:r>
              <a:rPr lang="en-US" sz="1200" dirty="0" smtClean="0"/>
              <a:t>| www.drkbmzrt.ru</a:t>
            </a:r>
            <a:endParaRPr lang="ru-RU" sz="1200" dirty="0"/>
          </a:p>
        </p:txBody>
      </p:sp>
      <p:cxnSp>
        <p:nvCxnSpPr>
          <p:cNvPr id="11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44208" y="6381328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14" name="Прямоугольник 13"/>
          <p:cNvSpPr/>
          <p:nvPr/>
        </p:nvSpPr>
        <p:spPr>
          <a:xfrm>
            <a:off x="1187624" y="0"/>
            <a:ext cx="691276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Аппаратно-програмный</a:t>
            </a:r>
            <a:r>
              <a:rPr lang="ru-RU" sz="2800" b="1" dirty="0" smtClean="0">
                <a:solidFill>
                  <a:schemeClr val="tx2"/>
                </a:solidFill>
              </a:rPr>
              <a:t> комплекс «</a:t>
            </a:r>
            <a:r>
              <a:rPr lang="ru-RU" sz="2800" b="1" dirty="0" err="1" smtClean="0">
                <a:solidFill>
                  <a:schemeClr val="tx2"/>
                </a:solidFill>
              </a:rPr>
              <a:t>Армис</a:t>
            </a:r>
            <a:r>
              <a:rPr lang="ru-RU" sz="2800" b="1" dirty="0" smtClean="0">
                <a:solidFill>
                  <a:schemeClr val="tx2"/>
                </a:solidFill>
              </a:rPr>
              <a:t>»</a:t>
            </a:r>
          </a:p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8" name="Прямая соединительная линия 27"/>
          <p:cNvCxnSpPr>
            <a:endCxn id="26" idx="6"/>
          </p:cNvCxnSpPr>
          <p:nvPr/>
        </p:nvCxnSpPr>
        <p:spPr>
          <a:xfrm>
            <a:off x="3779912" y="2204864"/>
            <a:ext cx="3312368" cy="0"/>
          </a:xfrm>
          <a:prstGeom prst="line">
            <a:avLst/>
          </a:prstGeom>
          <a:ln w="635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15816" y="256490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7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lototip_drk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907704" y="1052736"/>
            <a:ext cx="6121400" cy="12239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defTabSz="457200">
              <a:spcAft>
                <a:spcPts val="14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1 декабря 2012 г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обследовано 2000 учащихся, выявлено факторов риска: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4499992" y="1988840"/>
            <a:ext cx="4177332" cy="4164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66700" marR="0" lvl="0" indent="-266700" algn="ctr" defTabSz="914400" rtl="0" eaLnBrk="1" fontAlgn="auto" latinLnBrk="0" hangingPunct="1">
              <a:lnSpc>
                <a:spcPct val="125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+mn-cs"/>
              </a:rPr>
              <a:t>по развитию миопии (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+mn-cs"/>
              </a:rPr>
              <a:t>предмиопия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+mn-cs"/>
              </a:rPr>
              <a:t>) – у1350 человек (72,2%);</a:t>
            </a:r>
          </a:p>
          <a:p>
            <a:pPr marL="266700" marR="0" lvl="0" indent="-266700" algn="ctr" defTabSz="914400" rtl="0" eaLnBrk="1" fontAlgn="auto" latinLnBrk="0" hangingPunct="1">
              <a:lnSpc>
                <a:spcPct val="125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+mn-cs"/>
              </a:rPr>
              <a:t>по нарушению слуха – у 112 человек (5,6%);</a:t>
            </a:r>
          </a:p>
          <a:p>
            <a:pPr marL="266700" marR="0" lvl="0" indent="-266700" algn="ctr" defTabSz="914400" rtl="0" eaLnBrk="1" fontAlgn="auto" latinLnBrk="0" hangingPunct="1">
              <a:lnSpc>
                <a:spcPct val="125000"/>
              </a:lnSpc>
              <a:spcBef>
                <a:spcPct val="10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+mn-ea"/>
                <a:cs typeface="+mn-cs"/>
              </a:rPr>
              <a:t>по функциональным нарушениям ЦНС – у 100 человек (5,1%). 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755576" y="4365104"/>
            <a:ext cx="3024336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755576" y="1988840"/>
            <a:ext cx="3024336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 3"/>
          <p:cNvSpPr txBox="1">
            <a:spLocks noGrp="1"/>
          </p:cNvSpPr>
          <p:nvPr/>
        </p:nvSpPr>
        <p:spPr bwMode="auto">
          <a:xfrm>
            <a:off x="8539163" y="6418263"/>
            <a:ext cx="466725" cy="476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6381328"/>
            <a:ext cx="22410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 dirty="0" smtClean="0"/>
              <a:t>ДРКБ МЗ РТ  </a:t>
            </a:r>
            <a:r>
              <a:rPr lang="en-US" sz="1200" dirty="0" smtClean="0"/>
              <a:t>| www.drkbmzrt.ru</a:t>
            </a:r>
            <a:endParaRPr lang="ru-RU" sz="1200" dirty="0"/>
          </a:p>
        </p:txBody>
      </p:sp>
      <p:cxnSp>
        <p:nvCxnSpPr>
          <p:cNvPr id="11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44208" y="6381328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14" name="Прямоугольник 13"/>
          <p:cNvSpPr/>
          <p:nvPr/>
        </p:nvSpPr>
        <p:spPr>
          <a:xfrm>
            <a:off x="1187624" y="0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Мобильный центр ДРКБ</a:t>
            </a:r>
          </a:p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8" name="Прямая соединительная линия 27"/>
          <p:cNvCxnSpPr>
            <a:endCxn id="26" idx="6"/>
          </p:cNvCxnSpPr>
          <p:nvPr/>
        </p:nvCxnSpPr>
        <p:spPr>
          <a:xfrm>
            <a:off x="3779912" y="2204864"/>
            <a:ext cx="3312368" cy="0"/>
          </a:xfrm>
          <a:prstGeom prst="line">
            <a:avLst/>
          </a:prstGeom>
          <a:ln w="635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15816" y="256490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7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lototip_drk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Содержимое 1"/>
          <p:cNvSpPr txBox="1">
            <a:spLocks/>
          </p:cNvSpPr>
          <p:nvPr/>
        </p:nvSpPr>
        <p:spPr>
          <a:xfrm>
            <a:off x="323528" y="980728"/>
            <a:ext cx="4690864" cy="457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 октябре 2013г. по программе «Модернизация здравоохранения 2011-2012 г.г.» получен передвижной мобильный комплекс на базе автобуса ПАЗ.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Целью работы Мобильного центра является оказание высококвалифицированной консультативно-диагностической и профилактической помощи несовершеннолетним, в том числе в период обучения и воспитания в образовательных учреждениях с применением современных методик обследования, повышения доступности и качества оказания амбулаторно-поликлинической помощи.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Рисунок 12" descr="автобус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908720"/>
            <a:ext cx="3600400" cy="2376264"/>
          </a:xfrm>
          <a:prstGeom prst="rect">
            <a:avLst/>
          </a:prstGeom>
        </p:spPr>
      </p:pic>
      <p:pic>
        <p:nvPicPr>
          <p:cNvPr id="15" name="Рисунок 14" descr="DSC096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20072" y="3284984"/>
            <a:ext cx="3611894" cy="27089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0" y="15240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6627" name="Picture 5" descr="G:\_CLIPARTS_LOADED\Green_abstract\cyan_2.jpg"/>
          <p:cNvPicPr>
            <a:picLocks noChangeAspect="1" noChangeArrowheads="1"/>
          </p:cNvPicPr>
          <p:nvPr/>
        </p:nvPicPr>
        <p:blipFill>
          <a:blip r:embed="rId3" cstate="print"/>
          <a:srcRect b="29616"/>
          <a:stretch>
            <a:fillRect/>
          </a:stretch>
        </p:blipFill>
        <p:spPr bwMode="auto">
          <a:xfrm>
            <a:off x="0" y="2743200"/>
            <a:ext cx="9144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 descr="G:\_CLIPARTS_LOADED\Green_abstract\cyan_2.jpg"/>
          <p:cNvPicPr>
            <a:picLocks noChangeAspect="1" noChangeArrowheads="1"/>
          </p:cNvPicPr>
          <p:nvPr/>
        </p:nvPicPr>
        <p:blipFill>
          <a:blip r:embed="rId4" cstate="print"/>
          <a:srcRect l="12708" t="56573"/>
          <a:stretch>
            <a:fillRect/>
          </a:stretch>
        </p:blipFill>
        <p:spPr bwMode="auto">
          <a:xfrm>
            <a:off x="0" y="0"/>
            <a:ext cx="9144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629" name="Прямая соединительная линия 6"/>
          <p:cNvCxnSpPr>
            <a:cxnSpLocks noChangeShapeType="1"/>
          </p:cNvCxnSpPr>
          <p:nvPr/>
        </p:nvCxnSpPr>
        <p:spPr bwMode="auto">
          <a:xfrm rot="10800000">
            <a:off x="6429375" y="6429375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26630" name="Text Box 69"/>
          <p:cNvSpPr txBox="1">
            <a:spLocks noChangeArrowheads="1"/>
          </p:cNvSpPr>
          <p:nvPr/>
        </p:nvSpPr>
        <p:spPr bwMode="auto">
          <a:xfrm>
            <a:off x="1571625" y="785813"/>
            <a:ext cx="7572375" cy="46037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26631" name="Text Box 69"/>
          <p:cNvSpPr txBox="1">
            <a:spLocks noChangeArrowheads="1"/>
          </p:cNvSpPr>
          <p:nvPr/>
        </p:nvSpPr>
        <p:spPr bwMode="auto">
          <a:xfrm>
            <a:off x="0" y="785813"/>
            <a:ext cx="2071688" cy="46037"/>
          </a:xfrm>
          <a:prstGeom prst="rect">
            <a:avLst/>
          </a:prstGeom>
          <a:solidFill>
            <a:srgbClr val="9EC63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400">
              <a:solidFill>
                <a:schemeClr val="bg2"/>
              </a:solidFill>
              <a:latin typeface="Arial Narrow" pitchFamily="34" charset="0"/>
            </a:endParaRPr>
          </a:p>
        </p:txBody>
      </p:sp>
      <p:grpSp>
        <p:nvGrpSpPr>
          <p:cNvPr id="2" name="Группа 18"/>
          <p:cNvGrpSpPr/>
          <p:nvPr/>
        </p:nvGrpSpPr>
        <p:grpSpPr>
          <a:xfrm>
            <a:off x="3357554" y="2285992"/>
            <a:ext cx="2577128" cy="2428892"/>
            <a:chOff x="3697853" y="2143128"/>
            <a:chExt cx="1212216" cy="1135502"/>
          </a:xfrm>
          <a:scene3d>
            <a:camera prst="orthographicFront"/>
            <a:lightRig rig="threePt" dir="t"/>
          </a:scene3d>
        </p:grpSpPr>
        <p:sp>
          <p:nvSpPr>
            <p:cNvPr id="16" name="Овал 15"/>
            <p:cNvSpPr/>
            <p:nvPr/>
          </p:nvSpPr>
          <p:spPr>
            <a:xfrm>
              <a:off x="3697853" y="2143128"/>
              <a:ext cx="1212216" cy="1135502"/>
            </a:xfrm>
            <a:prstGeom prst="ellipse">
              <a:avLst/>
            </a:prstGeom>
            <a:solidFill>
              <a:srgbClr val="92D050"/>
            </a:solidFill>
            <a:effectLst>
              <a:glow rad="228600">
                <a:srgbClr val="FFFF00">
                  <a:alpha val="40000"/>
                </a:srgbClr>
              </a:glow>
            </a:effectLst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7" name="Овал 4"/>
            <p:cNvSpPr/>
            <p:nvPr/>
          </p:nvSpPr>
          <p:spPr>
            <a:xfrm>
              <a:off x="3832264" y="2310114"/>
              <a:ext cx="974476" cy="8029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7940" tIns="27940" rIns="27940" bIns="27940" spcCol="1270" anchor="ctr"/>
            <a:lstStyle/>
            <a:p>
              <a:pPr algn="ctr">
                <a:defRPr/>
              </a:pPr>
              <a:r>
                <a:rPr lang="ru-RU" sz="24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Центр здоровья ДРКБ МЗ РТ</a:t>
              </a:r>
            </a:p>
          </p:txBody>
        </p:sp>
      </p:grpSp>
      <p:grpSp>
        <p:nvGrpSpPr>
          <p:cNvPr id="3" name="Группа 34"/>
          <p:cNvGrpSpPr/>
          <p:nvPr/>
        </p:nvGrpSpPr>
        <p:grpSpPr>
          <a:xfrm>
            <a:off x="5333999" y="714356"/>
            <a:ext cx="2590799" cy="1928826"/>
            <a:chOff x="3359892" y="2143128"/>
            <a:chExt cx="1176588" cy="1135502"/>
          </a:xfrm>
          <a:scene3d>
            <a:camera prst="orthographicFront"/>
            <a:lightRig rig="threePt" dir="t"/>
          </a:scene3d>
        </p:grpSpPr>
        <p:sp>
          <p:nvSpPr>
            <p:cNvPr id="21" name="Овал 20"/>
            <p:cNvSpPr/>
            <p:nvPr/>
          </p:nvSpPr>
          <p:spPr>
            <a:xfrm>
              <a:off x="3370708" y="2143128"/>
              <a:ext cx="1135502" cy="1135502"/>
            </a:xfrm>
            <a:prstGeom prst="ellipse">
              <a:avLst/>
            </a:prstGeom>
            <a:solidFill>
              <a:srgbClr val="92D050"/>
            </a:solidFill>
            <a:effectLst>
              <a:glow rad="228600">
                <a:srgbClr val="FFFF00">
                  <a:alpha val="40000"/>
                </a:srgbClr>
              </a:glow>
            </a:effectLst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2" name="Овал 4"/>
            <p:cNvSpPr/>
            <p:nvPr/>
          </p:nvSpPr>
          <p:spPr>
            <a:xfrm>
              <a:off x="3359892" y="2311351"/>
              <a:ext cx="1176588" cy="8029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7940" tIns="27940" rIns="27940" bIns="27940" spcCol="1270"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Детские поликлиники</a:t>
              </a:r>
            </a:p>
          </p:txBody>
        </p:sp>
      </p:grpSp>
      <p:grpSp>
        <p:nvGrpSpPr>
          <p:cNvPr id="4" name="Группа 34"/>
          <p:cNvGrpSpPr/>
          <p:nvPr/>
        </p:nvGrpSpPr>
        <p:grpSpPr>
          <a:xfrm>
            <a:off x="1857356" y="714356"/>
            <a:ext cx="2428893" cy="1928826"/>
            <a:chOff x="3532022" y="2182283"/>
            <a:chExt cx="1072419" cy="1057192"/>
          </a:xfrm>
          <a:scene3d>
            <a:camera prst="orthographicFront"/>
            <a:lightRig rig="threePt" dir="t"/>
          </a:scene3d>
        </p:grpSpPr>
        <p:sp>
          <p:nvSpPr>
            <p:cNvPr id="24" name="Овал 23"/>
            <p:cNvSpPr/>
            <p:nvPr/>
          </p:nvSpPr>
          <p:spPr>
            <a:xfrm>
              <a:off x="3532022" y="2182283"/>
              <a:ext cx="1072419" cy="1057192"/>
            </a:xfrm>
            <a:prstGeom prst="ellipse">
              <a:avLst/>
            </a:prstGeom>
            <a:solidFill>
              <a:srgbClr val="92D050"/>
            </a:solidFill>
            <a:effectLst>
              <a:glow rad="228600">
                <a:srgbClr val="FFFF00">
                  <a:alpha val="40000"/>
                </a:srgbClr>
              </a:glow>
            </a:effectLst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5" name="Овал 4"/>
            <p:cNvSpPr/>
            <p:nvPr/>
          </p:nvSpPr>
          <p:spPr>
            <a:xfrm>
              <a:off x="3595105" y="2221438"/>
              <a:ext cx="969211" cy="93822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7940" tIns="27940" rIns="27940" bIns="27940" spcCol="1270"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Центр медицинской профилактики</a:t>
              </a:r>
            </a:p>
          </p:txBody>
        </p:sp>
      </p:grpSp>
      <p:grpSp>
        <p:nvGrpSpPr>
          <p:cNvPr id="5" name="Группа 34"/>
          <p:cNvGrpSpPr/>
          <p:nvPr/>
        </p:nvGrpSpPr>
        <p:grpSpPr>
          <a:xfrm>
            <a:off x="6000760" y="3071811"/>
            <a:ext cx="2819712" cy="1861541"/>
            <a:chOff x="3752814" y="2221439"/>
            <a:chExt cx="1072419" cy="1059555"/>
          </a:xfrm>
          <a:scene3d>
            <a:camera prst="orthographicFront"/>
            <a:lightRig rig="threePt" dir="t"/>
          </a:scene3d>
        </p:grpSpPr>
        <p:sp>
          <p:nvSpPr>
            <p:cNvPr id="27" name="Овал 26"/>
            <p:cNvSpPr/>
            <p:nvPr/>
          </p:nvSpPr>
          <p:spPr>
            <a:xfrm>
              <a:off x="3752814" y="2221439"/>
              <a:ext cx="1072419" cy="1057192"/>
            </a:xfrm>
            <a:prstGeom prst="ellipse">
              <a:avLst/>
            </a:prstGeom>
            <a:solidFill>
              <a:srgbClr val="92D050"/>
            </a:solidFill>
            <a:effectLst>
              <a:glow rad="228600">
                <a:srgbClr val="FFFF00">
                  <a:alpha val="40000"/>
                </a:srgbClr>
              </a:glow>
            </a:effectLst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8" name="Овал 4"/>
            <p:cNvSpPr/>
            <p:nvPr/>
          </p:nvSpPr>
          <p:spPr>
            <a:xfrm>
              <a:off x="3853228" y="2342774"/>
              <a:ext cx="969211" cy="93822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7940" tIns="27940" rIns="27940" bIns="27940" spcCol="1270"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Территориальные отделы образования</a:t>
              </a:r>
            </a:p>
          </p:txBody>
        </p:sp>
      </p:grpSp>
      <p:grpSp>
        <p:nvGrpSpPr>
          <p:cNvPr id="6" name="Группа 34"/>
          <p:cNvGrpSpPr/>
          <p:nvPr/>
        </p:nvGrpSpPr>
        <p:grpSpPr>
          <a:xfrm>
            <a:off x="3275856" y="4869160"/>
            <a:ext cx="2943778" cy="1857389"/>
            <a:chOff x="3752814" y="2221439"/>
            <a:chExt cx="1072419" cy="1057192"/>
          </a:xfrm>
          <a:scene3d>
            <a:camera prst="orthographicFront"/>
            <a:lightRig rig="threePt" dir="t"/>
          </a:scene3d>
        </p:grpSpPr>
        <p:sp>
          <p:nvSpPr>
            <p:cNvPr id="31" name="Овал 30"/>
            <p:cNvSpPr/>
            <p:nvPr/>
          </p:nvSpPr>
          <p:spPr>
            <a:xfrm>
              <a:off x="3752814" y="2221439"/>
              <a:ext cx="1072419" cy="1057192"/>
            </a:xfrm>
            <a:prstGeom prst="ellipse">
              <a:avLst/>
            </a:prstGeom>
            <a:solidFill>
              <a:srgbClr val="92D050"/>
            </a:solidFill>
            <a:effectLst>
              <a:glow rad="228600">
                <a:srgbClr val="FFFF00">
                  <a:alpha val="40000"/>
                </a:srgbClr>
              </a:glow>
            </a:effectLst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2" name="Овал 4"/>
            <p:cNvSpPr/>
            <p:nvPr/>
          </p:nvSpPr>
          <p:spPr>
            <a:xfrm>
              <a:off x="3831512" y="2303410"/>
              <a:ext cx="969211" cy="93822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7940" tIns="27940" rIns="27940" bIns="27940" spcCol="1270"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Территориальные отделы социальной защиты</a:t>
              </a:r>
            </a:p>
          </p:txBody>
        </p:sp>
      </p:grpSp>
      <p:grpSp>
        <p:nvGrpSpPr>
          <p:cNvPr id="7" name="Группа 34"/>
          <p:cNvGrpSpPr/>
          <p:nvPr/>
        </p:nvGrpSpPr>
        <p:grpSpPr>
          <a:xfrm>
            <a:off x="539552" y="3071810"/>
            <a:ext cx="2746565" cy="2085382"/>
            <a:chOff x="3815897" y="2221439"/>
            <a:chExt cx="1072419" cy="1057192"/>
          </a:xfrm>
          <a:scene3d>
            <a:camera prst="orthographicFront"/>
            <a:lightRig rig="threePt" dir="t"/>
          </a:scene3d>
        </p:grpSpPr>
        <p:sp>
          <p:nvSpPr>
            <p:cNvPr id="34" name="Овал 33"/>
            <p:cNvSpPr/>
            <p:nvPr/>
          </p:nvSpPr>
          <p:spPr>
            <a:xfrm>
              <a:off x="3815897" y="2221439"/>
              <a:ext cx="1072419" cy="1057192"/>
            </a:xfrm>
            <a:prstGeom prst="ellipse">
              <a:avLst/>
            </a:prstGeom>
            <a:solidFill>
              <a:srgbClr val="92D050"/>
            </a:solidFill>
            <a:effectLst>
              <a:glow rad="228600">
                <a:srgbClr val="FFFF00">
                  <a:alpha val="40000"/>
                </a:srgbClr>
              </a:glow>
            </a:effectLst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5" name="Овал 4"/>
            <p:cNvSpPr/>
            <p:nvPr/>
          </p:nvSpPr>
          <p:spPr>
            <a:xfrm>
              <a:off x="3873001" y="2286628"/>
              <a:ext cx="969211" cy="93822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7940" tIns="27940" rIns="27940" bIns="27940" spcCol="1270"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Центры здоровья (гг. Казань, Н. Челны, Альметьевск, Нижнекамск</a:t>
              </a:r>
              <a:r>
                <a:rPr lang="ru-RU" b="1" dirty="0">
                  <a:solidFill>
                    <a:srgbClr val="0070C0"/>
                  </a:solidFill>
                </a:rPr>
                <a:t>)</a:t>
              </a:r>
            </a:p>
          </p:txBody>
        </p:sp>
      </p:grpSp>
      <p:sp>
        <p:nvSpPr>
          <p:cNvPr id="26638" name="Прямоугольник 6"/>
          <p:cNvSpPr>
            <a:spLocks noChangeArrowheads="1"/>
          </p:cNvSpPr>
          <p:nvPr/>
        </p:nvSpPr>
        <p:spPr bwMode="auto">
          <a:xfrm>
            <a:off x="6215063" y="6429375"/>
            <a:ext cx="27146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/>
              <a:t>ДРКБ МЗ РТ  </a:t>
            </a:r>
            <a:r>
              <a:rPr lang="en-US" sz="1200"/>
              <a:t>| www.drkbmzrt.ru</a:t>
            </a:r>
            <a:endParaRPr lang="ru-RU" sz="1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otvetin.ru/uploads/posts/2009-09/1253519511_8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8334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323850" y="6334125"/>
            <a:ext cx="8640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tx2"/>
                </a:solidFill>
                <a:latin typeface="Verdana" pitchFamily="34" charset="0"/>
              </a:rPr>
              <a:t>Сохраняя традиции, мы создаем лучшее</a:t>
            </a: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323850" y="260350"/>
            <a:ext cx="36718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>
                <a:solidFill>
                  <a:schemeClr val="tx2"/>
                </a:solidFill>
                <a:latin typeface="Verdana" pitchFamily="34" charset="0"/>
              </a:rPr>
              <a:t>Спасибо за внимание 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8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29375" y="6429375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550916" name="Line 4"/>
          <p:cNvSpPr>
            <a:spLocks noChangeShapeType="1"/>
          </p:cNvSpPr>
          <p:nvPr/>
        </p:nvSpPr>
        <p:spPr bwMode="auto">
          <a:xfrm>
            <a:off x="2700338" y="1773238"/>
            <a:ext cx="3887787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917" name="Line 5"/>
          <p:cNvSpPr>
            <a:spLocks noChangeShapeType="1"/>
          </p:cNvSpPr>
          <p:nvPr/>
        </p:nvSpPr>
        <p:spPr bwMode="auto">
          <a:xfrm>
            <a:off x="6588125" y="1773238"/>
            <a:ext cx="0" cy="3024187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918" name="Line 6"/>
          <p:cNvSpPr>
            <a:spLocks noChangeShapeType="1"/>
          </p:cNvSpPr>
          <p:nvPr/>
        </p:nvSpPr>
        <p:spPr bwMode="auto">
          <a:xfrm flipH="1">
            <a:off x="2771775" y="4797425"/>
            <a:ext cx="381635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44" name="Прямоугольник 46"/>
          <p:cNvSpPr>
            <a:spLocks noChangeArrowheads="1"/>
          </p:cNvSpPr>
          <p:nvPr/>
        </p:nvSpPr>
        <p:spPr bwMode="auto">
          <a:xfrm>
            <a:off x="285750" y="160338"/>
            <a:ext cx="8429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Центры здоровья для детей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9245" name="Прямоугольник 6"/>
          <p:cNvSpPr>
            <a:spLocks noChangeArrowheads="1"/>
          </p:cNvSpPr>
          <p:nvPr/>
        </p:nvSpPr>
        <p:spPr bwMode="auto">
          <a:xfrm>
            <a:off x="6156325" y="6453188"/>
            <a:ext cx="27146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>
                <a:solidFill>
                  <a:schemeClr val="tx1"/>
                </a:solidFill>
              </a:rPr>
              <a:t>ДРКБ МЗ РТ  </a:t>
            </a:r>
            <a:r>
              <a:rPr lang="en-US" sz="1200" b="0">
                <a:solidFill>
                  <a:schemeClr val="tx1"/>
                </a:solidFill>
              </a:rPr>
              <a:t>| www.drkbmzrt.ru</a:t>
            </a:r>
            <a:endParaRPr lang="ru-RU" sz="1200" b="0">
              <a:solidFill>
                <a:schemeClr val="tx1"/>
              </a:solidFill>
            </a:endParaRPr>
          </a:p>
        </p:txBody>
      </p:sp>
      <p:pic>
        <p:nvPicPr>
          <p:cNvPr id="34" name="Рисунок 33" descr="lototip_drk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6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3"/>
          <p:cNvSpPr txBox="1">
            <a:spLocks noChangeArrowheads="1"/>
          </p:cNvSpPr>
          <p:nvPr/>
        </p:nvSpPr>
        <p:spPr>
          <a:xfrm>
            <a:off x="179512" y="1988840"/>
            <a:ext cx="4176464" cy="3456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0975" marR="0" lvl="0" indent="-180975" algn="l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ГАУЗ «Детская республиканская клиническая больница» Минздрава РТ (Казань);</a:t>
            </a:r>
          </a:p>
          <a:p>
            <a:pPr marL="180975" marR="0" lvl="0" indent="-180975" algn="l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ГАУЗ «Городская детская поликлиника № 7» г.Казани;</a:t>
            </a:r>
          </a:p>
          <a:p>
            <a:pPr marL="180975" marR="0" lvl="0" indent="-180975" algn="l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ГАУЗ «Детская городская поликлиника № 11» г.Казани;</a:t>
            </a:r>
          </a:p>
          <a:p>
            <a:pPr marL="180975" marR="0" lvl="0" indent="-180975" algn="l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ГАУЗ «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Альметьевская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детская городская больница с перинатальным центром»;</a:t>
            </a:r>
          </a:p>
          <a:p>
            <a:pPr marL="180975" marR="0" lvl="0" indent="-180975" algn="l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МБУЗ «Детская городская поликлиника № 4               им. 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Ф.Г.Ахмеровой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 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г.Наб.Челны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80975" marR="0" lvl="0" indent="-180975" algn="l" defTabSz="914400" rtl="0" eaLnBrk="1" fontAlgn="auto" latinLnBrk="0" hangingPunct="1">
              <a:lnSpc>
                <a:spcPct val="82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ГАУЗ «Детская городская больница                                 с перинатальным центром» г.Нижнекамска.</a:t>
            </a:r>
          </a:p>
        </p:txBody>
      </p:sp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1628800"/>
            <a:ext cx="4968551" cy="403244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8" name="AutoShape 8"/>
          <p:cNvSpPr>
            <a:spLocks noChangeArrowheads="1"/>
          </p:cNvSpPr>
          <p:nvPr/>
        </p:nvSpPr>
        <p:spPr bwMode="auto">
          <a:xfrm>
            <a:off x="5292080" y="2492896"/>
            <a:ext cx="500063" cy="500062"/>
          </a:xfrm>
          <a:prstGeom prst="star4">
            <a:avLst>
              <a:gd name="adj" fmla="val 17510"/>
            </a:avLst>
          </a:prstGeom>
          <a:solidFill>
            <a:srgbClr val="FFFFFF"/>
          </a:solidFill>
          <a:ln w="2556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AutoShape 10"/>
          <p:cNvSpPr>
            <a:spLocks noChangeArrowheads="1"/>
          </p:cNvSpPr>
          <p:nvPr/>
        </p:nvSpPr>
        <p:spPr bwMode="auto">
          <a:xfrm>
            <a:off x="7092280" y="2780928"/>
            <a:ext cx="500062" cy="500062"/>
          </a:xfrm>
          <a:prstGeom prst="star4">
            <a:avLst>
              <a:gd name="adj" fmla="val 12500"/>
            </a:avLst>
          </a:prstGeom>
          <a:solidFill>
            <a:srgbClr val="FFFFFF"/>
          </a:solidFill>
          <a:ln w="2556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12"/>
          <p:cNvSpPr>
            <a:spLocks noChangeArrowheads="1"/>
          </p:cNvSpPr>
          <p:nvPr/>
        </p:nvSpPr>
        <p:spPr bwMode="auto">
          <a:xfrm>
            <a:off x="7740352" y="2996952"/>
            <a:ext cx="500062" cy="500063"/>
          </a:xfrm>
          <a:prstGeom prst="star4">
            <a:avLst>
              <a:gd name="adj" fmla="val 12500"/>
            </a:avLst>
          </a:prstGeom>
          <a:solidFill>
            <a:srgbClr val="FFFFFF"/>
          </a:solidFill>
          <a:ln w="2556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12"/>
          <p:cNvSpPr>
            <a:spLocks noChangeArrowheads="1"/>
          </p:cNvSpPr>
          <p:nvPr/>
        </p:nvSpPr>
        <p:spPr bwMode="auto">
          <a:xfrm>
            <a:off x="7596336" y="3717032"/>
            <a:ext cx="500062" cy="500063"/>
          </a:xfrm>
          <a:prstGeom prst="star4">
            <a:avLst>
              <a:gd name="adj" fmla="val 12500"/>
            </a:avLst>
          </a:prstGeom>
          <a:solidFill>
            <a:srgbClr val="FFFFFF"/>
          </a:solidFill>
          <a:ln w="2556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8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29375" y="6429375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550916" name="Line 4"/>
          <p:cNvSpPr>
            <a:spLocks noChangeShapeType="1"/>
          </p:cNvSpPr>
          <p:nvPr/>
        </p:nvSpPr>
        <p:spPr bwMode="auto">
          <a:xfrm>
            <a:off x="2700338" y="1773238"/>
            <a:ext cx="3887787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917" name="Line 5"/>
          <p:cNvSpPr>
            <a:spLocks noChangeShapeType="1"/>
          </p:cNvSpPr>
          <p:nvPr/>
        </p:nvSpPr>
        <p:spPr bwMode="auto">
          <a:xfrm>
            <a:off x="6588125" y="1773238"/>
            <a:ext cx="0" cy="3024187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918" name="Line 6"/>
          <p:cNvSpPr>
            <a:spLocks noChangeShapeType="1"/>
          </p:cNvSpPr>
          <p:nvPr/>
        </p:nvSpPr>
        <p:spPr bwMode="auto">
          <a:xfrm flipH="1">
            <a:off x="2771775" y="4797425"/>
            <a:ext cx="381635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45" name="Прямоугольник 6"/>
          <p:cNvSpPr>
            <a:spLocks noChangeArrowheads="1"/>
          </p:cNvSpPr>
          <p:nvPr/>
        </p:nvSpPr>
        <p:spPr bwMode="auto">
          <a:xfrm>
            <a:off x="6156325" y="6453188"/>
            <a:ext cx="27146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>
                <a:solidFill>
                  <a:schemeClr val="tx1"/>
                </a:solidFill>
              </a:rPr>
              <a:t>ДРКБ МЗ РТ  </a:t>
            </a:r>
            <a:r>
              <a:rPr lang="en-US" sz="1200" b="0">
                <a:solidFill>
                  <a:schemeClr val="tx1"/>
                </a:solidFill>
              </a:rPr>
              <a:t>| www.drkbmzrt.ru</a:t>
            </a:r>
            <a:endParaRPr lang="ru-RU" sz="1200" b="0">
              <a:solidFill>
                <a:schemeClr val="tx1"/>
              </a:solidFill>
            </a:endParaRPr>
          </a:p>
        </p:txBody>
      </p:sp>
      <p:pic>
        <p:nvPicPr>
          <p:cNvPr id="34" name="Рисунок 33" descr="lototip_drk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6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052736"/>
            <a:ext cx="8073827" cy="4608512"/>
          </a:xfrm>
        </p:spPr>
        <p:txBody>
          <a:bodyPr>
            <a:noAutofit/>
          </a:bodyPr>
          <a:lstStyle/>
          <a:p>
            <a:pPr marL="90488" indent="0" algn="l" eaLnBrk="1" hangingPunct="1">
              <a:spcBef>
                <a:spcPct val="30000"/>
              </a:spcBef>
              <a:spcAft>
                <a:spcPct val="999000"/>
              </a:spcAft>
            </a:pPr>
            <a:r>
              <a:rPr lang="ru-RU" sz="1400" dirty="0" smtClean="0">
                <a:latin typeface="Arial" charset="0"/>
              </a:rPr>
              <a:t/>
            </a:r>
            <a:br>
              <a:rPr lang="ru-RU" sz="1400" dirty="0" smtClean="0">
                <a:latin typeface="Arial" charset="0"/>
              </a:rPr>
            </a:br>
            <a:r>
              <a:rPr lang="ru-RU" sz="1400" dirty="0" smtClean="0">
                <a:latin typeface="Arial" charset="0"/>
              </a:rPr>
              <a:t/>
            </a:r>
            <a:br>
              <a:rPr lang="ru-RU" sz="1400" dirty="0" smtClean="0">
                <a:latin typeface="Arial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Оценка функциональных и адаптивных резервов организма с учетом возрастных особенностей, прогноз состояния здоровья.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Разработка индивидуальной программы по ведению ЗОЖ.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Осуществление мониторинга реализации мероприятий по формированию ЗОЖ среди детского населения, анализ факторов риска развития заболеваний у детей.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Динамическое наблюдение за детьми группы риска развития неинфекционных заболеваний.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Консультирование по сохранению и укреплению здоровья детей, включая рекомендации по коррекции питания, двигательной активности, режиму дня, условиям быта, труда (учебы) и отдыха с учетом возрастных особенностей.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Обучение родителей и детей эффективным методам профилактики заболеваний с учетом возрастных особенностей.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Групповая и индивидуальная пропаганда ЗОЖ, профилактика возникновения и развития факторов риска различных заболеваний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Работа по формированию у детей ответственного отношения к своему здоровью.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46"/>
          <p:cNvSpPr>
            <a:spLocks noChangeArrowheads="1"/>
          </p:cNvSpPr>
          <p:nvPr/>
        </p:nvSpPr>
        <p:spPr bwMode="auto">
          <a:xfrm>
            <a:off x="285750" y="160338"/>
            <a:ext cx="8429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Функции Центра здоровья для детей</a:t>
            </a:r>
            <a:endParaRPr lang="ru-RU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8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29375" y="6429375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550916" name="Line 4"/>
          <p:cNvSpPr>
            <a:spLocks noChangeShapeType="1"/>
          </p:cNvSpPr>
          <p:nvPr/>
        </p:nvSpPr>
        <p:spPr bwMode="auto">
          <a:xfrm>
            <a:off x="2700338" y="1773238"/>
            <a:ext cx="3887787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917" name="Line 5"/>
          <p:cNvSpPr>
            <a:spLocks noChangeShapeType="1"/>
          </p:cNvSpPr>
          <p:nvPr/>
        </p:nvSpPr>
        <p:spPr bwMode="auto">
          <a:xfrm>
            <a:off x="6588125" y="1773238"/>
            <a:ext cx="0" cy="3024187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918" name="Line 6"/>
          <p:cNvSpPr>
            <a:spLocks noChangeShapeType="1"/>
          </p:cNvSpPr>
          <p:nvPr/>
        </p:nvSpPr>
        <p:spPr bwMode="auto">
          <a:xfrm flipH="1">
            <a:off x="2771775" y="4797425"/>
            <a:ext cx="381635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45" name="Прямоугольник 6"/>
          <p:cNvSpPr>
            <a:spLocks noChangeArrowheads="1"/>
          </p:cNvSpPr>
          <p:nvPr/>
        </p:nvSpPr>
        <p:spPr bwMode="auto">
          <a:xfrm>
            <a:off x="6156325" y="6453188"/>
            <a:ext cx="27146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>
                <a:solidFill>
                  <a:schemeClr val="tx1"/>
                </a:solidFill>
              </a:rPr>
              <a:t>ДРКБ МЗ РТ  </a:t>
            </a:r>
            <a:r>
              <a:rPr lang="en-US" sz="1200" b="0">
                <a:solidFill>
                  <a:schemeClr val="tx1"/>
                </a:solidFill>
              </a:rPr>
              <a:t>| www.drkbmzrt.ru</a:t>
            </a:r>
            <a:endParaRPr lang="ru-RU" sz="1200" b="0">
              <a:solidFill>
                <a:schemeClr val="tx1"/>
              </a:solidFill>
            </a:endParaRPr>
          </a:p>
        </p:txBody>
      </p:sp>
      <p:pic>
        <p:nvPicPr>
          <p:cNvPr id="34" name="Рисунок 33" descr="lototip_drk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6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46"/>
          <p:cNvSpPr>
            <a:spLocks noChangeArrowheads="1"/>
          </p:cNvSpPr>
          <p:nvPr/>
        </p:nvSpPr>
        <p:spPr bwMode="auto">
          <a:xfrm>
            <a:off x="285750" y="160338"/>
            <a:ext cx="8429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Структура Центра здоровья для детей</a:t>
            </a: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19" name="Picture 6" descr="H:\RAW_AND_PHOTO\BEST\DRKB_0305_02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1119966" cy="1679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5" descr="G:\_ДРКБ\Папка ДРКБ_БУКЛЕТ РАДУГА\Links\DRKB_photo_01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636912"/>
            <a:ext cx="1119966" cy="1679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" descr="C:\Users\Сотрудник\Desktop\новые слайды\центр здоровья -2011\IMG_05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221088"/>
            <a:ext cx="1118910" cy="1680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691680" y="1124744"/>
            <a:ext cx="691276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кабинет врача-педиатра;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кабинет гигиениста стоматологического;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кабинет тестирования на аппаратно-программном комплексе; 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кабинеты инструментального и лабораторного обследования; 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кабинет здорового ребёнка;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кабинет психолога; 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кабинет (зал) лечебной физкультуры; 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кабинет (зал) санитарного просвещения;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игровая комната.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 3"/>
          <p:cNvSpPr txBox="1">
            <a:spLocks noGrp="1"/>
          </p:cNvSpPr>
          <p:nvPr/>
        </p:nvSpPr>
        <p:spPr bwMode="auto">
          <a:xfrm>
            <a:off x="8539163" y="6418263"/>
            <a:ext cx="466725" cy="476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6381328"/>
            <a:ext cx="22410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 dirty="0" smtClean="0"/>
              <a:t>ДРКБ МЗ РТ  </a:t>
            </a:r>
            <a:r>
              <a:rPr lang="en-US" sz="1200" dirty="0" smtClean="0"/>
              <a:t>| www.drkbmzrt.ru</a:t>
            </a:r>
            <a:endParaRPr lang="ru-RU" sz="1200" dirty="0"/>
          </a:p>
        </p:txBody>
      </p:sp>
      <p:cxnSp>
        <p:nvCxnSpPr>
          <p:cNvPr id="11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44208" y="6381328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cxnSp>
        <p:nvCxnSpPr>
          <p:cNvPr id="28" name="Прямая соединительная линия 27"/>
          <p:cNvCxnSpPr>
            <a:endCxn id="26" idx="6"/>
          </p:cNvCxnSpPr>
          <p:nvPr/>
        </p:nvCxnSpPr>
        <p:spPr>
          <a:xfrm>
            <a:off x="3779912" y="2204864"/>
            <a:ext cx="3312368" cy="0"/>
          </a:xfrm>
          <a:prstGeom prst="line">
            <a:avLst/>
          </a:prstGeom>
          <a:ln w="635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15816" y="256490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7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lototip_drk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Прямоугольник 46"/>
          <p:cNvSpPr>
            <a:spLocks noChangeArrowheads="1"/>
          </p:cNvSpPr>
          <p:nvPr/>
        </p:nvSpPr>
        <p:spPr bwMode="auto">
          <a:xfrm>
            <a:off x="285750" y="160338"/>
            <a:ext cx="84296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Регламент обследований 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Центра здоровья для детей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395288" y="1412875"/>
            <a:ext cx="8228012" cy="4524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ЭКГ С ФИЗИЧЕСКОЙ И ДЫХАТЕЛЬНОЙ НАГРУЗКОЙ;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ИЗМЕРЕНИЕ ПАРАМЕТРОВ ФИЗИЧЕСКОГО РАЗВИТИЯ, МЫШЕЧНОЙ СИЛЫ;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ИССЛЕДОВАНИЕ ФУНКЦИИ ВНЕШНЕГО ДЫХАНИЯ;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БИОИМПЕДАНСМЕТРИЯ (ПО ПОКАЗАНИЯМ);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ЭКСПРЕСС-АНАЛИЗ ГЛЮКОЗЫ В КАПИЛЛЯРНОЙ КРОВИ;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ОСМОТР ПОЛОСТИ </a:t>
            </a:r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РТА ГИГИЕНИСТОМ</a:t>
            </a:r>
            <a:r>
              <a:rPr kumimoji="0" lang="ru-RU" sz="2000" b="0" i="0" u="none" strike="noStrike" kern="1200" cap="none" spc="0" normalizeH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СТОМАТОЛОГИЧЕСКИМ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ОСМОТР ПЕДИАТРА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 3"/>
          <p:cNvSpPr txBox="1">
            <a:spLocks noGrp="1"/>
          </p:cNvSpPr>
          <p:nvPr/>
        </p:nvSpPr>
        <p:spPr bwMode="auto">
          <a:xfrm>
            <a:off x="8539163" y="6418263"/>
            <a:ext cx="466725" cy="476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6381328"/>
            <a:ext cx="22410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 dirty="0" smtClean="0"/>
              <a:t>ДРКБ МЗ РТ  </a:t>
            </a:r>
            <a:r>
              <a:rPr lang="en-US" sz="1200" dirty="0" smtClean="0"/>
              <a:t>| www.drkbmzrt.ru</a:t>
            </a:r>
            <a:endParaRPr lang="ru-RU" sz="1200" dirty="0"/>
          </a:p>
        </p:txBody>
      </p:sp>
      <p:cxnSp>
        <p:nvCxnSpPr>
          <p:cNvPr id="11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44208" y="6381328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14" name="Прямоугольник 13"/>
          <p:cNvSpPr/>
          <p:nvPr/>
        </p:nvSpPr>
        <p:spPr>
          <a:xfrm>
            <a:off x="1187624" y="188640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Нормативная документация</a:t>
            </a:r>
          </a:p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8" name="Прямая соединительная линия 27"/>
          <p:cNvCxnSpPr>
            <a:endCxn id="26" idx="6"/>
          </p:cNvCxnSpPr>
          <p:nvPr/>
        </p:nvCxnSpPr>
        <p:spPr>
          <a:xfrm>
            <a:off x="3779912" y="2204864"/>
            <a:ext cx="3312368" cy="0"/>
          </a:xfrm>
          <a:prstGeom prst="line">
            <a:avLst/>
          </a:prstGeom>
          <a:ln w="635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15816" y="256490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7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lototip_drk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67544" y="1052736"/>
            <a:ext cx="8228012" cy="5256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Постановление Правительства Российской Федерации от 31.12.2009 №1157 «О финансовом обеспечении в 2010 году мероприятий направленных на формирование здорового образа жизни у граждан Российской Федерации, включая сокращение потребления алкоголя и табака».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Приказы Министерства здравоохранения и социального развития Российской Федерации: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от 19.08.2009 №597н «Об организации деятельности центров здоровья по формированию здорового образа жизни у граждан Российской Федерации, включая сокращение потребления алкоголя и табака»;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от 16.032010 № 152н «О мерах, направленных на формирование здорового образа жизни у граждан Российской Федерации, включая сокращение потребления алкоголя и табака»;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1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от 08.06.2010 №430н «О внесении изменений в приказ Министерства здравоохранения и социального развития Российской Федерации от 19.08.2009 №597 «Об организации деятельности центров здоровья по формированию здорового образа жизни у граждан Российской Федерации, включая сокращение потребления алкоголя и табака».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Структура ГАУЗ «ДРКБ МЗ РТ»</a:t>
            </a:r>
            <a:endParaRPr lang="ru-RU" sz="3200" b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00108"/>
            <a:ext cx="8075240" cy="51260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i="1" dirty="0" smtClean="0"/>
              <a:t>	</a:t>
            </a:r>
            <a:endParaRPr lang="ru-RU" dirty="0"/>
          </a:p>
        </p:txBody>
      </p:sp>
      <p:cxnSp>
        <p:nvCxnSpPr>
          <p:cNvPr id="12" name="Прямая соединительная линия 7"/>
          <p:cNvCxnSpPr>
            <a:cxnSpLocks noChangeShapeType="1"/>
          </p:cNvCxnSpPr>
          <p:nvPr/>
        </p:nvCxnSpPr>
        <p:spPr bwMode="auto">
          <a:xfrm rot="10800000">
            <a:off x="6429375" y="6429375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6215063" y="6429375"/>
            <a:ext cx="27146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 dirty="0">
                <a:solidFill>
                  <a:schemeClr val="tx1"/>
                </a:solidFill>
              </a:rPr>
              <a:t>ДРКБ МЗ РТ  </a:t>
            </a:r>
            <a:r>
              <a:rPr lang="en-US" sz="1200" b="0" dirty="0">
                <a:solidFill>
                  <a:schemeClr val="tx1"/>
                </a:solidFill>
              </a:rPr>
              <a:t>| </a:t>
            </a:r>
            <a:r>
              <a:rPr lang="en-US" sz="1200" b="0" dirty="0" smtClean="0">
                <a:solidFill>
                  <a:schemeClr val="tx1"/>
                </a:solidFill>
              </a:rPr>
              <a:t>www.drkbmzrt.ru</a:t>
            </a:r>
            <a:endParaRPr lang="ru-RU" sz="1200" b="0" dirty="0">
              <a:solidFill>
                <a:schemeClr val="tx1"/>
              </a:solidFill>
            </a:endParaRPr>
          </a:p>
        </p:txBody>
      </p:sp>
      <p:pic>
        <p:nvPicPr>
          <p:cNvPr id="14" name="Рисунок 13" descr="minzdrav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lototip_drk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357158" y="1000108"/>
            <a:ext cx="84296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ГАУЗ «ДРКБ МЗ РТ» по количеству коек входит в тройку крупных детских больниц Российской Федерации.</a:t>
            </a:r>
          </a:p>
          <a:p>
            <a:pPr algn="ctr"/>
            <a:r>
              <a:rPr lang="ru-RU" sz="2200" b="1" dirty="0" smtClean="0"/>
              <a:t>Структура:</a:t>
            </a:r>
            <a:endParaRPr lang="en-US" sz="2200" b="1" dirty="0" smtClean="0"/>
          </a:p>
          <a:p>
            <a:r>
              <a:rPr lang="ru-RU" sz="2200" b="1" smtClean="0">
                <a:solidFill>
                  <a:schemeClr val="tx2"/>
                </a:solidFill>
              </a:rPr>
              <a:t>         Всего 1093 койки</a:t>
            </a:r>
            <a:endParaRPr lang="ru-RU" sz="2200" b="1" dirty="0" smtClean="0">
              <a:solidFill>
                <a:schemeClr val="tx2"/>
              </a:solidFill>
            </a:endParaRPr>
          </a:p>
          <a:p>
            <a:pPr marL="361950">
              <a:buFontTx/>
              <a:buChar char="-"/>
            </a:pPr>
            <a:r>
              <a:rPr lang="ru-RU" sz="2200" dirty="0" smtClean="0"/>
              <a:t>2 лечебных корпуса  на 800 круглосуточных коек;</a:t>
            </a:r>
          </a:p>
          <a:p>
            <a:pPr marL="361950">
              <a:buFontTx/>
              <a:buChar char="-"/>
            </a:pPr>
            <a:r>
              <a:rPr lang="ru-RU" sz="2200" dirty="0" smtClean="0"/>
              <a:t>«больница-спутник» по долечиванию на 128 коек;</a:t>
            </a:r>
          </a:p>
          <a:p>
            <a:pPr marL="361950">
              <a:buFontTx/>
              <a:buChar char="-"/>
            </a:pPr>
            <a:r>
              <a:rPr lang="ru-RU" sz="2200" dirty="0" smtClean="0"/>
              <a:t>Дневной стационар на 165 коек;</a:t>
            </a:r>
          </a:p>
          <a:p>
            <a:pPr marL="361950">
              <a:buFontTx/>
              <a:buChar char="-"/>
            </a:pPr>
            <a:r>
              <a:rPr lang="ru-RU" sz="2200" dirty="0" smtClean="0"/>
              <a:t>Две консультативные  поликлиники на 650 посещений в смену;</a:t>
            </a:r>
          </a:p>
          <a:p>
            <a:pPr marL="361950">
              <a:buFontTx/>
              <a:buChar char="-"/>
            </a:pPr>
            <a:r>
              <a:rPr lang="ru-RU" sz="2200" dirty="0" smtClean="0"/>
              <a:t>Поликлиника «</a:t>
            </a:r>
            <a:r>
              <a:rPr lang="ru-RU" sz="2200" dirty="0" err="1" smtClean="0"/>
              <a:t>Азино</a:t>
            </a:r>
            <a:r>
              <a:rPr lang="ru-RU" sz="2200" dirty="0" smtClean="0"/>
              <a:t>» на 800 посещений в смену.</a:t>
            </a:r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36866" name="Picture 2" descr="C:\Documents and Settings\сотрудник\Рабочий стол\2013\мир детства 2013\фото для буклета\Фото пол-ки 2 5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4214818"/>
            <a:ext cx="2256000" cy="1692000"/>
          </a:xfrm>
          <a:prstGeom prst="rect">
            <a:avLst/>
          </a:prstGeom>
          <a:noFill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 t="16129" r="36841" b="6452"/>
          <a:stretch>
            <a:fillRect/>
          </a:stretch>
        </p:blipFill>
        <p:spPr bwMode="auto">
          <a:xfrm>
            <a:off x="0" y="4214818"/>
            <a:ext cx="2571768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C:\Documents and Settings\сотрудник\Рабочий стол\2014\Ваганов\17_Сафиуллина,_дом_14_.jpg"/>
          <p:cNvPicPr>
            <a:picLocks noChangeAspect="1" noChangeArrowheads="1"/>
          </p:cNvPicPr>
          <p:nvPr/>
        </p:nvPicPr>
        <p:blipFill>
          <a:blip r:embed="rId6" cstate="print"/>
          <a:srcRect l="11024" t="8958" r="21832" b="39871"/>
          <a:stretch>
            <a:fillRect/>
          </a:stretch>
        </p:blipFill>
        <p:spPr bwMode="auto">
          <a:xfrm>
            <a:off x="5747366" y="4214818"/>
            <a:ext cx="3396634" cy="1725752"/>
          </a:xfrm>
          <a:prstGeom prst="rect">
            <a:avLst/>
          </a:prstGeom>
          <a:noFill/>
        </p:spPr>
      </p:pic>
      <p:pic>
        <p:nvPicPr>
          <p:cNvPr id="10" name="Picture 8" descr="H:\1111\IMG_245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4214818"/>
            <a:ext cx="2070562" cy="17145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 3"/>
          <p:cNvSpPr txBox="1">
            <a:spLocks noGrp="1"/>
          </p:cNvSpPr>
          <p:nvPr/>
        </p:nvSpPr>
        <p:spPr bwMode="auto">
          <a:xfrm>
            <a:off x="8539163" y="6418263"/>
            <a:ext cx="466725" cy="476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6381328"/>
            <a:ext cx="22410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r>
              <a:rPr lang="ru-RU" sz="1200" dirty="0" smtClean="0"/>
              <a:t>ДРКБ МЗ РТ  </a:t>
            </a:r>
            <a:r>
              <a:rPr lang="en-US" sz="1200" dirty="0" smtClean="0"/>
              <a:t>| www.drkbmzrt.ru</a:t>
            </a:r>
            <a:endParaRPr lang="ru-RU" sz="1200" dirty="0"/>
          </a:p>
        </p:txBody>
      </p:sp>
      <p:cxnSp>
        <p:nvCxnSpPr>
          <p:cNvPr id="11" name="Прямая соединительная линия 14"/>
          <p:cNvCxnSpPr>
            <a:cxnSpLocks noChangeShapeType="1"/>
          </p:cNvCxnSpPr>
          <p:nvPr/>
        </p:nvCxnSpPr>
        <p:spPr bwMode="auto">
          <a:xfrm rot="10800000">
            <a:off x="6444208" y="6381328"/>
            <a:ext cx="2428875" cy="0"/>
          </a:xfrm>
          <a:prstGeom prst="line">
            <a:avLst/>
          </a:prstGeom>
          <a:noFill/>
          <a:ln w="28575" algn="ctr">
            <a:solidFill>
              <a:srgbClr val="9EC63A"/>
            </a:solidFill>
            <a:round/>
            <a:headEnd/>
            <a:tailEnd/>
          </a:ln>
        </p:spPr>
      </p:cxnSp>
      <p:cxnSp>
        <p:nvCxnSpPr>
          <p:cNvPr id="28" name="Прямая соединительная линия 27"/>
          <p:cNvCxnSpPr>
            <a:endCxn id="26" idx="6"/>
          </p:cNvCxnSpPr>
          <p:nvPr/>
        </p:nvCxnSpPr>
        <p:spPr>
          <a:xfrm>
            <a:off x="3779912" y="2204864"/>
            <a:ext cx="3312368" cy="0"/>
          </a:xfrm>
          <a:prstGeom prst="line">
            <a:avLst/>
          </a:prstGeom>
          <a:ln w="635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15816" y="256490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7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lototip_drk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Прямоугольник 46"/>
          <p:cNvSpPr>
            <a:spLocks noChangeArrowheads="1"/>
          </p:cNvSpPr>
          <p:nvPr/>
        </p:nvSpPr>
        <p:spPr bwMode="auto">
          <a:xfrm>
            <a:off x="285750" y="160338"/>
            <a:ext cx="84296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Мобильный центр здоровья для детей </a:t>
            </a: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с апреля 2011 г.</a:t>
            </a: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15" name="Рисунок 2" descr="SAM_018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196752"/>
            <a:ext cx="2520280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" descr="IMG_8180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1196752"/>
            <a:ext cx="228917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63816" y="2569370"/>
            <a:ext cx="4019942" cy="2769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3" descr="IMG_8272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4437112"/>
            <a:ext cx="2289175" cy="1597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1" descr="SAM_0211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201" y="4365625"/>
            <a:ext cx="2432074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 3"/>
          <p:cNvSpPr txBox="1">
            <a:spLocks noGrp="1"/>
          </p:cNvSpPr>
          <p:nvPr/>
        </p:nvSpPr>
        <p:spPr bwMode="auto">
          <a:xfrm>
            <a:off x="8539163" y="6418263"/>
            <a:ext cx="466725" cy="476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8" name="Прямая соединительная линия 27"/>
          <p:cNvCxnSpPr>
            <a:endCxn id="26" idx="6"/>
          </p:cNvCxnSpPr>
          <p:nvPr/>
        </p:nvCxnSpPr>
        <p:spPr>
          <a:xfrm>
            <a:off x="3779912" y="2204864"/>
            <a:ext cx="3312368" cy="0"/>
          </a:xfrm>
          <a:prstGeom prst="line">
            <a:avLst/>
          </a:prstGeom>
          <a:ln w="635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915816" y="256490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17" name="Рисунок 13" descr="minzdrav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227" y="91463"/>
            <a:ext cx="559758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lototip_drk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116632"/>
            <a:ext cx="648072" cy="648072"/>
          </a:xfrm>
          <a:prstGeom prst="roundRect">
            <a:avLst>
              <a:gd name="adj" fmla="val 1452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1043608" y="188640"/>
            <a:ext cx="6912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Структура факторов риска, выявленных при осмотрах детей </a:t>
            </a:r>
            <a:br>
              <a:rPr lang="ru-RU" sz="2000" b="1" dirty="0" smtClean="0">
                <a:solidFill>
                  <a:schemeClr val="tx2"/>
                </a:solidFill>
              </a:rPr>
            </a:br>
            <a:r>
              <a:rPr lang="ru-RU" sz="2000" b="1" dirty="0" smtClean="0">
                <a:solidFill>
                  <a:schemeClr val="tx2"/>
                </a:solidFill>
              </a:rPr>
              <a:t>в центре здоровья ДРКБ за период 2011-2013 гг. (в %)</a:t>
            </a:r>
            <a:endParaRPr lang="ru-RU" sz="2000" dirty="0">
              <a:solidFill>
                <a:schemeClr val="tx2"/>
              </a:solidFill>
            </a:endParaRPr>
          </a:p>
        </p:txBody>
      </p:sp>
      <p:graphicFrame>
        <p:nvGraphicFramePr>
          <p:cNvPr id="13" name="Group 658"/>
          <p:cNvGraphicFramePr>
            <a:graphicFrameLocks/>
          </p:cNvGraphicFramePr>
          <p:nvPr/>
        </p:nvGraphicFramePr>
        <p:xfrm>
          <a:off x="251520" y="958582"/>
          <a:ext cx="8640959" cy="5477202"/>
        </p:xfrm>
        <a:graphic>
          <a:graphicData uri="http://schemas.openxmlformats.org/drawingml/2006/table">
            <a:tbl>
              <a:tblPr/>
              <a:tblGrid>
                <a:gridCol w="6586774"/>
                <a:gridCol w="889121"/>
                <a:gridCol w="527511"/>
                <a:gridCol w="637553"/>
              </a:tblGrid>
              <a:tr h="3363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Выявленные факторы риска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2011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2012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2013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8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По развитию метаболического синдрома (избыток массы, нарушение процентного соотношения воды, мышечной и жировой ткани при обследовании на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биоимпедансметре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)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16,8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28,2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30,1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82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По развитию сахарного диабета (повышенный уровень глюкозы при исследовании на «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Кардиочеке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»)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14,9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17,6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13,2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89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По развитию кариеса – (осмотр полости рта гигиенистом стоматологическим)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36,8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58,7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45,2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8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По заболеваниям органов дыхания (бронхиальная астма и др.)(снижение функции внешнего дыхания при исследовании на аппаратно-программном комплексе)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13,7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15,5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18,6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8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По заболеваниям сердечно-сосудистой системы (патологические изменения на ЭКГ, Снижение функциональных возможностей организма при проведении дыхательных и физических нагрузок)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35,7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36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35,2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89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Низкий уровень потребления овощей и фруктов 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32,9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26,8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27,1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89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Малоподвижный образ жизни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51,2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46,7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45,9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82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Курение табака (по данным анамнеза и исследования на анализаторе окиси углерода выдыхаемого воздуха с определением карбоксигемоглобина) 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12,4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11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12,3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8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Прочие (хронические заболевания в анамнезе, дисгармоничное развитие, дефицит массы, сочетание нескольких факторов риска, воспитание в социопатических семьях и др.) 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19,7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10,3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14,1</a:t>
                      </a:r>
                      <a:endParaRPr lang="ru-RU" sz="1200" dirty="0"/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3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Злоупотребление алкоголем (по данным анамнеза и анкетирования) 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Не выявлено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413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Употребление токсических и наркотических веществ 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 pitchFamily="34" charset="-122"/>
                        <a:cs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Не выявлено</a:t>
                      </a:r>
                    </a:p>
                  </a:txBody>
                  <a:tcPr marL="90000" marR="90000" marT="46814" marB="4681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</TotalTime>
  <Words>922</Words>
  <Application>Microsoft Office PowerPoint</Application>
  <PresentationFormat>Экран (4:3)</PresentationFormat>
  <Paragraphs>164</Paragraphs>
  <Slides>15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  Оценка функциональных и адаптивных резервов организма с учетом возрастных особенностей, прогноз состояния здоровья. Разработка индивидуальной программы по ведению ЗОЖ. Осуществление мониторинга реализации мероприятий по формированию ЗОЖ среди детского населения, анализ факторов риска развития заболеваний у детей. Динамическое наблюдение за детьми группы риска развития неинфекционных заболеваний. Консультирование по сохранению и укреплению здоровья детей, включая рекомендации по коррекции питания, двигательной активности, режиму дня, условиям быта, труда (учебы) и отдыха с учетом возрастных особенностей. Обучение родителей и детей эффективным методам профилактики заболеваний с учетом возрастных особенностей. Групповая и индивидуальная пропаганда ЗОЖ, профилактика возникновения и развития факторов риска различных заболеваний Работа по формированию у детей ответственного отношения к своему здоровью.</vt:lpstr>
      <vt:lpstr>Презентация PowerPoint</vt:lpstr>
      <vt:lpstr>Презентация PowerPoint</vt:lpstr>
      <vt:lpstr>Презентация PowerPoint</vt:lpstr>
      <vt:lpstr>Структура ГАУЗ «ДРКБ МЗ РТ»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DRKB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Lilia</dc:creator>
  <cp:lastModifiedBy>Соркина</cp:lastModifiedBy>
  <cp:revision>274</cp:revision>
  <dcterms:created xsi:type="dcterms:W3CDTF">2012-06-01T06:41:03Z</dcterms:created>
  <dcterms:modified xsi:type="dcterms:W3CDTF">2014-11-11T08:34:52Z</dcterms:modified>
</cp:coreProperties>
</file>