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3" r:id="rId8"/>
    <p:sldId id="265" r:id="rId9"/>
    <p:sldId id="262" r:id="rId10"/>
    <p:sldId id="267" r:id="rId11"/>
    <p:sldId id="266" r:id="rId12"/>
    <p:sldId id="269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4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2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1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1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5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5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9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1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1B03-7AD0-4365-B936-B4AC876D6E5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908B-948F-4554-96D3-14D96988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9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0"/>
            <a:ext cx="9144000" cy="6880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1069" y="286765"/>
            <a:ext cx="4164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 - пешеход</a:t>
            </a:r>
            <a:endParaRPr lang="ru-RU" sz="4400" b="1" dirty="0">
              <a:ln/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1188565"/>
            <a:ext cx="856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Пешеход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 - лицо, находящееся вне транспортного средства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дороге либо на пешеходной или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велопешеходной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дорожке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 производящее на них работу.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656" y="4113528"/>
            <a:ext cx="4809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аналогичные средства.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18187" r="74080" b="42163"/>
          <a:stretch/>
        </p:blipFill>
        <p:spPr>
          <a:xfrm>
            <a:off x="6459138" y="2259676"/>
            <a:ext cx="1052186" cy="1853852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24724" r="57426" b="45270"/>
          <a:stretch/>
        </p:blipFill>
        <p:spPr>
          <a:xfrm>
            <a:off x="5051776" y="2483992"/>
            <a:ext cx="1165540" cy="1459453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1" t="20329" r="10874" b="44307"/>
          <a:stretch/>
        </p:blipFill>
        <p:spPr>
          <a:xfrm>
            <a:off x="271656" y="2377917"/>
            <a:ext cx="1372123" cy="1775689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2" t="52745" r="40569" b="10283"/>
          <a:stretch/>
        </p:blipFill>
        <p:spPr>
          <a:xfrm>
            <a:off x="2012394" y="2348935"/>
            <a:ext cx="1235724" cy="1833654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54621" r="68146" b="11622"/>
          <a:stretch/>
        </p:blipFill>
        <p:spPr>
          <a:xfrm>
            <a:off x="5249722" y="4301222"/>
            <a:ext cx="1209416" cy="1578279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5" t="23543" r="28531" b="44039"/>
          <a:stretch/>
        </p:blipFill>
        <p:spPr>
          <a:xfrm>
            <a:off x="3397114" y="2483992"/>
            <a:ext cx="1536563" cy="1669614"/>
          </a:xfrm>
          <a:prstGeom prst="ellipse">
            <a:avLst/>
          </a:prstGeom>
        </p:spPr>
      </p:pic>
      <p:sp>
        <p:nvSpPr>
          <p:cNvPr id="19" name="AutoShape 6" descr="https://im0-tub-ru.yandex.net/i?id=747077d37ac35059a90f9afafbe55b1c&amp;n=13"/>
          <p:cNvSpPr>
            <a:spLocks noChangeAspect="1" noChangeArrowheads="1"/>
          </p:cNvSpPr>
          <p:nvPr/>
        </p:nvSpPr>
        <p:spPr bwMode="auto">
          <a:xfrm>
            <a:off x="155575" y="-1221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17944" t="11062" r="14246"/>
          <a:stretch/>
        </p:blipFill>
        <p:spPr>
          <a:xfrm>
            <a:off x="7861095" y="2791955"/>
            <a:ext cx="803351" cy="10536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53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-4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682" y="860420"/>
            <a:ext cx="8332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Выйдя </a:t>
            </a:r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проезжую часть (трамвайные пути), пешеходы не должны задерживаться или останавливаться, если это не связано с обеспечением безопасности движения. Пешеходы, не успевшие закончить переход, должны остановиться на </a:t>
            </a:r>
            <a:r>
              <a:rPr lang="ru-RU" b="1" u="sng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островке безопасности</a:t>
            </a:r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на линии, разделяющей транспортные потоки противоположных направлений. Продолжать переход можно лишь убедившись в безопасности дальнейшего движения и с учетом сигнала светофора (регулировщика).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433" y="265029"/>
            <a:ext cx="4487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Островок безопасности </a:t>
            </a:r>
            <a:endParaRPr lang="ru-RU" sz="2400" b="1" dirty="0">
              <a:ln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3" y="3202655"/>
            <a:ext cx="5769734" cy="3509921"/>
          </a:xfrm>
          <a:prstGeom prst="rect">
            <a:avLst/>
          </a:prstGeom>
        </p:spPr>
      </p:pic>
      <p:sp>
        <p:nvSpPr>
          <p:cNvPr id="7" name="Выноска 2 6"/>
          <p:cNvSpPr/>
          <p:nvPr/>
        </p:nvSpPr>
        <p:spPr>
          <a:xfrm flipH="1">
            <a:off x="731741" y="5875537"/>
            <a:ext cx="2318461" cy="771081"/>
          </a:xfrm>
          <a:prstGeom prst="borderCallout2">
            <a:avLst>
              <a:gd name="adj1" fmla="val 55808"/>
              <a:gd name="adj2" fmla="val -2170"/>
              <a:gd name="adj3" fmla="val 18750"/>
              <a:gd name="adj4" fmla="val -16667"/>
              <a:gd name="adj5" fmla="val -9098"/>
              <a:gd name="adj6" fmla="val -107606"/>
            </a:avLst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Островок безопасности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943600" y="4803814"/>
            <a:ext cx="225380" cy="220191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8738313" y="5091295"/>
            <a:ext cx="315533" cy="337955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682" y="3202655"/>
            <a:ext cx="2879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"Островок безопасности"</a:t>
            </a:r>
            <a:r>
              <a:rPr lang="ru-RU" sz="1600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- элемент обустройства дороги, разделяющий полосы </a:t>
            </a:r>
            <a:r>
              <a:rPr lang="ru-RU" sz="1600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движения 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предназначенный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остановки пешеходов при переходе проезжей части дороги.</a:t>
            </a:r>
          </a:p>
        </p:txBody>
      </p:sp>
    </p:spTree>
    <p:extLst>
      <p:ext uri="{BB962C8B-B14F-4D97-AF65-F5344CB8AC3E}">
        <p14:creationId xmlns:p14="http://schemas.microsoft.com/office/powerpoint/2010/main" val="337161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-1" y="-22350"/>
            <a:ext cx="9002332" cy="67295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2929" y="-44696"/>
            <a:ext cx="71208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</a:rPr>
              <a:t>Правила пересечения проезжей части </a:t>
            </a:r>
          </a:p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</a:rPr>
              <a:t>по пешеходному переходу:</a:t>
            </a:r>
            <a:endParaRPr lang="ru-RU" sz="32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68854"/>
              </p:ext>
            </p:extLst>
          </p:nvPr>
        </p:nvGraphicFramePr>
        <p:xfrm>
          <a:off x="257575" y="1070440"/>
          <a:ext cx="8744756" cy="290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2378">
                  <a:extLst>
                    <a:ext uri="{9D8B030D-6E8A-4147-A177-3AD203B41FA5}">
                      <a16:colId xmlns:a16="http://schemas.microsoft.com/office/drawing/2014/main" xmlns="" val="743833627"/>
                    </a:ext>
                  </a:extLst>
                </a:gridCol>
                <a:gridCol w="4372378">
                  <a:extLst>
                    <a:ext uri="{9D8B030D-6E8A-4147-A177-3AD203B41FA5}">
                      <a16:colId xmlns:a16="http://schemas.microsoft.com/office/drawing/2014/main" xmlns="" val="287572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РЕГУЛИРУЕМОМУ:</a:t>
                      </a:r>
                      <a:endParaRPr lang="ru-R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НЕРЕГУЛИРУЕМОМУ:</a:t>
                      </a:r>
                      <a:endParaRPr lang="ru-R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298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Остановиться у проезжей части;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Дождаться разрешающего сигнала светофора</a:t>
                      </a:r>
                      <a:r>
                        <a:rPr lang="ru-RU" sz="16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зеленый сигнал;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Посмотреть по сторонам,</a:t>
                      </a:r>
                      <a:r>
                        <a:rPr lang="ru-RU" sz="16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убедиться, что транспортные средства тебя пропускают;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Спокойным шагом перейти проезжую часть, не забывая смотреть по сторонам.</a:t>
                      </a:r>
                      <a:endParaRPr lang="ru-R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Остановиться у проезжей части;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Посмотреть по сторонам,</a:t>
                      </a:r>
                      <a:r>
                        <a:rPr lang="ru-RU" sz="16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убедиться, что транспортные средства тебя пропускают;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Спокойным шагом перейти проезжую часть, не забывая смотреть по сторонам.</a:t>
                      </a:r>
                      <a:endParaRPr lang="ru-R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069481"/>
                  </a:ext>
                </a:extLst>
              </a:tr>
            </a:tbl>
          </a:graphicData>
        </a:graphic>
      </p:graphicFrame>
      <p:sp>
        <p:nvSpPr>
          <p:cNvPr id="7" name="Стрелка влево 6"/>
          <p:cNvSpPr/>
          <p:nvPr/>
        </p:nvSpPr>
        <p:spPr>
          <a:xfrm rot="19024024">
            <a:off x="1400767" y="672616"/>
            <a:ext cx="497541" cy="306270"/>
          </a:xfrm>
          <a:prstGeom prst="lef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636955">
            <a:off x="7282587" y="635000"/>
            <a:ext cx="540233" cy="33123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7" y="4253277"/>
            <a:ext cx="4327304" cy="23225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99621" y="4121898"/>
            <a:ext cx="4275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нерегулируемых пешеходных переходах пешеходы могут выходить на проезжую часть (трамвайные пути) после того, как оценят расстояние до приближающихся транспортных средств, их скорость и убедятся, что переход будет для них безопасен</a:t>
            </a:r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4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-22351"/>
            <a:ext cx="9144000" cy="6880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930" y="860420"/>
            <a:ext cx="81272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Ожидать маршрутное транспортное средство и такси разрешается только на приподнятых над проезжей частью посадочных площадках, а при их отсутствии - на тротуаре или обочине. </a:t>
            </a:r>
            <a:endParaRPr lang="ru-RU" dirty="0" smtClean="0">
              <a:solidFill>
                <a:srgbClr val="0E2D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местах остановок маршрутных транспортных средств, не оборудованных приподнятыми посадочными площадками, разрешается выходить на проезжую часть для посадки в транспортное средство лишь после его остановки. После высадки необходимо, не задерживаясь, освободить проезжую часть.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543" y="188202"/>
            <a:ext cx="77380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Правила ожидания транспортных средств</a:t>
            </a:r>
            <a:endParaRPr lang="ru-RU" sz="2400" b="1" dirty="0">
              <a:ln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3" y="3633096"/>
            <a:ext cx="4999019" cy="30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4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-22351"/>
            <a:ext cx="9144000" cy="68803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439" y="1010200"/>
            <a:ext cx="8557146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  <a:buSzPts val="1400"/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НАРУШАТЬ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ДОРОЖНОГО </a:t>
            </a: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ДВИЖЕНИЯ!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spcAft>
                <a:spcPts val="75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</a:t>
            </a:r>
            <a:r>
              <a:rPr lang="ru-RU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крайней необходимости изменять направление пути, находясь на проезжей части, останавливаться и задерживаться при переходе улицы, проезжей части или железнодорожных </a:t>
            </a:r>
            <a:r>
              <a:rPr lang="ru-RU" dirty="0" smtClean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путей;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spcAft>
                <a:spcPts val="75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Перемещаться </a:t>
            </a:r>
            <a:r>
              <a:rPr lang="ru-RU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сквозь активное движение транспорта вне специального перехода при наличии разделительной полосы (широкополосная дорога), а также в областях, где зафиксированы дорожные или пешеходные ограничительные </a:t>
            </a:r>
            <a:r>
              <a:rPr lang="ru-RU" dirty="0" smtClean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знаки.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5638" y="275645"/>
            <a:ext cx="5352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Пешеходам НЕ разрешается:</a:t>
            </a:r>
            <a:endParaRPr lang="ru-RU" sz="2400" b="1" dirty="0">
              <a:ln/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0"/>
          <a:stretch/>
        </p:blipFill>
        <p:spPr>
          <a:xfrm>
            <a:off x="4258101" y="3615517"/>
            <a:ext cx="4790363" cy="3109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439" y="3679097"/>
            <a:ext cx="3964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750"/>
              </a:spcAft>
              <a:buSzPts val="1400"/>
              <a:buFontTx/>
              <a:buChar char="-"/>
            </a:pPr>
            <a:r>
              <a:rPr lang="ru-RU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Создавать помехи движению пешеходов на тротуаре, пешеходном переходе, провоцировать аварийные ситуации при переходе проезжей части.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1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 b="25513"/>
          <a:stretch/>
        </p:blipFill>
        <p:spPr>
          <a:xfrm>
            <a:off x="12" y="-22350"/>
            <a:ext cx="9144000" cy="3639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6232" y="61565"/>
            <a:ext cx="4291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Помехи для пешехода:</a:t>
            </a:r>
            <a:endParaRPr lang="ru-RU" sz="2400" b="1" dirty="0">
              <a:ln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438" y="616678"/>
            <a:ext cx="85571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750"/>
              </a:spcAft>
              <a:buSzPts val="1400"/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СТОЯЩИЕ ТРАНСПОРТНЫЕ СРЕДСТВА, КУСТЫ и др.: закрывают обзор для перехода проезжей части;</a:t>
            </a:r>
          </a:p>
          <a:p>
            <a:pPr marL="285750" lvl="0" indent="-285750" algn="just">
              <a:spcAft>
                <a:spcPts val="750"/>
              </a:spcAft>
              <a:buSzPts val="1400"/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ПОГОДНЫЕ УСЛОВИЯ: в непогоду зонт или капюшон могут закрывать обзор для движения;</a:t>
            </a:r>
          </a:p>
          <a:p>
            <a:pPr marL="285750" lvl="0" indent="-285750" algn="just">
              <a:spcAft>
                <a:spcPts val="750"/>
              </a:spcAft>
              <a:buSzPts val="1400"/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СКЕЙТЫ и САМОКАТЫ: имеют опасность падения, их лучше взять в руки при переходе проезжей части;</a:t>
            </a:r>
          </a:p>
          <a:p>
            <a:pPr marL="285750" lvl="0" indent="-285750" algn="just">
              <a:spcAft>
                <a:spcPts val="750"/>
              </a:spcAft>
              <a:buSzPts val="1400"/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МОБИЛЬНЫЙ ТЕЛЕФОН, НАУШНИКИ: отвлекают от дороги, притупляют внимание.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r="7368"/>
          <a:stretch/>
        </p:blipFill>
        <p:spPr>
          <a:xfrm>
            <a:off x="509316" y="3278467"/>
            <a:ext cx="2780717" cy="1573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16" y="4888993"/>
            <a:ext cx="2274384" cy="1705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/>
          <a:stretch/>
        </p:blipFill>
        <p:spPr>
          <a:xfrm>
            <a:off x="4674237" y="3232779"/>
            <a:ext cx="1806781" cy="2370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23880" r="25224" b="4478"/>
          <a:stretch/>
        </p:blipFill>
        <p:spPr>
          <a:xfrm>
            <a:off x="2693578" y="4620716"/>
            <a:ext cx="1809561" cy="1974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940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-540" y="0"/>
            <a:ext cx="9144000" cy="6880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910" y="210940"/>
            <a:ext cx="8911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</a:t>
            </a:r>
            <a:r>
              <a:rPr lang="ru-RU" b="0" i="0" dirty="0" err="1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световозвращающими</a:t>
            </a:r>
            <a:r>
              <a:rPr lang="ru-RU" b="0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элементами и обеспечивать видимость этих предметов водителями транспортных средств.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47" y="1834398"/>
            <a:ext cx="7152363" cy="4989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226" y="1991845"/>
            <a:ext cx="439223" cy="467435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ПОМНИТЬ</a:t>
            </a:r>
            <a:endParaRPr lang="ru-RU" sz="1400" b="1" cap="none" spc="0" dirty="0">
              <a:ln/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4846"/>
            <a:ext cx="9144000" cy="6880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2311" y="13707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тротуарам, </a:t>
            </a:r>
          </a:p>
          <a:p>
            <a:pPr marL="285750" indent="-285750">
              <a:buFontTx/>
              <a:buChar char="-"/>
            </a:pPr>
            <a:r>
              <a:rPr lang="ru-RU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пешеходным дорожкам,</a:t>
            </a:r>
          </a:p>
          <a:p>
            <a:pPr marL="285750" indent="-285750">
              <a:buFontTx/>
              <a:buChar char="-"/>
            </a:pPr>
            <a:r>
              <a:rPr lang="ru-RU" i="0" dirty="0" err="1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велопешеходным</a:t>
            </a:r>
            <a:r>
              <a:rPr lang="ru-RU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дорожкам, </a:t>
            </a:r>
          </a:p>
          <a:p>
            <a:r>
              <a:rPr lang="ru-RU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 при их отсутствии - по обочинам.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8952" y="400423"/>
            <a:ext cx="5646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Пешеходы должны двигаться:</a:t>
            </a:r>
            <a:endParaRPr lang="ru-RU" sz="2400" b="1" dirty="0">
              <a:ln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264" y="4034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Пешеходы, перевозящие или переносящие громоздкие предметы, а также лица, передвигающиеся в инвалидных колясках, могут двигаться по краю проезжей части, если их движение по тротуарам или обочинам создает помехи для других пешеходов.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7" y="1111628"/>
            <a:ext cx="3758792" cy="2366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41" y="2742313"/>
            <a:ext cx="1167035" cy="1042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71" y="2811153"/>
            <a:ext cx="904481" cy="9044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64036" y="3071736"/>
            <a:ext cx="14493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тротуар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27" y="4291673"/>
            <a:ext cx="3684739" cy="2445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35" y="2754748"/>
            <a:ext cx="904481" cy="9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0"/>
            <a:ext cx="9144000" cy="6880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0373" y="63392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 отсутствии тротуаров, пешеходных дорожек, </a:t>
            </a:r>
            <a:r>
              <a:rPr lang="ru-RU" b="0" i="0" dirty="0" err="1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велопешеходных</a:t>
            </a:r>
            <a:r>
              <a:rPr lang="ru-RU" b="0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дорожек или обочин, а также в случае невозможности двигаться по ним пешеходы могут двигаться по велосипедной дорожке или идти в один ряд по краю проезжей части </a:t>
            </a:r>
            <a:r>
              <a:rPr lang="ru-RU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навстречу движению транспортных средств. 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r="4302" b="17890"/>
          <a:stretch/>
        </p:blipFill>
        <p:spPr>
          <a:xfrm>
            <a:off x="413999" y="796765"/>
            <a:ext cx="3794747" cy="2547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3" y="3530185"/>
            <a:ext cx="1308970" cy="13089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4362" y="5101224"/>
            <a:ext cx="4979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Лица, передвигающиеся в инвалидных колясках, ведущие мотоцикл, мопед, велосипед, в этих случаях должны следовать по ходу движения транспортных средств.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388" y="172263"/>
            <a:ext cx="25458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Исключение:</a:t>
            </a:r>
          </a:p>
        </p:txBody>
      </p:sp>
    </p:spTree>
    <p:extLst>
      <p:ext uri="{BB962C8B-B14F-4D97-AF65-F5344CB8AC3E}">
        <p14:creationId xmlns:p14="http://schemas.microsoft.com/office/powerpoint/2010/main" val="138187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0"/>
            <a:ext cx="9144000" cy="68803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0268" y="925553"/>
            <a:ext cx="4709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Движение организованных пеших колонн по проезжей части разрешается только по направлению движения транспортных средств по правой стороне не более чем по четыре человека в ряд.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835" y="4955063"/>
            <a:ext cx="4434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Группы детей разрешается водить только по тротуарам и пешеходным дорожкам, а при их отсутствии - и по обочинам, но лишь в светлое время суток и только в сопровождении взрослых.</a:t>
            </a:r>
            <a:endParaRPr lang="ru-RU" b="0" dirty="0">
              <a:solidFill>
                <a:srgbClr val="0E2D0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-278" r="21017" b="27957"/>
          <a:stretch/>
        </p:blipFill>
        <p:spPr>
          <a:xfrm>
            <a:off x="4997883" y="4356744"/>
            <a:ext cx="4027119" cy="24028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974"/>
          <a:stretch/>
        </p:blipFill>
        <p:spPr>
          <a:xfrm>
            <a:off x="363254" y="785678"/>
            <a:ext cx="3608245" cy="241888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63254" y="3204560"/>
            <a:ext cx="8661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Спереди и сзади колонны с левой стороны должны находиться сопровождающие с красными флажками, а в темное время суток и в условиях недостаточной видимости - с включенными фонарями: спереди - белого цвета, сзади - красного.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6475" y="162007"/>
            <a:ext cx="41553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Движение в колоннах</a:t>
            </a:r>
          </a:p>
        </p:txBody>
      </p:sp>
    </p:spTree>
    <p:extLst>
      <p:ext uri="{BB962C8B-B14F-4D97-AF65-F5344CB8AC3E}">
        <p14:creationId xmlns:p14="http://schemas.microsoft.com/office/powerpoint/2010/main" val="5117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0"/>
            <a:ext cx="9144000" cy="68803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5827" y="213206"/>
            <a:ext cx="6654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Движение пешеходов в жилой зоне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790" y="888077"/>
            <a:ext cx="6121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жилой зоне движение </a:t>
            </a:r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пешеходов разрешается как по тротуарам, так и по проезжей части. </a:t>
            </a:r>
            <a:endParaRPr lang="ru-RU" dirty="0" smtClean="0">
              <a:solidFill>
                <a:srgbClr val="0E2D0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base"/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жилой зоне пешеходы имеют преимущество, однако они не должны создавать необоснованные помехи для движения транспортных средств</a:t>
            </a:r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23" y="888077"/>
            <a:ext cx="1678675" cy="2518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6" r="16466" b="8199"/>
          <a:stretch/>
        </p:blipFill>
        <p:spPr>
          <a:xfrm>
            <a:off x="511790" y="2855609"/>
            <a:ext cx="5224605" cy="38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-22351"/>
            <a:ext cx="9144000" cy="6880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773" y="1038664"/>
            <a:ext cx="8666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по пешеходным переходам, в том числе по подземным и надземным, а при их отсутствии - на перекрестках по линии тротуаров или обочин.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43" y="2059079"/>
            <a:ext cx="1558368" cy="1391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51" y="2053370"/>
            <a:ext cx="1397011" cy="1397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42" y="2059079"/>
            <a:ext cx="1376582" cy="13765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773" y="2016066"/>
            <a:ext cx="3610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"Пешеходный переход"</a:t>
            </a:r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- участок проезжей части, трамвайных путей, обозначенный </a:t>
            </a:r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знаками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(или)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разметкой.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645" y="366699"/>
            <a:ext cx="89627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Пешеходы должны переходить проезжую часть:</a:t>
            </a:r>
            <a:endParaRPr lang="ru-RU" sz="2400" b="1" dirty="0">
              <a:ln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17387" r="14883" b="12253"/>
          <a:stretch/>
        </p:blipFill>
        <p:spPr>
          <a:xfrm>
            <a:off x="399245" y="3703694"/>
            <a:ext cx="3850783" cy="29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4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8097"/>
            <a:ext cx="9144000" cy="68803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055" y="564898"/>
            <a:ext cx="4362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местах, где движение регулируется, пешеходы должны руководствоваться сигналами регулировщика или пешеходного светофора, а при его отсутствии - транспортного светофора.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6" y="801666"/>
            <a:ext cx="1448181" cy="1873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76" y="454603"/>
            <a:ext cx="2392700" cy="23927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5881" y="2723021"/>
            <a:ext cx="1691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Транспортный</a:t>
            </a:r>
          </a:p>
          <a:p>
            <a:pPr algn="ctr"/>
            <a:r>
              <a:rPr lang="ru-RU" sz="1400" b="1" cap="none" spc="0" dirty="0" smtClean="0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светофор</a:t>
            </a:r>
            <a:endParaRPr lang="ru-RU" sz="1400" b="1" cap="none" spc="0" dirty="0">
              <a:ln/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1956" y="2727060"/>
            <a:ext cx="16081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Пешеходный </a:t>
            </a:r>
          </a:p>
          <a:p>
            <a:pPr algn="ctr"/>
            <a:r>
              <a:rPr lang="ru-RU" sz="1400" b="1" cap="none" spc="0" dirty="0" smtClean="0">
                <a:ln/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светофор</a:t>
            </a:r>
            <a:endParaRPr lang="ru-RU" sz="1400" b="1" cap="none" spc="0" dirty="0">
              <a:ln/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43" y="3417824"/>
            <a:ext cx="5024677" cy="33450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0" y="2585883"/>
            <a:ext cx="3230963" cy="26326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0055" y="55665"/>
            <a:ext cx="5375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Светофорное регулирование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4616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/>
          <a:stretch/>
        </p:blipFill>
        <p:spPr>
          <a:xfrm>
            <a:off x="0" y="0"/>
            <a:ext cx="9144000" cy="6880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7" t="12197" r="4992" b="3366"/>
          <a:stretch/>
        </p:blipFill>
        <p:spPr>
          <a:xfrm>
            <a:off x="4945487" y="3781810"/>
            <a:ext cx="4056861" cy="2975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604" y="42121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ПРАВАЯ РУКА ВЫТЯНУТА ВПЕРЕД: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пешеходам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разрешено переходить проезжую часть за спиной регулировщика.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018" y="56549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РУКА ПОДНЯТА ВВЕРХ: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движение пешеходов запрещено во всех направлениях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9786" y="1018353"/>
            <a:ext cx="48810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РУКИ </a:t>
            </a:r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ВЫТЯНУТЫ В СТОРОНЫ ИЛИ ОПУЩЕНЫ</a:t>
            </a:r>
            <a:r>
              <a:rPr lang="ru-RU" dirty="0" smtClean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стороны левого и правого бока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пешеходам разрешено переходить проезжую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часть;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 стороны груди и спины движение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пешеходов запрещено.</a:t>
            </a:r>
            <a:endParaRPr lang="ru-RU" b="0" dirty="0">
              <a:solidFill>
                <a:srgbClr val="0E2D0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54" y="14198"/>
            <a:ext cx="59971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base"/>
            <a:r>
              <a:rPr lang="ru-RU" sz="2400" b="1" dirty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Сигналы регулировщика имеют </a:t>
            </a:r>
            <a:endParaRPr lang="ru-RU" sz="2400" b="1" dirty="0" smtClean="0">
              <a:ln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ru-RU" sz="2400" b="1" dirty="0" smtClean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следующие </a:t>
            </a:r>
            <a:r>
              <a:rPr lang="ru-RU" sz="2400" b="1" dirty="0">
                <a:ln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значения: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3390" r="52188" b="3857"/>
          <a:stretch/>
        </p:blipFill>
        <p:spPr>
          <a:xfrm>
            <a:off x="219018" y="1018353"/>
            <a:ext cx="3850768" cy="28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 b="19615"/>
          <a:stretch/>
        </p:blipFill>
        <p:spPr>
          <a:xfrm>
            <a:off x="0" y="0"/>
            <a:ext cx="9144000" cy="4388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852" y="277751"/>
            <a:ext cx="8506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dirty="0" smtClean="0">
                <a:solidFill>
                  <a:srgbClr val="0E2D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0544" b="1"/>
          <a:stretch/>
        </p:blipFill>
        <p:spPr>
          <a:xfrm>
            <a:off x="2092258" y="1639920"/>
            <a:ext cx="5043196" cy="32818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8852" y="5083579"/>
            <a:ext cx="8570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E2D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переходе дороги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34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958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Капитонова Юлия Анатольевна</dc:creator>
  <cp:lastModifiedBy>Бикчантаева Светлана Александровна</cp:lastModifiedBy>
  <cp:revision>75</cp:revision>
  <dcterms:created xsi:type="dcterms:W3CDTF">2020-10-12T05:32:37Z</dcterms:created>
  <dcterms:modified xsi:type="dcterms:W3CDTF">2020-12-29T06:16:43Z</dcterms:modified>
</cp:coreProperties>
</file>