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1AFED-26D6-4B81-A343-A54AB00BF9F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D7DE6-5657-46A3-8E15-A46BF6B82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238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5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E2513A4A-2574-4F7D-B297-67809434429C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5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5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B4E198EF-C951-4C37-8DC8-18C3BA256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6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87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74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2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7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7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424" indent="-284778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114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4759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405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050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1696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341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2987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E2BE6A-913C-44D3-8481-A11F0D53422D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424" indent="-284778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114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4759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405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050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1696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341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2987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E2BE6A-913C-44D3-8481-A11F0D53422D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424" indent="-284778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114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4759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405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050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1696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341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2987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E2BE6A-913C-44D3-8481-A11F0D53422D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424" indent="-284778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114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4759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405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050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1696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341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2987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E2BE6A-913C-44D3-8481-A11F0D53422D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424" indent="-284778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114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4759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405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050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1696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341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2987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E2BE6A-913C-44D3-8481-A11F0D53422D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424" indent="-284778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114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4759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405" indent="-227823" defTabSz="92078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050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1696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341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2987" indent="-227823" defTabSz="92078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E2BE6A-913C-44D3-8481-A11F0D53422D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097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198EF-C951-4C37-8DC8-18C3BA256A4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9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9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7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4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1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0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0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8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6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E1C8-FC13-4280-85B6-D8FF50499B57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F452-3353-4E88-8F52-5AFDA9FD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9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forism.su/avtor/634.html" TargetMode="External"/><Relationship Id="rId4" Type="http://schemas.openxmlformats.org/officeDocument/2006/relationships/hyperlink" Target="http://www.aforism.su/avtor/5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26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719138" y="1341438"/>
            <a:ext cx="8424862" cy="452596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Основные итоги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изучения вопросов развития воспитания и дополнительного образования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Буинском, </a:t>
            </a:r>
            <a:r>
              <a:rPr lang="ru-RU" b="1" dirty="0" err="1" smtClean="0">
                <a:solidFill>
                  <a:srgbClr val="002060"/>
                </a:solidFill>
              </a:rPr>
              <a:t>Дрожжановском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Пестречинском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муниципальных районах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309320"/>
            <a:ext cx="8510587" cy="7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51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018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b="1" dirty="0" smtClean="0"/>
              <a:t>Обновить на всех уровнях нормативно-правовую базу, должностные инструкции кадров сферы</a:t>
            </a:r>
          </a:p>
          <a:p>
            <a:pPr lvl="0"/>
            <a:r>
              <a:rPr lang="ru-RU" sz="2400" b="1" dirty="0" smtClean="0"/>
              <a:t>Еженедельно на совещаниях прорабатывать поступающие материалы, принимая соответствующие управленческие решения, закрепив их протоколом, с конкретными сроками и ответ лицами по исполнению,  осуществлять контроль по исполнению документов</a:t>
            </a:r>
            <a:endParaRPr lang="ru-RU" sz="2400" b="1" dirty="0"/>
          </a:p>
          <a:p>
            <a:r>
              <a:rPr lang="ru-RU" sz="2400" b="1" dirty="0"/>
              <a:t>Восстановить </a:t>
            </a:r>
            <a:r>
              <a:rPr lang="ru-RU" sz="2400" b="1" dirty="0" smtClean="0"/>
              <a:t>систему наставничества, в том числе </a:t>
            </a:r>
            <a:r>
              <a:rPr lang="ru-RU" sz="2400" b="1" dirty="0"/>
              <a:t>закрепление опытных ЗДВР за вновь </a:t>
            </a:r>
            <a:r>
              <a:rPr lang="ru-RU" sz="2400" b="1" dirty="0" smtClean="0"/>
              <a:t>назначенными</a:t>
            </a:r>
          </a:p>
          <a:p>
            <a:r>
              <a:rPr lang="ru-RU" sz="2400" b="1" dirty="0" smtClean="0"/>
              <a:t>При вступлении в должность своевременно  обеспечить передачу номенклатуры дел</a:t>
            </a:r>
          </a:p>
          <a:p>
            <a:r>
              <a:rPr lang="ru-RU" sz="2400" b="1" dirty="0" smtClean="0"/>
              <a:t>Запланировать повышение квалификации методистов по ВР в 2015 году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27337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018"/>
            <a:ext cx="8784976" cy="5359326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Провести обучающий семинар для изучения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внедрения стандартов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муниципальных услуг: 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Приказ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МОиН РТ № 1465/14 от 20 марта 2014 г. «Об утверждении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Модельного стандарта качества муниципальной услуги по организации предоставления дополнительного образования детей в многопрофильных организациях дополнительного образования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новой реакции»; 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Приказ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МОиН РТ № 2531/14 от 6 мая 2014 г. «Об утверждении Модельного стандарта предоставления муниципальной услуги «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отдыха и оздоровления детей в каникулярный период в пришкольных лагерях с дневным пребыванием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в новой редакции; 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Приказ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МОиН РТ № 2529/14 от 6 мая 2014 г. «Об утверждении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Модельного стандарта качества муниципальной услуги по организации предоставления дополнительного образования детей в общеобразовательных организациях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lvl="0"/>
            <a:endParaRPr lang="ru-RU" sz="2000" b="1" dirty="0"/>
          </a:p>
          <a:p>
            <a:pPr marL="0" lvl="0" indent="0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2882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200" b="1" dirty="0"/>
              <a:t>Организовать регулярные посещения  заместителей начальников по ВР, методистов по ВР школ и УДО  внеклассных мероприятий, классных часов, объединений доп. образования в школах и УДО, родительских собраний, по итогам посещения вырабатывать рекомендации, при необходимости корректировать деятельность профильных метод объединений</a:t>
            </a:r>
          </a:p>
          <a:p>
            <a:pPr marL="0" lvl="0" indent="0">
              <a:buNone/>
            </a:pPr>
            <a:endParaRPr lang="ru-RU" sz="1100" b="1" dirty="0"/>
          </a:p>
          <a:p>
            <a:pPr lvl="0" algn="just"/>
            <a:r>
              <a:rPr lang="ru-RU" sz="2200" b="1" dirty="0"/>
              <a:t>Провести обучающие семинары по организации </a:t>
            </a:r>
            <a:r>
              <a:rPr lang="ru-RU" sz="2200" b="1" dirty="0" err="1"/>
              <a:t>внутришкольного</a:t>
            </a:r>
            <a:r>
              <a:rPr lang="ru-RU" sz="2200" b="1" dirty="0"/>
              <a:t> контроля в сфере воспитания, доп. образования, обеспечить регулярное посещение руководителями ОО  мероприятий, проводимых классными руководителями</a:t>
            </a:r>
          </a:p>
          <a:p>
            <a:pPr marL="0" lvl="0" indent="0">
              <a:buNone/>
            </a:pPr>
            <a:endParaRPr lang="ru-RU" sz="1800" b="1" dirty="0"/>
          </a:p>
          <a:p>
            <a:pPr algn="just"/>
            <a:r>
              <a:rPr lang="ru-RU" sz="2200" b="1" dirty="0"/>
              <a:t>Провести детальный анализ качества программ доп. образования детей, реализуемых в школах, особое внимание обратив на программы 2-3 года </a:t>
            </a:r>
            <a:r>
              <a:rPr lang="ru-RU" sz="2200" b="1" dirty="0" smtClean="0"/>
              <a:t>обучения</a:t>
            </a:r>
          </a:p>
          <a:p>
            <a:pPr marL="0" indent="0" algn="just">
              <a:buNone/>
            </a:pPr>
            <a:endParaRPr lang="ru-RU" sz="2200" b="1" dirty="0" smtClean="0"/>
          </a:p>
          <a:p>
            <a:pPr algn="just"/>
            <a:r>
              <a:rPr lang="ru-RU" sz="2200" b="1" dirty="0" smtClean="0"/>
              <a:t>При организацию деятельности объединений доп. образования использовать ресурс социального заказа школы, родителей и обучающихся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964194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68863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целью повышения эффективности деятельности детских общественных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</a:t>
            </a:r>
          </a:p>
          <a:p>
            <a:pPr marL="0" lvl="0" indent="0" algn="just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Проводить    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регулярные встречи-сессии с участием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руководителей, лидеров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детского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движения по решению актуальных вопросов в сфере воспитания</a:t>
            </a:r>
          </a:p>
          <a:p>
            <a:pPr marL="0" lvl="0" indent="0" algn="just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Внедрить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систему активного участия детей в принятии решений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всем направлениям воспитательной работы</a:t>
            </a:r>
          </a:p>
          <a:p>
            <a:pPr marL="0" lvl="0" indent="0" algn="just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buNone/>
            </a:pP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buNone/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39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Пути решения</a:t>
            </a:r>
            <a:endParaRPr lang="ru-RU" sz="32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018"/>
            <a:ext cx="864096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rgbClr val="FF0000"/>
                </a:solidFill>
              </a:rPr>
              <a:t>Организация работы по самообразованию на всех уровнях</a:t>
            </a:r>
          </a:p>
          <a:p>
            <a:pPr marL="0" indent="0"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Никакой </a:t>
            </a:r>
            <a:r>
              <a:rPr lang="ru-RU" sz="2800" b="1" i="1" dirty="0">
                <a:solidFill>
                  <a:srgbClr val="002060"/>
                </a:solidFill>
              </a:rPr>
              <a:t>человек в мире не родится готовым, то есть вполне сформировавшимся, но всякая жизнь его есть не что иное, как беспрерывно движущееся развитие, беспрестанное формирование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r">
              <a:buNone/>
            </a:pPr>
            <a:r>
              <a:rPr lang="ru-RU" sz="2800" b="1" i="1" dirty="0">
                <a:solidFill>
                  <a:srgbClr val="002060"/>
                </a:solidFill>
                <a:hlinkClick r:id="rId4"/>
              </a:rPr>
              <a:t>Белинский В. Г.</a:t>
            </a:r>
            <a:endParaRPr lang="ru-RU" sz="2800" b="1" i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В деле воспитания процессу саморазвития должно быть отведено самое широкое место. Человечество всего успешнее развивалось только путем самообразования.</a:t>
            </a:r>
          </a:p>
          <a:p>
            <a:pPr marL="0" indent="0" algn="r">
              <a:buNone/>
            </a:pPr>
            <a:r>
              <a:rPr lang="ru-RU" sz="2400" b="1" i="1" dirty="0" smtClean="0">
                <a:solidFill>
                  <a:srgbClr val="002060"/>
                </a:solidFill>
                <a:hlinkClick r:id="rId5"/>
              </a:rPr>
              <a:t>Спенсер </a:t>
            </a:r>
            <a:r>
              <a:rPr lang="ru-RU" sz="2400" b="1" i="1" dirty="0">
                <a:solidFill>
                  <a:srgbClr val="002060"/>
                </a:solidFill>
                <a:hlinkClick r:id="rId5"/>
              </a:rPr>
              <a:t>Г.</a:t>
            </a:r>
            <a:endParaRPr lang="ru-RU" sz="2400" b="1" i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2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B821EF-1FAF-4FF8-B61B-B17F5A4C6BE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43550" y="1933575"/>
            <a:ext cx="2736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1736B24-6069-47B2-85E8-97D73972E665}" type="slidenum">
              <a:rPr lang="ru-RU" altLang="ru-RU" sz="16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ru-RU" altLang="ru-RU" sz="1600" smtClean="0">
              <a:latin typeface="Calibri" pitchFamily="34" charset="0"/>
            </a:endParaRPr>
          </a:p>
        </p:txBody>
      </p:sp>
      <p:sp>
        <p:nvSpPr>
          <p:cNvPr id="3078" name="Объект 3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893175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2800" b="1" dirty="0" smtClean="0"/>
              <a:t>Методическое сопровождение развития воспитания и дополнительного образования детей</a:t>
            </a:r>
          </a:p>
          <a:p>
            <a:pPr marL="0" indent="0">
              <a:buNone/>
            </a:pPr>
            <a:r>
              <a:rPr lang="ru-RU" altLang="ru-RU" sz="2800" b="1" dirty="0" smtClean="0"/>
              <a:t>Руководство: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воспитание и дополнительным образованием детей</a:t>
            </a:r>
          </a:p>
          <a:p>
            <a:pPr>
              <a:buFontTx/>
              <a:buChar char="-"/>
            </a:pPr>
            <a:r>
              <a:rPr lang="ru-RU" altLang="ru-RU" sz="2800" b="1" dirty="0"/>
              <a:t>р</a:t>
            </a:r>
            <a:r>
              <a:rPr lang="ru-RU" altLang="ru-RU" sz="2800" b="1" dirty="0" smtClean="0"/>
              <a:t>аботой детских и подростковых общественных организаций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индивидуально-профилактической работой с подростками группы риска, привлечение общественности к работе с ними</a:t>
            </a:r>
          </a:p>
          <a:p>
            <a:pPr marL="0" indent="0">
              <a:buNone/>
            </a:pPr>
            <a:r>
              <a:rPr lang="ru-RU" altLang="ru-RU" sz="2800" b="1" dirty="0" smtClean="0"/>
              <a:t>- организацией целенаправленной скоординированной работы по родительскому всеобучу</a:t>
            </a:r>
          </a:p>
          <a:p>
            <a:pPr>
              <a:buFontTx/>
              <a:buChar char="-"/>
            </a:pPr>
            <a:endParaRPr lang="ru-RU" altLang="ru-RU" sz="2800" b="1" dirty="0" smtClean="0"/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5775" y="266700"/>
            <a:ext cx="838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Вопросы для изучения</a:t>
            </a:r>
            <a:endParaRPr lang="ru-RU" altLang="ru-RU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309320"/>
            <a:ext cx="8510587" cy="7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5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B821EF-1FAF-4FF8-B61B-B17F5A4C6BE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43550" y="1933575"/>
            <a:ext cx="2736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1736B24-6069-47B2-85E8-97D73972E665}" type="slidenum">
              <a:rPr lang="ru-RU" altLang="ru-RU" sz="16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ru-RU" altLang="ru-RU" sz="1600" smtClean="0">
              <a:latin typeface="Calibri" pitchFamily="34" charset="0"/>
            </a:endParaRPr>
          </a:p>
        </p:txBody>
      </p:sp>
      <p:sp>
        <p:nvSpPr>
          <p:cNvPr id="3078" name="Объект 3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893175" cy="452596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altLang="ru-RU" sz="2800" b="1" dirty="0" smtClean="0"/>
              <a:t>На уровне района и ОО в основном укомплектованы кадры сферы воспитания 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налажено межведомственное взаимодействие</a:t>
            </a:r>
            <a:endParaRPr lang="ru-RU" altLang="ru-RU" sz="2800" b="1" dirty="0"/>
          </a:p>
          <a:p>
            <a:pPr>
              <a:buFontTx/>
              <a:buChar char="-"/>
            </a:pPr>
            <a:r>
              <a:rPr lang="ru-RU" altLang="ru-RU" sz="2800" b="1" dirty="0" smtClean="0"/>
              <a:t>сформирован банк данных детей группы риска</a:t>
            </a:r>
          </a:p>
          <a:p>
            <a:pPr marL="0" indent="0">
              <a:buNone/>
            </a:pPr>
            <a:r>
              <a:rPr lang="ru-RU" altLang="ru-RU" sz="2800" b="1" dirty="0" smtClean="0"/>
              <a:t>- Вопросы профилактики правонарушений и пропаганды ЗОЖ – на особом контроле</a:t>
            </a:r>
            <a:endParaRPr lang="ru-RU" altLang="ru-RU" sz="2800" b="1" dirty="0"/>
          </a:p>
          <a:p>
            <a:pPr marL="0" indent="0">
              <a:buNone/>
            </a:pPr>
            <a:r>
              <a:rPr lang="ru-RU" altLang="ru-RU" sz="2800" b="1" dirty="0" smtClean="0"/>
              <a:t>- в районах есть школы, в которых выстроена система ВР, которые могут стать базовыми площадками</a:t>
            </a:r>
          </a:p>
          <a:p>
            <a:pPr marL="0" indent="0">
              <a:buNone/>
            </a:pPr>
            <a:r>
              <a:rPr lang="ru-RU" altLang="ru-RU" sz="2400" b="1" dirty="0" err="1" smtClean="0">
                <a:solidFill>
                  <a:schemeClr val="tx2"/>
                </a:solidFill>
              </a:rPr>
              <a:t>Стародрожжановская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 СОШ №1 </a:t>
            </a:r>
            <a:r>
              <a:rPr lang="ru-RU" altLang="ru-RU" sz="2400" b="1" dirty="0" err="1" smtClean="0">
                <a:solidFill>
                  <a:schemeClr val="tx2"/>
                </a:solidFill>
              </a:rPr>
              <a:t>Дрожжановского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 района</a:t>
            </a:r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schemeClr val="tx2"/>
                </a:solidFill>
              </a:rPr>
              <a:t>СОШ им. Сагдеева </a:t>
            </a:r>
            <a:r>
              <a:rPr lang="ru-RU" altLang="ru-RU" sz="2400" b="1" dirty="0" err="1" smtClean="0">
                <a:solidFill>
                  <a:schemeClr val="tx2"/>
                </a:solidFill>
              </a:rPr>
              <a:t>Буинского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 МР</a:t>
            </a:r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schemeClr val="tx2"/>
                </a:solidFill>
              </a:rPr>
              <a:t>СОШ №1 </a:t>
            </a:r>
            <a:r>
              <a:rPr lang="ru-RU" altLang="ru-RU" sz="2400" b="1" dirty="0" err="1" smtClean="0">
                <a:solidFill>
                  <a:schemeClr val="tx2"/>
                </a:solidFill>
              </a:rPr>
              <a:t>Пестречинского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 МР</a:t>
            </a:r>
          </a:p>
          <a:p>
            <a:pPr marL="0" indent="0">
              <a:buNone/>
            </a:pPr>
            <a:endParaRPr lang="ru-RU" altLang="ru-RU" sz="2400" b="1" dirty="0" smtClean="0"/>
          </a:p>
          <a:p>
            <a:pPr marL="0" indent="0">
              <a:buNone/>
            </a:pPr>
            <a:endParaRPr lang="ru-RU" altLang="ru-RU" sz="24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5775" y="266700"/>
            <a:ext cx="838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Положительные стороны</a:t>
            </a:r>
            <a:endParaRPr lang="ru-RU" altLang="ru-RU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309320"/>
            <a:ext cx="8510587" cy="7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7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B821EF-1FAF-4FF8-B61B-B17F5A4C6BE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43550" y="1933575"/>
            <a:ext cx="2736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1736B24-6069-47B2-85E8-97D73972E665}" type="slidenum">
              <a:rPr lang="ru-RU" altLang="ru-RU" sz="16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ru-RU" altLang="ru-RU" sz="1600" smtClean="0">
              <a:latin typeface="Calibri" pitchFamily="34" charset="0"/>
            </a:endParaRPr>
          </a:p>
        </p:txBody>
      </p:sp>
      <p:sp>
        <p:nvSpPr>
          <p:cNvPr id="3078" name="Объект 3"/>
          <p:cNvSpPr>
            <a:spLocks noGrp="1"/>
          </p:cNvSpPr>
          <p:nvPr>
            <p:ph idx="4294967295"/>
          </p:nvPr>
        </p:nvSpPr>
        <p:spPr>
          <a:xfrm>
            <a:off x="71438" y="1103313"/>
            <a:ext cx="9072562" cy="514191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altLang="ru-RU" sz="2800" b="1" dirty="0" smtClean="0"/>
              <a:t>Материалы августовской конференции не используются в планировании, организации методической работы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Отсутствует объективное </a:t>
            </a:r>
            <a:r>
              <a:rPr lang="ru-RU" altLang="ru-RU" sz="2800" b="1" dirty="0" err="1" smtClean="0"/>
              <a:t>рейтингование</a:t>
            </a:r>
            <a:r>
              <a:rPr lang="ru-RU" altLang="ru-RU" sz="2800" b="1" dirty="0" smtClean="0"/>
              <a:t> деятельности ОО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Нормативно-правовая база не обновляется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Вновь поступающие НПД и методические материалы на уровне района, метод объединениях не прорабатываются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Школы, УДО не владеют полной информацией о документах, мероприятиях, направляемых из МОиН РТ 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Итоги работы, материалы совещаний с  зам. начальниками по ВР отделов (управлений) образований в территориях не обсуждаются, методическая работа не корректируется по итогам</a:t>
            </a:r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5775" y="266700"/>
            <a:ext cx="838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Проблемные вопросы</a:t>
            </a:r>
            <a:endParaRPr lang="ru-RU" altLang="ru-RU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21" y="6245225"/>
            <a:ext cx="8510587" cy="7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6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B821EF-1FAF-4FF8-B61B-B17F5A4C6BE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43550" y="1933575"/>
            <a:ext cx="2736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1736B24-6069-47B2-85E8-97D73972E665}" type="slidenum">
              <a:rPr lang="ru-RU" altLang="ru-RU" sz="16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ru-RU" altLang="ru-RU" sz="1600" smtClean="0">
              <a:latin typeface="Calibri" pitchFamily="34" charset="0"/>
            </a:endParaRPr>
          </a:p>
        </p:txBody>
      </p:sp>
      <p:sp>
        <p:nvSpPr>
          <p:cNvPr id="3078" name="Объект 3"/>
          <p:cNvSpPr>
            <a:spLocks noGrp="1"/>
          </p:cNvSpPr>
          <p:nvPr>
            <p:ph idx="4294967295"/>
          </p:nvPr>
        </p:nvSpPr>
        <p:spPr>
          <a:xfrm>
            <a:off x="0" y="1341438"/>
            <a:ext cx="9144000" cy="475138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altLang="ru-RU" sz="2800" b="1" dirty="0"/>
              <a:t>Отсутствует преемственность в работе кадров сферы воспитания, система наставничества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 используются в работе модельные стандарты качества  предоставление услуг в сфере доп. образования детей, организации летнего отдыха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 эффективна сложившаяся система анализа деятельности ОО (анализ деятельности по отчетам)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 налажено систематическое изучение деятельности ОО с выходом в ОО, по итогам выходов проблемные вопросы не анализируются</a:t>
            </a:r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5775" y="266700"/>
            <a:ext cx="838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Проблемные вопросы</a:t>
            </a:r>
            <a:endParaRPr lang="ru-RU" altLang="ru-RU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309320"/>
            <a:ext cx="8510587" cy="7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7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B821EF-1FAF-4FF8-B61B-B17F5A4C6BE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43550" y="1933575"/>
            <a:ext cx="2736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1736B24-6069-47B2-85E8-97D73972E665}" type="slidenum">
              <a:rPr lang="ru-RU" altLang="ru-RU" sz="16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ru-RU" altLang="ru-RU" sz="1600" smtClean="0">
              <a:latin typeface="Calibri" pitchFamily="34" charset="0"/>
            </a:endParaRPr>
          </a:p>
        </p:txBody>
      </p:sp>
      <p:sp>
        <p:nvSpPr>
          <p:cNvPr id="3078" name="Объект 3"/>
          <p:cNvSpPr>
            <a:spLocks noGrp="1"/>
          </p:cNvSpPr>
          <p:nvPr>
            <p:ph idx="4294967295"/>
          </p:nvPr>
        </p:nvSpPr>
        <p:spPr>
          <a:xfrm>
            <a:off x="0" y="1341438"/>
            <a:ext cx="8875713" cy="4751387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altLang="ru-RU" sz="2800" b="1" dirty="0" smtClean="0"/>
              <a:t>Не используются в работе модельные стандарты качества  предоставление услуг в сфере дополнительного образования детей, организации летнего отдыха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Предлагаемые программы дополнительного образования </a:t>
            </a:r>
            <a:r>
              <a:rPr lang="ru-RU" altLang="ru-RU" sz="2800" b="1" dirty="0"/>
              <a:t>д</a:t>
            </a:r>
            <a:r>
              <a:rPr lang="ru-RU" altLang="ru-RU" sz="2800" b="1" dirty="0" smtClean="0"/>
              <a:t>етей не соответствуют </a:t>
            </a:r>
            <a:r>
              <a:rPr lang="ru-RU" altLang="ru-RU" sz="2800" b="1" dirty="0"/>
              <a:t>з</a:t>
            </a:r>
            <a:r>
              <a:rPr lang="ru-RU" altLang="ru-RU" sz="2800" b="1" dirty="0" smtClean="0"/>
              <a:t>аявленным  требованиям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 продумана тематика педагогических советов  по вопросам воспитания, решения - формальные</a:t>
            </a:r>
          </a:p>
          <a:p>
            <a:pPr>
              <a:buFontTx/>
              <a:buChar char="-"/>
            </a:pPr>
            <a:r>
              <a:rPr lang="ru-RU" altLang="ru-RU" sz="2800" b="1" dirty="0"/>
              <a:t>В ряде ОО не эффективно взаимодействие школ и УДО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Неэффективно используются ресурсы дополнительного образования в школе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Нет контроля со стороны УДО за качеством предлагаемых и реализуемых программ доп. образования в школах</a:t>
            </a:r>
          </a:p>
          <a:p>
            <a:pPr marL="0" indent="0">
              <a:buNone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5775" y="266700"/>
            <a:ext cx="838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Проблемные вопросы</a:t>
            </a:r>
            <a:endParaRPr lang="ru-RU" altLang="ru-RU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B821EF-1FAF-4FF8-B61B-B17F5A4C6BE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43550" y="1933575"/>
            <a:ext cx="2736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1736B24-6069-47B2-85E8-97D73972E665}" type="slidenum">
              <a:rPr lang="ru-RU" altLang="ru-RU" sz="1600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ru-RU" altLang="ru-RU" sz="1600" smtClean="0">
              <a:latin typeface="Calibri" pitchFamily="34" charset="0"/>
            </a:endParaRPr>
          </a:p>
        </p:txBody>
      </p:sp>
      <p:sp>
        <p:nvSpPr>
          <p:cNvPr id="3078" name="Объект 3"/>
          <p:cNvSpPr>
            <a:spLocks noGrp="1"/>
          </p:cNvSpPr>
          <p:nvPr>
            <p:ph idx="4294967295"/>
          </p:nvPr>
        </p:nvSpPr>
        <p:spPr>
          <a:xfrm>
            <a:off x="0" y="1341438"/>
            <a:ext cx="8875713" cy="4751387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altLang="ru-RU" sz="2800" b="1" dirty="0" smtClean="0"/>
              <a:t>Отсутствует система </a:t>
            </a:r>
            <a:r>
              <a:rPr lang="ru-RU" altLang="ru-RU" sz="2800" b="1" dirty="0" err="1" smtClean="0"/>
              <a:t>внутришкольного</a:t>
            </a:r>
            <a:r>
              <a:rPr lang="ru-RU" altLang="ru-RU" sz="2800" b="1" dirty="0" smtClean="0"/>
              <a:t> контроля за организацией воспитательной работы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Неэффективно используются ресурсы методических объединений ЗДВР, классных руководителей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 налажена система методического сопровождения деятельности ОО ДОД</a:t>
            </a:r>
          </a:p>
          <a:p>
            <a:pPr>
              <a:buFontTx/>
              <a:buChar char="-"/>
            </a:pPr>
            <a:r>
              <a:rPr lang="ru-RU" altLang="ru-RU" sz="2800" b="1" dirty="0" smtClean="0"/>
              <a:t>Не используются ресурсы детских общественных организаций в развитии системы воспитания и дополнительного образования детей</a:t>
            </a:r>
          </a:p>
          <a:p>
            <a:pPr algn="just">
              <a:buFontTx/>
              <a:buChar char="-"/>
            </a:pPr>
            <a:r>
              <a:rPr lang="ru-RU" sz="2800" b="1" dirty="0"/>
              <a:t>Протоколы </a:t>
            </a:r>
            <a:r>
              <a:rPr lang="ru-RU" sz="2800" b="1" dirty="0" smtClean="0"/>
              <a:t>педагогических </a:t>
            </a:r>
            <a:r>
              <a:rPr lang="ru-RU" sz="2800" b="1" dirty="0"/>
              <a:t>совещаний носят формальных характер, не фиксируют конкретные поручения, ответственных за исполнение, сроки </a:t>
            </a:r>
            <a:r>
              <a:rPr lang="ru-RU" sz="2800" b="1" dirty="0" smtClean="0"/>
              <a:t>исполнения</a:t>
            </a:r>
            <a:endParaRPr lang="ru-RU" altLang="ru-RU" sz="2800" b="1" dirty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  <a:p>
            <a:pPr>
              <a:buFontTx/>
              <a:buChar char="-"/>
            </a:pPr>
            <a:endParaRPr lang="ru-RU" altLang="ru-RU" sz="2800" b="1" dirty="0" smtClean="0"/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485775" y="266700"/>
            <a:ext cx="8389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Проблемные вопросы</a:t>
            </a:r>
            <a:endParaRPr lang="ru-RU" altLang="ru-RU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84931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785225" cy="452596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Провести анализ планов ВР на всех уровнях, работы метод объединений с учетом решений августовской конференции, скорректировав их на второе полугодие</a:t>
            </a:r>
          </a:p>
          <a:p>
            <a:pPr lvl="0"/>
            <a:r>
              <a:rPr lang="ru-RU" altLang="ru-RU" sz="2400" b="1" dirty="0"/>
              <a:t>Для повышения эффективности проводимой работы планирование работы </a:t>
            </a:r>
            <a:r>
              <a:rPr lang="ru-RU" altLang="ru-RU" sz="2400" b="1" dirty="0" smtClean="0"/>
              <a:t>проводить </a:t>
            </a:r>
            <a:r>
              <a:rPr lang="ru-RU" altLang="ru-RU" sz="2400" b="1" dirty="0"/>
              <a:t>по </a:t>
            </a:r>
            <a:r>
              <a:rPr lang="ru-RU" altLang="ru-RU" sz="2400" b="1" dirty="0" smtClean="0"/>
              <a:t>схеме</a:t>
            </a:r>
          </a:p>
          <a:p>
            <a:pPr lvl="0"/>
            <a:endParaRPr lang="ru-RU" sz="2400" b="1" dirty="0"/>
          </a:p>
          <a:p>
            <a:pPr marL="0" lvl="0" indent="0">
              <a:buNone/>
            </a:pPr>
            <a:endParaRPr lang="ru-RU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409227"/>
              </p:ext>
            </p:extLst>
          </p:nvPr>
        </p:nvGraphicFramePr>
        <p:xfrm>
          <a:off x="179512" y="3429000"/>
          <a:ext cx="8856984" cy="2836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9293"/>
                <a:gridCol w="1200186"/>
                <a:gridCol w="1955017"/>
                <a:gridCol w="2313021"/>
                <a:gridCol w="2079467"/>
              </a:tblGrid>
              <a:tr h="522266"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Задачи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Мероприятия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Индикаторы эффективности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Ожидаемый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9862"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Цель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Задача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Мероприятие 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Индикатор 1.1.1</a:t>
                      </a:r>
                    </a:p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Индикатор 1.1.2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задаче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266"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Мероприятие 1.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Индикатор 1.2.1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266"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Индикатор 1.2.2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266"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Задача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Мероприятие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 по задаче  2</a:t>
                      </a:r>
                    </a:p>
                    <a:p>
                      <a:pPr indent="25273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80996" y="2840136"/>
            <a:ext cx="5697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3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" y="0"/>
            <a:ext cx="14017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Пути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018"/>
            <a:ext cx="8424936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b="1" dirty="0"/>
              <a:t>Сформировать рабочую группу по разработке критериев эффективности деятельности </a:t>
            </a:r>
            <a:r>
              <a:rPr lang="ru-RU" sz="2400" b="1" dirty="0" smtClean="0"/>
              <a:t>ОО (школы и УДО) в </a:t>
            </a:r>
            <a:r>
              <a:rPr lang="ru-RU" sz="2400" b="1" dirty="0"/>
              <a:t>сфере воспитания и дополнительного образования </a:t>
            </a:r>
            <a:r>
              <a:rPr lang="ru-RU" sz="2400" b="1" dirty="0" smtClean="0"/>
              <a:t>детей  </a:t>
            </a:r>
            <a:r>
              <a:rPr lang="ru-RU" sz="2400" b="1" dirty="0"/>
              <a:t>с учетом рекомендаций МОиН </a:t>
            </a:r>
            <a:r>
              <a:rPr lang="ru-RU" sz="2400" b="1" dirty="0" smtClean="0"/>
              <a:t>РТ, существующих рейтингов; утвердить критерии </a:t>
            </a:r>
            <a:r>
              <a:rPr lang="ru-RU" sz="2400" b="1" dirty="0"/>
              <a:t>приказом по отделу </a:t>
            </a:r>
            <a:r>
              <a:rPr lang="ru-RU" sz="2400" b="1" dirty="0" smtClean="0"/>
              <a:t>образования</a:t>
            </a:r>
          </a:p>
          <a:p>
            <a:pPr marL="0" lvl="0" indent="0">
              <a:buNone/>
            </a:pPr>
            <a:endParaRPr lang="ru-RU" sz="2400" b="1" dirty="0"/>
          </a:p>
          <a:p>
            <a:pPr lvl="0"/>
            <a:r>
              <a:rPr lang="ru-RU" sz="2400" b="1" dirty="0" smtClean="0"/>
              <a:t>Предложить:</a:t>
            </a:r>
          </a:p>
          <a:p>
            <a:pPr lvl="0">
              <a:buFontTx/>
              <a:buChar char="-"/>
            </a:pPr>
            <a:r>
              <a:rPr lang="ru-RU" sz="2400" b="1" dirty="0" smtClean="0"/>
              <a:t>на </a:t>
            </a:r>
            <a:r>
              <a:rPr lang="ru-RU" sz="2400" b="1" dirty="0"/>
              <a:t>основе разработанных критериев аналогичные работы проводить в ОО (школы и УДО</a:t>
            </a:r>
            <a:r>
              <a:rPr lang="ru-RU" sz="2400" b="1" dirty="0" smtClean="0"/>
              <a:t>), эффективный опыт – Набережные Челны;</a:t>
            </a:r>
          </a:p>
          <a:p>
            <a:pPr lvl="0">
              <a:buFontTx/>
              <a:buChar char="-"/>
            </a:pPr>
            <a:r>
              <a:rPr lang="ru-RU" sz="2400" b="1" dirty="0" smtClean="0"/>
              <a:t>Использовать ресурсы заключения эффективного контракта с руководителями школ и УДО для принятия управленческих решений</a:t>
            </a:r>
          </a:p>
          <a:p>
            <a:pPr lvl="0"/>
            <a:endParaRPr lang="ru-RU" sz="2400" b="1" dirty="0"/>
          </a:p>
          <a:p>
            <a:pPr marL="0" lv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79466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986</Words>
  <Application>Microsoft Office PowerPoint</Application>
  <PresentationFormat>Экран (4:3)</PresentationFormat>
  <Paragraphs>151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Пути решения</vt:lpstr>
      <vt:lpstr>Пути решения</vt:lpstr>
      <vt:lpstr>Пути решения</vt:lpstr>
      <vt:lpstr>Пути решения</vt:lpstr>
      <vt:lpstr>Пути решения</vt:lpstr>
      <vt:lpstr>Пути решения</vt:lpstr>
      <vt:lpstr>Пути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Safina</dc:creator>
  <cp:lastModifiedBy>Гильмутдинова</cp:lastModifiedBy>
  <cp:revision>36</cp:revision>
  <cp:lastPrinted>2014-11-13T08:36:55Z</cp:lastPrinted>
  <dcterms:created xsi:type="dcterms:W3CDTF">2014-11-11T04:56:46Z</dcterms:created>
  <dcterms:modified xsi:type="dcterms:W3CDTF">2014-12-02T15:08:39Z</dcterms:modified>
</cp:coreProperties>
</file>