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69" r:id="rId3"/>
    <p:sldId id="270" r:id="rId4"/>
    <p:sldId id="271" r:id="rId5"/>
    <p:sldId id="306" r:id="rId6"/>
    <p:sldId id="318" r:id="rId7"/>
    <p:sldId id="311" r:id="rId8"/>
    <p:sldId id="309" r:id="rId9"/>
    <p:sldId id="310" r:id="rId10"/>
    <p:sldId id="307" r:id="rId11"/>
    <p:sldId id="315" r:id="rId12"/>
    <p:sldId id="312" r:id="rId13"/>
    <p:sldId id="313" r:id="rId14"/>
    <p:sldId id="317" r:id="rId15"/>
    <p:sldId id="278" r:id="rId16"/>
    <p:sldId id="279" r:id="rId17"/>
    <p:sldId id="266" r:id="rId18"/>
    <p:sldId id="316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3" d="100"/>
          <a:sy n="163" d="100"/>
        </p:scale>
        <p:origin x="-14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1C0CE-6229-4641-9651-32552702D416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78034-5B72-4882-A703-0DC4626E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0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52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01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301191"/>
            <a:ext cx="8280920" cy="523184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«</a:t>
            </a:r>
            <a:r>
              <a:rPr lang="en-US" sz="2800" b="1" dirty="0" err="1" smtClean="0">
                <a:solidFill>
                  <a:srgbClr val="002060"/>
                </a:solidFill>
              </a:rPr>
              <a:t>Учитель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года</a:t>
            </a:r>
            <a:r>
              <a:rPr lang="ru-RU" sz="2800" b="1" dirty="0" smtClean="0">
                <a:solidFill>
                  <a:srgbClr val="002060"/>
                </a:solidFill>
              </a:rPr>
              <a:t> – 2019</a:t>
            </a:r>
            <a:r>
              <a:rPr lang="en-US" sz="2800" b="1" dirty="0" smtClean="0">
                <a:solidFill>
                  <a:srgbClr val="002060"/>
                </a:solidFill>
              </a:rPr>
              <a:t>»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</a:rPr>
              <a:t>Республике </a:t>
            </a:r>
            <a:r>
              <a:rPr lang="ru-RU" sz="2800" b="1" dirty="0">
                <a:solidFill>
                  <a:srgbClr val="002060"/>
                </a:solidFill>
              </a:rPr>
              <a:t>Татарстан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98421" y="3291904"/>
            <a:ext cx="3550043" cy="151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4" tIns="45702" rIns="91404" bIns="45702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en-US" sz="1800" b="1" i="1" dirty="0" err="1" smtClean="0">
                <a:solidFill>
                  <a:srgbClr val="0070C0"/>
                </a:solidFill>
              </a:rPr>
              <a:t>Федорова</a:t>
            </a:r>
            <a:r>
              <a:rPr lang="en-US" sz="1800" b="1" i="1" dirty="0" smtClean="0">
                <a:solidFill>
                  <a:srgbClr val="0070C0"/>
                </a:solidFill>
              </a:rPr>
              <a:t> Тамара Трофимовна, </a:t>
            </a:r>
            <a:r>
              <a:rPr lang="en-US" sz="1800" b="1" i="1" dirty="0" err="1" smtClean="0">
                <a:solidFill>
                  <a:srgbClr val="0070C0"/>
                </a:solidFill>
              </a:rPr>
              <a:t>начальник</a:t>
            </a:r>
            <a:r>
              <a:rPr lang="en-US" sz="1800" b="1" i="1" dirty="0" smtClean="0">
                <a:solidFill>
                  <a:srgbClr val="0070C0"/>
                </a:solidFill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</a:rPr>
              <a:t>управления</a:t>
            </a:r>
            <a:r>
              <a:rPr lang="en-US" sz="1800" b="1" i="1" dirty="0" smtClean="0">
                <a:solidFill>
                  <a:srgbClr val="0070C0"/>
                </a:solidFill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</a:rPr>
              <a:t>общего</a:t>
            </a:r>
            <a:r>
              <a:rPr lang="en-US" sz="1800" b="1" i="1" dirty="0" smtClean="0">
                <a:solidFill>
                  <a:srgbClr val="0070C0"/>
                </a:solidFill>
              </a:rPr>
              <a:t> образования </a:t>
            </a:r>
            <a:r>
              <a:rPr lang="en-US" sz="1800" b="1" i="1" dirty="0" err="1" smtClean="0">
                <a:solidFill>
                  <a:srgbClr val="0070C0"/>
                </a:solidFill>
              </a:rPr>
              <a:t>Министерства</a:t>
            </a:r>
            <a:r>
              <a:rPr lang="en-US" sz="1800" b="1" i="1" dirty="0" smtClean="0">
                <a:solidFill>
                  <a:srgbClr val="0070C0"/>
                </a:solidFill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</a:rPr>
              <a:t>образования </a:t>
            </a:r>
            <a:r>
              <a:rPr lang="ru-RU" sz="1800" b="1" i="1" dirty="0">
                <a:solidFill>
                  <a:srgbClr val="0070C0"/>
                </a:solidFill>
              </a:rPr>
              <a:t>и </a:t>
            </a:r>
            <a:r>
              <a:rPr lang="ru-RU" sz="1800" b="1" i="1" dirty="0" smtClean="0">
                <a:solidFill>
                  <a:srgbClr val="0070C0"/>
                </a:solidFill>
              </a:rPr>
              <a:t>науки</a:t>
            </a:r>
          </a:p>
          <a:p>
            <a:pPr algn="l"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</a:rPr>
              <a:t>Республики </a:t>
            </a:r>
            <a:r>
              <a:rPr lang="ru-RU" sz="1800" b="1" i="1" dirty="0">
                <a:solidFill>
                  <a:srgbClr val="0070C0"/>
                </a:solidFill>
              </a:rPr>
              <a:t>Татарстан </a:t>
            </a:r>
          </a:p>
        </p:txBody>
      </p:sp>
    </p:spTree>
    <p:extLst>
      <p:ext uri="{BB962C8B-B14F-4D97-AF65-F5344CB8AC3E}">
        <p14:creationId xmlns:p14="http://schemas.microsoft.com/office/powerpoint/2010/main" val="659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Календарь профессионального конкурса 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«</a:t>
            </a:r>
            <a:r>
              <a:rPr lang="en-US" sz="2000" b="1" dirty="0" err="1" smtClean="0">
                <a:solidFill>
                  <a:srgbClr val="C00000"/>
                </a:solidFill>
              </a:rPr>
              <a:t>Учитель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года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в </a:t>
            </a:r>
            <a:r>
              <a:rPr lang="en-US" sz="2000" b="1" dirty="0" smtClean="0">
                <a:solidFill>
                  <a:srgbClr val="C00000"/>
                </a:solidFill>
                <a:cs typeface="Arial" pitchFamily="34" charset="0"/>
              </a:rPr>
              <a:t>2018-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2019</a:t>
            </a:r>
            <a:r>
              <a:rPr lang="en-US" sz="20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cs typeface="Arial" pitchFamily="34" charset="0"/>
              </a:rPr>
              <a:t>учебном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 году (приказ МОиН РТ от 20.11.2018 № под-1720/18)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32" y="85764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Проведение установочного семинара для участников жюри зонального этапа</a:t>
            </a:r>
            <a:r>
              <a:rPr lang="en-US" b="1" dirty="0" smtClean="0"/>
              <a:t> и </a:t>
            </a:r>
            <a:r>
              <a:rPr lang="en-US" b="1" dirty="0" err="1" smtClean="0"/>
              <a:t>методистов</a:t>
            </a:r>
            <a:r>
              <a:rPr lang="en-US" b="1" dirty="0" smtClean="0"/>
              <a:t> </a:t>
            </a:r>
            <a:r>
              <a:rPr lang="en-US" b="1" dirty="0" err="1" smtClean="0"/>
              <a:t>муниципальных</a:t>
            </a:r>
            <a:r>
              <a:rPr lang="en-US" b="1" dirty="0" smtClean="0"/>
              <a:t> </a:t>
            </a:r>
            <a:r>
              <a:rPr lang="en-US" b="1" dirty="0" err="1" smtClean="0"/>
              <a:t>служб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35646"/>
            <a:ext cx="2376264" cy="1583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18" y="2067694"/>
            <a:ext cx="2701355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78" y="2715766"/>
            <a:ext cx="2592288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374" y="404007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116 участников</a:t>
            </a:r>
            <a:r>
              <a:rPr lang="en-US" b="1" dirty="0" smtClean="0"/>
              <a:t> </a:t>
            </a:r>
            <a:r>
              <a:rPr lang="en-US" b="1" dirty="0" err="1" smtClean="0"/>
              <a:t>из</a:t>
            </a:r>
            <a:r>
              <a:rPr lang="en-US" b="1" dirty="0" smtClean="0"/>
              <a:t> </a:t>
            </a:r>
            <a:r>
              <a:rPr lang="en-US" b="1" dirty="0" err="1" smtClean="0"/>
              <a:t>всех</a:t>
            </a:r>
            <a:r>
              <a:rPr lang="en-US" b="1" dirty="0" smtClean="0"/>
              <a:t> </a:t>
            </a:r>
            <a:r>
              <a:rPr lang="en-US" b="1" dirty="0" err="1" smtClean="0"/>
              <a:t>муниципальных</a:t>
            </a:r>
            <a:r>
              <a:rPr lang="en-US" b="1" dirty="0" smtClean="0"/>
              <a:t> </a:t>
            </a:r>
            <a:r>
              <a:rPr lang="en-US" b="1" dirty="0" err="1" smtClean="0"/>
              <a:t>образований</a:t>
            </a:r>
            <a:r>
              <a:rPr lang="en-US" b="1" dirty="0" smtClean="0"/>
              <a:t> РТ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67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97565"/>
            <a:ext cx="6326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3950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региональному этапу 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(межсессионный период)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500378"/>
              </p:ext>
            </p:extLst>
          </p:nvPr>
        </p:nvGraphicFramePr>
        <p:xfrm>
          <a:off x="467544" y="1590062"/>
          <a:ext cx="820891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4241667697"/>
                    </a:ext>
                  </a:extLst>
                </a:gridCol>
                <a:gridCol w="4104456">
                  <a:extLst>
                    <a:ext uri="{9D8B030D-6E8A-4147-A177-3AD203B41FA5}">
                      <a16:colId xmlns="" xmlns:a16="http://schemas.microsoft.com/office/drawing/2014/main" val="1289590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25 февраля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r>
                        <a:rPr lang="ru-RU" baseline="0" dirty="0" smtClean="0"/>
                        <a:t> февраля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505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Установочный семинар и</a:t>
                      </a:r>
                      <a:r>
                        <a:rPr lang="ru-RU" baseline="0" dirty="0" smtClean="0"/>
                        <a:t> отбор членов Большого </a:t>
                      </a:r>
                      <a:r>
                        <a:rPr lang="ru-RU" baseline="0" dirty="0" err="1" smtClean="0"/>
                        <a:t>межпредметного</a:t>
                      </a:r>
                      <a:r>
                        <a:rPr lang="ru-RU" baseline="0" dirty="0" smtClean="0"/>
                        <a:t> жюри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Установочный семинар для участников регионального этапа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432144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3052543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Участники: по итогам зонального этапа проводится сквозное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рейтингование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отбирается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участников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номинации «Учитель года» 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участников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номинации «Педагогический дебют»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885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141482"/>
            <a:ext cx="7470830" cy="9727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ЭТАП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</a:t>
            </a:r>
            <a:endParaRPr lang="tt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897565"/>
            <a:ext cx="6326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97572"/>
            <a:ext cx="64267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473885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финальных мероприятий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КАЗАНЬ</a:t>
            </a:r>
          </a:p>
          <a:p>
            <a:pPr algn="ctr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136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95486"/>
            <a:ext cx="7992888" cy="85725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Награждение победителя, призеров, лауреатов и номинантов конкурса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167594"/>
            <a:ext cx="7200800" cy="356439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   1 место «Учитель года»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- 400 000 рублей;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«Педагогический дебют»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- 200 000 рублей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AutoNum type="arabicParenR" startAt="2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Призеры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место – по 100 000 руб.  ( 2 чел.)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–  по 70 000 руб.   (2 чел.)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AutoNum type="arabicParenR" startAt="3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Лауреаты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по 50 000 руб. (4 чел.)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2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29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602294"/>
            <a:ext cx="3888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Утверждены</a:t>
            </a:r>
            <a:r>
              <a:rPr lang="en-US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критерии </a:t>
            </a:r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оценивания</a:t>
            </a:r>
            <a:r>
              <a:rPr lang="en-US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конкурсн</a:t>
            </a:r>
            <a:r>
              <a:rPr lang="en-US" b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ых</a:t>
            </a: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испытани</a:t>
            </a:r>
            <a:r>
              <a:rPr lang="en-US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й</a:t>
            </a: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</a:rPr>
              <a:t>(приказы №№ под-1720/18 и под-38/19):</a:t>
            </a:r>
            <a:endParaRPr lang="en-US" dirty="0" smtClean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И</a:t>
            </a:r>
            <a:r>
              <a:rPr lang="ru-RU" dirty="0" err="1" smtClean="0"/>
              <a:t>нтернет</a:t>
            </a:r>
            <a:r>
              <a:rPr lang="ru-RU" dirty="0" smtClean="0"/>
              <a:t>-ресурс</a:t>
            </a:r>
            <a:r>
              <a:rPr lang="en-US" dirty="0" smtClean="0"/>
              <a:t> (</a:t>
            </a:r>
            <a:r>
              <a:rPr lang="en-US" dirty="0" err="1" smtClean="0"/>
              <a:t>включая</a:t>
            </a:r>
            <a:r>
              <a:rPr lang="en-US" dirty="0" smtClean="0"/>
              <a:t> </a:t>
            </a:r>
            <a:r>
              <a:rPr lang="ru-RU" dirty="0"/>
              <a:t>«Цифровой образовательный ресурс</a:t>
            </a:r>
            <a:r>
              <a:rPr lang="ru-RU" dirty="0" smtClean="0"/>
              <a:t>»</a:t>
            </a:r>
            <a:r>
              <a:rPr lang="en-US" dirty="0" smtClean="0"/>
              <a:t>)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/>
              <a:t>«Сочинение-рассуждение»</a:t>
            </a:r>
            <a:r>
              <a:rPr lang="ru-RU" dirty="0" smtClean="0"/>
              <a:t> </a:t>
            </a:r>
            <a:endParaRPr lang="en-US" dirty="0" smtClean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Times New Roman" panose="02020603050405020304" pitchFamily="18" charset="0"/>
              </a:rPr>
              <a:t>«</a:t>
            </a:r>
            <a:r>
              <a:rPr lang="ru-RU" dirty="0">
                <a:ea typeface="Times New Roman" panose="02020603050405020304" pitchFamily="18" charset="0"/>
              </a:rPr>
              <a:t>Урок</a:t>
            </a:r>
            <a:r>
              <a:rPr lang="ru-RU" dirty="0" smtClean="0">
                <a:ea typeface="Times New Roman" panose="02020603050405020304" pitchFamily="18" charset="0"/>
              </a:rPr>
              <a:t>»</a:t>
            </a:r>
            <a:endParaRPr lang="en-US" dirty="0" smtClean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Times New Roman" panose="02020603050405020304" pitchFamily="18" charset="0"/>
              </a:rPr>
              <a:t>«</a:t>
            </a:r>
            <a:r>
              <a:rPr lang="ru-RU" dirty="0">
                <a:ea typeface="Times New Roman" panose="02020603050405020304" pitchFamily="18" charset="0"/>
              </a:rPr>
              <a:t>Внеурочное мероприятие</a:t>
            </a:r>
            <a:r>
              <a:rPr lang="ru-RU" dirty="0" smtClean="0">
                <a:ea typeface="Times New Roman" panose="02020603050405020304" pitchFamily="18" charset="0"/>
              </a:rPr>
              <a:t>»</a:t>
            </a:r>
            <a:endParaRPr lang="en-US" dirty="0" smtClean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Times New Roman" panose="02020603050405020304" pitchFamily="18" charset="0"/>
              </a:rPr>
              <a:t>«</a:t>
            </a:r>
            <a:r>
              <a:rPr lang="ru-RU" dirty="0">
                <a:ea typeface="Times New Roman" panose="02020603050405020304" pitchFamily="18" charset="0"/>
              </a:rPr>
              <a:t>Мастер-класс</a:t>
            </a:r>
            <a:r>
              <a:rPr lang="ru-RU" dirty="0" smtClean="0">
                <a:ea typeface="Times New Roman" panose="02020603050405020304" pitchFamily="18" charset="0"/>
              </a:rPr>
              <a:t>»</a:t>
            </a:r>
            <a:endParaRPr lang="en-US" dirty="0" smtClean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Times New Roman" panose="02020603050405020304" pitchFamily="18" charset="0"/>
              </a:rPr>
              <a:t>«</a:t>
            </a:r>
            <a:r>
              <a:rPr lang="ru-RU" dirty="0">
                <a:ea typeface="Times New Roman" panose="02020603050405020304" pitchFamily="18" charset="0"/>
              </a:rPr>
              <a:t>Педагогический совет</a:t>
            </a:r>
            <a:r>
              <a:rPr lang="ru-RU" dirty="0" smtClean="0">
                <a:ea typeface="Times New Roman" panose="02020603050405020304" pitchFamily="18" charset="0"/>
              </a:rPr>
              <a:t>»</a:t>
            </a:r>
            <a:endParaRPr lang="en-US" dirty="0" smtClean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Times New Roman" panose="02020603050405020304" pitchFamily="18" charset="0"/>
              </a:rPr>
              <a:t>«</a:t>
            </a:r>
            <a:r>
              <a:rPr lang="ru-RU" dirty="0">
                <a:ea typeface="Times New Roman" panose="02020603050405020304" pitchFamily="18" charset="0"/>
              </a:rPr>
              <a:t>Образовательный проект</a:t>
            </a:r>
            <a:r>
              <a:rPr lang="ru-RU" dirty="0" smtClean="0">
                <a:ea typeface="Times New Roman" panose="02020603050405020304" pitchFamily="18" charset="0"/>
              </a:rPr>
              <a:t>»</a:t>
            </a:r>
            <a:endParaRPr lang="en-US" dirty="0" smtClean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Times New Roman" panose="02020603050405020304" pitchFamily="18" charset="0"/>
              </a:rPr>
              <a:t>«</a:t>
            </a:r>
            <a:r>
              <a:rPr lang="ru-RU" dirty="0">
                <a:ea typeface="Times New Roman" panose="02020603050405020304" pitchFamily="18" charset="0"/>
              </a:rPr>
              <a:t>Разговор с министром»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5486"/>
            <a:ext cx="3528392" cy="45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5535" y="-12344"/>
            <a:ext cx="8428485" cy="6427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314527" y="33468"/>
            <a:ext cx="8568952" cy="57332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ПРЕДЛАГАЕМАЯ СТРУКТУРА 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КОНКУРСНЫХ </a:t>
            </a: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ИСПЫТАНИЙ РЕГИОНАЛЬНОГО 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ЭТАПА ВСЕРОССИЙСКОГО КОНКУРСА «УЧИТЕЛЬ ГОДА</a:t>
            </a: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- 2019</a:t>
            </a:r>
            <a:endParaRPr lang="ru-RU" sz="15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sz="15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Line 1557"/>
          <p:cNvSpPr>
            <a:spLocks noChangeShapeType="1"/>
          </p:cNvSpPr>
          <p:nvPr/>
        </p:nvSpPr>
        <p:spPr bwMode="auto">
          <a:xfrm>
            <a:off x="3135995" y="4478629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3" name="Line 1558"/>
          <p:cNvSpPr>
            <a:spLocks noChangeShapeType="1"/>
          </p:cNvSpPr>
          <p:nvPr/>
        </p:nvSpPr>
        <p:spPr bwMode="auto">
          <a:xfrm>
            <a:off x="3135995" y="4478629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4" name="Line 1561"/>
          <p:cNvSpPr>
            <a:spLocks noChangeShapeType="1"/>
          </p:cNvSpPr>
          <p:nvPr/>
        </p:nvSpPr>
        <p:spPr bwMode="auto">
          <a:xfrm>
            <a:off x="2976451" y="4600073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5" name="Line 1562"/>
          <p:cNvSpPr>
            <a:spLocks noChangeShapeType="1"/>
          </p:cNvSpPr>
          <p:nvPr/>
        </p:nvSpPr>
        <p:spPr bwMode="auto">
          <a:xfrm>
            <a:off x="2976451" y="4600073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6" name="Line 1574"/>
          <p:cNvSpPr>
            <a:spLocks noChangeShapeType="1"/>
          </p:cNvSpPr>
          <p:nvPr/>
        </p:nvSpPr>
        <p:spPr bwMode="auto">
          <a:xfrm>
            <a:off x="2966926" y="4490535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7" name="Line 1575"/>
          <p:cNvSpPr>
            <a:spLocks noChangeShapeType="1"/>
          </p:cNvSpPr>
          <p:nvPr/>
        </p:nvSpPr>
        <p:spPr bwMode="auto">
          <a:xfrm>
            <a:off x="2966926" y="4490535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8" name="Line 1598"/>
          <p:cNvSpPr>
            <a:spLocks noChangeShapeType="1"/>
          </p:cNvSpPr>
          <p:nvPr/>
        </p:nvSpPr>
        <p:spPr bwMode="auto">
          <a:xfrm>
            <a:off x="5352938" y="4654841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9" name="Line 1599"/>
          <p:cNvSpPr>
            <a:spLocks noChangeShapeType="1"/>
          </p:cNvSpPr>
          <p:nvPr/>
        </p:nvSpPr>
        <p:spPr bwMode="auto">
          <a:xfrm>
            <a:off x="5352938" y="4654841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0" name="Line 1602"/>
          <p:cNvSpPr>
            <a:spLocks noChangeShapeType="1"/>
          </p:cNvSpPr>
          <p:nvPr/>
        </p:nvSpPr>
        <p:spPr bwMode="auto">
          <a:xfrm>
            <a:off x="5333888" y="4540541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" name="Line 1603"/>
          <p:cNvSpPr>
            <a:spLocks noChangeShapeType="1"/>
          </p:cNvSpPr>
          <p:nvPr/>
        </p:nvSpPr>
        <p:spPr bwMode="auto">
          <a:xfrm>
            <a:off x="5333888" y="4540541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3" name="AutoShape 3030"/>
          <p:cNvSpPr>
            <a:spLocks noChangeArrowheads="1"/>
          </p:cNvSpPr>
          <p:nvPr/>
        </p:nvSpPr>
        <p:spPr bwMode="auto">
          <a:xfrm>
            <a:off x="755576" y="3488029"/>
            <a:ext cx="3748448" cy="958454"/>
          </a:xfrm>
          <a:prstGeom prst="cube">
            <a:avLst>
              <a:gd name="adj" fmla="val 327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" name="AutoShape 3031"/>
          <p:cNvSpPr>
            <a:spLocks noChangeArrowheads="1"/>
          </p:cNvSpPr>
          <p:nvPr/>
        </p:nvSpPr>
        <p:spPr bwMode="auto">
          <a:xfrm>
            <a:off x="3235821" y="2992729"/>
            <a:ext cx="2386199" cy="1453754"/>
          </a:xfrm>
          <a:prstGeom prst="cube">
            <a:avLst>
              <a:gd name="adj" fmla="val 327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5" name="AutoShape 3032"/>
          <p:cNvSpPr>
            <a:spLocks noChangeArrowheads="1"/>
          </p:cNvSpPr>
          <p:nvPr/>
        </p:nvSpPr>
        <p:spPr bwMode="auto">
          <a:xfrm>
            <a:off x="4517994" y="2463738"/>
            <a:ext cx="2599737" cy="1987154"/>
          </a:xfrm>
          <a:prstGeom prst="cube">
            <a:avLst>
              <a:gd name="adj" fmla="val 327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66" name="Group 3073"/>
          <p:cNvGrpSpPr>
            <a:grpSpLocks/>
          </p:cNvGrpSpPr>
          <p:nvPr/>
        </p:nvGrpSpPr>
        <p:grpSpPr bwMode="auto">
          <a:xfrm>
            <a:off x="1034932" y="2379985"/>
            <a:ext cx="1133475" cy="1316831"/>
            <a:chOff x="656" y="1998"/>
            <a:chExt cx="952" cy="1106"/>
          </a:xfrm>
        </p:grpSpPr>
        <p:sp>
          <p:nvSpPr>
            <p:cNvPr id="110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003760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111" name="Group 3056"/>
            <p:cNvGrpSpPr>
              <a:grpSpLocks/>
            </p:cNvGrpSpPr>
            <p:nvPr/>
          </p:nvGrpSpPr>
          <p:grpSpPr bwMode="auto"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112" name="Oval 3057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3" name="Oval 3058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accent1">
                  <a:lumMod val="75000"/>
                  <a:alpha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69" name="Line 3063"/>
          <p:cNvSpPr>
            <a:spLocks noChangeShapeType="1"/>
          </p:cNvSpPr>
          <p:nvPr/>
        </p:nvSpPr>
        <p:spPr bwMode="auto">
          <a:xfrm>
            <a:off x="5712507" y="3108220"/>
            <a:ext cx="0" cy="1350169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2" name="AutoShape 3033"/>
          <p:cNvSpPr>
            <a:spLocks noChangeArrowheads="1"/>
          </p:cNvSpPr>
          <p:nvPr/>
        </p:nvSpPr>
        <p:spPr bwMode="auto">
          <a:xfrm>
            <a:off x="6299709" y="1973554"/>
            <a:ext cx="2519042" cy="2472929"/>
          </a:xfrm>
          <a:prstGeom prst="cube">
            <a:avLst>
              <a:gd name="adj" fmla="val 327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9" name="Rectangle 3086"/>
          <p:cNvSpPr>
            <a:spLocks noChangeArrowheads="1"/>
          </p:cNvSpPr>
          <p:nvPr/>
        </p:nvSpPr>
        <p:spPr bwMode="auto">
          <a:xfrm>
            <a:off x="2303748" y="3856353"/>
            <a:ext cx="118467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ko-KR" sz="1350" dirty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  <p:sp>
        <p:nvSpPr>
          <p:cNvPr id="82" name="Rectangle 3090"/>
          <p:cNvSpPr>
            <a:spLocks noChangeArrowheads="1"/>
          </p:cNvSpPr>
          <p:nvPr/>
        </p:nvSpPr>
        <p:spPr bwMode="auto">
          <a:xfrm>
            <a:off x="5667264" y="3171888"/>
            <a:ext cx="116919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ko-KR" sz="1350" dirty="0">
                <a:latin typeface="돋움" pitchFamily="50" charset="-127"/>
                <a:ea typeface="돋움" pitchFamily="50" charset="-127"/>
                <a:cs typeface="Times New Roman" pitchFamily="18" charset="0"/>
              </a:rPr>
              <a:t> </a:t>
            </a:r>
          </a:p>
        </p:txBody>
      </p:sp>
      <p:sp>
        <p:nvSpPr>
          <p:cNvPr id="91" name="Text Box 3101"/>
          <p:cNvSpPr txBox="1">
            <a:spLocks noChangeArrowheads="1"/>
          </p:cNvSpPr>
          <p:nvPr/>
        </p:nvSpPr>
        <p:spPr bwMode="auto">
          <a:xfrm>
            <a:off x="629816" y="3918543"/>
            <a:ext cx="2699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Я-УЧИТЕЛЬ (МЕТОДИЧЕСКОЕ ПОРТФОЛИО)</a:t>
            </a:r>
            <a:endParaRPr lang="en-US" altLang="ko-KR" sz="12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Text Box 3102"/>
          <p:cNvSpPr txBox="1">
            <a:spLocks noChangeArrowheads="1"/>
          </p:cNvSpPr>
          <p:nvPr/>
        </p:nvSpPr>
        <p:spPr bwMode="auto">
          <a:xfrm>
            <a:off x="3174224" y="3643455"/>
            <a:ext cx="13634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УЧИТЕЛЬ –</a:t>
            </a:r>
          </a:p>
          <a:p>
            <a:pPr algn="ctr"/>
            <a:r>
              <a:rPr lang="ru-RU" altLang="ko-KR" sz="12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ПРОФЕССИОНАЛ</a:t>
            </a:r>
            <a:endParaRPr lang="en-US" altLang="ko-KR" sz="12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Text Box 3103"/>
          <p:cNvSpPr txBox="1">
            <a:spLocks noChangeArrowheads="1"/>
          </p:cNvSpPr>
          <p:nvPr/>
        </p:nvSpPr>
        <p:spPr bwMode="auto">
          <a:xfrm>
            <a:off x="4889065" y="3625867"/>
            <a:ext cx="1085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ko-KR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УЧИТЕЛЬ – </a:t>
            </a:r>
          </a:p>
          <a:p>
            <a:pPr algn="ctr"/>
            <a:r>
              <a:rPr lang="ru-RU" altLang="ko-KR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МАСТЕР</a:t>
            </a:r>
            <a:endParaRPr lang="en-US" altLang="ko-KR" sz="12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94" name="Text Box 3104"/>
          <p:cNvSpPr txBox="1">
            <a:spLocks noChangeArrowheads="1"/>
          </p:cNvSpPr>
          <p:nvPr/>
        </p:nvSpPr>
        <p:spPr bwMode="auto">
          <a:xfrm>
            <a:off x="7230445" y="4461963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ko-KR" sz="15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5" name="Line 3106"/>
          <p:cNvSpPr>
            <a:spLocks noChangeShapeType="1"/>
          </p:cNvSpPr>
          <p:nvPr/>
        </p:nvSpPr>
        <p:spPr bwMode="auto">
          <a:xfrm flipV="1">
            <a:off x="4348686" y="4269161"/>
            <a:ext cx="378042" cy="13097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30" name="Text Box 3103"/>
          <p:cNvSpPr txBox="1">
            <a:spLocks noChangeArrowheads="1"/>
          </p:cNvSpPr>
          <p:nvPr/>
        </p:nvSpPr>
        <p:spPr bwMode="auto">
          <a:xfrm>
            <a:off x="6557453" y="3648332"/>
            <a:ext cx="1271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УЧИТЕЛЬ–ЛИДЕР</a:t>
            </a:r>
            <a:endParaRPr lang="en-US" altLang="ko-KR" sz="12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1" name="Line 3106"/>
          <p:cNvSpPr>
            <a:spLocks noChangeShapeType="1"/>
          </p:cNvSpPr>
          <p:nvPr/>
        </p:nvSpPr>
        <p:spPr bwMode="auto">
          <a:xfrm flipV="1">
            <a:off x="2958552" y="4262613"/>
            <a:ext cx="378042" cy="13097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2" name="Line 3106"/>
          <p:cNvSpPr>
            <a:spLocks noChangeShapeType="1"/>
          </p:cNvSpPr>
          <p:nvPr/>
        </p:nvSpPr>
        <p:spPr bwMode="auto">
          <a:xfrm flipV="1">
            <a:off x="6209221" y="4245142"/>
            <a:ext cx="378042" cy="13097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144" name="Picture 3" descr="C:\Users\mokrushina\Downloads\guarant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670" y="3543858"/>
            <a:ext cx="378042" cy="378042"/>
          </a:xfrm>
          <a:prstGeom prst="rect">
            <a:avLst/>
          </a:prstGeom>
          <a:noFill/>
        </p:spPr>
      </p:pic>
      <p:sp>
        <p:nvSpPr>
          <p:cNvPr id="145" name="Rectangle 3081"/>
          <p:cNvSpPr>
            <a:spLocks noChangeArrowheads="1"/>
          </p:cNvSpPr>
          <p:nvPr/>
        </p:nvSpPr>
        <p:spPr bwMode="auto">
          <a:xfrm>
            <a:off x="1086313" y="2761971"/>
            <a:ext cx="108876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ko-KR" sz="825" b="1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rPr>
              <a:t>ОЧНО-ЗАОЧНЫЙ</a:t>
            </a:r>
          </a:p>
          <a:p>
            <a:pPr algn="ctr"/>
            <a:r>
              <a:rPr lang="ru-RU" altLang="ko-KR" sz="825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rPr>
              <a:t>ЭТАП (ТУР)</a:t>
            </a:r>
            <a:endParaRPr lang="en-US" altLang="ko-KR" sz="825" b="1" dirty="0">
              <a:solidFill>
                <a:schemeClr val="bg1"/>
              </a:solidFill>
              <a:latin typeface="돋움" pitchFamily="50" charset="-127"/>
              <a:ea typeface="돋움" pitchFamily="50" charset="-127"/>
              <a:cs typeface="Arial" charset="0"/>
            </a:endParaRPr>
          </a:p>
        </p:txBody>
      </p:sp>
      <p:pic>
        <p:nvPicPr>
          <p:cNvPr id="146" name="Picture 3" descr="C:\Users\mokrushina\Downloads\guarant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11810"/>
            <a:ext cx="378042" cy="378042"/>
          </a:xfrm>
          <a:prstGeom prst="rect">
            <a:avLst/>
          </a:prstGeom>
          <a:noFill/>
        </p:spPr>
      </p:pic>
      <p:grpSp>
        <p:nvGrpSpPr>
          <p:cNvPr id="152" name="Группа 151"/>
          <p:cNvGrpSpPr/>
          <p:nvPr/>
        </p:nvGrpSpPr>
        <p:grpSpPr>
          <a:xfrm>
            <a:off x="3331031" y="2087384"/>
            <a:ext cx="1133475" cy="1316831"/>
            <a:chOff x="3833664" y="2590130"/>
            <a:chExt cx="1511300" cy="1755775"/>
          </a:xfrm>
        </p:grpSpPr>
        <p:grpSp>
          <p:nvGrpSpPr>
            <p:cNvPr id="70" name="Group 3074"/>
            <p:cNvGrpSpPr>
              <a:grpSpLocks/>
            </p:cNvGrpSpPr>
            <p:nvPr/>
          </p:nvGrpSpPr>
          <p:grpSpPr bwMode="auto">
            <a:xfrm>
              <a:off x="3833664" y="2590130"/>
              <a:ext cx="1511300" cy="1755775"/>
              <a:chOff x="1724" y="1635"/>
              <a:chExt cx="952" cy="110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Oval 3050"/>
              <p:cNvSpPr>
                <a:spLocks noChangeArrowheads="1"/>
              </p:cNvSpPr>
              <p:nvPr/>
            </p:nvSpPr>
            <p:spPr bwMode="auto">
              <a:xfrm rot="-2771362">
                <a:off x="1724" y="1635"/>
                <a:ext cx="952" cy="952"/>
              </a:xfrm>
              <a:prstGeom prst="ellipse">
                <a:avLst/>
              </a:prstGeom>
              <a:gradFill rotWithShape="1">
                <a:gsLst>
                  <a:gs pos="0">
                    <a:srgbClr val="0067B4"/>
                  </a:gs>
                  <a:gs pos="100000">
                    <a:srgbClr val="FF00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107" name="Group 3064"/>
              <p:cNvGrpSpPr>
                <a:grpSpLocks/>
              </p:cNvGrpSpPr>
              <p:nvPr/>
            </p:nvGrpSpPr>
            <p:grpSpPr bwMode="auto">
              <a:xfrm>
                <a:off x="1998" y="2614"/>
                <a:ext cx="403" cy="127"/>
                <a:chOff x="3839" y="1842"/>
                <a:chExt cx="576" cy="181"/>
              </a:xfrm>
            </p:grpSpPr>
            <p:sp>
              <p:nvSpPr>
                <p:cNvPr id="108" name="Oval 3065"/>
                <p:cNvSpPr>
                  <a:spLocks noChangeArrowheads="1"/>
                </p:cNvSpPr>
                <p:nvPr/>
              </p:nvSpPr>
              <p:spPr bwMode="auto"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09" name="Oval 3066"/>
                <p:cNvSpPr>
                  <a:spLocks noChangeArrowheads="1"/>
                </p:cNvSpPr>
                <p:nvPr/>
              </p:nvSpPr>
              <p:spPr bwMode="auto"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75" name="Rectangle 3078"/>
            <p:cNvSpPr>
              <a:spLocks noChangeArrowheads="1"/>
            </p:cNvSpPr>
            <p:nvPr/>
          </p:nvSpPr>
          <p:spPr bwMode="auto">
            <a:xfrm>
              <a:off x="4082243" y="2934781"/>
              <a:ext cx="1109705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I </a:t>
              </a:r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ОЧНЫЙ </a:t>
              </a:r>
            </a:p>
            <a:p>
              <a:pPr algn="ctr"/>
              <a:r>
                <a:rPr lang="ru-RU" altLang="ko-KR" sz="900" b="1" dirty="0" smtClean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ЭТАП (ТУР)</a:t>
              </a:r>
              <a:endParaRPr lang="en-US" altLang="ko-KR" sz="900" b="1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endParaRPr>
            </a:p>
          </p:txBody>
        </p:sp>
        <p:pic>
          <p:nvPicPr>
            <p:cNvPr id="147" name="Picture 2" descr="C:\Users\mokrushina\Downloads\mortarboar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76936" y="3501008"/>
              <a:ext cx="504056" cy="504056"/>
            </a:xfrm>
            <a:prstGeom prst="rect">
              <a:avLst/>
            </a:prstGeom>
            <a:noFill/>
          </p:spPr>
        </p:pic>
      </p:grpSp>
      <p:grpSp>
        <p:nvGrpSpPr>
          <p:cNvPr id="153" name="Группа 152"/>
          <p:cNvGrpSpPr/>
          <p:nvPr/>
        </p:nvGrpSpPr>
        <p:grpSpPr>
          <a:xfrm>
            <a:off x="5041646" y="1791389"/>
            <a:ext cx="1133475" cy="1316831"/>
            <a:chOff x="5523210" y="1845171"/>
            <a:chExt cx="1511300" cy="1755775"/>
          </a:xfrm>
        </p:grpSpPr>
        <p:grpSp>
          <p:nvGrpSpPr>
            <p:cNvPr id="71" name="Group 3075"/>
            <p:cNvGrpSpPr>
              <a:grpSpLocks/>
            </p:cNvGrpSpPr>
            <p:nvPr/>
          </p:nvGrpSpPr>
          <p:grpSpPr bwMode="auto">
            <a:xfrm>
              <a:off x="5523210" y="1845171"/>
              <a:ext cx="1511300" cy="1755775"/>
              <a:chOff x="2793" y="1272"/>
              <a:chExt cx="952" cy="1106"/>
            </a:xfrm>
          </p:grpSpPr>
          <p:sp>
            <p:nvSpPr>
              <p:cNvPr id="102" name="Oval 3043"/>
              <p:cNvSpPr>
                <a:spLocks noChangeArrowheads="1"/>
              </p:cNvSpPr>
              <p:nvPr/>
            </p:nvSpPr>
            <p:spPr bwMode="auto">
              <a:xfrm rot="-2771362">
                <a:off x="2793" y="1272"/>
                <a:ext cx="952" cy="9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8DF6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0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103" name="Group 3067"/>
              <p:cNvGrpSpPr>
                <a:grpSpLocks/>
              </p:cNvGrpSpPr>
              <p:nvPr/>
            </p:nvGrpSpPr>
            <p:grpSpPr bwMode="auto">
              <a:xfrm>
                <a:off x="3067" y="2251"/>
                <a:ext cx="403" cy="127"/>
                <a:chOff x="3839" y="1842"/>
                <a:chExt cx="576" cy="181"/>
              </a:xfrm>
            </p:grpSpPr>
            <p:sp>
              <p:nvSpPr>
                <p:cNvPr id="104" name="Oval 3068"/>
                <p:cNvSpPr>
                  <a:spLocks noChangeArrowheads="1"/>
                </p:cNvSpPr>
                <p:nvPr/>
              </p:nvSpPr>
              <p:spPr bwMode="auto"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05" name="Oval 3069"/>
                <p:cNvSpPr>
                  <a:spLocks noChangeArrowheads="1"/>
                </p:cNvSpPr>
                <p:nvPr/>
              </p:nvSpPr>
              <p:spPr bwMode="auto"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48" name="Rectangle 3078"/>
            <p:cNvSpPr>
              <a:spLocks noChangeArrowheads="1"/>
            </p:cNvSpPr>
            <p:nvPr/>
          </p:nvSpPr>
          <p:spPr bwMode="auto">
            <a:xfrm>
              <a:off x="5762297" y="2189822"/>
              <a:ext cx="10199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II </a:t>
              </a:r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ОЧНЫЙ </a:t>
              </a:r>
            </a:p>
            <a:p>
              <a:pPr algn="ctr"/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ЭТАП</a:t>
              </a:r>
              <a:endParaRPr lang="en-US" altLang="ko-KR" sz="900" b="1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endParaRPr>
            </a:p>
          </p:txBody>
        </p:sp>
        <p:pic>
          <p:nvPicPr>
            <p:cNvPr id="149" name="Picture 2" descr="C:\Users\mokrushina\Downloads\whiteboar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33120" y="2780928"/>
              <a:ext cx="576064" cy="576064"/>
            </a:xfrm>
            <a:prstGeom prst="rect">
              <a:avLst/>
            </a:prstGeom>
            <a:noFill/>
          </p:spPr>
        </p:pic>
      </p:grpSp>
      <p:grpSp>
        <p:nvGrpSpPr>
          <p:cNvPr id="154" name="Группа 153"/>
          <p:cNvGrpSpPr/>
          <p:nvPr/>
        </p:nvGrpSpPr>
        <p:grpSpPr>
          <a:xfrm>
            <a:off x="7020170" y="1362262"/>
            <a:ext cx="1133475" cy="1320403"/>
            <a:chOff x="7227739" y="1340768"/>
            <a:chExt cx="1511300" cy="1760537"/>
          </a:xfrm>
        </p:grpSpPr>
        <p:grpSp>
          <p:nvGrpSpPr>
            <p:cNvPr id="73" name="Group 3076"/>
            <p:cNvGrpSpPr>
              <a:grpSpLocks/>
            </p:cNvGrpSpPr>
            <p:nvPr/>
          </p:nvGrpSpPr>
          <p:grpSpPr bwMode="auto">
            <a:xfrm>
              <a:off x="7227739" y="1340768"/>
              <a:ext cx="1511300" cy="1760537"/>
              <a:chOff x="3862" y="848"/>
              <a:chExt cx="952" cy="1109"/>
            </a:xfrm>
          </p:grpSpPr>
          <p:sp>
            <p:nvSpPr>
              <p:cNvPr id="98" name="Oval 3035"/>
              <p:cNvSpPr>
                <a:spLocks noChangeArrowheads="1"/>
              </p:cNvSpPr>
              <p:nvPr/>
            </p:nvSpPr>
            <p:spPr bwMode="auto">
              <a:xfrm rot="-2771362">
                <a:off x="3862" y="848"/>
                <a:ext cx="952" cy="952"/>
              </a:xfrm>
              <a:prstGeom prst="ellipse">
                <a:avLst/>
              </a:prstGeom>
              <a:gradFill rotWithShape="1">
                <a:gsLst>
                  <a:gs pos="0">
                    <a:srgbClr val="2DA5FF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99" name="Group 3070"/>
              <p:cNvGrpSpPr>
                <a:grpSpLocks/>
              </p:cNvGrpSpPr>
              <p:nvPr/>
            </p:nvGrpSpPr>
            <p:grpSpPr bwMode="auto">
              <a:xfrm>
                <a:off x="4136" y="1830"/>
                <a:ext cx="403" cy="127"/>
                <a:chOff x="3839" y="1842"/>
                <a:chExt cx="576" cy="181"/>
              </a:xfrm>
            </p:grpSpPr>
            <p:sp>
              <p:nvSpPr>
                <p:cNvPr id="100" name="Oval 3071"/>
                <p:cNvSpPr>
                  <a:spLocks noChangeArrowheads="1"/>
                </p:cNvSpPr>
                <p:nvPr/>
              </p:nvSpPr>
              <p:spPr bwMode="auto"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01" name="Oval 3072"/>
                <p:cNvSpPr>
                  <a:spLocks noChangeArrowheads="1"/>
                </p:cNvSpPr>
                <p:nvPr/>
              </p:nvSpPr>
              <p:spPr bwMode="auto"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50" name="Rectangle 3078"/>
            <p:cNvSpPr>
              <a:spLocks noChangeArrowheads="1"/>
            </p:cNvSpPr>
            <p:nvPr/>
          </p:nvSpPr>
          <p:spPr bwMode="auto">
            <a:xfrm>
              <a:off x="7466292" y="1685420"/>
              <a:ext cx="1062684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III </a:t>
              </a:r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ОЧНЫЙ </a:t>
              </a:r>
            </a:p>
            <a:p>
              <a:pPr algn="ctr"/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ЭТАП</a:t>
              </a:r>
              <a:endParaRPr lang="en-US" altLang="ko-KR" sz="900" b="1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endParaRPr>
            </a:p>
          </p:txBody>
        </p:sp>
        <p:pic>
          <p:nvPicPr>
            <p:cNvPr id="151" name="Изображение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312" y="2276872"/>
              <a:ext cx="432048" cy="504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6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22" y="890344"/>
            <a:ext cx="3224864" cy="745302"/>
          </a:xfrm>
          <a:prstGeom prst="rect">
            <a:avLst/>
          </a:prstGeom>
        </p:spPr>
      </p:pic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-12344"/>
            <a:ext cx="8640960" cy="6427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2" name="Shape 7"/>
          <p:cNvSpPr/>
          <p:nvPr/>
        </p:nvSpPr>
        <p:spPr>
          <a:xfrm>
            <a:off x="3492903" y="890344"/>
            <a:ext cx="2784515" cy="953369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00"/>
                </a:solidFill>
                <a:latin typeface="PT Sans" panose="020B0503020203020204" pitchFamily="34" charset="-52"/>
                <a:cs typeface="Arial" pitchFamily="34" charset="0"/>
              </a:rPr>
              <a:t>Интернет-Ресурс</a:t>
            </a:r>
            <a:r>
              <a:rPr lang="ru-RU" sz="1200" b="1" u="sng" dirty="0" smtClean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 («ЦИФРОВОЙ </a:t>
            </a:r>
            <a:r>
              <a:rPr lang="ru-RU" sz="1200" b="1" u="sng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ОБРАЗОВАТЕЛЬНЫЙ РЕСУРС</a:t>
            </a:r>
            <a:r>
              <a:rPr lang="ru-RU" sz="1200" b="1" u="sng" dirty="0" smtClean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»)</a:t>
            </a:r>
            <a:endParaRPr lang="en-US" sz="1200" b="1" u="sng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u="sng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«СОЧИНЕНИЕ – РАССУЖДЕНИЕ»</a:t>
            </a:r>
          </a:p>
        </p:txBody>
      </p:sp>
      <p:sp>
        <p:nvSpPr>
          <p:cNvPr id="36" name="Shape 7"/>
          <p:cNvSpPr/>
          <p:nvPr/>
        </p:nvSpPr>
        <p:spPr>
          <a:xfrm>
            <a:off x="3492903" y="2009661"/>
            <a:ext cx="2776683" cy="864494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>
                <a:latin typeface="PT Sans" panose="020B0503020203020204" pitchFamily="34" charset="-52"/>
                <a:cs typeface="Arial" pitchFamily="34" charset="0"/>
              </a:rPr>
              <a:t>«Урок»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u="sng" cap="none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cap="none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«ВНЕУРОЧНОЕ  МЕРОПРИЯТИЕ</a:t>
            </a:r>
            <a:r>
              <a:rPr lang="ru-RU" sz="1200" b="1" u="sng" cap="none" dirty="0" smtClean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»</a:t>
            </a:r>
            <a:endParaRPr lang="en-US" sz="1200" b="1" u="sng" dirty="0">
              <a:latin typeface="PT Sans" panose="020B0503020203020204" pitchFamily="34" charset="-52"/>
              <a:cs typeface="Arial" pitchFamily="34" charset="0"/>
            </a:endParaRPr>
          </a:p>
        </p:txBody>
      </p:sp>
      <p:sp>
        <p:nvSpPr>
          <p:cNvPr id="38" name="Shape 7"/>
          <p:cNvSpPr/>
          <p:nvPr/>
        </p:nvSpPr>
        <p:spPr>
          <a:xfrm>
            <a:off x="3500735" y="3040103"/>
            <a:ext cx="2776683" cy="977016"/>
          </a:xfrm>
          <a:prstGeom prst="roundRect">
            <a:avLst>
              <a:gd name="adj" fmla="val 0"/>
            </a:avLst>
          </a:prstGeom>
          <a:solidFill>
            <a:srgbClr val="5081BC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latin typeface="PT Sans" panose="020B0503020203020204" pitchFamily="34" charset="-52"/>
                <a:cs typeface="Arial" pitchFamily="34" charset="0"/>
              </a:rPr>
              <a:t>«Мастер-класс</a:t>
            </a:r>
            <a:r>
              <a:rPr lang="ru-RU" sz="1400" b="1" u="sng" dirty="0" smtClean="0">
                <a:latin typeface="PT Sans" panose="020B0503020203020204" pitchFamily="34" charset="-52"/>
                <a:cs typeface="Arial" pitchFamily="34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solidFill>
                  <a:srgbClr val="C00000"/>
                </a:solidFill>
                <a:latin typeface="PT Sans" panose="020B0503020203020204" pitchFamily="34" charset="-52"/>
                <a:cs typeface="Arial" pitchFamily="34" charset="0"/>
              </a:rPr>
              <a:t>«ПЕДАГОГИЧЕСКИЙ СОВЕТ»</a:t>
            </a:r>
            <a:endParaRPr lang="en-US" sz="1400" b="1" u="sng" dirty="0">
              <a:solidFill>
                <a:srgbClr val="C00000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latin typeface="PT Sans" panose="020B0503020203020204" pitchFamily="34" charset="-52"/>
                <a:cs typeface="Arial" pitchFamily="34" charset="0"/>
              </a:rPr>
              <a:t>«</a:t>
            </a:r>
            <a:r>
              <a:rPr lang="ru-RU" sz="1400" b="1" u="sng" dirty="0">
                <a:latin typeface="PT Sans" panose="020B0503020203020204" pitchFamily="34" charset="-52"/>
                <a:cs typeface="Arial" pitchFamily="34" charset="0"/>
              </a:rPr>
              <a:t>Образовательный проект</a:t>
            </a:r>
            <a:r>
              <a:rPr lang="ru-RU" sz="1400" b="1" u="sng" dirty="0" smtClean="0">
                <a:latin typeface="PT Sans" panose="020B0503020203020204" pitchFamily="34" charset="-52"/>
                <a:cs typeface="Arial" pitchFamily="34" charset="0"/>
              </a:rPr>
              <a:t>»</a:t>
            </a:r>
            <a:endParaRPr lang="ru-RU" sz="1400" b="1" u="sng" dirty="0">
              <a:latin typeface="PT Sans" panose="020B0503020203020204" pitchFamily="34" charset="-52"/>
              <a:cs typeface="Arial" pitchFamily="34" charset="0"/>
            </a:endParaRPr>
          </a:p>
        </p:txBody>
      </p:sp>
      <p:sp>
        <p:nvSpPr>
          <p:cNvPr id="41" name="Shape 7"/>
          <p:cNvSpPr/>
          <p:nvPr/>
        </p:nvSpPr>
        <p:spPr>
          <a:xfrm>
            <a:off x="3507784" y="4228593"/>
            <a:ext cx="2801557" cy="537652"/>
          </a:xfrm>
          <a:prstGeom prst="roundRect">
            <a:avLst>
              <a:gd name="adj" fmla="val 0"/>
            </a:avLst>
          </a:prstGeom>
          <a:solidFill>
            <a:srgbClr val="6893C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latin typeface="PT Sans" panose="020B0503020203020204" pitchFamily="34" charset="-52"/>
                <a:cs typeface="Arial" pitchFamily="34" charset="0"/>
              </a:rPr>
              <a:t>«Разговор с Министром»</a:t>
            </a:r>
          </a:p>
        </p:txBody>
      </p:sp>
      <p:cxnSp>
        <p:nvCxnSpPr>
          <p:cNvPr id="62" name="Соединительная линия уступом 61"/>
          <p:cNvCxnSpPr/>
          <p:nvPr/>
        </p:nvCxnSpPr>
        <p:spPr>
          <a:xfrm flipV="1">
            <a:off x="1666855" y="2653027"/>
            <a:ext cx="1850498" cy="1000930"/>
          </a:xfrm>
          <a:prstGeom prst="bentConnector3">
            <a:avLst>
              <a:gd name="adj1" fmla="val 23163"/>
            </a:avLst>
          </a:prstGeom>
          <a:ln w="12700">
            <a:solidFill>
              <a:srgbClr val="015A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/>
          <p:nvPr/>
        </p:nvCxnSpPr>
        <p:spPr>
          <a:xfrm>
            <a:off x="1005889" y="3670957"/>
            <a:ext cx="2494715" cy="826462"/>
          </a:xfrm>
          <a:prstGeom prst="bentConnector3">
            <a:avLst>
              <a:gd name="adj1" fmla="val 43364"/>
            </a:avLst>
          </a:prstGeom>
          <a:ln w="12700">
            <a:solidFill>
              <a:srgbClr val="015A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380778" y="2151967"/>
            <a:ext cx="869229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8FCE"/>
                </a:solidFill>
                <a:latin typeface="PT Sans" panose="020B0503020203020204" pitchFamily="34" charset="-52"/>
              </a:rPr>
              <a:t>I</a:t>
            </a:r>
            <a:r>
              <a:rPr lang="ru-RU" b="1" dirty="0">
                <a:solidFill>
                  <a:srgbClr val="028FCE"/>
                </a:solidFill>
                <a:latin typeface="PT Sans" panose="020B0503020203020204" pitchFamily="34" charset="-52"/>
              </a:rPr>
              <a:t> этап </a:t>
            </a:r>
            <a:r>
              <a:rPr lang="ru-RU" sz="900" b="1" dirty="0">
                <a:solidFill>
                  <a:srgbClr val="028FCE"/>
                </a:solidFill>
                <a:latin typeface="PT Sans" panose="020B0503020203020204" pitchFamily="34" charset="-52"/>
              </a:rPr>
              <a:t>«учитель-профессионал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275332" y="3993434"/>
            <a:ext cx="10801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8FCE"/>
                </a:solidFill>
                <a:latin typeface="PT Sans" panose="020B0503020203020204" pitchFamily="34" charset="-52"/>
              </a:rPr>
              <a:t>III</a:t>
            </a:r>
            <a:r>
              <a:rPr lang="ru-RU" b="1" dirty="0">
                <a:solidFill>
                  <a:srgbClr val="028FCE"/>
                </a:solidFill>
                <a:latin typeface="PT Sans" panose="020B0503020203020204" pitchFamily="34" charset="-52"/>
              </a:rPr>
              <a:t> этап </a:t>
            </a:r>
            <a:r>
              <a:rPr lang="ru-RU" sz="900" b="1" dirty="0">
                <a:solidFill>
                  <a:srgbClr val="028FCE"/>
                </a:solidFill>
                <a:latin typeface="PT Sans" panose="020B0503020203020204" pitchFamily="34" charset="-52"/>
              </a:rPr>
              <a:t>«учитель-лидер»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083038" y="3437857"/>
            <a:ext cx="1424746" cy="14650"/>
          </a:xfrm>
          <a:prstGeom prst="straightConnector1">
            <a:avLst/>
          </a:prstGeom>
          <a:ln w="12700">
            <a:solidFill>
              <a:srgbClr val="015A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955842" y="1323032"/>
            <a:ext cx="1544762" cy="0"/>
          </a:xfrm>
          <a:prstGeom prst="straightConnector1">
            <a:avLst/>
          </a:prstGeom>
          <a:ln w="12700">
            <a:solidFill>
              <a:srgbClr val="01517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hape 8"/>
          <p:cNvSpPr/>
          <p:nvPr/>
        </p:nvSpPr>
        <p:spPr>
          <a:xfrm>
            <a:off x="164500" y="928405"/>
            <a:ext cx="1791342" cy="915308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ru-RU" sz="1800" b="1" cap="none" dirty="0">
                <a:solidFill>
                  <a:schemeClr val="bg1"/>
                </a:solidFill>
              </a:rPr>
              <a:t>ОЧНО - ЗАОЧНЫЙ</a:t>
            </a:r>
            <a:r>
              <a:rPr lang="ru-RU" sz="1800" b="1" dirty="0">
                <a:solidFill>
                  <a:schemeClr val="bg1"/>
                </a:solidFill>
              </a:rPr>
              <a:t> ТУР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6" name="Shape 8"/>
          <p:cNvSpPr/>
          <p:nvPr/>
        </p:nvSpPr>
        <p:spPr>
          <a:xfrm>
            <a:off x="175320" y="3293047"/>
            <a:ext cx="1791342" cy="500999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ru-RU" sz="1800" b="1" dirty="0">
                <a:solidFill>
                  <a:schemeClr val="bg1"/>
                </a:solidFill>
              </a:rPr>
              <a:t>Очный </a:t>
            </a:r>
            <a:r>
              <a:rPr lang="ru-RU" sz="1800" b="1" cap="none" dirty="0">
                <a:solidFill>
                  <a:schemeClr val="bg1"/>
                </a:solidFill>
              </a:rPr>
              <a:t>ТУР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335522" y="3098380"/>
            <a:ext cx="9234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8FCE"/>
                </a:solidFill>
                <a:latin typeface="PT Sans" panose="020B0503020203020204" pitchFamily="34" charset="-52"/>
              </a:rPr>
              <a:t>II</a:t>
            </a:r>
            <a:r>
              <a:rPr lang="ru-RU" b="1" dirty="0">
                <a:solidFill>
                  <a:srgbClr val="028FCE"/>
                </a:solidFill>
                <a:latin typeface="PT Sans" panose="020B0503020203020204" pitchFamily="34" charset="-52"/>
              </a:rPr>
              <a:t> этап </a:t>
            </a:r>
            <a:r>
              <a:rPr lang="ru-RU" sz="900" b="1" dirty="0">
                <a:solidFill>
                  <a:srgbClr val="028FCE"/>
                </a:solidFill>
                <a:latin typeface="PT Sans" panose="020B0503020203020204" pitchFamily="34" charset="-52"/>
              </a:rPr>
              <a:t>«учитель-мастер»</a:t>
            </a:r>
          </a:p>
        </p:txBody>
      </p:sp>
      <p:sp>
        <p:nvSpPr>
          <p:cNvPr id="20" name="Название 1"/>
          <p:cNvSpPr txBox="1">
            <a:spLocks/>
          </p:cNvSpPr>
          <p:nvPr/>
        </p:nvSpPr>
        <p:spPr>
          <a:xfrm>
            <a:off x="205089" y="25984"/>
            <a:ext cx="8568952" cy="57332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ПРЕДЛАГАЕМАЯ СТРУКТУРА 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КОНКУРСНЫХ </a:t>
            </a: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ИСПЫТАНИЙ РЕГИОНАЛЬНОГО 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ЭТАПА ВСЕРОССИЙСКОГО КОНКУРСА «УЧИТЕЛЬ ГОДА</a:t>
            </a: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- 2019</a:t>
            </a:r>
            <a:endParaRPr lang="ru-RU" sz="15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sz="15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05" y="2476671"/>
            <a:ext cx="2798281" cy="18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320" y="12561"/>
            <a:ext cx="8663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Профессиональное развитие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наставническая деятельность педагогических работников через </a:t>
            </a:r>
            <a:r>
              <a:rPr lang="ru-RU" sz="2400" b="1" dirty="0" err="1">
                <a:solidFill>
                  <a:srgbClr val="C00000"/>
                </a:solidFill>
                <a:ea typeface="Calibri" panose="020F0502020204030204" pitchFamily="34" charset="0"/>
              </a:rPr>
              <a:t>грантовую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 поддержку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320" y="915566"/>
            <a:ext cx="8544152" cy="375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1. «Наш новый учитель» – 74 807,712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Лучший директор школы» – 2 575,000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«Лучший педагог общеобразовательного учреждения для детей с ограниченными возможностями здоровья» – 3 906,000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«Поддержка педагогических работников, подготовивших призеров и победителей заключительного этапа Всероссийской олимпиады школьников по общеобразовательным предметам» – 16 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740,000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Грантовая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поддержка учителей татарского языка и литературы за подготовку призеров и победителей Международной олимпиады» – 1 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495,000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«Учитель-наставник» – 19 754,499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«Учитель-эксперт» – 17 779,046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«Старший учитель» – 13 169,681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«Учитель-мастер» – 20 577,600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294732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5486"/>
            <a:ext cx="4659982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Календарь профессионального конкурса 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«</a:t>
            </a:r>
            <a:r>
              <a:rPr lang="en-US" sz="2000" b="1" dirty="0" err="1" smtClean="0">
                <a:solidFill>
                  <a:srgbClr val="C00000"/>
                </a:solidFill>
              </a:rPr>
              <a:t>Учитель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года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в </a:t>
            </a:r>
            <a:r>
              <a:rPr lang="en-US" sz="2000" b="1" dirty="0" smtClean="0">
                <a:solidFill>
                  <a:srgbClr val="C00000"/>
                </a:solidFill>
                <a:cs typeface="Arial" pitchFamily="34" charset="0"/>
              </a:rPr>
              <a:t>2018-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2019</a:t>
            </a:r>
            <a:r>
              <a:rPr lang="en-US" sz="20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cs typeface="Arial" pitchFamily="34" charset="0"/>
              </a:rPr>
              <a:t>учебном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 году (приказ МОиН РТ от 20.11.2018 № под-1720/18)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92468"/>
              </p:ext>
            </p:extLst>
          </p:nvPr>
        </p:nvGraphicFramePr>
        <p:xfrm>
          <a:off x="17748" y="843558"/>
          <a:ext cx="9108504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1273082919"/>
                    </a:ext>
                  </a:extLst>
                </a:gridCol>
                <a:gridCol w="1052736">
                  <a:extLst>
                    <a:ext uri="{9D8B030D-6E8A-4147-A177-3AD203B41FA5}">
                      <a16:colId xmlns="" xmlns:a16="http://schemas.microsoft.com/office/drawing/2014/main" val="1663166524"/>
                    </a:ext>
                  </a:extLst>
                </a:gridCol>
                <a:gridCol w="1116632">
                  <a:extLst>
                    <a:ext uri="{9D8B030D-6E8A-4147-A177-3AD203B41FA5}">
                      <a16:colId xmlns="" xmlns:a16="http://schemas.microsoft.com/office/drawing/2014/main" val="1891827337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1862620733"/>
                    </a:ext>
                  </a:extLst>
                </a:gridCol>
                <a:gridCol w="1097868">
                  <a:extLst>
                    <a:ext uri="{9D8B030D-6E8A-4147-A177-3AD203B41FA5}">
                      <a16:colId xmlns="" xmlns:a16="http://schemas.microsoft.com/office/drawing/2014/main" val="2005591992"/>
                    </a:ext>
                  </a:extLst>
                </a:gridCol>
                <a:gridCol w="1206388">
                  <a:extLst>
                    <a:ext uri="{9D8B030D-6E8A-4147-A177-3AD203B41FA5}">
                      <a16:colId xmlns="" xmlns:a16="http://schemas.microsoft.com/office/drawing/2014/main" val="1270195472"/>
                    </a:ext>
                  </a:extLst>
                </a:gridCol>
                <a:gridCol w="1160240">
                  <a:extLst>
                    <a:ext uri="{9D8B030D-6E8A-4147-A177-3AD203B41FA5}">
                      <a16:colId xmlns="" xmlns:a16="http://schemas.microsoft.com/office/drawing/2014/main" val="3918734680"/>
                    </a:ext>
                  </a:extLst>
                </a:gridCol>
                <a:gridCol w="1107504">
                  <a:extLst>
                    <a:ext uri="{9D8B030D-6E8A-4147-A177-3AD203B41FA5}">
                      <a16:colId xmlns="" xmlns:a16="http://schemas.microsoft.com/office/drawing/2014/main" val="3371028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Этап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школьный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муниципальный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/>
                        <a:t>межсессион</a:t>
                      </a:r>
                      <a:endParaRPr lang="ru-RU" sz="1400" dirty="0" smtClean="0"/>
                    </a:p>
                    <a:p>
                      <a:pPr algn="l"/>
                      <a:r>
                        <a:rPr lang="ru-RU" sz="1400" dirty="0" err="1" smtClean="0"/>
                        <a:t>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зональный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межсессионный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региональный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заключите</a:t>
                      </a:r>
                    </a:p>
                    <a:p>
                      <a:pPr algn="l"/>
                      <a:r>
                        <a:rPr lang="ru-RU" sz="1400" dirty="0" err="1" smtClean="0"/>
                        <a:t>льный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4819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декабрь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январь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январь-февраль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февраль-март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11-15 марта 2019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сентябрь</a:t>
                      </a:r>
                      <a:r>
                        <a:rPr lang="ru-RU" sz="1200" baseline="0" dirty="0" smtClean="0"/>
                        <a:t> 2019 года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52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участники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 желающие</a:t>
                      </a:r>
                    </a:p>
                    <a:p>
                      <a:r>
                        <a:rPr lang="ru-RU" sz="1200" dirty="0" smtClean="0"/>
                        <a:t>учителя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победители школьного</a:t>
                      </a:r>
                      <a:r>
                        <a:rPr lang="ru-RU" sz="1200" baseline="0" dirty="0" smtClean="0"/>
                        <a:t> этапа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победители и призеры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муниц.этапа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победители и призеры (1,2 место) </a:t>
                      </a:r>
                      <a:r>
                        <a:rPr lang="ru-RU" sz="1200" dirty="0" err="1" smtClean="0">
                          <a:solidFill>
                            <a:srgbClr val="FF0000"/>
                          </a:solidFill>
                        </a:rPr>
                        <a:t>муниц.этапа</a:t>
                      </a:r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сквозной рейтинг (40 +20 учителей)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40+20 учителей, после</a:t>
                      </a:r>
                      <a:r>
                        <a:rPr lang="ru-RU" sz="1200" baseline="0" dirty="0" smtClean="0"/>
                        <a:t> с</a:t>
                      </a:r>
                      <a:r>
                        <a:rPr lang="ru-RU" sz="1200" dirty="0" smtClean="0"/>
                        <a:t>квозного </a:t>
                      </a:r>
                      <a:r>
                        <a:rPr lang="ru-RU" sz="1200" dirty="0" err="1" smtClean="0"/>
                        <a:t>рейтингования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Абс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r>
                        <a:rPr lang="ru-RU" sz="1200" dirty="0" smtClean="0"/>
                        <a:t>победитель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074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основные конкурсы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(урок,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внеур</a:t>
                      </a:r>
                      <a:r>
                        <a:rPr lang="ru-RU" sz="1200" baseline="0" dirty="0" smtClean="0"/>
                        <a:t>. мер., мастер-класс)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 мероприятия </a:t>
                      </a:r>
                      <a:r>
                        <a:rPr lang="ru-RU" sz="1200" dirty="0" err="1" smtClean="0"/>
                        <a:t>фед.этапа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установоч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ные</a:t>
                      </a:r>
                      <a:r>
                        <a:rPr lang="ru-RU" sz="1200" dirty="0" smtClean="0"/>
                        <a:t> семинары для жюри и методистов  ММС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2 (урок,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 мастер-класс)</a:t>
                      </a:r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установоч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ные</a:t>
                      </a:r>
                      <a:r>
                        <a:rPr lang="ru-RU" sz="1200" dirty="0" smtClean="0"/>
                        <a:t> семинары для жюри и участников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 </a:t>
                      </a:r>
                      <a:r>
                        <a:rPr lang="ru-RU" sz="1200" dirty="0" err="1" smtClean="0"/>
                        <a:t>мероприя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тия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фед.этапа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 </a:t>
                      </a:r>
                      <a:r>
                        <a:rPr lang="ru-RU" sz="1200" dirty="0" err="1" smtClean="0"/>
                        <a:t>мероприя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тия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фед.этапа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137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подготов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методическая служба (ММС)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ММС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ИРО РТ, клуб «Учитель года», ММС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ММС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ИРО РТ, клуб «Учитель года», ММС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ММС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32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0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71576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КОНКУРСА ДВЕ НОМИНАЦИИ:</a:t>
            </a:r>
          </a:p>
          <a:p>
            <a:pPr>
              <a:lnSpc>
                <a:spcPct val="150000"/>
              </a:lnSpc>
            </a:pP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«УЧИТЕЛЬ ГОДА»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«ПЕДАГОГИЧЕСКИЙ ДЕБЮТ»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5178"/>
            <a:ext cx="306387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968"/>
            <a:ext cx="3024336" cy="218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7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26500"/>
            <a:ext cx="91085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КАЖДОМ ЭТАПЕ КОНКУРСА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ПРИНЯТЬ УЧАСТИЕ: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Педагогические работники со стажем: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ГОДА»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более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 –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«ПЕДАГОГИЧЕСКИЙ ДЕБЮТ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не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ограничивается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и содержание конкурсных работ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отвечать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4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Календарь профессионального конкурса 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«</a:t>
            </a:r>
            <a:r>
              <a:rPr lang="en-US" sz="2000" b="1" dirty="0" err="1" smtClean="0">
                <a:solidFill>
                  <a:srgbClr val="C00000"/>
                </a:solidFill>
              </a:rPr>
              <a:t>Учитель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года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в </a:t>
            </a:r>
            <a:r>
              <a:rPr lang="en-US" sz="2000" b="1" dirty="0" smtClean="0">
                <a:solidFill>
                  <a:srgbClr val="C00000"/>
                </a:solidFill>
                <a:cs typeface="Arial" pitchFamily="34" charset="0"/>
              </a:rPr>
              <a:t>2018-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2019</a:t>
            </a:r>
            <a:r>
              <a:rPr lang="en-US" sz="20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cs typeface="Arial" pitchFamily="34" charset="0"/>
              </a:rPr>
              <a:t>учебном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 году (приказ МОиН РТ от 20.11.2018 № под-1720/18)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1556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Дистанционная профессиональная олимпиада для участников конкурса 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857571"/>
              </p:ext>
            </p:extLst>
          </p:nvPr>
        </p:nvGraphicFramePr>
        <p:xfrm>
          <a:off x="115504" y="1809467"/>
          <a:ext cx="4032448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="" xmlns:a16="http://schemas.microsoft.com/office/drawing/2014/main" val="3888569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«за» как отдельный конкурс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612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Специальная подготовка педагога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675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Возможность расширить тематику заданий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ориентируясь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на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требования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профессионального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стандарта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330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В </a:t>
                      </a:r>
                      <a:r>
                        <a:rPr lang="ru-RU" dirty="0" smtClean="0"/>
                        <a:t>Р</a:t>
                      </a:r>
                      <a:r>
                        <a:rPr lang="en-US" dirty="0" err="1" smtClean="0"/>
                        <a:t>еспублике</a:t>
                      </a:r>
                      <a:r>
                        <a:rPr lang="en-US" dirty="0" smtClean="0"/>
                        <a:t> и</a:t>
                      </a:r>
                      <a:r>
                        <a:rPr lang="ru-RU" dirty="0" err="1" smtClean="0"/>
                        <a:t>меется</a:t>
                      </a:r>
                      <a:r>
                        <a:rPr lang="ru-RU" dirty="0" smtClean="0"/>
                        <a:t> опыт организации</a:t>
                      </a:r>
                      <a:r>
                        <a:rPr lang="ru-RU" baseline="0" dirty="0" smtClean="0"/>
                        <a:t> подобных олимпиад по предметам математика, физика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7251111"/>
                  </a:ext>
                </a:extLst>
              </a:tr>
            </a:tbl>
          </a:graphicData>
        </a:graphic>
      </p:graphicFrame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5456" y="1274293"/>
            <a:ext cx="488854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1388" y="2715766"/>
            <a:ext cx="32447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У конкурса «Учитель года» другая миссия – определить лучшего не </a:t>
            </a:r>
            <a:r>
              <a:rPr lang="ru-RU" b="1" dirty="0" smtClean="0">
                <a:solidFill>
                  <a:srgbClr val="00B050"/>
                </a:solidFill>
              </a:rPr>
              <a:t>только в </a:t>
            </a:r>
            <a:r>
              <a:rPr lang="ru-RU" b="1" dirty="0" smtClean="0">
                <a:solidFill>
                  <a:srgbClr val="00B050"/>
                </a:solidFill>
              </a:rPr>
              <a:t>предметном, а </a:t>
            </a:r>
            <a:r>
              <a:rPr lang="ru-RU" b="1" dirty="0" smtClean="0">
                <a:solidFill>
                  <a:srgbClr val="00B050"/>
                </a:solidFill>
              </a:rPr>
              <a:t>в целом в </a:t>
            </a:r>
            <a:r>
              <a:rPr lang="ru-RU" b="1" dirty="0" smtClean="0">
                <a:solidFill>
                  <a:srgbClr val="00B050"/>
                </a:solidFill>
              </a:rPr>
              <a:t>педагогическом мастерстве, в мастерстве </a:t>
            </a:r>
            <a:r>
              <a:rPr lang="ru-RU" b="1" dirty="0" err="1" smtClean="0">
                <a:solidFill>
                  <a:srgbClr val="00B050"/>
                </a:solidFill>
              </a:rPr>
              <a:t>обучени</a:t>
            </a:r>
            <a:r>
              <a:rPr lang="en-US" b="1" dirty="0" smtClean="0">
                <a:solidFill>
                  <a:srgbClr val="00B050"/>
                </a:solidFill>
              </a:rPr>
              <a:t>я</a:t>
            </a:r>
            <a:r>
              <a:rPr lang="ru-RU" b="1" dirty="0" smtClean="0">
                <a:solidFill>
                  <a:srgbClr val="00B050"/>
                </a:solidFill>
              </a:rPr>
              <a:t> и </a:t>
            </a:r>
            <a:r>
              <a:rPr lang="ru-RU" b="1" dirty="0" err="1" smtClean="0">
                <a:solidFill>
                  <a:srgbClr val="00B050"/>
                </a:solidFill>
              </a:rPr>
              <a:t>воспитани</a:t>
            </a:r>
            <a:r>
              <a:rPr lang="en-US" b="1" dirty="0" smtClean="0">
                <a:solidFill>
                  <a:srgbClr val="00B050"/>
                </a:solidFill>
              </a:rPr>
              <a:t>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детей.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339502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Педагогическая олимпиада определит профессиональную грамотность учителей предметников. Тогда по её итогам правильнее проводить – конкурс учителей информатики, учителей математики  и т.д.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50954"/>
            <a:ext cx="2798281" cy="18897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36854"/>
            <a:ext cx="2880366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6237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err="1" smtClean="0">
                <a:solidFill>
                  <a:srgbClr val="00B050"/>
                </a:solidFill>
                <a:ea typeface="Times New Roman" panose="02020603050405020304" pitchFamily="18" charset="0"/>
              </a:rPr>
              <a:t>Конкурсные</a:t>
            </a:r>
            <a:r>
              <a:rPr lang="en-US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ea typeface="Times New Roman" panose="02020603050405020304" pitchFamily="18" charset="0"/>
              </a:rPr>
              <a:t>испытания</a:t>
            </a:r>
            <a:r>
              <a:rPr lang="ru-RU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a typeface="Times New Roman" panose="02020603050405020304" pitchFamily="18" charset="0"/>
              </a:rPr>
              <a:t>зональн</a:t>
            </a:r>
            <a:r>
              <a:rPr lang="en-US" sz="2000" b="1" dirty="0" err="1" smtClean="0">
                <a:solidFill>
                  <a:srgbClr val="00B050"/>
                </a:solidFill>
                <a:ea typeface="Times New Roman" panose="02020603050405020304" pitchFamily="18" charset="0"/>
              </a:rPr>
              <a:t>ого</a:t>
            </a:r>
            <a:r>
              <a:rPr lang="en-US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ea typeface="Times New Roman" panose="02020603050405020304" pitchFamily="18" charset="0"/>
              </a:rPr>
              <a:t>этапа</a:t>
            </a:r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Всероссийского конкурса «Учитель года России</a:t>
            </a:r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» в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Республике Татарстан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1988" y="1347614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 hangingPunct="0">
              <a:spcAft>
                <a:spcPts val="0"/>
              </a:spcAft>
              <a:tabLst>
                <a:tab pos="540385" algn="l"/>
              </a:tabLst>
            </a:pPr>
            <a:r>
              <a:rPr lang="ru-RU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Конкурсное задание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«Урок».</a:t>
            </a:r>
          </a:p>
          <a:p>
            <a:pPr indent="449580" algn="just" fontAlgn="base" hangingPunct="0">
              <a:spcAft>
                <a:spcPts val="0"/>
              </a:spcAft>
              <a:tabLst>
                <a:tab pos="540385" algn="l"/>
              </a:tabLs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Формат конкурсного задания: фрагмент урока по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предмету,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самоанализ урока и вопросы жюри (5 минут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).</a:t>
            </a:r>
            <a:endParaRPr 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449580" algn="just" fontAlgn="base" hangingPunct="0">
              <a:spcAft>
                <a:spcPts val="0"/>
              </a:spcAft>
              <a:tabLst>
                <a:tab pos="540385" algn="l"/>
              </a:tabLst>
            </a:pPr>
            <a:endParaRPr lang="ru-RU" sz="2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449580" algn="just" fontAlgn="base" hangingPunct="0">
              <a:spcAft>
                <a:spcPts val="0"/>
              </a:spcAft>
              <a:tabLst>
                <a:tab pos="540385" algn="l"/>
              </a:tabLst>
            </a:pPr>
            <a:r>
              <a:rPr lang="ru-RU" sz="20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Конкурсное </a:t>
            </a:r>
            <a:r>
              <a:rPr lang="ru-RU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задание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«Мастер-класс».</a:t>
            </a:r>
          </a:p>
          <a:p>
            <a:pPr indent="449580" algn="just" fontAlgn="base" hangingPunct="0">
              <a:spcAft>
                <a:spcPts val="0"/>
              </a:spcAft>
              <a:tabLst>
                <a:tab pos="540385" algn="l"/>
              </a:tabLs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Формат конкурсного задания: публичная индивидуальная демонстрация способов трансляции на сцене образовательных технологий (методов, эффективных приемов и др.) (регламент – 20 минут, вопросы жюри до 5 минут).</a:t>
            </a:r>
            <a:endParaRPr lang="ru-RU" sz="2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7494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З</a:t>
            </a:r>
            <a:r>
              <a:rPr lang="ru-RU" sz="2000" b="1" dirty="0" err="1" smtClean="0">
                <a:solidFill>
                  <a:srgbClr val="00B050"/>
                </a:solidFill>
                <a:ea typeface="Times New Roman" panose="02020603050405020304" pitchFamily="18" charset="0"/>
              </a:rPr>
              <a:t>ональны</a:t>
            </a:r>
            <a:r>
              <a:rPr lang="en-US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 тур</a:t>
            </a:r>
            <a:r>
              <a:rPr lang="en-US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ы</a:t>
            </a:r>
            <a:endParaRPr lang="ru-RU" sz="2000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регионального этапа Всероссийского конкурса «Учитель года России</a:t>
            </a:r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» в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Республике Татарстан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922951"/>
              </p:ext>
            </p:extLst>
          </p:nvPr>
        </p:nvGraphicFramePr>
        <p:xfrm>
          <a:off x="108127" y="1491630"/>
          <a:ext cx="896448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938">
                  <a:extLst>
                    <a:ext uri="{9D8B030D-6E8A-4147-A177-3AD203B41FA5}">
                      <a16:colId xmlns="" xmlns:a16="http://schemas.microsoft.com/office/drawing/2014/main" val="2777125159"/>
                    </a:ext>
                  </a:extLst>
                </a:gridCol>
                <a:gridCol w="1603404">
                  <a:extLst>
                    <a:ext uri="{9D8B030D-6E8A-4147-A177-3AD203B41FA5}">
                      <a16:colId xmlns="" xmlns:a16="http://schemas.microsoft.com/office/drawing/2014/main" val="2716093382"/>
                    </a:ext>
                  </a:extLst>
                </a:gridCol>
                <a:gridCol w="2113578">
                  <a:extLst>
                    <a:ext uri="{9D8B030D-6E8A-4147-A177-3AD203B41FA5}">
                      <a16:colId xmlns="" xmlns:a16="http://schemas.microsoft.com/office/drawing/2014/main" val="305115943"/>
                    </a:ext>
                  </a:extLst>
                </a:gridCol>
                <a:gridCol w="4591567">
                  <a:extLst>
                    <a:ext uri="{9D8B030D-6E8A-4147-A177-3AD203B41FA5}">
                      <a16:colId xmlns="" xmlns:a16="http://schemas.microsoft.com/office/drawing/2014/main" val="8185366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Место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Муниципальные образования - участники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5202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24-25.01.2019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Кукморский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Балтасинский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Арский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Атнинский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Тюлячинский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Кукморский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283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8</a:t>
                      </a:r>
                      <a:r>
                        <a:rPr lang="ru-RU" dirty="0" smtClean="0"/>
                        <a:t>-2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.01.2019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Сабинский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Елабужский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Мамадышский,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Пестречинский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Рыбно-Слободский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Сабинский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391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</a:t>
                      </a:r>
                      <a:r>
                        <a:rPr lang="ru-RU" dirty="0" smtClean="0"/>
                        <a:t>-</a:t>
                      </a:r>
                      <a:r>
                        <a:rPr lang="en-US" dirty="0" smtClean="0"/>
                        <a:t>31</a:t>
                      </a:r>
                      <a:r>
                        <a:rPr lang="ru-RU" dirty="0" smtClean="0"/>
                        <a:t>.01.2019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Азнакаевский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Альметьевский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Бугульминский,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Бавлинский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Лениногорский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Ютазинский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Азнакаевский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151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01</a:t>
                      </a:r>
                      <a:r>
                        <a:rPr lang="ru-RU" dirty="0" smtClean="0"/>
                        <a:t>-</a:t>
                      </a:r>
                      <a:r>
                        <a:rPr lang="en-US" dirty="0" smtClean="0"/>
                        <a:t>02</a:t>
                      </a:r>
                      <a:r>
                        <a:rPr lang="ru-RU" dirty="0" smtClean="0"/>
                        <a:t>.0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.2019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Верхнеуслонский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Зеленодольский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Высокогорский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Лаишевский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Верхнеуслонский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72954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24128" y="63682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en-US" b="1" dirty="0" smtClean="0"/>
              <a:t>45</a:t>
            </a:r>
            <a:r>
              <a:rPr lang="ru-RU" b="1" dirty="0" smtClean="0"/>
              <a:t> участников</a:t>
            </a:r>
            <a:r>
              <a:rPr lang="en-US" b="1" dirty="0" smtClean="0"/>
              <a:t> </a:t>
            </a:r>
            <a:r>
              <a:rPr lang="en-US" b="1" dirty="0" err="1" smtClean="0"/>
              <a:t>из</a:t>
            </a:r>
            <a:r>
              <a:rPr lang="en-US" b="1" dirty="0" smtClean="0"/>
              <a:t> </a:t>
            </a:r>
            <a:r>
              <a:rPr lang="en-US" b="1" dirty="0" err="1" smtClean="0"/>
              <a:t>всех</a:t>
            </a:r>
            <a:r>
              <a:rPr lang="en-US" b="1" dirty="0" smtClean="0"/>
              <a:t> </a:t>
            </a:r>
            <a:r>
              <a:rPr lang="en-US" b="1" dirty="0" err="1" smtClean="0"/>
              <a:t>муниципальных</a:t>
            </a:r>
            <a:r>
              <a:rPr lang="en-US" b="1" dirty="0" smtClean="0"/>
              <a:t> </a:t>
            </a:r>
            <a:r>
              <a:rPr lang="en-US" b="1" dirty="0" err="1" smtClean="0"/>
              <a:t>образований</a:t>
            </a:r>
            <a:r>
              <a:rPr lang="en-US" b="1" dirty="0" smtClean="0"/>
              <a:t> РТ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455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37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00B050"/>
                </a:solidFill>
                <a:ea typeface="Times New Roman" panose="02020603050405020304" pitchFamily="18" charset="0"/>
              </a:rPr>
              <a:t>З</a:t>
            </a:r>
            <a:r>
              <a:rPr lang="ru-RU" sz="2000" b="1" dirty="0" err="1" smtClean="0">
                <a:solidFill>
                  <a:srgbClr val="00B050"/>
                </a:solidFill>
                <a:ea typeface="Times New Roman" panose="02020603050405020304" pitchFamily="18" charset="0"/>
              </a:rPr>
              <a:t>ональны</a:t>
            </a:r>
            <a:r>
              <a:rPr lang="en-US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 тур</a:t>
            </a:r>
            <a:r>
              <a:rPr lang="en-US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ы </a:t>
            </a:r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регионального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этапа Всероссийского конкурса «Учитель года России</a:t>
            </a:r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» в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Республике Татарстан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9512" y="915566"/>
          <a:ext cx="8928991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777125159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716093382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305115943"/>
                    </a:ext>
                  </a:extLst>
                </a:gridCol>
                <a:gridCol w="4608511">
                  <a:extLst>
                    <a:ext uri="{9D8B030D-6E8A-4147-A177-3AD203B41FA5}">
                      <a16:colId xmlns="" xmlns:a16="http://schemas.microsoft.com/office/drawing/2014/main" val="818536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Место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проведения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Муниципальные образования - участники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5202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04</a:t>
                      </a:r>
                      <a:r>
                        <a:rPr lang="ru-RU" dirty="0" smtClean="0"/>
                        <a:t>-</a:t>
                      </a:r>
                      <a:r>
                        <a:rPr lang="en-US" dirty="0" smtClean="0"/>
                        <a:t>05</a:t>
                      </a:r>
                      <a:r>
                        <a:rPr lang="ru-RU" dirty="0" smtClean="0"/>
                        <a:t>.0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.201</a:t>
                      </a:r>
                      <a:r>
                        <a:rPr lang="en-US" dirty="0" smtClean="0"/>
                        <a:t>9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Алексеевский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Чистопольский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Спасский,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Алькеевский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Новошешминский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Нурлатский,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Аксубаевский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Алексеевский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283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VI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06</a:t>
                      </a:r>
                      <a:r>
                        <a:rPr lang="ru-RU" dirty="0" smtClean="0"/>
                        <a:t>-</a:t>
                      </a:r>
                      <a:r>
                        <a:rPr lang="en-US" dirty="0" smtClean="0"/>
                        <a:t>07</a:t>
                      </a:r>
                      <a:r>
                        <a:rPr lang="ru-RU" dirty="0" smtClean="0"/>
                        <a:t>.0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Мензелинский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Набережные Челны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Тукаевский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Агрызский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Менделеевский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Черемшанский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Мензелинский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391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VII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08</a:t>
                      </a:r>
                      <a:r>
                        <a:rPr lang="ru-RU" dirty="0" smtClean="0"/>
                        <a:t>-</a:t>
                      </a:r>
                      <a:r>
                        <a:rPr lang="en-US" dirty="0" smtClean="0"/>
                        <a:t>09</a:t>
                      </a:r>
                      <a:r>
                        <a:rPr lang="ru-RU" dirty="0" smtClean="0"/>
                        <a:t>.0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Муслюмовский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Нижнекамский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Сармановский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Заинский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Актанышский,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Муслюмовский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151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VIII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</a:t>
                      </a:r>
                      <a:r>
                        <a:rPr lang="ru-RU" dirty="0" smtClean="0"/>
                        <a:t>-</a:t>
                      </a:r>
                      <a:r>
                        <a:rPr lang="en-US" dirty="0" smtClean="0"/>
                        <a:t>12</a:t>
                      </a:r>
                      <a:r>
                        <a:rPr lang="ru-RU" dirty="0" smtClean="0"/>
                        <a:t>.0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Тетюшский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Камско-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Устьинский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Буинский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Апастовский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Кайбицкий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Дрожжановский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Тетюшский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729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IX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</a:t>
                      </a:r>
                      <a:r>
                        <a:rPr lang="ru-RU" dirty="0" smtClean="0"/>
                        <a:t>-</a:t>
                      </a:r>
                      <a:r>
                        <a:rPr lang="en-US" dirty="0" smtClean="0"/>
                        <a:t>15</a:t>
                      </a:r>
                      <a:r>
                        <a:rPr lang="ru-RU" dirty="0" smtClean="0"/>
                        <a:t>.0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Казань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Казань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5185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6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1068</Words>
  <Application>Microsoft Office PowerPoint</Application>
  <PresentationFormat>Экран (16:9)</PresentationFormat>
  <Paragraphs>226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РЕСПУБЛИКАНСКИЙ ЭТАП КОНКУРСА</vt:lpstr>
      <vt:lpstr>Награждение победителя, призеров, лауреатов и номинантов конкурса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Afanaseva</dc:creator>
  <cp:lastModifiedBy>Tamara.Fedorova</cp:lastModifiedBy>
  <cp:revision>83</cp:revision>
  <cp:lastPrinted>2019-02-14T16:07:40Z</cp:lastPrinted>
  <dcterms:created xsi:type="dcterms:W3CDTF">2018-05-24T13:38:21Z</dcterms:created>
  <dcterms:modified xsi:type="dcterms:W3CDTF">2019-02-15T07:44:22Z</dcterms:modified>
</cp:coreProperties>
</file>