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2" r:id="rId5"/>
    <p:sldId id="271" r:id="rId6"/>
    <p:sldId id="257" r:id="rId7"/>
    <p:sldId id="258" r:id="rId8"/>
    <p:sldId id="259" r:id="rId9"/>
    <p:sldId id="260" r:id="rId10"/>
    <p:sldId id="262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84784"/>
            <a:ext cx="6624736" cy="3600399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 работы </a:t>
            </a:r>
            <a:br>
              <a:rPr lang="ru-RU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Кадыровская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 Заинского муниципального района Республики Татарстан</a:t>
            </a:r>
            <a:b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проекте адресной методической помощи 500+</a:t>
            </a:r>
            <a:endParaRPr lang="ru-RU" sz="4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03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преодоление рискового фактора «Пониженный уровень школьного благополучия»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96136" y="1628800"/>
            <a:ext cx="27466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/>
                <a:ea typeface="Calibri"/>
              </a:rPr>
              <a:t>Проведение психологического тренинга </a:t>
            </a:r>
            <a:r>
              <a:rPr lang="ru-RU" sz="2400" dirty="0">
                <a:latin typeface="Times New Roman"/>
                <a:ea typeface="Calibri"/>
              </a:rPr>
              <a:t>по диагностике тревожности и снижению уровня тревожности учащихся</a:t>
            </a:r>
            <a:endParaRPr lang="ru-RU" sz="2400" dirty="0"/>
          </a:p>
        </p:txBody>
      </p:sp>
      <p:pic>
        <p:nvPicPr>
          <p:cNvPr id="7170" name="Picture 2" descr="C:\Users\Admin\Desktop\личное\IMG-20190321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3"/>
            <a:ext cx="51125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4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преодоление рискового фактора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«Пониженный уровень школьного благополучия»</a:t>
            </a:r>
            <a:endParaRPr lang="ru-RU" sz="2800" b="1" dirty="0"/>
          </a:p>
        </p:txBody>
      </p:sp>
      <p:pic>
        <p:nvPicPr>
          <p:cNvPr id="8194" name="Picture 2" descr="C:\Users\Admin\Pictures\2021-06-03 500\500 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41653"/>
            <a:ext cx="3657600" cy="38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88024" y="1988840"/>
            <a:ext cx="2818656" cy="28803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Контроль качества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преподавания </a:t>
            </a:r>
            <a:r>
              <a:rPr lang="ru-RU" sz="2400" dirty="0">
                <a:latin typeface="Times New Roman"/>
                <a:ea typeface="Calibri"/>
              </a:rPr>
              <a:t>учебных предметов </a:t>
            </a:r>
            <a:r>
              <a:rPr lang="ru-RU" sz="2400" dirty="0" smtClean="0">
                <a:latin typeface="Times New Roman"/>
                <a:ea typeface="Calibri"/>
              </a:rPr>
              <a:t>и оказание методической поддержки педагогов через посещение уроков и формирования индивидуальных рекомендаций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812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дорожной карты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обучающихся 6, 9 классов, их родителей, учителей и администрации школы (100%)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школы куратором (первичное 15.03.2020, повторное – 21.04.2021) 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ИС МЭДК концепции развития и среднесрочной программы развития школы (100%)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подпрограмм развития школы (100%)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документов, подтверждающих реализацию программ (100%)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опросах, проводимых в рамках проекта администрации школы и куратора школы (100%)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знакомство с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регионов участников проекта 500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методических семинарах муниципальных объединений учителей-предметников, руководителей образовательных организаций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29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algn="ctr">
              <a:tabLst>
                <a:tab pos="449263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образовательной организации и среднесрочная программа развития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3"/>
          <a:stretch/>
        </p:blipFill>
        <p:spPr bwMode="auto">
          <a:xfrm>
            <a:off x="4572000" y="1580416"/>
            <a:ext cx="3676780" cy="50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4" y="1580416"/>
            <a:ext cx="3672409" cy="504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1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2021-06-03 500\500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6918"/>
            <a:ext cx="4241881" cy="58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Pictures\2021-06-03 500\500 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r="7093" b="46692"/>
          <a:stretch/>
        </p:blipFill>
        <p:spPr bwMode="auto">
          <a:xfrm>
            <a:off x="304800" y="1844824"/>
            <a:ext cx="3642360" cy="31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Autofit/>
          </a:bodyPr>
          <a:lstStyle/>
          <a:p>
            <a:pPr algn="ctr">
              <a:tabLst>
                <a:tab pos="449263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7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 факторов риска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272847"/>
              </p:ext>
            </p:extLst>
          </p:nvPr>
        </p:nvGraphicFramePr>
        <p:xfrm>
          <a:off x="323528" y="688504"/>
          <a:ext cx="8208912" cy="6172200"/>
        </p:xfrm>
        <a:graphic>
          <a:graphicData uri="http://schemas.openxmlformats.org/drawingml/2006/table">
            <a:tbl>
              <a:tblPr firstRow="1" bandRow="1" bandCol="1"/>
              <a:tblGrid>
                <a:gridCol w="1268042"/>
                <a:gridCol w="6940870"/>
              </a:tblGrid>
              <a:tr h="394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Факторы риска (только актуальные для ОО)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Краткое описание мер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2043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1. Низкая учебная мотивация обучающихся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1)проведение психологических  тренингов по диагностике тревожности и снижению уровня  тревожности учащихся;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2)привлечение учащихся «группы риска» к подготовке коллективных мероприятий  в классе, школе, создание ситуации успеха;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3)организация родительских собраний по вопросам психологических и возрастных особенностей учащихся, ответственности  родителей за воспитание  и обучение детей;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4)проведение заседания школьных  методических объединений  по разработке плана мероприятий по формированию успешности учащихся;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5) проведение дополнительных индивидуальных и групповых занятий с учащимися «группы риска».</a:t>
                      </a:r>
                    </a:p>
                  </a:txBody>
                  <a:tcPr marL="51431" marR="51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2. Пониженный уровень школьного благополучия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1)проведение психологических  тренингов по снижению уровня тревожности, эмоционального напряжения педагогов и обучающихся;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2) проведение круглых столов с целью установления дружественных взаимоотношений между учителями и обучающимися;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3)проведение классных часов с целью преодоления тревожности учащихся;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4) проведение школьного Дня самоуправления;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5) проведение родительских собраний по вопросам возможных причин низких образовательных результатов, на которых наметить способы совместной работы по их преодолению.</a:t>
                      </a:r>
                    </a:p>
                  </a:txBody>
                  <a:tcPr marL="51431" marR="51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3. Высокая доля обучающихся с рисками учебной неуспешности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1)организация  индивидуального подхода в работе со слабоуспевающими и высокомотивированными учащимися;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2)проведение психологических  тренингов по диагностике и развитию навыков самоорганизации 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самокоррекции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3)диагностика и развитие предметных умений, навыков и способов деятельности;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4) проведение заседания школьных методических объединений с целью принятия комплекса мер для  диагностики и развития навыков читательской грамотности обучающихся и навыков работы с информацией.</a:t>
                      </a:r>
                    </a:p>
                  </a:txBody>
                  <a:tcPr marL="51431" marR="514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42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7142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преодоление рискового фактора «Высокая доля обучающихся с рисками учебной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52120" y="2492896"/>
            <a:ext cx="2890664" cy="3113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/>
                <a:ea typeface="Calibri"/>
              </a:rPr>
              <a:t>Совещание </a:t>
            </a:r>
            <a:r>
              <a:rPr lang="ru-RU" sz="2400" dirty="0" smtClean="0">
                <a:latin typeface="Times New Roman"/>
                <a:ea typeface="Calibri"/>
              </a:rPr>
              <a:t>«</a:t>
            </a:r>
            <a:r>
              <a:rPr lang="ru-RU" sz="2400" dirty="0">
                <a:latin typeface="Times New Roman"/>
                <a:ea typeface="Calibri"/>
              </a:rPr>
              <a:t>Организация обучения с учетом индивидуальных психофизиологических особенностей»</a:t>
            </a:r>
            <a:endParaRPr lang="ru-RU" sz="2400" dirty="0"/>
          </a:p>
        </p:txBody>
      </p:sp>
      <p:pic>
        <p:nvPicPr>
          <p:cNvPr id="4098" name="Picture 2" descr="C:\Users\Admin\Desktop\ВСОКО\500+\фото\IMG-20210602-WA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5" y="2492896"/>
            <a:ext cx="4835204" cy="36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4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20072" y="2276872"/>
            <a:ext cx="2962672" cy="32403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/>
                <a:ea typeface="Calibri"/>
              </a:rPr>
              <a:t>Разработка индивидуальных программ сопровождения каждого обучающегося с рисками учебной </a:t>
            </a:r>
            <a:r>
              <a:rPr lang="ru-RU" sz="2400" dirty="0" err="1" smtClean="0">
                <a:latin typeface="Times New Roman"/>
                <a:ea typeface="Calibri"/>
              </a:rPr>
              <a:t>неуспешности</a:t>
            </a:r>
            <a:r>
              <a:rPr lang="ru-RU" sz="2400" dirty="0" smtClean="0">
                <a:latin typeface="Times New Roman"/>
                <a:ea typeface="Calibri"/>
              </a:rPr>
              <a:t> и трансляция заседаниях на школьных методических объединений</a:t>
            </a:r>
            <a:endParaRPr lang="ru-RU" sz="2400" dirty="0"/>
          </a:p>
        </p:txBody>
      </p:sp>
      <p:pic>
        <p:nvPicPr>
          <p:cNvPr id="9218" name="Picture 2" descr="C:\Users\Admin\Desktop\ВСОКО\500+\документы для загрузки\Новая папка\IMG_20210408_135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3039802" cy="40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преодоление рискового фактора «Высокая доля обучающихся с рисками учебной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4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92080" y="1988840"/>
            <a:ext cx="3394720" cy="413732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З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аседание школьного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методического объединения гуманитарного цикла по </a:t>
            </a:r>
            <a:r>
              <a:rPr lang="ru-RU" dirty="0">
                <a:latin typeface="Times New Roman"/>
                <a:ea typeface="Calibri"/>
              </a:rPr>
              <a:t>разработке плана мероприятий по формированию читательской грамотности учащихся и навыков работы с информацией</a:t>
            </a:r>
            <a:endParaRPr lang="ru-RU" dirty="0"/>
          </a:p>
        </p:txBody>
      </p:sp>
      <p:pic>
        <p:nvPicPr>
          <p:cNvPr id="5123" name="Picture 3" descr="C:\Users\Admin\Desktop\ВСОКО\500+\документы для загрузки\Новая папка\Screenshot_20210603_1134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0"/>
          <a:stretch/>
        </p:blipFill>
        <p:spPr bwMode="auto">
          <a:xfrm>
            <a:off x="473540" y="1924960"/>
            <a:ext cx="4674524" cy="41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075240" cy="171420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преодоление рискового фактора «Высокая доля обучающихся с рисками учебной неуспешности»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7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преодоление рискового фактора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«Низкая учебная мотивация обучающихся»</a:t>
            </a:r>
            <a:endParaRPr lang="ru-RU" sz="3200" b="1" dirty="0"/>
          </a:p>
        </p:txBody>
      </p:sp>
      <p:pic>
        <p:nvPicPr>
          <p:cNvPr id="6147" name="Picture 3" descr="C:\Users\Admin\Pictures\2021-06-03 500\500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060848"/>
            <a:ext cx="3657600" cy="444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2040" y="1916832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/>
                <a:ea typeface="Calibri"/>
              </a:rPr>
              <a:t>П</a:t>
            </a:r>
            <a:r>
              <a:rPr lang="ru-RU" sz="2400" dirty="0" smtClean="0">
                <a:latin typeface="Times New Roman"/>
                <a:ea typeface="Calibri"/>
              </a:rPr>
              <a:t>роведение </a:t>
            </a:r>
            <a:r>
              <a:rPr lang="ru-RU" sz="2400" dirty="0">
                <a:latin typeface="Times New Roman"/>
                <a:ea typeface="Calibri"/>
              </a:rPr>
              <a:t>родительского собрания по вопросам психологических и возрастных особенностей обучающихся, ответственности родителей за воспитание и обучение детей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7055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240</TotalTime>
  <Words>343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    Опыт работы  МБОУ «Кадыровская средняя общеобразовательная школа» Заинского муниципального района Республики Татарстан  в проекте адресной методической помощи 500+</vt:lpstr>
      <vt:lpstr>Реализация дорожной карты</vt:lpstr>
      <vt:lpstr>Концепция развития образовательной организации и среднесрочная программа развития</vt:lpstr>
      <vt:lpstr>Результаты анкетирования</vt:lpstr>
      <vt:lpstr>Самодиагностика факторов риска</vt:lpstr>
      <vt:lpstr>Мероприятия, направленные на преодоление рискового фактора «Высокая доля обучающихся с рисками учебной неуспешности»</vt:lpstr>
      <vt:lpstr>Мероприятия, направленные на преодоление рискового фактора «Высокая доля обучающихся с рисками учебной неуспешности»</vt:lpstr>
      <vt:lpstr>Презентация PowerPoint</vt:lpstr>
      <vt:lpstr>Мероприятия, направленные на преодоление рискового фактора «Низкая учебная мотивация обучающихся»</vt:lpstr>
      <vt:lpstr>Мероприятия, направленные на преодоление рискового фактора «Пониженный уровень школьного благополучия»</vt:lpstr>
      <vt:lpstr>Мероприятия, направленные на преодоление рискового фактора «Пониженный уровень школьного благополучия»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методист</cp:lastModifiedBy>
  <cp:revision>19</cp:revision>
  <dcterms:created xsi:type="dcterms:W3CDTF">2021-06-03T05:58:03Z</dcterms:created>
  <dcterms:modified xsi:type="dcterms:W3CDTF">2021-06-04T07:33:07Z</dcterms:modified>
</cp:coreProperties>
</file>