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0.jpg" ContentType="image/jpeg"/>
  <Override PartName="/ppt/media/image11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1" r:id="rId1"/>
  </p:sldMasterIdLst>
  <p:sldIdLst>
    <p:sldId id="256" r:id="rId2"/>
    <p:sldId id="280" r:id="rId3"/>
    <p:sldId id="281" r:id="rId4"/>
    <p:sldId id="283" r:id="rId5"/>
    <p:sldId id="284" r:id="rId6"/>
    <p:sldId id="287" r:id="rId7"/>
    <p:sldId id="290" r:id="rId8"/>
    <p:sldId id="288" r:id="rId9"/>
    <p:sldId id="289" r:id="rId10"/>
    <p:sldId id="285" r:id="rId11"/>
    <p:sldId id="286" r:id="rId12"/>
    <p:sldId id="270" r:id="rId13"/>
    <p:sldId id="271" r:id="rId14"/>
    <p:sldId id="291" r:id="rId15"/>
  </p:sldIdLst>
  <p:sldSz cx="12192000" cy="6858000"/>
  <p:notesSz cx="12192000" cy="6858000"/>
  <p:embeddedFontLst>
    <p:embeddedFont>
      <p:font typeface="Arial Black" panose="020B0A04020102020204" pitchFamily="34" charset="0"/>
      <p:bold r:id="rId16"/>
    </p:embeddedFont>
    <p:embeddedFont>
      <p:font typeface="Century Schoolbook" panose="02040604050505020304" pitchFamily="18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  <p:embeddedFont>
      <p:font typeface="Monotype Corsiva" panose="03010101010201010101" pitchFamily="66" charset="0"/>
      <p:italic r:id="rId29"/>
    </p:embeddedFont>
    <p:embeddedFont>
      <p:font typeface="Wingdings 2" panose="05020102010507070707" pitchFamily="18" charset="2"/>
      <p:regular r:id="rId3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F4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258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3547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005319" y="1977593"/>
            <a:ext cx="4876800" cy="4416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128085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5580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education.yandex.ru/uchitel/intensiv3/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66369" y="6414896"/>
            <a:ext cx="11247120" cy="0"/>
          </a:xfrm>
          <a:custGeom>
            <a:avLst/>
            <a:gdLst/>
            <a:ahLst/>
            <a:cxnLst/>
            <a:rect l="l" t="t" r="r" b="b"/>
            <a:pathLst>
              <a:path w="11247120">
                <a:moveTo>
                  <a:pt x="11247120" y="0"/>
                </a:moveTo>
                <a:lnTo>
                  <a:pt x="0" y="0"/>
                </a:lnTo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94739" y="362043"/>
            <a:ext cx="9390380" cy="296876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  <a:latin typeface="Times New Roman"/>
                <a:ea typeface="Calibri"/>
              </a:rPr>
              <a:t>«Пути повышения образовательных результатов в школе  с низкими результатами обучения»</a:t>
            </a:r>
            <a:br>
              <a:rPr lang="ru-RU" sz="4000" dirty="0">
                <a:solidFill>
                  <a:srgbClr val="C00000"/>
                </a:solidFill>
                <a:latin typeface="Times New Roman"/>
                <a:ea typeface="Calibri"/>
              </a:rPr>
            </a:br>
            <a:r>
              <a:rPr lang="ru-RU" sz="4000" dirty="0">
                <a:solidFill>
                  <a:srgbClr val="C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/>
            </a:r>
            <a:br>
              <a:rPr lang="ru-RU" sz="4000" dirty="0">
                <a:solidFill>
                  <a:srgbClr val="C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</a:br>
            <a:endParaRPr lang="ru-RU" sz="3200" dirty="0">
              <a:solidFill>
                <a:srgbClr val="C00000"/>
              </a:solidFill>
              <a:latin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17905" y="3048001"/>
            <a:ext cx="45649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«Образование – величайшее из земных благ, </a:t>
            </a:r>
            <a:r>
              <a:rPr lang="ru-RU" sz="2800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</a:rPr>
              <a:t>если оно наивысшего качества.</a:t>
            </a:r>
            <a:br>
              <a:rPr lang="ru-RU" sz="2800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</a:rPr>
            </a:br>
            <a:r>
              <a:rPr lang="ru-RU" sz="2800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</a:rPr>
              <a:t>В противном случае оно совершенно бесполезно»</a:t>
            </a:r>
            <a:br>
              <a:rPr lang="ru-RU" sz="2800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</a:rPr>
            </a:br>
            <a:r>
              <a:rPr lang="ru-RU" sz="2800" dirty="0" err="1" smtClean="0">
                <a:solidFill>
                  <a:srgbClr val="C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Р.Кипли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1000" y="5460789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Monotype Corsiva" panose="03010101010201010101" pitchFamily="66" charset="0"/>
                <a:cs typeface="Times New Roman"/>
              </a:rPr>
              <a:t>Заместитель директора по учебной работе  </a:t>
            </a:r>
            <a:r>
              <a:rPr lang="ru-RU" sz="2800" dirty="0" err="1" smtClean="0">
                <a:latin typeface="Monotype Corsiva" panose="03010101010201010101" pitchFamily="66" charset="0"/>
                <a:cs typeface="Times New Roman"/>
              </a:rPr>
              <a:t>Шайхутдинов</a:t>
            </a:r>
            <a:r>
              <a:rPr lang="ru-RU" sz="2800" dirty="0" smtClean="0">
                <a:latin typeface="Monotype Corsiva" panose="03010101010201010101" pitchFamily="66" charset="0"/>
                <a:cs typeface="Times New Roman"/>
              </a:rPr>
              <a:t> </a:t>
            </a:r>
            <a:r>
              <a:rPr lang="ru-RU" sz="2800" dirty="0" err="1" smtClean="0">
                <a:latin typeface="Monotype Corsiva" panose="03010101010201010101" pitchFamily="66" charset="0"/>
                <a:cs typeface="Times New Roman"/>
              </a:rPr>
              <a:t>Рашит</a:t>
            </a:r>
            <a:r>
              <a:rPr lang="ru-RU" sz="2800" dirty="0" smtClean="0">
                <a:latin typeface="Monotype Corsiva" panose="03010101010201010101" pitchFamily="66" charset="0"/>
                <a:cs typeface="Times New Roman"/>
              </a:rPr>
              <a:t> </a:t>
            </a:r>
            <a:r>
              <a:rPr lang="ru-RU" sz="2800" dirty="0" err="1" smtClean="0">
                <a:latin typeface="Monotype Corsiva" panose="03010101010201010101" pitchFamily="66" charset="0"/>
                <a:cs typeface="Times New Roman"/>
              </a:rPr>
              <a:t>Гилазович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53" y="2206513"/>
            <a:ext cx="5785378" cy="3254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524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3547"/>
                </a:solidFill>
                <a:latin typeface="Arial Black"/>
                <a:cs typeface="Arial Black"/>
              </a:rPr>
              <a:t>Высокая </a:t>
            </a:r>
            <a:r>
              <a:rPr lang="ru-RU" sz="2800" spc="-5" dirty="0" smtClean="0">
                <a:solidFill>
                  <a:srgbClr val="003547"/>
                </a:solidFill>
                <a:latin typeface="Arial Black"/>
                <a:cs typeface="Arial Black"/>
              </a:rPr>
              <a:t>доля</a:t>
            </a:r>
            <a:r>
              <a:rPr lang="ru-RU" sz="2800" spc="-15" dirty="0" smtClean="0">
                <a:solidFill>
                  <a:srgbClr val="003547"/>
                </a:solidFill>
                <a:latin typeface="Arial Black"/>
                <a:cs typeface="Arial Black"/>
              </a:rPr>
              <a:t> </a:t>
            </a:r>
            <a:r>
              <a:rPr lang="ru-RU" sz="2800" dirty="0" smtClean="0">
                <a:solidFill>
                  <a:srgbClr val="003547"/>
                </a:solidFill>
                <a:latin typeface="Arial Black"/>
                <a:cs typeface="Arial Black"/>
              </a:rPr>
              <a:t>обучающихся</a:t>
            </a:r>
            <a:r>
              <a:rPr lang="ru-RU" sz="2800" spc="-20" dirty="0" smtClean="0">
                <a:solidFill>
                  <a:srgbClr val="003547"/>
                </a:solidFill>
                <a:latin typeface="Arial Black"/>
                <a:cs typeface="Arial Black"/>
              </a:rPr>
              <a:t> </a:t>
            </a:r>
            <a:r>
              <a:rPr lang="ru-RU" sz="2800" dirty="0" smtClean="0">
                <a:solidFill>
                  <a:srgbClr val="003547"/>
                </a:solidFill>
                <a:latin typeface="Arial Black"/>
                <a:cs typeface="Arial Black"/>
              </a:rPr>
              <a:t>с</a:t>
            </a:r>
            <a:r>
              <a:rPr lang="ru-RU" sz="2800" spc="-5" dirty="0" smtClean="0">
                <a:solidFill>
                  <a:srgbClr val="003547"/>
                </a:solidFill>
                <a:latin typeface="Arial Black"/>
                <a:cs typeface="Arial Black"/>
              </a:rPr>
              <a:t> </a:t>
            </a:r>
            <a:r>
              <a:rPr lang="ru-RU" sz="2800" dirty="0" smtClean="0">
                <a:solidFill>
                  <a:srgbClr val="003547"/>
                </a:solidFill>
                <a:latin typeface="Arial Black"/>
                <a:cs typeface="Arial Black"/>
              </a:rPr>
              <a:t>рисками</a:t>
            </a:r>
            <a:r>
              <a:rPr lang="ru-RU" sz="2800" spc="-5" dirty="0" smtClean="0">
                <a:solidFill>
                  <a:srgbClr val="003547"/>
                </a:solidFill>
                <a:latin typeface="Arial Black"/>
                <a:cs typeface="Arial Black"/>
              </a:rPr>
              <a:t> </a:t>
            </a:r>
            <a:r>
              <a:rPr lang="ru-RU" sz="2800" dirty="0" smtClean="0">
                <a:solidFill>
                  <a:srgbClr val="003547"/>
                </a:solidFill>
                <a:latin typeface="Arial Black"/>
                <a:cs typeface="Arial Black"/>
              </a:rPr>
              <a:t>учебной </a:t>
            </a:r>
            <a:r>
              <a:rPr lang="ru-RU" sz="2800" spc="-1055" dirty="0" smtClean="0">
                <a:solidFill>
                  <a:srgbClr val="003547"/>
                </a:solidFill>
                <a:latin typeface="Arial Black"/>
                <a:cs typeface="Arial Black"/>
              </a:rPr>
              <a:t> </a:t>
            </a:r>
            <a:r>
              <a:rPr lang="ru-RU" sz="2800" spc="-5" dirty="0" err="1" smtClean="0">
                <a:solidFill>
                  <a:srgbClr val="003547"/>
                </a:solidFill>
                <a:latin typeface="Arial Black"/>
                <a:cs typeface="Arial Black"/>
              </a:rPr>
              <a:t>неуспешности</a:t>
            </a:r>
            <a:r>
              <a:rPr lang="ru-RU" sz="2800" dirty="0" smtClean="0">
                <a:latin typeface="Arial Black"/>
                <a:cs typeface="Arial Black"/>
              </a:rPr>
              <a:t/>
            </a:r>
            <a:br>
              <a:rPr lang="ru-RU" sz="2800" dirty="0" smtClean="0">
                <a:latin typeface="Arial Black"/>
                <a:cs typeface="Arial Black"/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1779831"/>
            <a:ext cx="11430000" cy="2673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7365">
              <a:lnSpc>
                <a:spcPct val="70000"/>
              </a:lnSpc>
              <a:spcBef>
                <a:spcPts val="960"/>
              </a:spcBef>
              <a:tabLst>
                <a:tab pos="241300" algn="l"/>
              </a:tabLst>
            </a:pPr>
            <a:r>
              <a:rPr lang="ru-RU" sz="24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</a:t>
            </a:r>
            <a:r>
              <a:rPr lang="ru-RU" sz="2400" b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</a:t>
            </a:r>
            <a:r>
              <a:rPr lang="ru-RU" sz="2400" b="1" spc="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</a:t>
            </a:r>
            <a:r>
              <a:rPr lang="ru-RU" sz="2400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затруднений</a:t>
            </a:r>
            <a:r>
              <a:rPr lang="ru-RU" sz="2400" b="1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lang="ru-RU" sz="2400" b="1" spc="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spc="-7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r>
              <a:rPr lang="ru-RU" sz="2400" b="1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преодолению:</a:t>
            </a:r>
          </a:p>
          <a:p>
            <a:pPr marL="241300" marR="681990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309245" algn="l"/>
                <a:tab pos="30988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spc="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</a:t>
            </a:r>
            <a:r>
              <a:rPr lang="ru-RU" sz="2400" spc="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читательской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</a:t>
            </a:r>
            <a:r>
              <a:rPr lang="ru-RU" sz="2400" spc="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lang="ru-RU" sz="24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spc="-5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</a:t>
            </a:r>
            <a:r>
              <a:rPr lang="ru-RU" sz="240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sz="24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информацией;</a:t>
            </a:r>
          </a:p>
          <a:p>
            <a:pPr marL="309880" indent="-297180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309245" algn="l"/>
                <a:tab pos="309880" algn="l"/>
              </a:tabLst>
            </a:pPr>
            <a:r>
              <a:rPr lang="ru-RU" sz="240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r>
              <a:rPr lang="ru-RU" sz="2400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</a:t>
            </a:r>
            <a:r>
              <a:rPr lang="ru-RU" sz="240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самоорганизации,</a:t>
            </a:r>
            <a:r>
              <a:rPr lang="ru-RU" sz="2400" spc="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самокоррекции</a:t>
            </a:r>
            <a:r>
              <a:rPr lang="ru-RU" sz="240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09880" indent="-297180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309245" algn="l"/>
                <a:tab pos="309880" algn="l"/>
              </a:tabLst>
            </a:pPr>
            <a:r>
              <a:rPr lang="ru-RU" sz="240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ru-RU" sz="2400" spc="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sz="2400" spc="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предметных</a:t>
            </a:r>
            <a:r>
              <a:rPr lang="ru-RU" sz="2400" spc="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умений,</a:t>
            </a:r>
            <a:r>
              <a:rPr lang="ru-RU" sz="2400" spc="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</a:t>
            </a:r>
            <a:r>
              <a:rPr lang="ru-RU" sz="2400" spc="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spc="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способов </a:t>
            </a:r>
            <a:r>
              <a:rPr lang="ru-RU" sz="240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</a:p>
          <a:p>
            <a:pPr marL="12700">
              <a:lnSpc>
                <a:spcPts val="2450"/>
              </a:lnSpc>
              <a:spcBef>
                <a:spcPts val="135"/>
              </a:spcBef>
              <a:tabLst>
                <a:tab pos="241300" algn="l"/>
              </a:tabLst>
            </a:pPr>
            <a:r>
              <a:rPr lang="ru-RU" sz="24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Адресная </a:t>
            </a:r>
            <a:r>
              <a:rPr lang="ru-RU" sz="24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корректировка</a:t>
            </a:r>
            <a:r>
              <a:rPr lang="ru-RU" sz="2400" b="1" spc="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</a:t>
            </a:r>
            <a:r>
              <a:rPr lang="ru-RU" sz="2400" b="1" spc="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sz="2400" b="1" spc="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marL="241300">
              <a:lnSpc>
                <a:spcPts val="2450"/>
              </a:lnSpc>
            </a:pPr>
            <a:r>
              <a:rPr lang="ru-RU" sz="24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</a:t>
            </a:r>
            <a:r>
              <a:rPr lang="ru-RU" sz="2400" b="1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  <a:r>
              <a:rPr lang="ru-RU" sz="2400" b="1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соответствии</a:t>
            </a:r>
            <a:r>
              <a:rPr lang="ru-RU" sz="2400" b="1" spc="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диагностикой.</a:t>
            </a:r>
            <a:endParaRPr lang="ru-RU" sz="2400" b="1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8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300" y="-152400"/>
            <a:ext cx="99568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Низкая</a:t>
            </a:r>
            <a:r>
              <a:rPr lang="ru-RU" sz="28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</a:t>
            </a:r>
            <a:r>
              <a:rPr lang="ru-RU" sz="2800" b="1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3796" y="1143000"/>
            <a:ext cx="11617960" cy="1735732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612775" indent="-229235">
              <a:lnSpc>
                <a:spcPct val="100000"/>
              </a:lnSpc>
              <a:spcBef>
                <a:spcPts val="855"/>
              </a:spcBef>
              <a:buFont typeface="Arial"/>
              <a:buChar char="•"/>
              <a:tabLst>
                <a:tab pos="612775" algn="l"/>
                <a:tab pos="613410" algn="l"/>
              </a:tabLst>
            </a:pPr>
            <a:r>
              <a:rPr sz="2400" b="1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</a:t>
            </a:r>
            <a:r>
              <a:rPr sz="2400" b="1" spc="-50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sz="2400" b="1" spc="-10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«группы</a:t>
            </a:r>
            <a:r>
              <a:rPr sz="2400" b="1" spc="-15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риска».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2775" marR="1461135" indent="-228600">
              <a:lnSpc>
                <a:spcPts val="2160"/>
              </a:lnSpc>
              <a:spcBef>
                <a:spcPts val="1025"/>
              </a:spcBef>
              <a:buFont typeface="Arial"/>
              <a:buChar char="•"/>
              <a:tabLst>
                <a:tab pos="612775" algn="l"/>
                <a:tab pos="613410" algn="l"/>
                <a:tab pos="9968230" algn="l"/>
              </a:tabLst>
            </a:pPr>
            <a:r>
              <a:rPr sz="2400" b="1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</a:t>
            </a:r>
            <a:r>
              <a:rPr sz="2400" b="1" spc="-10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400" b="1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2400" b="1" spc="-10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400" b="1" spc="-5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ияти</a:t>
            </a:r>
            <a:r>
              <a:rPr sz="2400" b="1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sz="2400" b="1" spc="5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400" b="1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 </a:t>
            </a:r>
            <a:r>
              <a:rPr sz="2400" b="1" spc="-10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400" b="1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бучающих</a:t>
            </a:r>
            <a:r>
              <a:rPr sz="2400" b="1" spc="-10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400" b="1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2400" b="1" spc="-10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</a:t>
            </a:r>
            <a:r>
              <a:rPr sz="2400" b="1" spc="-10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2400" b="1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</a:t>
            </a:r>
            <a:r>
              <a:rPr sz="2400" b="1" spc="-10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</a:t>
            </a:r>
            <a:r>
              <a:rPr sz="2400" b="1" spc="-10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400" b="1" spc="-5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400" b="1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400" b="1" spc="5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b="1" spc="-5" dirty="0" err="1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</a:t>
            </a:r>
            <a:r>
              <a:rPr sz="2400" b="1" dirty="0" err="1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400" b="1" spc="-5" dirty="0" err="1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ивидуальна</a:t>
            </a:r>
            <a:r>
              <a:rPr sz="2400" b="1" dirty="0" err="1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400" b="1" dirty="0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</a:t>
            </a:r>
            <a:r>
              <a:rPr sz="2400" b="1" spc="-5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работа,</a:t>
            </a:r>
            <a:r>
              <a:rPr sz="2400" b="1" spc="10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</a:t>
            </a:r>
            <a:r>
              <a:rPr sz="2400" b="1" spc="10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</a:t>
            </a:r>
            <a:r>
              <a:rPr sz="2400" b="1" spc="10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  <a:r>
              <a:rPr sz="2400" b="1" spc="-20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 err="1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успеха</a:t>
            </a:r>
            <a:r>
              <a:rPr sz="2400" b="1" spc="-5" dirty="0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b="1" spc="-5" dirty="0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 err="1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мотивирующая</a:t>
            </a:r>
            <a:r>
              <a:rPr sz="2400" b="1" spc="-5" dirty="0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учеников к обучению, </a:t>
            </a:r>
            <a:r>
              <a:rPr sz="2400" b="1" spc="-5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</a:t>
            </a:r>
            <a:r>
              <a:rPr sz="2400" b="1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 </a:t>
            </a:r>
            <a:r>
              <a:rPr sz="2400" b="1" spc="-655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</a:t>
            </a:r>
            <a:r>
              <a:rPr sz="2400" b="1" spc="-15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 err="1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приемы</a:t>
            </a:r>
            <a:r>
              <a:rPr sz="2400" b="1" spc="-5" dirty="0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2000" y="3200400"/>
            <a:ext cx="1066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-5" dirty="0" smtClean="0">
                <a:solidFill>
                  <a:srgbClr val="0035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Низкое</a:t>
            </a:r>
            <a:r>
              <a:rPr lang="ru-RU" sz="2800" b="1" spc="-30" dirty="0" smtClean="0">
                <a:solidFill>
                  <a:srgbClr val="0035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5" dirty="0" smtClean="0">
                <a:solidFill>
                  <a:srgbClr val="0035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</a:t>
            </a:r>
            <a:r>
              <a:rPr lang="ru-RU" sz="2800" b="1" spc="-30" dirty="0" smtClean="0">
                <a:solidFill>
                  <a:srgbClr val="0035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35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преодоления</a:t>
            </a:r>
            <a:r>
              <a:rPr lang="ru-RU" sz="2800" b="1" spc="-40" dirty="0" smtClean="0">
                <a:solidFill>
                  <a:srgbClr val="0035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5" dirty="0" smtClean="0">
                <a:solidFill>
                  <a:srgbClr val="0035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языковых </a:t>
            </a:r>
            <a:r>
              <a:rPr lang="ru-RU" sz="2800" b="1" spc="-1185" dirty="0" smtClean="0">
                <a:solidFill>
                  <a:srgbClr val="0035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35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1" spc="-20" dirty="0" smtClean="0">
                <a:solidFill>
                  <a:srgbClr val="0035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5" dirty="0" smtClean="0">
                <a:solidFill>
                  <a:srgbClr val="0035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культурных</a:t>
            </a:r>
            <a:r>
              <a:rPr lang="ru-RU" sz="2800" b="1" dirty="0" smtClean="0">
                <a:solidFill>
                  <a:srgbClr val="0035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5" dirty="0" smtClean="0">
                <a:solidFill>
                  <a:srgbClr val="0035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барьеров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2500" y="3886200"/>
            <a:ext cx="10287000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5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ru-RU" sz="2400" b="1" dirty="0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</a:t>
            </a:r>
            <a:r>
              <a:rPr lang="ru-RU" sz="2400" b="1" spc="-45" dirty="0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5" dirty="0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2400" b="1" spc="-25" dirty="0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этих</a:t>
            </a:r>
            <a:r>
              <a:rPr lang="ru-RU" sz="2400" b="1" spc="-15" dirty="0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5" dirty="0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категорий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spcBef>
                <a:spcPts val="2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ru-RU" sz="2400" b="1" dirty="0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</a:t>
            </a:r>
            <a:r>
              <a:rPr lang="ru-RU" sz="2400" b="1" spc="-45" dirty="0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</a:t>
            </a:r>
            <a:r>
              <a:rPr lang="ru-RU" sz="2400" b="1" spc="-25" dirty="0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5" dirty="0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</a:t>
            </a:r>
            <a:r>
              <a:rPr lang="ru-RU" sz="2400" b="1" spc="-15" dirty="0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5" dirty="0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методикам</a:t>
            </a:r>
            <a:r>
              <a:rPr lang="ru-RU" sz="2400" b="1" spc="-25" dirty="0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5" dirty="0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sz="2400" b="1" dirty="0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lang="ru-RU" sz="2400" b="1" spc="-10" dirty="0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этими </a:t>
            </a:r>
            <a:r>
              <a:rPr lang="ru-RU" sz="2400" b="1" spc="-5" dirty="0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категориями</a:t>
            </a:r>
            <a:r>
              <a:rPr lang="ru-RU" sz="2400" b="1" spc="-50" dirty="0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5" dirty="0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</a:p>
          <a:p>
            <a:pPr marL="241300" indent="-228600">
              <a:spcBef>
                <a:spcPts val="2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ru-RU" sz="2400" b="1" spc="-5" dirty="0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</a:t>
            </a:r>
            <a:r>
              <a:rPr lang="ru-RU" sz="2400" b="1" spc="-10" dirty="0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5" dirty="0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r>
              <a:rPr lang="ru-RU" sz="2400" b="1" spc="15" dirty="0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spc="-10" dirty="0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5" dirty="0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</a:t>
            </a:r>
            <a:r>
              <a:rPr lang="ru-RU" sz="2400" b="1" spc="-25" dirty="0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этих</a:t>
            </a:r>
            <a:r>
              <a:rPr lang="ru-RU" sz="2400" b="1" spc="-5" dirty="0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категорий</a:t>
            </a:r>
            <a:r>
              <a:rPr lang="ru-RU" sz="2400" b="1" dirty="0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5" dirty="0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2400" b="1" dirty="0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lang="ru-RU" sz="2400" b="1" spc="-10" dirty="0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ru-RU" sz="2400" b="1" spc="-10" dirty="0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снятия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spcBef>
                <a:spcPts val="275"/>
              </a:spcBef>
              <a:tabLst>
                <a:tab pos="240665" algn="l"/>
                <a:tab pos="241300" algn="l"/>
              </a:tabLst>
            </a:pPr>
            <a:r>
              <a:rPr lang="ru-RU" sz="2400" b="1" dirty="0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</a:t>
            </a:r>
            <a:r>
              <a:rPr lang="ru-RU" sz="2400" b="1" spc="-20" dirty="0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барьеров,</a:t>
            </a:r>
            <a:r>
              <a:rPr lang="ru-RU" sz="2400" b="1" spc="5" dirty="0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5" dirty="0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устранения</a:t>
            </a:r>
            <a:r>
              <a:rPr lang="ru-RU" sz="2400" b="1" spc="10" dirty="0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психологической</a:t>
            </a:r>
            <a:r>
              <a:rPr lang="ru-RU" sz="2400" b="1" spc="15" dirty="0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5" dirty="0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напряженности.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spcBef>
                <a:spcPts val="275"/>
              </a:spcBef>
              <a:tabLst>
                <a:tab pos="240665" algn="l"/>
                <a:tab pos="241300" algn="l"/>
              </a:tabLst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endParaRPr lang="ru-RU" dirty="0" smtClean="0">
              <a:solidFill>
                <a:srgbClr val="1FC2CA"/>
              </a:solidFill>
              <a:latin typeface="Arial Black"/>
              <a:cs typeface="Arial Black"/>
            </a:endParaRPr>
          </a:p>
          <a:p>
            <a:pPr marL="241300" indent="-228600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endParaRPr lang="ru-RU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75090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655060"/>
            <a:ext cx="109728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3625" marR="5080" indent="-3338513" algn="ctr">
              <a:lnSpc>
                <a:spcPct val="100000"/>
              </a:lnSpc>
              <a:spcBef>
                <a:spcPts val="100"/>
              </a:spcBef>
              <a:tabLst>
                <a:tab pos="1974850" algn="l"/>
              </a:tabLst>
            </a:pPr>
            <a:r>
              <a:rPr sz="2800" b="1" dirty="0"/>
              <a:t>Пониженный </a:t>
            </a:r>
            <a:r>
              <a:rPr sz="2800" b="1" dirty="0" err="1"/>
              <a:t>уровень</a:t>
            </a:r>
            <a:r>
              <a:rPr sz="2800" b="1" dirty="0"/>
              <a:t> </a:t>
            </a:r>
            <a:r>
              <a:rPr sz="2800" b="1" spc="5" dirty="0"/>
              <a:t> </a:t>
            </a:r>
            <a:r>
              <a:rPr lang="ru-RU" sz="2800" b="1" spc="5" dirty="0" smtClean="0"/>
              <a:t>ш</a:t>
            </a:r>
            <a:r>
              <a:rPr sz="2800" b="1" spc="-10" dirty="0" err="1" smtClean="0"/>
              <a:t>кольного</a:t>
            </a:r>
            <a:r>
              <a:rPr sz="2800" b="1" spc="-40" dirty="0" smtClean="0"/>
              <a:t> </a:t>
            </a:r>
            <a:r>
              <a:rPr sz="2800" b="1" spc="-5" dirty="0"/>
              <a:t>благополучия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4943" y="1768221"/>
            <a:ext cx="10551160" cy="283128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indent="-229235">
              <a:lnSpc>
                <a:spcPts val="2810"/>
              </a:lnSpc>
              <a:spcBef>
                <a:spcPts val="90"/>
              </a:spcBef>
              <a:buFont typeface="Arial"/>
              <a:buChar char="•"/>
              <a:tabLst>
                <a:tab pos="241935" algn="l"/>
              </a:tabLst>
            </a:pPr>
            <a:r>
              <a:rPr sz="2400" b="1" spc="-10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</a:t>
            </a:r>
            <a:r>
              <a:rPr sz="2400" b="1" spc="65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педагогическими</a:t>
            </a:r>
            <a:r>
              <a:rPr sz="2400" b="1" spc="114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работниками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287020">
              <a:lnSpc>
                <a:spcPct val="80000"/>
              </a:lnSpc>
              <a:spcBef>
                <a:spcPts val="310"/>
              </a:spcBef>
            </a:pPr>
            <a:r>
              <a:rPr sz="2400" b="1" spc="-10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</a:t>
            </a:r>
            <a:r>
              <a:rPr sz="2400" b="1" spc="95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</a:t>
            </a:r>
            <a:r>
              <a:rPr sz="2400" b="1" spc="65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активного</a:t>
            </a:r>
            <a:r>
              <a:rPr sz="2400" b="1" spc="85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</a:t>
            </a:r>
            <a:r>
              <a:rPr sz="2400" b="1" spc="114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2400" b="1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  <a:r>
              <a:rPr sz="2400" b="1" spc="65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r>
              <a:rPr sz="2400" b="1" spc="55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400" b="1" spc="-15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низкими</a:t>
            </a:r>
            <a:r>
              <a:rPr sz="2400" b="1" spc="70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образовательными </a:t>
            </a:r>
            <a:r>
              <a:rPr sz="2400" b="1" spc="-850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результатами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5080" indent="-229235">
              <a:lnSpc>
                <a:spcPts val="2500"/>
              </a:lnSpc>
              <a:spcBef>
                <a:spcPts val="990"/>
              </a:spcBef>
              <a:buFont typeface="Arial"/>
              <a:buChar char="•"/>
              <a:tabLst>
                <a:tab pos="241935" algn="l"/>
              </a:tabLst>
            </a:pPr>
            <a:r>
              <a:rPr sz="2400" b="1" spc="-5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sz="2400" b="1" spc="70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b="1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</a:t>
            </a:r>
            <a:r>
              <a:rPr sz="2400" b="1" spc="90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просветительской</a:t>
            </a:r>
            <a:r>
              <a:rPr sz="2400" b="1" spc="110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sz="2400" b="1" spc="-5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sz="2400" b="1" spc="-10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родителями</a:t>
            </a:r>
            <a:r>
              <a:rPr sz="2400" b="1" spc="105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400" b="1" spc="-10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вопросам</a:t>
            </a:r>
            <a:r>
              <a:rPr sz="2400" b="1" spc="75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возможных</a:t>
            </a:r>
            <a:r>
              <a:rPr sz="2400" b="1" spc="60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</a:t>
            </a:r>
            <a:r>
              <a:rPr sz="2400" b="1" spc="40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низких </a:t>
            </a:r>
            <a:r>
              <a:rPr sz="2400" b="1" spc="-850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</a:t>
            </a:r>
            <a:r>
              <a:rPr sz="2400" b="1" spc="110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  <a:r>
              <a:rPr sz="2400" b="1" spc="80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совместной</a:t>
            </a:r>
            <a:r>
              <a:rPr sz="2400" b="1" spc="85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>
              <a:lnSpc>
                <a:spcPts val="2510"/>
              </a:lnSpc>
            </a:pPr>
            <a:r>
              <a:rPr sz="2400" b="1" spc="-5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400" b="1" spc="-15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sz="2400" b="1" spc="-20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преодолению.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923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241935" algn="l"/>
              </a:tabLst>
            </a:pPr>
            <a:r>
              <a:rPr sz="2400" b="1" spc="-10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sz="2400" b="1" spc="35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механизмов</a:t>
            </a:r>
            <a:r>
              <a:rPr sz="2400" b="1" spc="80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психолого-педагогической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23595" y="4637565"/>
            <a:ext cx="9063355" cy="1163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400" b="1" spc="-5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поддержки.</a:t>
            </a:r>
            <a:r>
              <a:rPr sz="2400" b="1" spc="50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 err="1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</a:t>
            </a:r>
            <a:r>
              <a:rPr sz="2400" b="1" spc="105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 err="1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</a:t>
            </a:r>
            <a:r>
              <a:rPr lang="ru-RU" sz="2400" b="1" spc="-5" dirty="0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выгорания</a:t>
            </a:r>
            <a:r>
              <a:rPr lang="ru-RU" sz="2400" b="1" spc="-30" dirty="0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5" dirty="0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2600" dirty="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655060"/>
            <a:ext cx="109728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3625" marR="5080" indent="-3338513" algn="ctr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Пониженный уровень </a:t>
            </a:r>
            <a:r>
              <a:rPr sz="2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школьного</a:t>
            </a:r>
            <a:r>
              <a:rPr sz="28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4943" y="1708099"/>
            <a:ext cx="10610851" cy="18219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6515">
              <a:lnSpc>
                <a:spcPct val="120100"/>
              </a:lnSpc>
              <a:spcBef>
                <a:spcPts val="95"/>
              </a:spcBef>
              <a:tabLst>
                <a:tab pos="241935" algn="l"/>
              </a:tabLst>
            </a:pPr>
            <a:r>
              <a:rPr sz="2400" b="1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</a:t>
            </a:r>
            <a:r>
              <a:rPr sz="2400" b="1" spc="-15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</a:t>
            </a:r>
            <a:r>
              <a:rPr sz="2400" b="1" spc="-55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</a:t>
            </a:r>
            <a:r>
              <a:rPr sz="2400" b="1" spc="-40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5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400" b="1" spc="-45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</a:t>
            </a:r>
            <a:r>
              <a:rPr sz="2400" b="1" spc="-919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sz="2400" b="1" spc="-70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sz="2400" b="1" spc="-30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5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400" b="1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детьми</a:t>
            </a:r>
            <a:r>
              <a:rPr sz="2400" b="1" spc="-10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463040">
              <a:lnSpc>
                <a:spcPts val="3030"/>
              </a:lnSpc>
              <a:spcBef>
                <a:spcPts val="40"/>
              </a:spcBef>
            </a:pPr>
            <a:r>
              <a:rPr sz="2400" b="1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категорий:</a:t>
            </a:r>
            <a:r>
              <a:rPr sz="2400" b="1" spc="-45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одаренные</a:t>
            </a:r>
            <a:r>
              <a:rPr sz="2400" b="1" spc="-25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дети,</a:t>
            </a:r>
            <a:r>
              <a:rPr sz="2400" b="1" spc="-30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sz="2400" b="1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5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400" b="1" spc="-5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ОВЗ,</a:t>
            </a:r>
            <a:r>
              <a:rPr sz="2400" b="1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sz="2400" b="1" spc="-919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  <a:r>
              <a:rPr sz="2400" b="1" spc="-5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«риска»;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249045">
              <a:lnSpc>
                <a:spcPts val="4010"/>
              </a:lnSpc>
              <a:spcBef>
                <a:spcPts val="215"/>
              </a:spcBef>
            </a:pPr>
            <a:r>
              <a:rPr sz="2400" b="1" dirty="0" err="1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</a:t>
            </a:r>
            <a:r>
              <a:rPr sz="2400" b="1" spc="-80" dirty="0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семей,</a:t>
            </a:r>
            <a:r>
              <a:rPr sz="2400" b="1" spc="-45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5" dirty="0" err="1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имеющих</a:t>
            </a:r>
            <a:r>
              <a:rPr lang="ru-RU" sz="2400" b="1" spc="5" dirty="0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 err="1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sz="2400" b="1" spc="-45" dirty="0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5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400" b="1" spc="-30" dirty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smtClean="0">
                <a:solidFill>
                  <a:srgbClr val="1FC2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1447800"/>
            <a:ext cx="99568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46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10363200" cy="55399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981200"/>
            <a:ext cx="10972800" cy="4456113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деятельность школы по повышению качества знаний учащихся; побуждение учителей, учеников к активной деятельности по повышению качества образования и уровня знаний учащихся на всех ступенях образования</a:t>
            </a:r>
            <a:r>
              <a:rPr lang="ru-RU" alt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39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10991849" cy="811212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/>
              <a:t>Внутренняя экспертиза повышения качества образования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102786" y="1700216"/>
            <a:ext cx="249766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dirty="0">
                <a:latin typeface="Arial" charset="0"/>
              </a:rPr>
              <a:t>К чему мы стремимся?</a:t>
            </a:r>
          </a:p>
          <a:p>
            <a:pPr eaLnBrk="1" hangingPunct="1"/>
            <a:r>
              <a:rPr lang="ru-RU" altLang="ru-RU" dirty="0">
                <a:latin typeface="Arial" charset="0"/>
              </a:rPr>
              <a:t>Что мы собой представляем?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847167" y="1700216"/>
            <a:ext cx="20870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dirty="0">
                <a:latin typeface="Arial" charset="0"/>
              </a:rPr>
              <a:t>Мы начали меняться?</a:t>
            </a:r>
          </a:p>
          <a:p>
            <a:pPr eaLnBrk="1" hangingPunct="1"/>
            <a:r>
              <a:rPr lang="ru-RU" altLang="ru-RU" dirty="0">
                <a:latin typeface="Arial" charset="0"/>
              </a:rPr>
              <a:t>Каковы результаты?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7920567" y="1773240"/>
            <a:ext cx="30712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latin typeface="Arial" charset="0"/>
              </a:rPr>
              <a:t>Что мы должны попытаться достичь?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8233837" y="3759501"/>
            <a:ext cx="20616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>
                <a:latin typeface="Arial" charset="0"/>
              </a:rPr>
              <a:t>Что мы должны для этого сделать?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200152" y="3573465"/>
            <a:ext cx="24003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>
                <a:latin typeface="Arial" charset="0"/>
              </a:rPr>
              <a:t>Что нам удалось достичь? Каковы наши новые действия? </a:t>
            </a:r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3251662" y="2192430"/>
            <a:ext cx="1056216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6864353" y="2205038"/>
            <a:ext cx="958849" cy="215900"/>
          </a:xfrm>
          <a:prstGeom prst="rightArrow">
            <a:avLst>
              <a:gd name="adj1" fmla="val 50000"/>
              <a:gd name="adj2" fmla="val 83272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8879420" y="2708278"/>
            <a:ext cx="385233" cy="1008063"/>
          </a:xfrm>
          <a:prstGeom prst="downArrow">
            <a:avLst>
              <a:gd name="adj1" fmla="val 50000"/>
              <a:gd name="adj2" fmla="val 87225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4464053" y="3789363"/>
            <a:ext cx="2470147" cy="215900"/>
          </a:xfrm>
          <a:prstGeom prst="rightArrow">
            <a:avLst>
              <a:gd name="adj1" fmla="val 50000"/>
              <a:gd name="adj2" fmla="val 258456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4368802" y="4221166"/>
            <a:ext cx="2495551" cy="287337"/>
          </a:xfrm>
          <a:prstGeom prst="leftArrow">
            <a:avLst>
              <a:gd name="adj1" fmla="val 50000"/>
              <a:gd name="adj2" fmla="val 200415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auto">
          <a:xfrm>
            <a:off x="1871133" y="2924178"/>
            <a:ext cx="287867" cy="576263"/>
          </a:xfrm>
          <a:prstGeom prst="upArrow">
            <a:avLst>
              <a:gd name="adj1" fmla="val 50000"/>
              <a:gd name="adj2" fmla="val 66728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30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43605" y="404664"/>
            <a:ext cx="9025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Система мониторинга оценки качества образования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5413" y="4077072"/>
            <a:ext cx="3744416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Мониторинг  качества </a:t>
            </a:r>
            <a:r>
              <a:rPr lang="ru-RU" sz="1600" dirty="0" err="1" smtClean="0">
                <a:solidFill>
                  <a:schemeClr val="tx1"/>
                </a:solidFill>
              </a:rPr>
              <a:t>предпрофильной</a:t>
            </a:r>
            <a:r>
              <a:rPr lang="ru-RU" sz="1600" dirty="0" smtClean="0">
                <a:solidFill>
                  <a:schemeClr val="tx1"/>
                </a:solidFill>
              </a:rPr>
              <a:t> подготовки и профильного обучения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648395" y="5301208"/>
            <a:ext cx="2064907" cy="13681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Мониторинг материально-технического обеспечения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11424" y="2492896"/>
            <a:ext cx="3648405" cy="13681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Мониторинг качества инновационной деятельности по совершенствованию образовательного процесса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496267" y="2564904"/>
            <a:ext cx="3407701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Мониторинг социальной успешности выпускника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592277" y="3429000"/>
            <a:ext cx="3264363" cy="12241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Мониторинг качества реализации программ дополнительного образования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03445" y="5085184"/>
            <a:ext cx="2976331" cy="15841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Мониторинг качества деятельности по формированию </a:t>
            </a:r>
            <a:r>
              <a:rPr lang="ru-RU" sz="1600" dirty="0" err="1" smtClean="0">
                <a:solidFill>
                  <a:schemeClr val="tx1"/>
                </a:solidFill>
              </a:rPr>
              <a:t>здоровьесберегающей</a:t>
            </a:r>
            <a:r>
              <a:rPr lang="ru-RU" sz="1600" dirty="0" smtClean="0">
                <a:solidFill>
                  <a:schemeClr val="tx1"/>
                </a:solidFill>
              </a:rPr>
              <a:t> среды</a:t>
            </a:r>
            <a:endParaRPr lang="ru-RU" sz="1600" dirty="0">
              <a:solidFill>
                <a:schemeClr val="tx1"/>
              </a:solidFill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1295467" y="980728"/>
            <a:ext cx="9697077" cy="5688632"/>
            <a:chOff x="971600" y="980728"/>
            <a:chExt cx="7272808" cy="568863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444208" y="980728"/>
              <a:ext cx="1800200" cy="129614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</a:rPr>
                <a:t>Мониторинг развития педагогического коллектива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491880" y="1052736"/>
              <a:ext cx="2304256" cy="129614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</a:rPr>
                <a:t>Мониторинг охвата обучающихся образовательным процессом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779912" y="3212976"/>
              <a:ext cx="2088232" cy="115212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</a:rPr>
                <a:t>Система мониторинга оценки качества образования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971600" y="980728"/>
              <a:ext cx="1872208" cy="129614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</a:rPr>
                <a:t>Мониторинг уровня образовательной подготовки обучающихся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076056" y="5085184"/>
              <a:ext cx="1872208" cy="158417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</a:rPr>
                <a:t>Мониторинг качества управления Школой и  образовательным процессом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203848" y="5733256"/>
              <a:ext cx="1728192" cy="93610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</a:rPr>
                <a:t>Мониторинг воспитательного процесса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17" name="Стрелка вправо 16"/>
            <p:cNvSpPr/>
            <p:nvPr/>
          </p:nvSpPr>
          <p:spPr>
            <a:xfrm>
              <a:off x="5868144" y="4005064"/>
              <a:ext cx="576064" cy="7200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трелка вправо 17"/>
            <p:cNvSpPr/>
            <p:nvPr/>
          </p:nvSpPr>
          <p:spPr>
            <a:xfrm rot="16200000">
              <a:off x="4391980" y="2816932"/>
              <a:ext cx="864096" cy="7200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трелка вправо 18"/>
            <p:cNvSpPr/>
            <p:nvPr/>
          </p:nvSpPr>
          <p:spPr>
            <a:xfrm rot="17700369">
              <a:off x="5166985" y="2412374"/>
              <a:ext cx="1762360" cy="5198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трелка вправо 19"/>
            <p:cNvSpPr/>
            <p:nvPr/>
          </p:nvSpPr>
          <p:spPr>
            <a:xfrm rot="13904298">
              <a:off x="2440268" y="2420367"/>
              <a:ext cx="2046440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трелка вправо 20"/>
            <p:cNvSpPr/>
            <p:nvPr/>
          </p:nvSpPr>
          <p:spPr>
            <a:xfrm rot="19243269">
              <a:off x="5813786" y="3061788"/>
              <a:ext cx="679807" cy="7087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трелка вправо 21"/>
            <p:cNvSpPr/>
            <p:nvPr/>
          </p:nvSpPr>
          <p:spPr>
            <a:xfrm rot="12643038">
              <a:off x="3416017" y="3165268"/>
              <a:ext cx="389648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трелка вправо 22"/>
            <p:cNvSpPr/>
            <p:nvPr/>
          </p:nvSpPr>
          <p:spPr>
            <a:xfrm rot="8600145">
              <a:off x="3391348" y="4175553"/>
              <a:ext cx="426315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трелка вправо 23"/>
            <p:cNvSpPr/>
            <p:nvPr/>
          </p:nvSpPr>
          <p:spPr>
            <a:xfrm rot="7999487">
              <a:off x="2804993" y="4820234"/>
              <a:ext cx="1270983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трелка вправо 24"/>
            <p:cNvSpPr/>
            <p:nvPr/>
          </p:nvSpPr>
          <p:spPr>
            <a:xfrm rot="5696551">
              <a:off x="3437970" y="4977342"/>
              <a:ext cx="1270983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Стрелка вправо 25"/>
            <p:cNvSpPr/>
            <p:nvPr/>
          </p:nvSpPr>
          <p:spPr>
            <a:xfrm rot="1506744">
              <a:off x="5701609" y="4830914"/>
              <a:ext cx="2205354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трелка вправо 26"/>
            <p:cNvSpPr/>
            <p:nvPr/>
          </p:nvSpPr>
          <p:spPr>
            <a:xfrm rot="4871272">
              <a:off x="5184546" y="4737666"/>
              <a:ext cx="647467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04425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181600" y="1524000"/>
            <a:ext cx="185356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FC2CA"/>
                </a:solidFill>
                <a:latin typeface="Arial Black"/>
                <a:cs typeface="Arial Black"/>
              </a:rPr>
              <a:t>Янде</a:t>
            </a:r>
            <a:r>
              <a:rPr sz="1600" spc="-10" dirty="0">
                <a:solidFill>
                  <a:srgbClr val="1FC2CA"/>
                </a:solidFill>
                <a:latin typeface="Arial Black"/>
                <a:cs typeface="Arial Black"/>
              </a:rPr>
              <a:t>кс-</a:t>
            </a:r>
            <a:r>
              <a:rPr sz="1600" spc="-15" dirty="0">
                <a:solidFill>
                  <a:srgbClr val="1FC2CA"/>
                </a:solidFill>
                <a:latin typeface="Arial Black"/>
                <a:cs typeface="Arial Black"/>
              </a:rPr>
              <a:t>У</a:t>
            </a:r>
            <a:r>
              <a:rPr sz="1600" spc="-10" dirty="0">
                <a:solidFill>
                  <a:srgbClr val="1FC2CA"/>
                </a:solidFill>
                <a:latin typeface="Arial Black"/>
                <a:cs typeface="Arial Black"/>
              </a:rPr>
              <a:t>читель</a:t>
            </a:r>
            <a:endParaRPr sz="1600" dirty="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8" y="152400"/>
            <a:ext cx="10665461" cy="10227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algn="ctr">
              <a:lnSpc>
                <a:spcPts val="1825"/>
              </a:lnSpc>
              <a:spcBef>
                <a:spcPts val="95"/>
              </a:spcBef>
              <a:tabLst>
                <a:tab pos="241300" algn="l"/>
                <a:tab pos="241935" algn="l"/>
              </a:tabLst>
            </a:pPr>
            <a:r>
              <a:rPr sz="2400" spc="-10" dirty="0">
                <a:solidFill>
                  <a:srgbClr val="1FC2CA"/>
                </a:solidFill>
                <a:latin typeface="Arial Black"/>
                <a:cs typeface="Arial Black"/>
              </a:rPr>
              <a:t>Выявление</a:t>
            </a:r>
            <a:r>
              <a:rPr sz="2400" dirty="0">
                <a:solidFill>
                  <a:srgbClr val="1FC2CA"/>
                </a:solidFill>
                <a:latin typeface="Arial Black"/>
                <a:cs typeface="Arial Black"/>
              </a:rPr>
              <a:t> </a:t>
            </a:r>
            <a:r>
              <a:rPr sz="2400" spc="-5" dirty="0" err="1">
                <a:solidFill>
                  <a:srgbClr val="1FC2CA"/>
                </a:solidFill>
                <a:latin typeface="Arial Black"/>
                <a:cs typeface="Arial Black"/>
              </a:rPr>
              <a:t>профессиональных</a:t>
            </a:r>
            <a:r>
              <a:rPr sz="2400" spc="-45" dirty="0">
                <a:solidFill>
                  <a:srgbClr val="1FC2CA"/>
                </a:solidFill>
                <a:latin typeface="Arial Black"/>
                <a:cs typeface="Arial Black"/>
              </a:rPr>
              <a:t> </a:t>
            </a:r>
            <a:r>
              <a:rPr sz="2400" spc="-5" dirty="0" err="1" smtClean="0">
                <a:solidFill>
                  <a:srgbClr val="1FC2CA"/>
                </a:solidFill>
                <a:latin typeface="Arial Black"/>
                <a:cs typeface="Arial Black"/>
              </a:rPr>
              <a:t>дефицитов</a:t>
            </a:r>
            <a:r>
              <a:rPr lang="ru-RU" sz="2400" spc="-5" dirty="0" smtClean="0">
                <a:solidFill>
                  <a:srgbClr val="1FC2CA"/>
                </a:solidFill>
                <a:latin typeface="Arial Black"/>
                <a:cs typeface="Arial Black"/>
              </a:rPr>
              <a:t> </a:t>
            </a:r>
            <a:r>
              <a:rPr sz="2400" spc="-5" dirty="0" err="1" smtClean="0">
                <a:solidFill>
                  <a:srgbClr val="1FC2CA"/>
                </a:solidFill>
                <a:latin typeface="Arial Black"/>
                <a:cs typeface="Arial Black"/>
              </a:rPr>
              <a:t>педагогических</a:t>
            </a:r>
            <a:r>
              <a:rPr sz="2400" spc="-35" dirty="0" smtClean="0">
                <a:solidFill>
                  <a:srgbClr val="1FC2CA"/>
                </a:solidFill>
                <a:latin typeface="Arial Black"/>
                <a:cs typeface="Arial Black"/>
              </a:rPr>
              <a:t> </a:t>
            </a:r>
            <a:r>
              <a:rPr sz="2400" spc="-5" dirty="0">
                <a:solidFill>
                  <a:srgbClr val="1FC2CA"/>
                </a:solidFill>
                <a:latin typeface="Arial Black"/>
                <a:cs typeface="Arial Black"/>
              </a:rPr>
              <a:t>работников</a:t>
            </a:r>
            <a:r>
              <a:rPr sz="2400" spc="-35" dirty="0">
                <a:solidFill>
                  <a:srgbClr val="1FC2CA"/>
                </a:solidFill>
                <a:latin typeface="Arial Black"/>
                <a:cs typeface="Arial Black"/>
              </a:rPr>
              <a:t> </a:t>
            </a:r>
            <a:r>
              <a:rPr sz="2400" spc="-5" dirty="0">
                <a:solidFill>
                  <a:srgbClr val="1FC2CA"/>
                </a:solidFill>
                <a:latin typeface="Arial Black"/>
                <a:cs typeface="Arial Black"/>
              </a:rPr>
              <a:t>с помощью</a:t>
            </a:r>
            <a:r>
              <a:rPr sz="2400" spc="-25" dirty="0">
                <a:solidFill>
                  <a:srgbClr val="1FC2CA"/>
                </a:solidFill>
                <a:latin typeface="Arial Black"/>
                <a:cs typeface="Arial Black"/>
              </a:rPr>
              <a:t> </a:t>
            </a:r>
            <a:r>
              <a:rPr sz="2400" spc="-5" dirty="0">
                <a:solidFill>
                  <a:srgbClr val="1FC2CA"/>
                </a:solidFill>
                <a:latin typeface="Arial Black"/>
                <a:cs typeface="Arial Black"/>
              </a:rPr>
              <a:t>проекта</a:t>
            </a:r>
            <a:endParaRPr sz="2400" dirty="0">
              <a:latin typeface="Arial Black"/>
              <a:cs typeface="Arial Black"/>
            </a:endParaRPr>
          </a:p>
          <a:p>
            <a:pPr marL="241300" algn="ctr">
              <a:lnSpc>
                <a:spcPct val="100000"/>
              </a:lnSpc>
              <a:spcBef>
                <a:spcPts val="1385"/>
              </a:spcBef>
            </a:pPr>
            <a:r>
              <a:rPr sz="16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Black"/>
                <a:cs typeface="Arial Black"/>
                <a:hlinkClick r:id="rId2"/>
              </a:rPr>
              <a:t>https://education.yandex.ru/uchitel/intensiv3</a:t>
            </a:r>
            <a:r>
              <a:rPr sz="24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Black"/>
                <a:cs typeface="Arial Black"/>
                <a:hlinkClick r:id="rId2"/>
              </a:rPr>
              <a:t>/</a:t>
            </a:r>
            <a:endParaRPr sz="2400" dirty="0">
              <a:latin typeface="Arial Black"/>
              <a:cs typeface="Arial Black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1905000"/>
            <a:ext cx="8677656" cy="431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2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981200"/>
            <a:ext cx="10439400" cy="838200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директоров школ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Тетюшского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РТ по теме «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и содержательные аспекты деятельности Центра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Точка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613055"/>
            <a:ext cx="4762500" cy="3175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371600"/>
            <a:ext cx="4000500" cy="2667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7599"/>
            <a:ext cx="4695684" cy="313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4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0"/>
            <a:ext cx="9956800" cy="114300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заместителей директоров по учебной работе по теме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««Эффективные технологии реализации ФГОС»»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47750"/>
            <a:ext cx="4106332" cy="26536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176" y="979440"/>
            <a:ext cx="4089400" cy="2667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635067"/>
            <a:ext cx="5681132" cy="319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7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16002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учителей истории и обществознания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t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современных технологий, методов и приемов обучения на уроках истории и обществознания в условиях обновления содержания и принятия новых концепций»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1981200"/>
            <a:ext cx="8669867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7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учителей физики 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теме: «Демонстрационный эксперимент в изучении физики в условиях реализации ФГОС»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33" y="1066800"/>
            <a:ext cx="10295467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5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1419</TotalTime>
  <Words>410</Words>
  <Application>Microsoft Office PowerPoint</Application>
  <PresentationFormat>Широкоэкранный</PresentationFormat>
  <Paragraphs>61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 Black</vt:lpstr>
      <vt:lpstr>Century Schoolbook</vt:lpstr>
      <vt:lpstr>Wingdings</vt:lpstr>
      <vt:lpstr>Calibri</vt:lpstr>
      <vt:lpstr>Arial</vt:lpstr>
      <vt:lpstr>Times New Roman</vt:lpstr>
      <vt:lpstr>Verdana</vt:lpstr>
      <vt:lpstr>Monotype Corsiva</vt:lpstr>
      <vt:lpstr>Wingdings 2</vt:lpstr>
      <vt:lpstr>Эркер</vt:lpstr>
      <vt:lpstr>«Пути повышения образовательных результатов в школе  с низкими результатами обучения»  </vt:lpstr>
      <vt:lpstr>Цель:</vt:lpstr>
      <vt:lpstr>Внутренняя экспертиза повышения качества образования</vt:lpstr>
      <vt:lpstr>Презентация PowerPoint</vt:lpstr>
      <vt:lpstr>Презентация PowerPoint</vt:lpstr>
      <vt:lpstr>Семинар директоров школ Тетюшского муниципального района РТ по теме «Организационные и содержательные аспекты деятельности Центра  «Точка Роста»    </vt:lpstr>
      <vt:lpstr>Семинар заместителей директоров по учебной работе по теме ««Эффективные технологии реализации ФГОС»» </vt:lpstr>
      <vt:lpstr>Семинар учителей истории и обществознания по теме:  «Использование современных технологий, методов и приемов обучения на уроках истории и обществознания в условиях обновления содержания и принятия новых концепций» </vt:lpstr>
      <vt:lpstr>Семинар учителей физики  по теме: «Демонстрационный эксперимент в изучении физики в условиях реализации ФГОС» </vt:lpstr>
      <vt:lpstr>Высокая доля обучающихся с рисками учебной  неуспешности </vt:lpstr>
      <vt:lpstr>Низкая учебная мотивация обучающихся</vt:lpstr>
      <vt:lpstr>Пониженный уровень  школьного благополучия</vt:lpstr>
      <vt:lpstr>Пониженный уровень  школьного благополучия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Yuferova E.A.</dc:creator>
  <cp:lastModifiedBy>Учитель</cp:lastModifiedBy>
  <cp:revision>20</cp:revision>
  <dcterms:created xsi:type="dcterms:W3CDTF">2021-05-21T21:53:10Z</dcterms:created>
  <dcterms:modified xsi:type="dcterms:W3CDTF">2021-06-05T09:16:04Z</dcterms:modified>
</cp:coreProperties>
</file>