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70" r:id="rId3"/>
    <p:sldId id="310" r:id="rId4"/>
    <p:sldId id="272" r:id="rId5"/>
    <p:sldId id="301" r:id="rId6"/>
    <p:sldId id="302" r:id="rId7"/>
    <p:sldId id="304" r:id="rId8"/>
    <p:sldId id="303" r:id="rId9"/>
    <p:sldId id="267" r:id="rId10"/>
    <p:sldId id="290" r:id="rId11"/>
    <p:sldId id="306" r:id="rId12"/>
    <p:sldId id="268" r:id="rId13"/>
    <p:sldId id="289" r:id="rId14"/>
    <p:sldId id="307" r:id="rId15"/>
    <p:sldId id="269" r:id="rId16"/>
    <p:sldId id="291" r:id="rId17"/>
    <p:sldId id="305" r:id="rId18"/>
    <p:sldId id="271" r:id="rId19"/>
    <p:sldId id="308" r:id="rId20"/>
    <p:sldId id="309" r:id="rId2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8AA"/>
    <a:srgbClr val="1A2832"/>
    <a:srgbClr val="1C2935"/>
    <a:srgbClr val="2E3B45"/>
    <a:srgbClr val="34424C"/>
    <a:srgbClr val="18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Средний % выполнения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'общая статистика'!$F$2</c:f>
              <c:strCache>
                <c:ptCount val="1"/>
                <c:pt idx="0">
                  <c:v>7 класс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('общая статистика'!$C$3:$C$6,'общая статистика'!$C$9:$C$10)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Физика</c:v>
                </c:pt>
                <c:pt idx="5">
                  <c:v>Обществознание</c:v>
                </c:pt>
              </c:strCache>
            </c:strRef>
          </c:cat>
          <c:val>
            <c:numRef>
              <c:f>('общая статистика'!$F$3:$F$6,'общая статистика'!$F$9:$F$10)</c:f>
              <c:numCache>
                <c:formatCode>0.00</c:formatCode>
                <c:ptCount val="6"/>
                <c:pt idx="0">
                  <c:v>60.26</c:v>
                </c:pt>
                <c:pt idx="1">
                  <c:v>50.64</c:v>
                </c:pt>
                <c:pt idx="2">
                  <c:v>52.91</c:v>
                </c:pt>
                <c:pt idx="3">
                  <c:v>38.61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EA-448F-97C4-108DA8E57A1C}"/>
            </c:ext>
          </c:extLst>
        </c:ser>
        <c:ser>
          <c:idx val="1"/>
          <c:order val="1"/>
          <c:tx>
            <c:strRef>
              <c:f>'общая статистика'!$G$2</c:f>
              <c:strCache>
                <c:ptCount val="1"/>
                <c:pt idx="0">
                  <c:v>8 класс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('общая статистика'!$C$3:$C$6,'общая статистика'!$C$9:$C$10)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Физика</c:v>
                </c:pt>
                <c:pt idx="5">
                  <c:v>Обществознание</c:v>
                </c:pt>
              </c:strCache>
            </c:strRef>
          </c:cat>
          <c:val>
            <c:numRef>
              <c:f>('общая статистика'!$G$3:$G$6,'общая статистика'!$G$9:$G$10)</c:f>
              <c:numCache>
                <c:formatCode>0.00</c:formatCode>
                <c:ptCount val="6"/>
                <c:pt idx="0">
                  <c:v>58.56</c:v>
                </c:pt>
                <c:pt idx="1">
                  <c:v>42.82</c:v>
                </c:pt>
                <c:pt idx="4">
                  <c:v>50.86</c:v>
                </c:pt>
                <c:pt idx="5">
                  <c:v>67.87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EA-448F-97C4-108DA8E57A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730006912"/>
        <c:axId val="-730009632"/>
      </c:barChart>
      <c:catAx>
        <c:axId val="-730006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30009632"/>
        <c:crosses val="autoZero"/>
        <c:auto val="1"/>
        <c:lblAlgn val="ctr"/>
        <c:lblOffset val="100"/>
        <c:noMultiLvlLbl val="0"/>
      </c:catAx>
      <c:valAx>
        <c:axId val="-73000963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-73000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Математика, 8 класс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спецификация!$C$30:$O$31</c:f>
              <c:multiLvlStrCache>
                <c:ptCount val="13"/>
                <c:lvl>
                  <c:pt idx="0">
                    <c:v>Действия с рациональными дробями</c:v>
                  </c:pt>
                  <c:pt idx="1">
                    <c:v>Разложение на множители</c:v>
                  </c:pt>
                  <c:pt idx="2">
                    <c:v>Свойства степени</c:v>
                  </c:pt>
                  <c:pt idx="3">
                    <c:v>Решение линейных уравнения </c:v>
                  </c:pt>
                  <c:pt idx="4">
                    <c:v>Действия с дробно-рациональными выражениями</c:v>
                  </c:pt>
                  <c:pt idx="5">
                    <c:v>Определение периметра фигуры</c:v>
                  </c:pt>
                  <c:pt idx="6">
                    <c:v>Текстовая задание на проценты</c:v>
                  </c:pt>
                  <c:pt idx="7">
                    <c:v>Графики линейных функций</c:v>
                  </c:pt>
                  <c:pt idx="8">
                    <c:v>Справедливость геометрических утверждений</c:v>
                  </c:pt>
                  <c:pt idx="9">
                    <c:v>Представление данных с помощью диаграмм</c:v>
                  </c:pt>
                  <c:pt idx="10">
                    <c:v>Решение линейных уравнений с дробными коэффициентами</c:v>
                  </c:pt>
                  <c:pt idx="11">
                    <c:v>Текстовая задача на определение средней скорости</c:v>
                  </c:pt>
                  <c:pt idx="12">
                    <c:v>Нахождение элементов треугольника (геом.задача)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</c:lvl>
              </c:multiLvlStrCache>
            </c:multiLvlStrRef>
          </c:cat>
          <c:val>
            <c:numRef>
              <c:f>спецификация!$C$33:$O$33</c:f>
              <c:numCache>
                <c:formatCode>0.00</c:formatCode>
                <c:ptCount val="13"/>
                <c:pt idx="0">
                  <c:v>56.6</c:v>
                </c:pt>
                <c:pt idx="1">
                  <c:v>62.26</c:v>
                </c:pt>
                <c:pt idx="2">
                  <c:v>60.38</c:v>
                </c:pt>
                <c:pt idx="3">
                  <c:v>67.92</c:v>
                </c:pt>
                <c:pt idx="4">
                  <c:v>41.51</c:v>
                </c:pt>
                <c:pt idx="5">
                  <c:v>26.42</c:v>
                </c:pt>
                <c:pt idx="6">
                  <c:v>43.4</c:v>
                </c:pt>
                <c:pt idx="7">
                  <c:v>49.06</c:v>
                </c:pt>
                <c:pt idx="8">
                  <c:v>28.3</c:v>
                </c:pt>
                <c:pt idx="9">
                  <c:v>52.83</c:v>
                </c:pt>
                <c:pt idx="10">
                  <c:v>33.96</c:v>
                </c:pt>
                <c:pt idx="11">
                  <c:v>18.87</c:v>
                </c:pt>
                <c:pt idx="12">
                  <c:v>15.09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D4-4F4F-BC9D-F208C2FFD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735172352"/>
        <c:axId val="-735167456"/>
      </c:barChart>
      <c:catAx>
        <c:axId val="-735172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35167456"/>
        <c:crosses val="autoZero"/>
        <c:auto val="1"/>
        <c:lblAlgn val="ctr"/>
        <c:lblOffset val="100"/>
        <c:noMultiLvlLbl val="0"/>
      </c:catAx>
      <c:valAx>
        <c:axId val="-735167456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-73517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ysClr val="windowText" lastClr="000000"/>
                </a:solidFill>
              </a:rPr>
              <a:t>История, 7 класс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спецификация!$C$20:$R$21</c:f>
              <c:multiLvlStrCache>
                <c:ptCount val="16"/>
                <c:lvl>
                  <c:pt idx="0">
                    <c:v>Объяснение смысла изученных исторических понятий и терминов</c:v>
                  </c:pt>
                  <c:pt idx="1">
                    <c:v>Определение причин и следствия важнейших исторических событий</c:v>
                  </c:pt>
                  <c:pt idx="2">
                    <c:v>Знание основных дат, этапов и ключевых событий истории России и мира с древности до XVIIв., выдающихся деятелей отечественной и всеобщей истории</c:v>
                  </c:pt>
                  <c:pt idx="3">
                    <c:v>Знание основных дат, этапов и ключевых событий истории России и мира с древности до XV в., выдающихся деятелей отечественной и всеобщей истории (Знание имен исторических деятелей)</c:v>
                  </c:pt>
                  <c:pt idx="4">
                    <c:v>Определение причин и следствия важнейших исторических событий</c:v>
                  </c:pt>
                  <c:pt idx="5">
                    <c:v>Определение последовательности и длительности важнейших событий истории</c:v>
                  </c:pt>
                  <c:pt idx="6">
                    <c:v>Объяснение смысла изученных исторических понятий и терминов</c:v>
                  </c:pt>
                  <c:pt idx="7">
                    <c:v>Определение последовательности и длительности важнейших событий отечественной и всеобщей истории</c:v>
                  </c:pt>
                  <c:pt idx="8">
                    <c:v>Знание основных дат, этапов и ключевых событий истории России и мира с древности до XVв., выдающихся деятелей отечественной и всеобщей истории</c:v>
                  </c:pt>
                  <c:pt idx="9">
                    <c:v>Умение группировать исторические явления и события по заданному признаку</c:v>
                  </c:pt>
                  <c:pt idx="10">
                    <c:v>Использование данных различных исторических и современных источников (иллюстративного  материала)</c:v>
                  </c:pt>
                  <c:pt idx="11">
                    <c:v>Использование данных различных исторических и современных источников (карт- схем), хронология</c:v>
                  </c:pt>
                  <c:pt idx="12">
                    <c:v>Использование данных различных исторических и современных источников (карт- схем), деятели</c:v>
                  </c:pt>
                  <c:pt idx="13">
                    <c:v>Использование данных различных исторических и современных источников (карт- схем), события</c:v>
                  </c:pt>
                  <c:pt idx="14">
                    <c:v>Использование данных различных исторических и современных источников (текста) </c:v>
                  </c:pt>
                  <c:pt idx="15">
                    <c:v>Умение группировать исторические явления и события по заданному признаку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  <c:pt idx="13">
                    <c:v>14.</c:v>
                  </c:pt>
                  <c:pt idx="14">
                    <c:v>15.</c:v>
                  </c:pt>
                  <c:pt idx="15">
                    <c:v>16.</c:v>
                  </c:pt>
                </c:lvl>
              </c:multiLvlStrCache>
            </c:multiLvlStrRef>
          </c:cat>
          <c:val>
            <c:numRef>
              <c:f>спецификация!$C$23:$R$23</c:f>
              <c:numCache>
                <c:formatCode>0.00</c:formatCode>
                <c:ptCount val="16"/>
                <c:pt idx="0">
                  <c:v>58.06</c:v>
                </c:pt>
                <c:pt idx="1">
                  <c:v>35.479999999999997</c:v>
                </c:pt>
                <c:pt idx="2">
                  <c:v>45.16</c:v>
                </c:pt>
                <c:pt idx="3">
                  <c:v>56.45</c:v>
                </c:pt>
                <c:pt idx="4">
                  <c:v>43.55</c:v>
                </c:pt>
                <c:pt idx="5">
                  <c:v>38.71</c:v>
                </c:pt>
                <c:pt idx="6">
                  <c:v>43.55</c:v>
                </c:pt>
                <c:pt idx="7">
                  <c:v>12.9</c:v>
                </c:pt>
                <c:pt idx="8">
                  <c:v>67.739999999999995</c:v>
                </c:pt>
                <c:pt idx="9">
                  <c:v>41.94</c:v>
                </c:pt>
                <c:pt idx="10">
                  <c:v>20.97</c:v>
                </c:pt>
                <c:pt idx="11">
                  <c:v>41.94</c:v>
                </c:pt>
                <c:pt idx="12">
                  <c:v>24.19</c:v>
                </c:pt>
                <c:pt idx="13">
                  <c:v>12.9</c:v>
                </c:pt>
                <c:pt idx="14">
                  <c:v>43.55</c:v>
                </c:pt>
                <c:pt idx="15">
                  <c:v>30.65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C8-4EFB-968E-2EA6E25EF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735171808"/>
        <c:axId val="-735171264"/>
      </c:barChart>
      <c:catAx>
        <c:axId val="-735171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35171264"/>
        <c:crosses val="autoZero"/>
        <c:auto val="1"/>
        <c:lblAlgn val="ctr"/>
        <c:lblOffset val="100"/>
        <c:noMultiLvlLbl val="0"/>
      </c:catAx>
      <c:valAx>
        <c:axId val="-735171264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-73517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Биология, 7 класс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спецификация!$C$16:$S$17</c:f>
              <c:multiLvlStrCache>
                <c:ptCount val="17"/>
                <c:lvl>
                  <c:pt idx="0">
                    <c:v>Многообразие покрытосеменных растений</c:v>
                  </c:pt>
                  <c:pt idx="1">
                    <c:v>Виды корней</c:v>
                  </c:pt>
                  <c:pt idx="2">
                    <c:v>Отличительные особенности двудольных и однодольных растений</c:v>
                  </c:pt>
                  <c:pt idx="3">
                    <c:v>Ткани растения</c:v>
                  </c:pt>
                  <c:pt idx="4">
                    <c:v>Соцветия </c:v>
                  </c:pt>
                  <c:pt idx="5">
                    <c:v>Распространение плодов и семян</c:v>
                  </c:pt>
                  <c:pt idx="6">
                    <c:v>Фотосинтез и дыхание растений</c:v>
                  </c:pt>
                  <c:pt idx="7">
                    <c:v>Испарение воды листьями. Листопад</c:v>
                  </c:pt>
                  <c:pt idx="8">
                    <c:v>Строение семени</c:v>
                  </c:pt>
                  <c:pt idx="9">
                    <c:v>Зоны корня</c:v>
                  </c:pt>
                  <c:pt idx="10">
                    <c:v>Видоизменения корней и побегов</c:v>
                  </c:pt>
                  <c:pt idx="11">
                    <c:v>Охрана растений</c:v>
                  </c:pt>
                  <c:pt idx="12">
                    <c:v>Признаки семейств покрытосеменных растений</c:v>
                  </c:pt>
                  <c:pt idx="13">
                    <c:v>Способы опыления растений</c:v>
                  </c:pt>
                  <c:pt idx="14">
                    <c:v>Культурные растения</c:v>
                  </c:pt>
                  <c:pt idx="15">
                    <c:v>Половое  и бесполое размножение покрытосеменных растений</c:v>
                  </c:pt>
                  <c:pt idx="16">
                    <c:v>Плоды 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  <c:pt idx="13">
                    <c:v>14.</c:v>
                  </c:pt>
                  <c:pt idx="14">
                    <c:v>15.</c:v>
                  </c:pt>
                  <c:pt idx="15">
                    <c:v>16.</c:v>
                  </c:pt>
                  <c:pt idx="16">
                    <c:v>17.</c:v>
                  </c:pt>
                </c:lvl>
              </c:multiLvlStrCache>
            </c:multiLvlStrRef>
          </c:cat>
          <c:val>
            <c:numRef>
              <c:f>спецификация!$C$18:$S$18</c:f>
              <c:numCache>
                <c:formatCode>0.00</c:formatCode>
                <c:ptCount val="17"/>
                <c:pt idx="0">
                  <c:v>93.44</c:v>
                </c:pt>
                <c:pt idx="1">
                  <c:v>44.26</c:v>
                </c:pt>
                <c:pt idx="2">
                  <c:v>39.340000000000003</c:v>
                </c:pt>
                <c:pt idx="3">
                  <c:v>60.66</c:v>
                </c:pt>
                <c:pt idx="4">
                  <c:v>29.51</c:v>
                </c:pt>
                <c:pt idx="5">
                  <c:v>39.340000000000003</c:v>
                </c:pt>
                <c:pt idx="6">
                  <c:v>49.18</c:v>
                </c:pt>
                <c:pt idx="7">
                  <c:v>57.38</c:v>
                </c:pt>
                <c:pt idx="8">
                  <c:v>44.26</c:v>
                </c:pt>
                <c:pt idx="9">
                  <c:v>70.489999999999995</c:v>
                </c:pt>
                <c:pt idx="10">
                  <c:v>65.569999999999993</c:v>
                </c:pt>
                <c:pt idx="11">
                  <c:v>75.41</c:v>
                </c:pt>
                <c:pt idx="12">
                  <c:v>86.89</c:v>
                </c:pt>
                <c:pt idx="13">
                  <c:v>52.46</c:v>
                </c:pt>
                <c:pt idx="14">
                  <c:v>40.99</c:v>
                </c:pt>
                <c:pt idx="15">
                  <c:v>57.379999999999995</c:v>
                </c:pt>
                <c:pt idx="16">
                  <c:v>65.569999999999993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B6-4177-8235-B1B85E6B8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796458352"/>
        <c:axId val="-796456720"/>
      </c:barChart>
      <c:catAx>
        <c:axId val="-796458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96456720"/>
        <c:crosses val="autoZero"/>
        <c:auto val="1"/>
        <c:lblAlgn val="ctr"/>
        <c:lblOffset val="100"/>
        <c:noMultiLvlLbl val="0"/>
      </c:catAx>
      <c:valAx>
        <c:axId val="-796456720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-79645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Физика, 8 класс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спецификация!$C$39:$L$40</c:f>
              <c:multiLvlStrCache>
                <c:ptCount val="10"/>
                <c:lvl>
                  <c:pt idx="0">
                    <c:v>Физический смысл величин, обозначения, ед. изм., приборы для их измерения</c:v>
                  </c:pt>
                  <c:pt idx="1">
                    <c:v>Всемирное тяготение. Сила тяжести.</c:v>
                  </c:pt>
                  <c:pt idx="2">
                    <c:v>Давление твердого тела</c:v>
                  </c:pt>
                  <c:pt idx="3">
                    <c:v>Виды теплопередачи: теплопроводность, конвекция, излучение.</c:v>
                  </c:pt>
                  <c:pt idx="4">
                    <c:v>Закон Архимеда. Условие плавания тела.</c:v>
                  </c:pt>
                  <c:pt idx="5">
                    <c:v>Физические величины и единицы измерения. Задание на соответствие</c:v>
                  </c:pt>
                  <c:pt idx="6">
                    <c:v>Физические явления, законы</c:v>
                  </c:pt>
                  <c:pt idx="7">
                    <c:v>Механическая энергия. Закон сохранения механической энергии.</c:v>
                  </c:pt>
                  <c:pt idx="8">
                    <c:v>Механическое движение. Относительность движения.</c:v>
                  </c:pt>
                  <c:pt idx="9">
                    <c:v>Механическая работа. Механическая мощность.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</c:lvl>
              </c:multiLvlStrCache>
            </c:multiLvlStrRef>
          </c:cat>
          <c:val>
            <c:numRef>
              <c:f>спецификация!$C$41:$L$41</c:f>
              <c:numCache>
                <c:formatCode>0.00</c:formatCode>
                <c:ptCount val="10"/>
                <c:pt idx="0">
                  <c:v>80.39</c:v>
                </c:pt>
                <c:pt idx="1">
                  <c:v>76.47</c:v>
                </c:pt>
                <c:pt idx="2">
                  <c:v>76.47</c:v>
                </c:pt>
                <c:pt idx="3">
                  <c:v>72.55</c:v>
                </c:pt>
                <c:pt idx="4">
                  <c:v>70.59</c:v>
                </c:pt>
                <c:pt idx="5">
                  <c:v>82.36</c:v>
                </c:pt>
                <c:pt idx="6">
                  <c:v>86.28</c:v>
                </c:pt>
                <c:pt idx="7">
                  <c:v>49.01</c:v>
                </c:pt>
                <c:pt idx="8">
                  <c:v>25.49</c:v>
                </c:pt>
                <c:pt idx="9">
                  <c:v>15.69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D-4D0C-BEDF-37B4C6764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796452912"/>
        <c:axId val="-796453456"/>
      </c:barChart>
      <c:catAx>
        <c:axId val="-796452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96453456"/>
        <c:crosses val="autoZero"/>
        <c:auto val="1"/>
        <c:lblAlgn val="ctr"/>
        <c:lblOffset val="100"/>
        <c:noMultiLvlLbl val="0"/>
      </c:catAx>
      <c:valAx>
        <c:axId val="-796453456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-79645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Обществознание, 8 класс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спецификация!$C$49:$T$50</c:f>
              <c:multiLvlStrCache>
                <c:ptCount val="18"/>
                <c:lvl>
                  <c:pt idx="0">
                    <c:v>Общество как форма жизнедеятельности людей</c:v>
                  </c:pt>
                  <c:pt idx="1">
                    <c:v>Как стать личностью</c:v>
                  </c:pt>
                  <c:pt idx="2">
                    <c:v>Нации и межнациональные отношения</c:v>
                  </c:pt>
                  <c:pt idx="3">
                    <c:v>Роль государства в экономике</c:v>
                  </c:pt>
                  <c:pt idx="4">
                    <c:v>Образование</c:v>
                  </c:pt>
                  <c:pt idx="5">
                    <c:v>Сфера духовной жизни</c:v>
                  </c:pt>
                  <c:pt idx="6">
                    <c:v>Развитие общества</c:v>
                  </c:pt>
                  <c:pt idx="7">
                    <c:v>Наука в современном обществе</c:v>
                  </c:pt>
                  <c:pt idx="8">
                    <c:v>Социальная стратификация общества. Социальная структура общества</c:v>
                  </c:pt>
                  <c:pt idx="9">
                    <c:v>Главные вопросы экономики</c:v>
                  </c:pt>
                  <c:pt idx="10">
                    <c:v>Производство - основа экономики</c:v>
                  </c:pt>
                  <c:pt idx="11">
                    <c:v>Мораль</c:v>
                  </c:pt>
                  <c:pt idx="12">
                    <c:v>Предпринимательская деятельность</c:v>
                  </c:pt>
                  <c:pt idx="13">
                    <c:v>Собственность</c:v>
                  </c:pt>
                  <c:pt idx="14">
                    <c:v>Общество как форма жизнедеятельности людей.Развитие общества</c:v>
                  </c:pt>
                  <c:pt idx="15">
                    <c:v>Сфера духовной культуры. Главные вопросы экономики</c:v>
                  </c:pt>
                  <c:pt idx="16">
                    <c:v>елигия как одна из форм культуры. Сфера духовной культуры</c:v>
                  </c:pt>
                  <c:pt idx="17">
                    <c:v>Главные вопросы экономики. Социальные статусы и роли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  <c:pt idx="13">
                    <c:v>14.</c:v>
                  </c:pt>
                  <c:pt idx="14">
                    <c:v>15.</c:v>
                  </c:pt>
                  <c:pt idx="15">
                    <c:v>16.</c:v>
                  </c:pt>
                  <c:pt idx="16">
                    <c:v>17.</c:v>
                  </c:pt>
                  <c:pt idx="17">
                    <c:v>18.</c:v>
                  </c:pt>
                </c:lvl>
              </c:multiLvlStrCache>
            </c:multiLvlStrRef>
          </c:cat>
          <c:val>
            <c:numRef>
              <c:f>спецификация!$C$51:$T$51</c:f>
              <c:numCache>
                <c:formatCode>0.00</c:formatCode>
                <c:ptCount val="18"/>
                <c:pt idx="0">
                  <c:v>61.11</c:v>
                </c:pt>
                <c:pt idx="1">
                  <c:v>70.37</c:v>
                </c:pt>
                <c:pt idx="2">
                  <c:v>88.89</c:v>
                </c:pt>
                <c:pt idx="3">
                  <c:v>77.78</c:v>
                </c:pt>
                <c:pt idx="4">
                  <c:v>48.15</c:v>
                </c:pt>
                <c:pt idx="5">
                  <c:v>83.33</c:v>
                </c:pt>
                <c:pt idx="6">
                  <c:v>62.96</c:v>
                </c:pt>
                <c:pt idx="7">
                  <c:v>64.81</c:v>
                </c:pt>
                <c:pt idx="8">
                  <c:v>62.96</c:v>
                </c:pt>
                <c:pt idx="9">
                  <c:v>53.7</c:v>
                </c:pt>
                <c:pt idx="10">
                  <c:v>59.26</c:v>
                </c:pt>
                <c:pt idx="11">
                  <c:v>94.44</c:v>
                </c:pt>
                <c:pt idx="12">
                  <c:v>70.37</c:v>
                </c:pt>
                <c:pt idx="13">
                  <c:v>51.85</c:v>
                </c:pt>
                <c:pt idx="14">
                  <c:v>87.03</c:v>
                </c:pt>
                <c:pt idx="15">
                  <c:v>83.33</c:v>
                </c:pt>
                <c:pt idx="16">
                  <c:v>62.96</c:v>
                </c:pt>
                <c:pt idx="17">
                  <c:v>27.78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1-494C-8558-D0FEF9759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796455632"/>
        <c:axId val="-796454000"/>
      </c:barChart>
      <c:catAx>
        <c:axId val="-7964556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96454000"/>
        <c:crosses val="autoZero"/>
        <c:auto val="1"/>
        <c:lblAlgn val="ctr"/>
        <c:lblOffset val="100"/>
        <c:noMultiLvlLbl val="0"/>
      </c:catAx>
      <c:valAx>
        <c:axId val="-796454000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-79645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Средний процент выполнения диагностического тестирования в разрезе ОО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параллели!$C$3</c:f>
              <c:strCache>
                <c:ptCount val="1"/>
                <c:pt idx="0">
                  <c:v>7 класс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3027227772889335E-2"/>
                  <c:y val="2.4522719764469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C7-4BE5-AF62-312FC29635AF}"/>
                </c:ext>
              </c:extLst>
            </c:dLbl>
            <c:dLbl>
              <c:idx val="1"/>
              <c:layout>
                <c:manualLayout>
                  <c:x val="-2.0052245433539971E-2"/>
                  <c:y val="-3.1210734245688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0C7-4BE5-AF62-312FC29635AF}"/>
                </c:ext>
              </c:extLst>
            </c:dLbl>
            <c:dLbl>
              <c:idx val="2"/>
              <c:layout>
                <c:manualLayout>
                  <c:x val="-2.8309052376762279E-2"/>
                  <c:y val="2.4522719764469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C7-4BE5-AF62-312FC29635AF}"/>
                </c:ext>
              </c:extLst>
            </c:dLbl>
            <c:dLbl>
              <c:idx val="3"/>
              <c:layout>
                <c:manualLayout>
                  <c:x val="-1.8872701584508229E-2"/>
                  <c:y val="-5.7962792170564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0C7-4BE5-AF62-312FC29635AF}"/>
                </c:ext>
              </c:extLst>
            </c:dLbl>
            <c:dLbl>
              <c:idx val="4"/>
              <c:layout>
                <c:manualLayout>
                  <c:x val="-2.241133313160356E-2"/>
                  <c:y val="4.4586763208126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0C7-4BE5-AF62-312FC29635AF}"/>
                </c:ext>
              </c:extLst>
            </c:dLbl>
            <c:dLbl>
              <c:idx val="5"/>
              <c:layout>
                <c:manualLayout>
                  <c:x val="-2.2411333131603473E-2"/>
                  <c:y val="-4.0128086887313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0C7-4BE5-AF62-312FC29635AF}"/>
                </c:ext>
              </c:extLst>
            </c:dLbl>
            <c:dLbl>
              <c:idx val="6"/>
              <c:layout>
                <c:manualLayout>
                  <c:x val="-3.4206771621921088E-2"/>
                  <c:y val="4.6816101368532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0C7-4BE5-AF62-312FC29635AF}"/>
                </c:ext>
              </c:extLst>
            </c:dLbl>
            <c:dLbl>
              <c:idx val="7"/>
              <c:layout>
                <c:manualLayout>
                  <c:x val="-3.3027227772889411E-2"/>
                  <c:y val="-5.7962792170564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0C7-4BE5-AF62-312FC29635AF}"/>
                </c:ext>
              </c:extLst>
            </c:dLbl>
            <c:dLbl>
              <c:idx val="8"/>
              <c:layout>
                <c:manualLayout>
                  <c:x val="-3.0668140074825805E-2"/>
                  <c:y val="-4.4586763208126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0C7-4BE5-AF62-312FC29635AF}"/>
                </c:ext>
              </c:extLst>
            </c:dLbl>
            <c:dLbl>
              <c:idx val="9"/>
              <c:layout>
                <c:manualLayout>
                  <c:x val="-3.3027227772889328E-2"/>
                  <c:y val="4.0128086887313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0C7-4BE5-AF62-312FC29635AF}"/>
                </c:ext>
              </c:extLst>
            </c:dLbl>
            <c:dLbl>
              <c:idx val="10"/>
              <c:layout>
                <c:manualLayout>
                  <c:x val="-8.2568069432223321E-3"/>
                  <c:y val="-3.5669410566501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0C7-4BE5-AF62-312FC29635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параллели!$B$4:$B$14</c:f>
              <c:strCache>
                <c:ptCount val="11"/>
                <c:pt idx="0">
                  <c:v>МБОУ "Камскоустьинская СОШ"</c:v>
                </c:pt>
                <c:pt idx="1">
                  <c:v>МБОУ "Рудницкая СОШ"</c:v>
                </c:pt>
                <c:pt idx="2">
                  <c:v>МБОУ "Затонская средняя общеобразовательная школа имени Василия Петровича Муравьева"</c:v>
                </c:pt>
                <c:pt idx="3">
                  <c:v>ГБОУ "Камско-Устьинская кадетская школа-интернат"</c:v>
                </c:pt>
                <c:pt idx="4">
                  <c:v>МБОУ "Кирельская ООШ"</c:v>
                </c:pt>
                <c:pt idx="5">
                  <c:v>МБОУ "Сюкеевская СОШ"</c:v>
                </c:pt>
                <c:pt idx="6">
                  <c:v>МБОУ "Теньковская СОШ"</c:v>
                </c:pt>
                <c:pt idx="7">
                  <c:v>МБОУ "Красновидовская ООШ"</c:v>
                </c:pt>
                <c:pt idx="8">
                  <c:v>МБОУ "Камско-Устьинская ТСОШ"</c:v>
                </c:pt>
                <c:pt idx="9">
                  <c:v>МБОУ "Большекляринская СОШ"</c:v>
                </c:pt>
                <c:pt idx="10">
                  <c:v>МБОУ "Старо-Казеевская СОШ"</c:v>
                </c:pt>
              </c:strCache>
            </c:strRef>
          </c:cat>
          <c:val>
            <c:numRef>
              <c:f>параллели!$C$4:$C$14</c:f>
              <c:numCache>
                <c:formatCode>General</c:formatCode>
                <c:ptCount val="11"/>
                <c:pt idx="0">
                  <c:v>47.93</c:v>
                </c:pt>
                <c:pt idx="1">
                  <c:v>60.54</c:v>
                </c:pt>
                <c:pt idx="2">
                  <c:v>40.11</c:v>
                </c:pt>
                <c:pt idx="3">
                  <c:v>48.08</c:v>
                </c:pt>
                <c:pt idx="4">
                  <c:v>52.85</c:v>
                </c:pt>
                <c:pt idx="5">
                  <c:v>58.09</c:v>
                </c:pt>
                <c:pt idx="6">
                  <c:v>49.27</c:v>
                </c:pt>
                <c:pt idx="7">
                  <c:v>42.96</c:v>
                </c:pt>
                <c:pt idx="8">
                  <c:v>66.77</c:v>
                </c:pt>
                <c:pt idx="9">
                  <c:v>71.459999999999994</c:v>
                </c:pt>
                <c:pt idx="10">
                  <c:v>56.85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91-420D-9C9B-C1453BEA22D1}"/>
            </c:ext>
          </c:extLst>
        </c:ser>
        <c:ser>
          <c:idx val="1"/>
          <c:order val="1"/>
          <c:tx>
            <c:strRef>
              <c:f>параллели!$D$3</c:f>
              <c:strCache>
                <c:ptCount val="1"/>
                <c:pt idx="0">
                  <c:v>8 класс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052245433539961E-2"/>
                  <c:y val="-4.6816101368532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C7-4BE5-AF62-312FC29635AF}"/>
                </c:ext>
              </c:extLst>
            </c:dLbl>
            <c:dLbl>
              <c:idx val="1"/>
              <c:layout>
                <c:manualLayout>
                  <c:x val="-3.3027227772889328E-2"/>
                  <c:y val="4.2357425047720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C7-4BE5-AF62-312FC29635AF}"/>
                </c:ext>
              </c:extLst>
            </c:dLbl>
            <c:dLbl>
              <c:idx val="2"/>
              <c:layout>
                <c:manualLayout>
                  <c:x val="-2.005224543353995E-2"/>
                  <c:y val="-3.3440072406094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C7-4BE5-AF62-312FC29635AF}"/>
                </c:ext>
              </c:extLst>
            </c:dLbl>
            <c:dLbl>
              <c:idx val="3"/>
              <c:layout>
                <c:manualLayout>
                  <c:x val="-3.0668140074825805E-2"/>
                  <c:y val="3.3440072406094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C7-4BE5-AF62-312FC29635AF}"/>
                </c:ext>
              </c:extLst>
            </c:dLbl>
            <c:dLbl>
              <c:idx val="4"/>
              <c:layout>
                <c:manualLayout>
                  <c:x val="-2.4770420829667083E-2"/>
                  <c:y val="-4.2357425047720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C7-4BE5-AF62-312FC29635AF}"/>
                </c:ext>
              </c:extLst>
            </c:dLbl>
            <c:dLbl>
              <c:idx val="5"/>
              <c:layout>
                <c:manualLayout>
                  <c:x val="-3.0668140074825805E-2"/>
                  <c:y val="2.8981396085282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C7-4BE5-AF62-312FC29635AF}"/>
                </c:ext>
              </c:extLst>
            </c:dLbl>
            <c:dLbl>
              <c:idx val="6"/>
              <c:layout>
                <c:manualLayout>
                  <c:x val="-2.5949964678698843E-2"/>
                  <c:y val="-3.1210734245688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C7-4BE5-AF62-312FC29635AF}"/>
                </c:ext>
              </c:extLst>
            </c:dLbl>
            <c:dLbl>
              <c:idx val="7"/>
              <c:layout>
                <c:manualLayout>
                  <c:x val="-3.0668140074825805E-2"/>
                  <c:y val="2.452271976446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C7-4BE5-AF62-312FC29635AF}"/>
                </c:ext>
              </c:extLst>
            </c:dLbl>
            <c:dLbl>
              <c:idx val="8"/>
              <c:layout>
                <c:manualLayout>
                  <c:x val="-1.2974982339349378E-2"/>
                  <c:y val="4.0128086887313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C7-4BE5-AF62-312FC29635AF}"/>
                </c:ext>
              </c:extLst>
            </c:dLbl>
            <c:dLbl>
              <c:idx val="9"/>
              <c:layout>
                <c:manualLayout>
                  <c:x val="-2.3590876980635233E-2"/>
                  <c:y val="-2.4522719764469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C7-4BE5-AF62-312FC29635AF}"/>
                </c:ext>
              </c:extLst>
            </c:dLbl>
            <c:dLbl>
              <c:idx val="10"/>
              <c:layout>
                <c:manualLayout>
                  <c:x val="-3.0668140074825805E-2"/>
                  <c:y val="2.6752057924875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C7-4BE5-AF62-312FC29635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параллели!$B$4:$B$14</c:f>
              <c:strCache>
                <c:ptCount val="11"/>
                <c:pt idx="0">
                  <c:v>МБОУ "Камскоустьинская СОШ"</c:v>
                </c:pt>
                <c:pt idx="1">
                  <c:v>МБОУ "Рудницкая СОШ"</c:v>
                </c:pt>
                <c:pt idx="2">
                  <c:v>МБОУ "Затонская средняя общеобразовательная школа имени Василия Петровича Муравьева"</c:v>
                </c:pt>
                <c:pt idx="3">
                  <c:v>ГБОУ "Камско-Устьинская кадетская школа-интернат"</c:v>
                </c:pt>
                <c:pt idx="4">
                  <c:v>МБОУ "Кирельская ООШ"</c:v>
                </c:pt>
                <c:pt idx="5">
                  <c:v>МБОУ "Сюкеевская СОШ"</c:v>
                </c:pt>
                <c:pt idx="6">
                  <c:v>МБОУ "Теньковская СОШ"</c:v>
                </c:pt>
                <c:pt idx="7">
                  <c:v>МБОУ "Красновидовская ООШ"</c:v>
                </c:pt>
                <c:pt idx="8">
                  <c:v>МБОУ "Камско-Устьинская ТСОШ"</c:v>
                </c:pt>
                <c:pt idx="9">
                  <c:v>МБОУ "Большекляринская СОШ"</c:v>
                </c:pt>
                <c:pt idx="10">
                  <c:v>МБОУ "Старо-Казеевская СОШ"</c:v>
                </c:pt>
              </c:strCache>
            </c:strRef>
          </c:cat>
          <c:val>
            <c:numRef>
              <c:f>параллели!$D$4:$D$14</c:f>
              <c:numCache>
                <c:formatCode>General</c:formatCode>
                <c:ptCount val="11"/>
                <c:pt idx="0">
                  <c:v>56.4</c:v>
                </c:pt>
                <c:pt idx="1">
                  <c:v>53.49</c:v>
                </c:pt>
                <c:pt idx="2">
                  <c:v>56.81</c:v>
                </c:pt>
                <c:pt idx="3">
                  <c:v>42.79</c:v>
                </c:pt>
                <c:pt idx="4">
                  <c:v>55.83</c:v>
                </c:pt>
                <c:pt idx="5">
                  <c:v>52.52</c:v>
                </c:pt>
                <c:pt idx="6">
                  <c:v>57.62</c:v>
                </c:pt>
                <c:pt idx="7">
                  <c:v>33.369999999999997</c:v>
                </c:pt>
                <c:pt idx="8">
                  <c:v>65.86</c:v>
                </c:pt>
                <c:pt idx="9">
                  <c:v>72.83</c:v>
                </c:pt>
                <c:pt idx="10">
                  <c:v>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91-420D-9C9B-C1453BEA2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730005824"/>
        <c:axId val="-730008544"/>
      </c:lineChart>
      <c:catAx>
        <c:axId val="-73000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30008544"/>
        <c:crosses val="autoZero"/>
        <c:auto val="1"/>
        <c:lblAlgn val="ctr"/>
        <c:lblOffset val="100"/>
        <c:noMultiLvlLbl val="0"/>
      </c:catAx>
      <c:valAx>
        <c:axId val="-730008544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3000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483421309362827"/>
          <c:y val="8.2106524447764853E-2"/>
          <c:w val="0.32775309541268766"/>
          <c:h val="6.8059337006549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Русский язык. Средний % выполнения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параллели!$C$27</c:f>
              <c:strCache>
                <c:ptCount val="1"/>
                <c:pt idx="0">
                  <c:v>7 класс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633102047235922E-2"/>
                  <c:y val="2.4767046040642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65-4B22-833D-93A859B68D3D}"/>
                </c:ext>
              </c:extLst>
            </c:dLbl>
            <c:dLbl>
              <c:idx val="1"/>
              <c:layout>
                <c:manualLayout>
                  <c:x val="-2.046273834051909E-2"/>
                  <c:y val="-3.1382446340259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65-4B22-833D-93A859B68D3D}"/>
                </c:ext>
              </c:extLst>
            </c:dLbl>
            <c:dLbl>
              <c:idx val="2"/>
              <c:layout>
                <c:manualLayout>
                  <c:x val="-2.6564961005106316E-2"/>
                  <c:y val="2.4767046040642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65-4B22-833D-93A859B68D3D}"/>
                </c:ext>
              </c:extLst>
            </c:dLbl>
            <c:dLbl>
              <c:idx val="4"/>
              <c:layout>
                <c:manualLayout>
                  <c:x val="-3.2339087663527374E-2"/>
                  <c:y val="-3.7944748857582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65-4B22-833D-93A859B68D3D}"/>
                </c:ext>
              </c:extLst>
            </c:dLbl>
            <c:dLbl>
              <c:idx val="8"/>
              <c:layout>
                <c:manualLayout>
                  <c:x val="-2.6564961005106316E-2"/>
                  <c:y val="-2.7634700684248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65-4B22-833D-93A859B68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параллели!$B$28:$B$38</c:f>
              <c:strCache>
                <c:ptCount val="11"/>
                <c:pt idx="0">
                  <c:v>МБОУ "Камскоустьинская СОШ"</c:v>
                </c:pt>
                <c:pt idx="1">
                  <c:v>МБОУ "Рудницкая СОШ"</c:v>
                </c:pt>
                <c:pt idx="2">
                  <c:v>МБОУ "Затонская средняя общеобразовательная школа имени Василия Петровича Муравьева"</c:v>
                </c:pt>
                <c:pt idx="3">
                  <c:v>ГБОУ "Камско-Устьинская кадетская школа-интернат"</c:v>
                </c:pt>
                <c:pt idx="4">
                  <c:v>МБОУ "Кирельская ООШ"</c:v>
                </c:pt>
                <c:pt idx="5">
                  <c:v>МБОУ "Сюкеевская СОШ"</c:v>
                </c:pt>
                <c:pt idx="6">
                  <c:v>МБОУ "Теньковская СОШ"</c:v>
                </c:pt>
                <c:pt idx="7">
                  <c:v>МБОУ "Красновидовская ООШ"</c:v>
                </c:pt>
                <c:pt idx="8">
                  <c:v>МБОУ "Камско-Устьинская ТСОШ"</c:v>
                </c:pt>
                <c:pt idx="9">
                  <c:v>МБОУ "Большекляринская СОШ"</c:v>
                </c:pt>
                <c:pt idx="10">
                  <c:v>МБОУ "Старо-Казеевская СОШ"</c:v>
                </c:pt>
              </c:strCache>
            </c:strRef>
          </c:cat>
          <c:val>
            <c:numRef>
              <c:f>параллели!$C$28:$C$38</c:f>
              <c:numCache>
                <c:formatCode>0.0</c:formatCode>
                <c:ptCount val="11"/>
                <c:pt idx="0">
                  <c:v>57.31</c:v>
                </c:pt>
                <c:pt idx="1">
                  <c:v>80</c:v>
                </c:pt>
                <c:pt idx="2">
                  <c:v>40.5</c:v>
                </c:pt>
                <c:pt idx="3">
                  <c:v>60.71</c:v>
                </c:pt>
                <c:pt idx="4">
                  <c:v>61.25</c:v>
                </c:pt>
                <c:pt idx="5">
                  <c:v>75</c:v>
                </c:pt>
                <c:pt idx="6">
                  <c:v>60</c:v>
                </c:pt>
                <c:pt idx="7">
                  <c:v>45</c:v>
                </c:pt>
                <c:pt idx="8">
                  <c:v>61.25</c:v>
                </c:pt>
                <c:pt idx="9">
                  <c:v>95</c:v>
                </c:pt>
                <c:pt idx="10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E65-4B22-833D-93A859B68D3D}"/>
            </c:ext>
          </c:extLst>
        </c:ser>
        <c:ser>
          <c:idx val="1"/>
          <c:order val="1"/>
          <c:tx>
            <c:strRef>
              <c:f>параллели!$D$27</c:f>
              <c:strCache>
                <c:ptCount val="1"/>
                <c:pt idx="0">
                  <c:v>8 класс</c:v>
                </c:pt>
              </c:strCache>
            </c:strRef>
          </c:tx>
          <c:spPr>
            <a:ln w="31750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769384131495138E-2"/>
                  <c:y val="-2.18558378892594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65-4B22-833D-93A859B68D3D}"/>
                </c:ext>
              </c:extLst>
            </c:dLbl>
            <c:dLbl>
              <c:idx val="1"/>
              <c:layout>
                <c:manualLayout>
                  <c:x val="-3.063310204723594E-2"/>
                  <c:y val="-1.8944629737876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65-4B22-833D-93A859B68D3D}"/>
                </c:ext>
              </c:extLst>
            </c:dLbl>
            <c:dLbl>
              <c:idx val="2"/>
              <c:layout>
                <c:manualLayout>
                  <c:x val="-2.8599031526171121E-2"/>
                  <c:y val="-1.6033421586493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65-4B22-833D-93A859B68D3D}"/>
                </c:ext>
              </c:extLst>
            </c:dLbl>
            <c:dLbl>
              <c:idx val="4"/>
              <c:layout>
                <c:manualLayout>
                  <c:x val="-2.453084321834784E-2"/>
                  <c:y val="3.3569880512700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65-4B22-833D-93A859B68D3D}"/>
                </c:ext>
              </c:extLst>
            </c:dLbl>
            <c:dLbl>
              <c:idx val="8"/>
              <c:layout>
                <c:manualLayout>
                  <c:x val="-3.0633102047235999E-2"/>
                  <c:y val="-1.3122213435111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E65-4B22-833D-93A859B68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параллели!$B$28:$B$38</c:f>
              <c:strCache>
                <c:ptCount val="11"/>
                <c:pt idx="0">
                  <c:v>МБОУ "Камскоустьинская СОШ"</c:v>
                </c:pt>
                <c:pt idx="1">
                  <c:v>МБОУ "Рудницкая СОШ"</c:v>
                </c:pt>
                <c:pt idx="2">
                  <c:v>МБОУ "Затонская средняя общеобразовательная школа имени Василия Петровича Муравьева"</c:v>
                </c:pt>
                <c:pt idx="3">
                  <c:v>ГБОУ "Камско-Устьинская кадетская школа-интернат"</c:v>
                </c:pt>
                <c:pt idx="4">
                  <c:v>МБОУ "Кирельская ООШ"</c:v>
                </c:pt>
                <c:pt idx="5">
                  <c:v>МБОУ "Сюкеевская СОШ"</c:v>
                </c:pt>
                <c:pt idx="6">
                  <c:v>МБОУ "Теньковская СОШ"</c:v>
                </c:pt>
                <c:pt idx="7">
                  <c:v>МБОУ "Красновидовская ООШ"</c:v>
                </c:pt>
                <c:pt idx="8">
                  <c:v>МБОУ "Камско-Устьинская ТСОШ"</c:v>
                </c:pt>
                <c:pt idx="9">
                  <c:v>МБОУ "Большекляринская СОШ"</c:v>
                </c:pt>
                <c:pt idx="10">
                  <c:v>МБОУ "Старо-Казеевская СОШ"</c:v>
                </c:pt>
              </c:strCache>
            </c:strRef>
          </c:cat>
          <c:val>
            <c:numRef>
              <c:f>параллели!$D$28:$D$38</c:f>
              <c:numCache>
                <c:formatCode>0.0</c:formatCode>
                <c:ptCount val="11"/>
                <c:pt idx="0">
                  <c:v>62.5</c:v>
                </c:pt>
                <c:pt idx="1">
                  <c:v>65</c:v>
                </c:pt>
                <c:pt idx="2">
                  <c:v>57</c:v>
                </c:pt>
                <c:pt idx="3">
                  <c:v>36.67</c:v>
                </c:pt>
                <c:pt idx="4">
                  <c:v>43.33</c:v>
                </c:pt>
                <c:pt idx="5">
                  <c:v>65</c:v>
                </c:pt>
                <c:pt idx="6">
                  <c:v>57.5</c:v>
                </c:pt>
                <c:pt idx="7">
                  <c:v>30</c:v>
                </c:pt>
                <c:pt idx="8">
                  <c:v>75</c:v>
                </c:pt>
                <c:pt idx="9">
                  <c:v>83.75</c:v>
                </c:pt>
                <c:pt idx="10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E65-4B22-833D-93A859B68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-796451824"/>
        <c:axId val="-796457264"/>
      </c:lineChart>
      <c:catAx>
        <c:axId val="-79645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96457264"/>
        <c:crosses val="autoZero"/>
        <c:auto val="1"/>
        <c:lblAlgn val="ctr"/>
        <c:lblOffset val="100"/>
        <c:noMultiLvlLbl val="0"/>
      </c:catAx>
      <c:valAx>
        <c:axId val="-79645726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-79645182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Математика. Средний % выполнения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параллели!$C$52</c:f>
              <c:strCache>
                <c:ptCount val="1"/>
                <c:pt idx="0">
                  <c:v>7 класс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672805698264083E-2"/>
                  <c:y val="2.5663590693697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BF-462C-910C-A7E732FBA25E}"/>
                </c:ext>
              </c:extLst>
            </c:dLbl>
            <c:dLbl>
              <c:idx val="6"/>
              <c:layout>
                <c:manualLayout>
                  <c:x val="-1.2402145889341801E-2"/>
                  <c:y val="-7.518913077041840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BF-462C-910C-A7E732FBA25E}"/>
                </c:ext>
              </c:extLst>
            </c:dLbl>
            <c:dLbl>
              <c:idx val="9"/>
              <c:layout>
                <c:manualLayout>
                  <c:x val="-3.2867733165483366E-2"/>
                  <c:y val="-1.3552095580812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BF-462C-910C-A7E732FBA2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параллели!$B$53:$B$63</c:f>
              <c:strCache>
                <c:ptCount val="11"/>
                <c:pt idx="0">
                  <c:v>МБОУ "Камскоустьинская СОШ"</c:v>
                </c:pt>
                <c:pt idx="1">
                  <c:v>МБОУ "Рудницкая СОШ"</c:v>
                </c:pt>
                <c:pt idx="2">
                  <c:v>МБОУ "Затонская средняя общеобразовательная школа имени Василия Петровича Муравьева"</c:v>
                </c:pt>
                <c:pt idx="3">
                  <c:v>ГБОУ "Камско-Устьинская кадетская школа-интернат"</c:v>
                </c:pt>
                <c:pt idx="4">
                  <c:v>МБОУ "Кирельская ООШ"</c:v>
                </c:pt>
                <c:pt idx="5">
                  <c:v>МБОУ "Сюкеевская СОШ"</c:v>
                </c:pt>
                <c:pt idx="6">
                  <c:v>МБОУ "Теньковская СОШ"</c:v>
                </c:pt>
                <c:pt idx="7">
                  <c:v>МБОУ "Красновидовская ООШ"</c:v>
                </c:pt>
                <c:pt idx="8">
                  <c:v>МБОУ "Камско-Устьинская ТСОШ"</c:v>
                </c:pt>
                <c:pt idx="9">
                  <c:v>МБОУ "Большекляринская СОШ"</c:v>
                </c:pt>
                <c:pt idx="10">
                  <c:v>МБОУ "Старо-Казеевская СОШ"</c:v>
                </c:pt>
              </c:strCache>
            </c:strRef>
          </c:cat>
          <c:val>
            <c:numRef>
              <c:f>параллели!$C$53:$C$63</c:f>
              <c:numCache>
                <c:formatCode>0.0</c:formatCode>
                <c:ptCount val="11"/>
                <c:pt idx="0">
                  <c:v>40.659999999999997</c:v>
                </c:pt>
                <c:pt idx="1">
                  <c:v>65.39</c:v>
                </c:pt>
                <c:pt idx="2">
                  <c:v>57.69</c:v>
                </c:pt>
                <c:pt idx="3">
                  <c:v>48.35</c:v>
                </c:pt>
                <c:pt idx="4">
                  <c:v>50</c:v>
                </c:pt>
                <c:pt idx="5">
                  <c:v>64.099999999999994</c:v>
                </c:pt>
                <c:pt idx="6">
                  <c:v>48.72</c:v>
                </c:pt>
                <c:pt idx="7">
                  <c:v>46.16</c:v>
                </c:pt>
                <c:pt idx="8">
                  <c:v>71.16</c:v>
                </c:pt>
                <c:pt idx="9">
                  <c:v>69.23</c:v>
                </c:pt>
                <c:pt idx="10">
                  <c:v>32.31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BF-462C-910C-A7E732FBA25E}"/>
            </c:ext>
          </c:extLst>
        </c:ser>
        <c:ser>
          <c:idx val="1"/>
          <c:order val="1"/>
          <c:tx>
            <c:strRef>
              <c:f>параллели!$D$52</c:f>
              <c:strCache>
                <c:ptCount val="1"/>
                <c:pt idx="0">
                  <c:v>8 класс</c:v>
                </c:pt>
              </c:strCache>
            </c:strRef>
          </c:tx>
          <c:spPr>
            <a:ln w="31750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0588380799798373E-2"/>
                  <c:y val="-2.8680181945582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BF-462C-910C-A7E732FBA25E}"/>
                </c:ext>
              </c:extLst>
            </c:dLbl>
            <c:dLbl>
              <c:idx val="6"/>
              <c:layout>
                <c:manualLayout>
                  <c:x val="-2.0588380799798373E-2"/>
                  <c:y val="-2.2646999441811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BF-462C-910C-A7E732FBA25E}"/>
                </c:ext>
              </c:extLst>
            </c:dLbl>
            <c:dLbl>
              <c:idx val="9"/>
              <c:layout>
                <c:manualLayout>
                  <c:x val="-8.3090284341134583E-3"/>
                  <c:y val="1.3552095580812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BF-462C-910C-A7E732FBA2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параллели!$B$53:$B$63</c:f>
              <c:strCache>
                <c:ptCount val="11"/>
                <c:pt idx="0">
                  <c:v>МБОУ "Камскоустьинская СОШ"</c:v>
                </c:pt>
                <c:pt idx="1">
                  <c:v>МБОУ "Рудницкая СОШ"</c:v>
                </c:pt>
                <c:pt idx="2">
                  <c:v>МБОУ "Затонская средняя общеобразовательная школа имени Василия Петровича Муравьева"</c:v>
                </c:pt>
                <c:pt idx="3">
                  <c:v>ГБОУ "Камско-Устьинская кадетская школа-интернат"</c:v>
                </c:pt>
                <c:pt idx="4">
                  <c:v>МБОУ "Кирельская ООШ"</c:v>
                </c:pt>
                <c:pt idx="5">
                  <c:v>МБОУ "Сюкеевская СОШ"</c:v>
                </c:pt>
                <c:pt idx="6">
                  <c:v>МБОУ "Теньковская СОШ"</c:v>
                </c:pt>
                <c:pt idx="7">
                  <c:v>МБОУ "Красновидовская ООШ"</c:v>
                </c:pt>
                <c:pt idx="8">
                  <c:v>МБОУ "Камско-Устьинская ТСОШ"</c:v>
                </c:pt>
                <c:pt idx="9">
                  <c:v>МБОУ "Большекляринская СОШ"</c:v>
                </c:pt>
                <c:pt idx="10">
                  <c:v>МБОУ "Старо-Казеевская СОШ"</c:v>
                </c:pt>
              </c:strCache>
            </c:strRef>
          </c:cat>
          <c:val>
            <c:numRef>
              <c:f>параллели!$D$53:$D$63</c:f>
              <c:numCache>
                <c:formatCode>0.0</c:formatCode>
                <c:ptCount val="11"/>
                <c:pt idx="0">
                  <c:v>28.46</c:v>
                </c:pt>
                <c:pt idx="1">
                  <c:v>32.31</c:v>
                </c:pt>
                <c:pt idx="2">
                  <c:v>56.92</c:v>
                </c:pt>
                <c:pt idx="3">
                  <c:v>24.36</c:v>
                </c:pt>
                <c:pt idx="4">
                  <c:v>61.54</c:v>
                </c:pt>
                <c:pt idx="5">
                  <c:v>38.46</c:v>
                </c:pt>
                <c:pt idx="6">
                  <c:v>58.97</c:v>
                </c:pt>
                <c:pt idx="7">
                  <c:v>15.38</c:v>
                </c:pt>
                <c:pt idx="8">
                  <c:v>48.72</c:v>
                </c:pt>
                <c:pt idx="9">
                  <c:v>69.23</c:v>
                </c:pt>
                <c:pt idx="10">
                  <c:v>49.23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0BF-462C-910C-A7E732FBA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-730010720"/>
        <c:axId val="-730008000"/>
      </c:lineChart>
      <c:catAx>
        <c:axId val="-73001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30008000"/>
        <c:crosses val="autoZero"/>
        <c:auto val="1"/>
        <c:lblAlgn val="ctr"/>
        <c:lblOffset val="100"/>
        <c:noMultiLvlLbl val="0"/>
      </c:catAx>
      <c:valAx>
        <c:axId val="-73000800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-73001072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7</a:t>
            </a:r>
            <a:r>
              <a:rPr lang="ru-RU"/>
              <a:t> класс. Средний % выполнения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параллели!$C$100</c:f>
              <c:strCache>
                <c:ptCount val="1"/>
                <c:pt idx="0">
                  <c:v>Биология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3.8475787878356871E-2"/>
                  <c:y val="1.3847865790969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8A-486E-9EEF-24BE3FCE2F4F}"/>
                </c:ext>
              </c:extLst>
            </c:dLbl>
            <c:dLbl>
              <c:idx val="9"/>
              <c:layout>
                <c:manualLayout>
                  <c:x val="-4.2581509897053137E-2"/>
                  <c:y val="1.9992259032137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8A-486E-9EEF-24BE3FCE2F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параллели!$B$101:$B$111</c:f>
              <c:strCache>
                <c:ptCount val="11"/>
                <c:pt idx="0">
                  <c:v>МБОУ "Камскоустьинская СОШ"</c:v>
                </c:pt>
                <c:pt idx="1">
                  <c:v>МБОУ "Рудницкая СОШ"</c:v>
                </c:pt>
                <c:pt idx="2">
                  <c:v>МБОУ "Затонская средняя общеобразовательная школа имени Василия Петровича Муравьева"</c:v>
                </c:pt>
                <c:pt idx="3">
                  <c:v>ГБОУ "Камско-Устьинская кадетская школа-интернат"</c:v>
                </c:pt>
                <c:pt idx="4">
                  <c:v>МБОУ "Кирельская ООШ"</c:v>
                </c:pt>
                <c:pt idx="5">
                  <c:v>МБОУ "Сюкеевская СОШ"</c:v>
                </c:pt>
                <c:pt idx="6">
                  <c:v>МБОУ "Теньковская СОШ"</c:v>
                </c:pt>
                <c:pt idx="7">
                  <c:v>МБОУ "Красновидовская ООШ"</c:v>
                </c:pt>
                <c:pt idx="8">
                  <c:v>МБОУ "Камско-Устьинская ТСОШ"</c:v>
                </c:pt>
                <c:pt idx="9">
                  <c:v>МБОУ "Большекляринская СОШ"</c:v>
                </c:pt>
                <c:pt idx="10">
                  <c:v>МБОУ "Старо-Казеевская СОШ"</c:v>
                </c:pt>
              </c:strCache>
            </c:strRef>
          </c:cat>
          <c:val>
            <c:numRef>
              <c:f>параллели!$C$101:$C$111</c:f>
              <c:numCache>
                <c:formatCode>0.0</c:formatCode>
                <c:ptCount val="11"/>
                <c:pt idx="0">
                  <c:v>56.49</c:v>
                </c:pt>
                <c:pt idx="1">
                  <c:v>59.09</c:v>
                </c:pt>
                <c:pt idx="2">
                  <c:v>37.19</c:v>
                </c:pt>
                <c:pt idx="3">
                  <c:v>55.55</c:v>
                </c:pt>
                <c:pt idx="4">
                  <c:v>57.95</c:v>
                </c:pt>
                <c:pt idx="5">
                  <c:v>56.82</c:v>
                </c:pt>
                <c:pt idx="6">
                  <c:v>50.76</c:v>
                </c:pt>
                <c:pt idx="7">
                  <c:v>47.73</c:v>
                </c:pt>
                <c:pt idx="8">
                  <c:v>78.790000000000006</c:v>
                </c:pt>
                <c:pt idx="9">
                  <c:v>59.09</c:v>
                </c:pt>
                <c:pt idx="10">
                  <c:v>51.51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8A-486E-9EEF-24BE3FCE2F4F}"/>
            </c:ext>
          </c:extLst>
        </c:ser>
        <c:ser>
          <c:idx val="1"/>
          <c:order val="1"/>
          <c:tx>
            <c:strRef>
              <c:f>параллели!$D$100</c:f>
              <c:strCache>
                <c:ptCount val="1"/>
                <c:pt idx="0">
                  <c:v>История</c:v>
                </c:pt>
              </c:strCache>
            </c:strRef>
          </c:tx>
          <c:spPr>
            <a:ln w="31750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3.4370065859660605E-2"/>
                  <c:y val="-2.306445565272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8A-486E-9EEF-24BE3FCE2F4F}"/>
                </c:ext>
              </c:extLst>
            </c:dLbl>
            <c:dLbl>
              <c:idx val="9"/>
              <c:layout>
                <c:manualLayout>
                  <c:x val="-3.0264343840964446E-2"/>
                  <c:y val="-1.6920062411553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8A-486E-9EEF-24BE3FCE2F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параллели!$B$101:$B$111</c:f>
              <c:strCache>
                <c:ptCount val="11"/>
                <c:pt idx="0">
                  <c:v>МБОУ "Камскоустьинская СОШ"</c:v>
                </c:pt>
                <c:pt idx="1">
                  <c:v>МБОУ "Рудницкая СОШ"</c:v>
                </c:pt>
                <c:pt idx="2">
                  <c:v>МБОУ "Затонская средняя общеобразовательная школа имени Василия Петровича Муравьева"</c:v>
                </c:pt>
                <c:pt idx="3">
                  <c:v>ГБОУ "Камско-Устьинская кадетская школа-интернат"</c:v>
                </c:pt>
                <c:pt idx="4">
                  <c:v>МБОУ "Кирельская ООШ"</c:v>
                </c:pt>
                <c:pt idx="5">
                  <c:v>МБОУ "Сюкеевская СОШ"</c:v>
                </c:pt>
                <c:pt idx="6">
                  <c:v>МБОУ "Теньковская СОШ"</c:v>
                </c:pt>
                <c:pt idx="7">
                  <c:v>МБОУ "Красновидовская ООШ"</c:v>
                </c:pt>
                <c:pt idx="8">
                  <c:v>МБОУ "Камско-Устьинская ТСОШ"</c:v>
                </c:pt>
                <c:pt idx="9">
                  <c:v>МБОУ "Большекляринская СОШ"</c:v>
                </c:pt>
                <c:pt idx="10">
                  <c:v>МБОУ "Старо-Казеевская СОШ"</c:v>
                </c:pt>
              </c:strCache>
            </c:strRef>
          </c:cat>
          <c:val>
            <c:numRef>
              <c:f>параллели!$D$101:$D$111</c:f>
              <c:numCache>
                <c:formatCode>0.0</c:formatCode>
                <c:ptCount val="11"/>
                <c:pt idx="0">
                  <c:v>37.950000000000003</c:v>
                </c:pt>
                <c:pt idx="1">
                  <c:v>42.19</c:v>
                </c:pt>
                <c:pt idx="2">
                  <c:v>26.7</c:v>
                </c:pt>
                <c:pt idx="3">
                  <c:v>30.56</c:v>
                </c:pt>
                <c:pt idx="4">
                  <c:v>42.19</c:v>
                </c:pt>
                <c:pt idx="5">
                  <c:v>41.67</c:v>
                </c:pt>
                <c:pt idx="6">
                  <c:v>39.29</c:v>
                </c:pt>
                <c:pt idx="7">
                  <c:v>25</c:v>
                </c:pt>
                <c:pt idx="8">
                  <c:v>56.25</c:v>
                </c:pt>
                <c:pt idx="9">
                  <c:v>62.5</c:v>
                </c:pt>
                <c:pt idx="10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68A-486E-9EEF-24BE3FCE2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-730005280"/>
        <c:axId val="-730004736"/>
      </c:lineChart>
      <c:catAx>
        <c:axId val="-73000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30004736"/>
        <c:crosses val="autoZero"/>
        <c:auto val="1"/>
        <c:lblAlgn val="ctr"/>
        <c:lblOffset val="100"/>
        <c:noMultiLvlLbl val="0"/>
      </c:catAx>
      <c:valAx>
        <c:axId val="-7300047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-73000528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8 класс. Средний % выполнения</a:t>
            </a:r>
          </a:p>
        </c:rich>
      </c:tx>
      <c:layout>
        <c:manualLayout>
          <c:xMode val="edge"/>
          <c:yMode val="edge"/>
          <c:x val="0.31397434864133272"/>
          <c:y val="1.70575616596156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параллели!$C$77</c:f>
              <c:strCache>
                <c:ptCount val="1"/>
                <c:pt idx="0">
                  <c:v>Физика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параллели!$B$78:$B$88</c:f>
              <c:strCache>
                <c:ptCount val="11"/>
                <c:pt idx="0">
                  <c:v>МБОУ "Камскоустьинская СОШ"</c:v>
                </c:pt>
                <c:pt idx="1">
                  <c:v>МБОУ "Рудницкая СОШ"</c:v>
                </c:pt>
                <c:pt idx="2">
                  <c:v>МБОУ "Затонская средняя общеобразовательная школа имени Василия Петровича Муравьева"</c:v>
                </c:pt>
                <c:pt idx="3">
                  <c:v>ГБОУ "Камско-Устьинская кадетская школа-интернат"</c:v>
                </c:pt>
                <c:pt idx="4">
                  <c:v>МБОУ "Кирельская ООШ"</c:v>
                </c:pt>
                <c:pt idx="5">
                  <c:v>МБОУ "Сюкеевская СОШ"</c:v>
                </c:pt>
                <c:pt idx="6">
                  <c:v>МБОУ "Теньковская СОШ"</c:v>
                </c:pt>
                <c:pt idx="7">
                  <c:v>МБОУ "Красновидовская ООШ"</c:v>
                </c:pt>
                <c:pt idx="8">
                  <c:v>МБОУ "Камско-Устьинская ТСОШ"</c:v>
                </c:pt>
                <c:pt idx="9">
                  <c:v>МБОУ "Большекляринская СОШ"</c:v>
                </c:pt>
                <c:pt idx="10">
                  <c:v>МБОУ "Старо-Казеевская СОШ"</c:v>
                </c:pt>
              </c:strCache>
            </c:strRef>
          </c:cat>
          <c:val>
            <c:numRef>
              <c:f>параллели!$C$78:$C$88</c:f>
              <c:numCache>
                <c:formatCode>0.0</c:formatCode>
                <c:ptCount val="11"/>
                <c:pt idx="0">
                  <c:v>52.94</c:v>
                </c:pt>
                <c:pt idx="1">
                  <c:v>52.94</c:v>
                </c:pt>
                <c:pt idx="2">
                  <c:v>41.18</c:v>
                </c:pt>
                <c:pt idx="3">
                  <c:v>50.98</c:v>
                </c:pt>
                <c:pt idx="4">
                  <c:v>45.1</c:v>
                </c:pt>
                <c:pt idx="5">
                  <c:v>44.12</c:v>
                </c:pt>
                <c:pt idx="6">
                  <c:v>51.96</c:v>
                </c:pt>
                <c:pt idx="7">
                  <c:v>20.59</c:v>
                </c:pt>
                <c:pt idx="8">
                  <c:v>64.7</c:v>
                </c:pt>
                <c:pt idx="9">
                  <c:v>67.650000000000006</c:v>
                </c:pt>
                <c:pt idx="10">
                  <c:v>50.59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88-4586-95C7-28576EB3E641}"/>
            </c:ext>
          </c:extLst>
        </c:ser>
        <c:ser>
          <c:idx val="1"/>
          <c:order val="1"/>
          <c:tx>
            <c:strRef>
              <c:f>параллели!$D$77</c:f>
              <c:strCache>
                <c:ptCount val="1"/>
                <c:pt idx="0">
                  <c:v>Обществознание</c:v>
                </c:pt>
              </c:strCache>
            </c:strRef>
          </c:tx>
          <c:spPr>
            <a:ln w="31750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параллели!$B$78:$B$88</c:f>
              <c:strCache>
                <c:ptCount val="11"/>
                <c:pt idx="0">
                  <c:v>МБОУ "Камскоустьинская СОШ"</c:v>
                </c:pt>
                <c:pt idx="1">
                  <c:v>МБОУ "Рудницкая СОШ"</c:v>
                </c:pt>
                <c:pt idx="2">
                  <c:v>МБОУ "Затонская средняя общеобразовательная школа имени Василия Петровича Муравьева"</c:v>
                </c:pt>
                <c:pt idx="3">
                  <c:v>ГБОУ "Камско-Устьинская кадетская школа-интернат"</c:v>
                </c:pt>
                <c:pt idx="4">
                  <c:v>МБОУ "Кирельская ООШ"</c:v>
                </c:pt>
                <c:pt idx="5">
                  <c:v>МБОУ "Сюкеевская СОШ"</c:v>
                </c:pt>
                <c:pt idx="6">
                  <c:v>МБОУ "Теньковская СОШ"</c:v>
                </c:pt>
                <c:pt idx="7">
                  <c:v>МБОУ "Красновидовская ООШ"</c:v>
                </c:pt>
                <c:pt idx="8">
                  <c:v>МБОУ "Камско-Устьинская ТСОШ"</c:v>
                </c:pt>
                <c:pt idx="9">
                  <c:v>МБОУ "Большекляринская СОШ"</c:v>
                </c:pt>
                <c:pt idx="10">
                  <c:v>МБОУ "Старо-Казеевская СОШ"</c:v>
                </c:pt>
              </c:strCache>
            </c:strRef>
          </c:cat>
          <c:val>
            <c:numRef>
              <c:f>параллели!$D$78:$D$88</c:f>
              <c:numCache>
                <c:formatCode>0.0</c:formatCode>
                <c:ptCount val="11"/>
                <c:pt idx="0">
                  <c:v>79.09</c:v>
                </c:pt>
                <c:pt idx="1">
                  <c:v>66</c:v>
                </c:pt>
                <c:pt idx="2">
                  <c:v>69</c:v>
                </c:pt>
                <c:pt idx="3">
                  <c:v>59.17</c:v>
                </c:pt>
                <c:pt idx="4">
                  <c:v>73.33</c:v>
                </c:pt>
                <c:pt idx="5">
                  <c:v>62.5</c:v>
                </c:pt>
                <c:pt idx="6">
                  <c:v>61.43</c:v>
                </c:pt>
                <c:pt idx="7">
                  <c:v>67.5</c:v>
                </c:pt>
                <c:pt idx="8">
                  <c:v>75</c:v>
                </c:pt>
                <c:pt idx="9">
                  <c:v>70</c:v>
                </c:pt>
                <c:pt idx="10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88-4586-95C7-28576EB3E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-735170720"/>
        <c:axId val="-735170176"/>
      </c:lineChart>
      <c:catAx>
        <c:axId val="-73517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35170176"/>
        <c:crosses val="autoZero"/>
        <c:auto val="1"/>
        <c:lblAlgn val="ctr"/>
        <c:lblOffset val="100"/>
        <c:noMultiLvlLbl val="0"/>
      </c:catAx>
      <c:valAx>
        <c:axId val="-73517017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-73517072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Русский язык, 7 класс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9"/>
              <c:layout>
                <c:manualLayout>
                  <c:x val="0"/>
                  <c:y val="-1.863136711080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D4-4474-9BDD-A0B67DD505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спецификация!$C$3:$V$4</c:f>
              <c:multiLvlStrCache>
                <c:ptCount val="20"/>
                <c:lvl>
                  <c:pt idx="0">
                    <c:v>Орфоэпические нормы</c:v>
                  </c:pt>
                  <c:pt idx="1">
                    <c:v>Лексика</c:v>
                  </c:pt>
                  <c:pt idx="2">
                    <c:v>Лексика/Фразеология</c:v>
                  </c:pt>
                  <c:pt idx="3">
                    <c:v>Морфологические нормы</c:v>
                  </c:pt>
                  <c:pt idx="4">
                    <c:v>Части речи (Морфология)</c:v>
                  </c:pt>
                  <c:pt idx="5">
                    <c:v>Правописание безударных гласных в корне / Орфография</c:v>
                  </c:pt>
                  <c:pt idx="6">
                    <c:v>Правописание приставок</c:v>
                  </c:pt>
                  <c:pt idx="7">
                    <c:v>Правописание суффиксов существительных</c:v>
                  </c:pt>
                  <c:pt idx="8">
                    <c:v>Правописание суффиксов прилагательных</c:v>
                  </c:pt>
                  <c:pt idx="9">
                    <c:v>Правописание окончаний существительных</c:v>
                  </c:pt>
                  <c:pt idx="10">
                    <c:v>Правописание окончаний прилагательных</c:v>
                  </c:pt>
                  <c:pt idx="11">
                    <c:v>Слитное, раздельное и дефисное написание прилагательных</c:v>
                  </c:pt>
                  <c:pt idx="12">
                    <c:v>Правописание числительных</c:v>
                  </c:pt>
                  <c:pt idx="13">
                    <c:v>Разряды местоимений / Правописание местоимений</c:v>
                  </c:pt>
                  <c:pt idx="14">
                    <c:v>Грамматическая основа предложения</c:v>
                  </c:pt>
                  <c:pt idx="15">
                    <c:v>Синтаксические нормы (знаки препинания в предл. с обращением)</c:v>
                  </c:pt>
                  <c:pt idx="16">
                    <c:v>Разбор слова по составу (морфемный анализ)</c:v>
                  </c:pt>
                  <c:pt idx="17">
                    <c:v>Способы словообразования</c:v>
                  </c:pt>
                  <c:pt idx="18">
                    <c:v>Характеристика по типу речи</c:v>
                  </c:pt>
                  <c:pt idx="19">
                    <c:v>Синонимия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  <c:pt idx="13">
                    <c:v>14.</c:v>
                  </c:pt>
                  <c:pt idx="14">
                    <c:v>15.</c:v>
                  </c:pt>
                  <c:pt idx="15">
                    <c:v>16.</c:v>
                  </c:pt>
                  <c:pt idx="16">
                    <c:v>17.</c:v>
                  </c:pt>
                  <c:pt idx="17">
                    <c:v>18.</c:v>
                  </c:pt>
                  <c:pt idx="18">
                    <c:v>19.</c:v>
                  </c:pt>
                  <c:pt idx="19">
                    <c:v>20.</c:v>
                  </c:pt>
                </c:lvl>
              </c:multiLvlStrCache>
            </c:multiLvlStrRef>
          </c:cat>
          <c:val>
            <c:numRef>
              <c:f>спецификация!$C$5:$V$5</c:f>
              <c:numCache>
                <c:formatCode>0.00</c:formatCode>
                <c:ptCount val="20"/>
                <c:pt idx="0">
                  <c:v>49.12</c:v>
                </c:pt>
                <c:pt idx="1">
                  <c:v>66.67</c:v>
                </c:pt>
                <c:pt idx="2">
                  <c:v>64.91</c:v>
                </c:pt>
                <c:pt idx="3">
                  <c:v>52.63</c:v>
                </c:pt>
                <c:pt idx="4">
                  <c:v>56.14</c:v>
                </c:pt>
                <c:pt idx="5">
                  <c:v>47.37</c:v>
                </c:pt>
                <c:pt idx="6">
                  <c:v>59.65</c:v>
                </c:pt>
                <c:pt idx="7">
                  <c:v>59.65</c:v>
                </c:pt>
                <c:pt idx="8">
                  <c:v>57.89</c:v>
                </c:pt>
                <c:pt idx="9">
                  <c:v>85.96</c:v>
                </c:pt>
                <c:pt idx="10">
                  <c:v>80.7</c:v>
                </c:pt>
                <c:pt idx="11">
                  <c:v>78.95</c:v>
                </c:pt>
                <c:pt idx="12">
                  <c:v>47.37</c:v>
                </c:pt>
                <c:pt idx="13">
                  <c:v>66.67</c:v>
                </c:pt>
                <c:pt idx="14">
                  <c:v>68.42</c:v>
                </c:pt>
                <c:pt idx="15">
                  <c:v>50.88</c:v>
                </c:pt>
                <c:pt idx="16">
                  <c:v>57.89</c:v>
                </c:pt>
                <c:pt idx="17">
                  <c:v>33.33</c:v>
                </c:pt>
                <c:pt idx="18">
                  <c:v>43.86</c:v>
                </c:pt>
                <c:pt idx="19">
                  <c:v>77.19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D4-4474-9BDD-A0B67DD50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735169632"/>
        <c:axId val="-735169088"/>
        <c:axId val="0"/>
      </c:bar3DChart>
      <c:catAx>
        <c:axId val="-7351696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35169088"/>
        <c:crosses val="autoZero"/>
        <c:auto val="1"/>
        <c:lblAlgn val="ctr"/>
        <c:lblOffset val="100"/>
        <c:noMultiLvlLbl val="0"/>
      </c:catAx>
      <c:valAx>
        <c:axId val="-735169088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-7351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Русский</a:t>
            </a:r>
            <a:r>
              <a:rPr lang="ru-RU" baseline="0"/>
              <a:t> язык, 8 класс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спецификация!$C$25:$V$26</c:f>
              <c:multiLvlStrCache>
                <c:ptCount val="20"/>
                <c:lvl>
                  <c:pt idx="0">
                    <c:v>Фонетика. Орфоэпические нормы</c:v>
                  </c:pt>
                  <c:pt idx="1">
                    <c:v>Лексика и фразеология</c:v>
                  </c:pt>
                  <c:pt idx="2">
                    <c:v>Морфологические нормы</c:v>
                  </c:pt>
                  <c:pt idx="3">
                    <c:v>Морфология</c:v>
                  </c:pt>
                  <c:pt idx="4">
                    <c:v>Правописание  безударных корней </c:v>
                  </c:pt>
                  <c:pt idx="5">
                    <c:v>Правописание приставок</c:v>
                  </c:pt>
                  <c:pt idx="6">
                    <c:v>Правописание суффиксов различных частей речи</c:v>
                  </c:pt>
                  <c:pt idx="7">
                    <c:v>Правописание причастий и деепричастий</c:v>
                  </c:pt>
                  <c:pt idx="8">
                    <c:v>Слитное, дефисное и раздельное написание различных частей речи</c:v>
                  </c:pt>
                  <c:pt idx="9">
                    <c:v>Правописание наречий</c:v>
                  </c:pt>
                  <c:pt idx="10">
                    <c:v>Правописание НЕ с различными частями речи</c:v>
                  </c:pt>
                  <c:pt idx="11">
                    <c:v>Синтаксические нормы (словосочетание как основная единица синтаксиса)</c:v>
                  </c:pt>
                  <c:pt idx="12">
                    <c:v>Части речи</c:v>
                  </c:pt>
                  <c:pt idx="13">
                    <c:v>Части речи (омонимичные части речи)</c:v>
                  </c:pt>
                  <c:pt idx="14">
                    <c:v>Грамматическая основа предложения</c:v>
                  </c:pt>
                  <c:pt idx="15">
                    <c:v>Знак. преп. в предл. с однородными членами или с  деепричастными оборотами</c:v>
                  </c:pt>
                  <c:pt idx="16">
                    <c:v>Знак. преп. в предл. с однородными членами или с  деепричастными оборотами</c:v>
                  </c:pt>
                  <c:pt idx="17">
                    <c:v>Языковые средства выразительности</c:v>
                  </c:pt>
                  <c:pt idx="18">
                    <c:v>Сложная синтаксическая конструкция (знаки препинания)</c:v>
                  </c:pt>
                  <c:pt idx="19">
                    <c:v>Служебные части речи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  <c:pt idx="13">
                    <c:v>14.</c:v>
                  </c:pt>
                  <c:pt idx="14">
                    <c:v>15.</c:v>
                  </c:pt>
                  <c:pt idx="15">
                    <c:v>16.</c:v>
                  </c:pt>
                  <c:pt idx="16">
                    <c:v>17.</c:v>
                  </c:pt>
                  <c:pt idx="17">
                    <c:v>18.</c:v>
                  </c:pt>
                  <c:pt idx="18">
                    <c:v>19.</c:v>
                  </c:pt>
                  <c:pt idx="19">
                    <c:v>20.</c:v>
                  </c:pt>
                </c:lvl>
              </c:multiLvlStrCache>
            </c:multiLvlStrRef>
          </c:cat>
          <c:val>
            <c:numRef>
              <c:f>спецификация!$C$28:$V$28</c:f>
              <c:numCache>
                <c:formatCode>0.00</c:formatCode>
                <c:ptCount val="20"/>
                <c:pt idx="0">
                  <c:v>53.85</c:v>
                </c:pt>
                <c:pt idx="1">
                  <c:v>84.62</c:v>
                </c:pt>
                <c:pt idx="2">
                  <c:v>48.08</c:v>
                </c:pt>
                <c:pt idx="3">
                  <c:v>50</c:v>
                </c:pt>
                <c:pt idx="4">
                  <c:v>51.92</c:v>
                </c:pt>
                <c:pt idx="5">
                  <c:v>69.23</c:v>
                </c:pt>
                <c:pt idx="6">
                  <c:v>63.46</c:v>
                </c:pt>
                <c:pt idx="7">
                  <c:v>51.92</c:v>
                </c:pt>
                <c:pt idx="8">
                  <c:v>75</c:v>
                </c:pt>
                <c:pt idx="9">
                  <c:v>73.08</c:v>
                </c:pt>
                <c:pt idx="10">
                  <c:v>75</c:v>
                </c:pt>
                <c:pt idx="11">
                  <c:v>48.08</c:v>
                </c:pt>
                <c:pt idx="12">
                  <c:v>67.31</c:v>
                </c:pt>
                <c:pt idx="13">
                  <c:v>67.31</c:v>
                </c:pt>
                <c:pt idx="14">
                  <c:v>78.849999999999994</c:v>
                </c:pt>
                <c:pt idx="15">
                  <c:v>26.92</c:v>
                </c:pt>
                <c:pt idx="16">
                  <c:v>38.46</c:v>
                </c:pt>
                <c:pt idx="17">
                  <c:v>57.69</c:v>
                </c:pt>
                <c:pt idx="18">
                  <c:v>21.15</c:v>
                </c:pt>
                <c:pt idx="19">
                  <c:v>69.23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4-41E8-9EEE-6F2E08EA2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735173984"/>
        <c:axId val="-735168544"/>
      </c:barChart>
      <c:catAx>
        <c:axId val="-735173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35168544"/>
        <c:crosses val="autoZero"/>
        <c:auto val="1"/>
        <c:lblAlgn val="ctr"/>
        <c:lblOffset val="100"/>
        <c:noMultiLvlLbl val="0"/>
      </c:catAx>
      <c:valAx>
        <c:axId val="-735168544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-73517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Математика, 7 класс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спецификация!$C$7:$O$8</c:f>
              <c:multiLvlStrCache>
                <c:ptCount val="13"/>
                <c:lvl>
                  <c:pt idx="0">
                    <c:v>Действия с целыми числами </c:v>
                  </c:pt>
                  <c:pt idx="1">
                    <c:v>Действия с обыкновенными и десятичными дробями </c:v>
                  </c:pt>
                  <c:pt idx="2">
                    <c:v>Виды углов</c:v>
                  </c:pt>
                  <c:pt idx="3">
                    <c:v>Решение простейших задач на доли </c:v>
                  </c:pt>
                  <c:pt idx="4">
                    <c:v>Решение линейных уравнений </c:v>
                  </c:pt>
                  <c:pt idx="5">
                    <c:v>Задание на нахождение площадей </c:v>
                  </c:pt>
                  <c:pt idx="6">
                    <c:v>Чтение таблиц и анализ данных</c:v>
                  </c:pt>
                  <c:pt idx="7">
                    <c:v>Задание на умение соотносить числа в десятичной записи </c:v>
                  </c:pt>
                  <c:pt idx="8">
                    <c:v>Задание на умение соотносить вид на координатной прямой и числовую характеристику </c:v>
                  </c:pt>
                  <c:pt idx="9">
                    <c:v>Текстовое задание на нахождение целого по части </c:v>
                  </c:pt>
                  <c:pt idx="10">
                    <c:v>Задание на преобразование выражения и вычисление </c:v>
                  </c:pt>
                  <c:pt idx="11">
                    <c:v>Текстовое задание на вычисление процентов</c:v>
                  </c:pt>
                  <c:pt idx="12">
                    <c:v>Задание на составление и решение системы уравнений 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</c:lvl>
              </c:multiLvlStrCache>
            </c:multiLvlStrRef>
          </c:cat>
          <c:val>
            <c:numRef>
              <c:f>спецификация!$C$10:$O$10</c:f>
              <c:numCache>
                <c:formatCode>0.00</c:formatCode>
                <c:ptCount val="13"/>
                <c:pt idx="0">
                  <c:v>56.67</c:v>
                </c:pt>
                <c:pt idx="1">
                  <c:v>61.67</c:v>
                </c:pt>
                <c:pt idx="2">
                  <c:v>71.67</c:v>
                </c:pt>
                <c:pt idx="3">
                  <c:v>56.67</c:v>
                </c:pt>
                <c:pt idx="4">
                  <c:v>50</c:v>
                </c:pt>
                <c:pt idx="5">
                  <c:v>15</c:v>
                </c:pt>
                <c:pt idx="6">
                  <c:v>80</c:v>
                </c:pt>
                <c:pt idx="7">
                  <c:v>75</c:v>
                </c:pt>
                <c:pt idx="8">
                  <c:v>65</c:v>
                </c:pt>
                <c:pt idx="9">
                  <c:v>56.67</c:v>
                </c:pt>
                <c:pt idx="10">
                  <c:v>25</c:v>
                </c:pt>
                <c:pt idx="11">
                  <c:v>31.67</c:v>
                </c:pt>
                <c:pt idx="12">
                  <c:v>13.33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55-46FE-8583-1EC10C26B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735173440"/>
        <c:axId val="-735168000"/>
      </c:barChart>
      <c:catAx>
        <c:axId val="-7351734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35168000"/>
        <c:crosses val="autoZero"/>
        <c:auto val="1"/>
        <c:lblAlgn val="ctr"/>
        <c:lblOffset val="100"/>
        <c:noMultiLvlLbl val="0"/>
      </c:catAx>
      <c:valAx>
        <c:axId val="-735168000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-73517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291D3-CF96-4785-81B2-2A8F2D38074F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A857F-DA50-44D8-93A1-52A5B0D60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73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1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1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1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4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1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6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0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7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8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3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4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6FF0-1AC0-4D4E-BA9F-EF7882ABC9B9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3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3028" y="2917370"/>
            <a:ext cx="9144000" cy="11731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C2935"/>
                </a:solidFill>
              </a:rPr>
              <a:t>Диагностическое тестирование обучающихся 7, 8 классов </a:t>
            </a:r>
            <a:r>
              <a:rPr lang="ru-RU" dirty="0" smtClean="0">
                <a:solidFill>
                  <a:srgbClr val="C00000"/>
                </a:solidFill>
              </a:rPr>
              <a:t>Камско-</a:t>
            </a:r>
            <a:r>
              <a:rPr lang="ru-RU" dirty="0" err="1" smtClean="0">
                <a:solidFill>
                  <a:srgbClr val="C00000"/>
                </a:solidFill>
              </a:rPr>
              <a:t>Устьинский</a:t>
            </a:r>
            <a:r>
              <a:rPr lang="ru-RU" dirty="0" smtClean="0">
                <a:solidFill>
                  <a:srgbClr val="C00000"/>
                </a:solidFill>
              </a:rPr>
              <a:t> район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7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9280"/>
              </p:ext>
            </p:extLst>
          </p:nvPr>
        </p:nvGraphicFramePr>
        <p:xfrm>
          <a:off x="797442" y="180753"/>
          <a:ext cx="10898372" cy="650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157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274763"/>
              </p:ext>
            </p:extLst>
          </p:nvPr>
        </p:nvGraphicFramePr>
        <p:xfrm>
          <a:off x="669851" y="148857"/>
          <a:ext cx="10760149" cy="6209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249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340" y="142873"/>
            <a:ext cx="10515600" cy="659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972340" y="2734576"/>
            <a:ext cx="4040188" cy="4798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классы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Объект 4"/>
          <p:cNvSpPr>
            <a:spLocks noGrp="1"/>
          </p:cNvSpPr>
          <p:nvPr>
            <p:ph sz="half" idx="4294967295"/>
          </p:nvPr>
        </p:nvSpPr>
        <p:spPr>
          <a:xfrm>
            <a:off x="492301" y="3508638"/>
            <a:ext cx="5146930" cy="239485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задание </a:t>
            </a:r>
            <a:r>
              <a:rPr lang="ru-RU" sz="2000" dirty="0"/>
              <a:t>на преобразование выражения и вычисление </a:t>
            </a:r>
            <a:r>
              <a:rPr lang="ru-RU" sz="2000" dirty="0" smtClean="0"/>
              <a:t>– </a:t>
            </a:r>
            <a:r>
              <a:rPr lang="ru-RU" sz="2000" dirty="0" smtClean="0">
                <a:solidFill>
                  <a:srgbClr val="C00000"/>
                </a:solidFill>
              </a:rPr>
              <a:t>25,00%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задание </a:t>
            </a:r>
            <a:r>
              <a:rPr lang="ru-RU" sz="2000" dirty="0"/>
              <a:t>на нахождение площади  - </a:t>
            </a:r>
            <a:r>
              <a:rPr lang="ru-RU" sz="2000" dirty="0" smtClean="0">
                <a:solidFill>
                  <a:srgbClr val="C00000"/>
                </a:solidFill>
              </a:rPr>
              <a:t>15,00%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задание на </a:t>
            </a:r>
            <a:r>
              <a:rPr lang="ru-RU" sz="2000" dirty="0" smtClean="0"/>
              <a:t>составление и решение системы уравнений – </a:t>
            </a:r>
            <a:r>
              <a:rPr lang="ru-RU" sz="2000" dirty="0" smtClean="0">
                <a:solidFill>
                  <a:srgbClr val="C00000"/>
                </a:solidFill>
              </a:rPr>
              <a:t>13,33%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Текст 8"/>
          <p:cNvSpPr txBox="1">
            <a:spLocks/>
          </p:cNvSpPr>
          <p:nvPr/>
        </p:nvSpPr>
        <p:spPr>
          <a:xfrm>
            <a:off x="6485690" y="2760175"/>
            <a:ext cx="4041775" cy="4798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классы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Объект 9"/>
          <p:cNvSpPr>
            <a:spLocks noGrp="1"/>
          </p:cNvSpPr>
          <p:nvPr>
            <p:ph sz="quarter" idx="4294967295"/>
          </p:nvPr>
        </p:nvSpPr>
        <p:spPr>
          <a:xfrm>
            <a:off x="6264348" y="3340073"/>
            <a:ext cx="5223592" cy="268876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текстовая задача на определение средней скорости – </a:t>
            </a:r>
            <a:r>
              <a:rPr lang="ru-RU" sz="2000" dirty="0" smtClean="0">
                <a:solidFill>
                  <a:srgbClr val="C00000"/>
                </a:solidFill>
              </a:rPr>
              <a:t>18,87%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Нахождение элементов треугольника (</a:t>
            </a:r>
            <a:r>
              <a:rPr lang="ru-RU" sz="2000" dirty="0" err="1" smtClean="0"/>
              <a:t>геом.задача</a:t>
            </a:r>
            <a:r>
              <a:rPr lang="ru-RU" sz="2000" dirty="0" smtClean="0"/>
              <a:t>) –</a:t>
            </a:r>
            <a:r>
              <a:rPr lang="ru-RU" sz="2000" dirty="0" smtClean="0">
                <a:solidFill>
                  <a:srgbClr val="C00000"/>
                </a:solidFill>
              </a:rPr>
              <a:t> 15,09%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2340" y="1583086"/>
            <a:ext cx="93337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Математика.    Средний % выполнения  	7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кл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26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–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50,64</a:t>
            </a:r>
          </a:p>
          <a:p>
            <a:pPr algn="l"/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					  	8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кл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 –  42,82</a:t>
            </a:r>
          </a:p>
          <a:p>
            <a:pPr algn="l"/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b="1" i="1" u="sng" dirty="0" smtClean="0">
                <a:solidFill>
                  <a:schemeClr val="accent1">
                    <a:lumMod val="50000"/>
                  </a:schemeClr>
                </a:solidFill>
              </a:rPr>
              <a:t>Задания с низкими результатами:</a:t>
            </a:r>
            <a:endParaRPr lang="ru-RU" sz="26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99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810667"/>
              </p:ext>
            </p:extLst>
          </p:nvPr>
        </p:nvGraphicFramePr>
        <p:xfrm>
          <a:off x="871870" y="223284"/>
          <a:ext cx="10409274" cy="620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334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671321"/>
              </p:ext>
            </p:extLst>
          </p:nvPr>
        </p:nvGraphicFramePr>
        <p:xfrm>
          <a:off x="935665" y="170121"/>
          <a:ext cx="10685721" cy="6337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0826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62217" y="2144467"/>
            <a:ext cx="4422685" cy="591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Биология</a:t>
            </a:r>
          </a:p>
          <a:p>
            <a:pPr algn="l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Средний % выполнения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52,91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426492" y="1330520"/>
            <a:ext cx="2777291" cy="4798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7 классы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4294967295"/>
          </p:nvPr>
        </p:nvSpPr>
        <p:spPr>
          <a:xfrm>
            <a:off x="1057965" y="3686335"/>
            <a:ext cx="4566457" cy="226501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соцветия – </a:t>
            </a:r>
            <a:r>
              <a:rPr lang="ru-RU" sz="2000" dirty="0" smtClean="0">
                <a:solidFill>
                  <a:srgbClr val="C00000"/>
                </a:solidFill>
              </a:rPr>
              <a:t>29,51%</a:t>
            </a:r>
            <a:endParaRPr lang="ru-RU" sz="2000" dirty="0"/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6096000" y="2205301"/>
            <a:ext cx="4367134" cy="731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rgbClr val="C00000"/>
                </a:solidFill>
              </a:rPr>
              <a:t>История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Средний % выполнения – </a:t>
            </a:r>
            <a:r>
              <a:rPr lang="ru-RU" sz="2400" b="1" i="1" dirty="0" smtClean="0">
                <a:solidFill>
                  <a:srgbClr val="C00000"/>
                </a:solidFill>
              </a:rPr>
              <a:t>38,61</a:t>
            </a:r>
            <a:endParaRPr lang="ru-RU" sz="2400" b="1" i="1" dirty="0">
              <a:solidFill>
                <a:srgbClr val="C00000"/>
              </a:solidFill>
            </a:endParaRPr>
          </a:p>
          <a:p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11"/>
          <p:cNvSpPr>
            <a:spLocks noGrp="1"/>
          </p:cNvSpPr>
          <p:nvPr>
            <p:ph sz="half" idx="4294967295"/>
          </p:nvPr>
        </p:nvSpPr>
        <p:spPr>
          <a:xfrm>
            <a:off x="6096000" y="3352800"/>
            <a:ext cx="5753100" cy="317046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последовательность </a:t>
            </a:r>
            <a:r>
              <a:rPr lang="ru-RU" sz="2000" dirty="0"/>
              <a:t>и длительность событий – </a:t>
            </a:r>
            <a:r>
              <a:rPr lang="ru-RU" sz="2000" dirty="0" smtClean="0">
                <a:solidFill>
                  <a:srgbClr val="C00000"/>
                </a:solidFill>
              </a:rPr>
              <a:t>12,90%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использование данных различных исторических и современных источников (карт- схем), </a:t>
            </a:r>
            <a:r>
              <a:rPr lang="ru-RU" sz="2000" dirty="0" smtClean="0"/>
              <a:t>события </a:t>
            </a:r>
            <a:r>
              <a:rPr lang="ru-RU" sz="2000" dirty="0"/>
              <a:t>– </a:t>
            </a:r>
            <a:r>
              <a:rPr lang="ru-RU" sz="2000" dirty="0" smtClean="0">
                <a:solidFill>
                  <a:srgbClr val="C00000"/>
                </a:solidFill>
              </a:rPr>
              <a:t>12,90%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использование </a:t>
            </a:r>
            <a:r>
              <a:rPr lang="ru-RU" sz="2000" dirty="0"/>
              <a:t>данных различных исторических и современных источников </a:t>
            </a:r>
            <a:r>
              <a:rPr lang="ru-RU" sz="2000" dirty="0" smtClean="0"/>
              <a:t>(иллюстративный материал) </a:t>
            </a:r>
            <a:r>
              <a:rPr lang="ru-RU" sz="2000" dirty="0"/>
              <a:t>– </a:t>
            </a:r>
            <a:r>
              <a:rPr lang="ru-RU" sz="2000" dirty="0" smtClean="0">
                <a:solidFill>
                  <a:srgbClr val="C00000"/>
                </a:solidFill>
              </a:rPr>
              <a:t>20,97%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7966" y="3099883"/>
            <a:ext cx="4973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</a:rPr>
              <a:t>Задания с низкими результатами: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72340" y="142873"/>
            <a:ext cx="10515600" cy="659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96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957911"/>
              </p:ext>
            </p:extLst>
          </p:nvPr>
        </p:nvGraphicFramePr>
        <p:xfrm>
          <a:off x="988829" y="106325"/>
          <a:ext cx="10558130" cy="640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3290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318777"/>
              </p:ext>
            </p:extLst>
          </p:nvPr>
        </p:nvGraphicFramePr>
        <p:xfrm>
          <a:off x="956930" y="308344"/>
          <a:ext cx="10749517" cy="6283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2931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62217" y="2144467"/>
            <a:ext cx="4422685" cy="591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i="1" dirty="0" smtClean="0">
                <a:solidFill>
                  <a:srgbClr val="C00000"/>
                </a:solidFill>
              </a:rPr>
              <a:t>Физика</a:t>
            </a:r>
          </a:p>
          <a:p>
            <a:pPr algn="l"/>
            <a:r>
              <a:rPr lang="ru-RU" sz="2400" b="1" i="1" dirty="0" smtClean="0">
                <a:solidFill>
                  <a:srgbClr val="C00000"/>
                </a:solidFill>
              </a:rPr>
              <a:t>Средний % выполнения </a:t>
            </a:r>
            <a:r>
              <a:rPr lang="ru-RU" sz="2800" b="1" i="1" dirty="0" smtClean="0">
                <a:solidFill>
                  <a:srgbClr val="C00000"/>
                </a:solidFill>
              </a:rPr>
              <a:t>– </a:t>
            </a:r>
            <a:r>
              <a:rPr lang="ru-RU" sz="2400" b="1" i="1" dirty="0" smtClean="0">
                <a:solidFill>
                  <a:srgbClr val="C00000"/>
                </a:solidFill>
              </a:rPr>
              <a:t>50,86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426492" y="1330520"/>
            <a:ext cx="2777291" cy="4798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8 классы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6096000" y="2086508"/>
            <a:ext cx="4367134" cy="894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Обществознание</a:t>
            </a:r>
          </a:p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Средний % выполнения –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67,87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Объект 11"/>
          <p:cNvSpPr>
            <a:spLocks noGrp="1"/>
          </p:cNvSpPr>
          <p:nvPr>
            <p:ph sz="half" idx="4294967295"/>
          </p:nvPr>
        </p:nvSpPr>
        <p:spPr>
          <a:xfrm>
            <a:off x="6031635" y="3686335"/>
            <a:ext cx="5580437" cy="231290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главные </a:t>
            </a:r>
            <a:r>
              <a:rPr lang="ru-RU" sz="2000" dirty="0"/>
              <a:t>вопросы экономики, социальные статусы и </a:t>
            </a:r>
            <a:r>
              <a:rPr lang="ru-RU" sz="2000" dirty="0" smtClean="0"/>
              <a:t>роли – </a:t>
            </a:r>
            <a:r>
              <a:rPr lang="ru-RU" sz="2000" dirty="0" smtClean="0">
                <a:solidFill>
                  <a:srgbClr val="C00000"/>
                </a:solidFill>
              </a:rPr>
              <a:t>27,78%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7966" y="3099883"/>
            <a:ext cx="4973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</a:rPr>
              <a:t>Задания с низкими результатами: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half" idx="4294967295"/>
          </p:nvPr>
        </p:nvSpPr>
        <p:spPr>
          <a:xfrm>
            <a:off x="838200" y="3681280"/>
            <a:ext cx="4946702" cy="173656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механическая </a:t>
            </a:r>
            <a:r>
              <a:rPr lang="ru-RU" sz="2000" dirty="0"/>
              <a:t>работа. Механическая мощность – </a:t>
            </a:r>
            <a:r>
              <a:rPr lang="ru-RU" sz="2000" dirty="0" smtClean="0">
                <a:solidFill>
                  <a:srgbClr val="C00000"/>
                </a:solidFill>
              </a:rPr>
              <a:t>15,69%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механическое </a:t>
            </a:r>
            <a:r>
              <a:rPr lang="ru-RU" sz="2000" dirty="0"/>
              <a:t>движение. Относительность движения – </a:t>
            </a:r>
            <a:r>
              <a:rPr lang="ru-RU" sz="2000" dirty="0" smtClean="0">
                <a:solidFill>
                  <a:srgbClr val="C00000"/>
                </a:solidFill>
              </a:rPr>
              <a:t>25,94%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72340" y="142873"/>
            <a:ext cx="10515600" cy="659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96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227244"/>
              </p:ext>
            </p:extLst>
          </p:nvPr>
        </p:nvGraphicFramePr>
        <p:xfrm>
          <a:off x="1031358" y="329609"/>
          <a:ext cx="10239153" cy="591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41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410" y="39250"/>
            <a:ext cx="10515600" cy="58440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8799" y="916266"/>
            <a:ext cx="696762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–117 чел.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 –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105 чел.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5702" y="5446206"/>
            <a:ext cx="9639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усвоения предметного содержания по пройденным программам можно определить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</a:t>
            </a:r>
            <a:endParaRPr lang="ru-RU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683726"/>
              </p:ext>
            </p:extLst>
          </p:nvPr>
        </p:nvGraphicFramePr>
        <p:xfrm>
          <a:off x="1356527" y="1446963"/>
          <a:ext cx="9807191" cy="384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607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568698"/>
              </p:ext>
            </p:extLst>
          </p:nvPr>
        </p:nvGraphicFramePr>
        <p:xfrm>
          <a:off x="882502" y="340242"/>
          <a:ext cx="11047227" cy="6220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373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410" y="39250"/>
            <a:ext cx="10515600" cy="58440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0187" y="647645"/>
            <a:ext cx="5964195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Количество: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117 чел.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 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105 чел.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469" y="1494925"/>
            <a:ext cx="245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100% выполнение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353286" y="1412132"/>
            <a:ext cx="245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7 класс </a:t>
            </a:r>
            <a:r>
              <a:rPr lang="ru-RU" dirty="0" smtClean="0"/>
              <a:t>– отсутствуют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6468" y="3002181"/>
            <a:ext cx="245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80-99% выполнение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353286" y="2802126"/>
            <a:ext cx="2648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7 класс </a:t>
            </a:r>
          </a:p>
          <a:p>
            <a:r>
              <a:rPr lang="ru-RU" dirty="0" smtClean="0"/>
              <a:t>русский язык – 12 чел.,</a:t>
            </a:r>
          </a:p>
          <a:p>
            <a:r>
              <a:rPr lang="ru-RU" dirty="0" smtClean="0"/>
              <a:t>математика – 2 чел.,</a:t>
            </a:r>
          </a:p>
          <a:p>
            <a:r>
              <a:rPr lang="ru-RU" dirty="0" smtClean="0"/>
              <a:t>биология – 5 чел.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6468" y="4629556"/>
            <a:ext cx="245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0% выполнение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3286" y="4569715"/>
            <a:ext cx="310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7 класс </a:t>
            </a:r>
          </a:p>
          <a:p>
            <a:r>
              <a:rPr lang="ru-RU" dirty="0" smtClean="0"/>
              <a:t>математика – 1 чел.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88821" y="2663627"/>
            <a:ext cx="2843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8 класс</a:t>
            </a:r>
          </a:p>
          <a:p>
            <a:r>
              <a:rPr lang="ru-RU" dirty="0" smtClean="0"/>
              <a:t>русский язык – 11 чел.,</a:t>
            </a:r>
          </a:p>
          <a:p>
            <a:r>
              <a:rPr lang="ru-RU" smtClean="0"/>
              <a:t>обществознание </a:t>
            </a:r>
            <a:r>
              <a:rPr lang="ru-RU" dirty="0" smtClean="0"/>
              <a:t>– 20 чел;</a:t>
            </a:r>
          </a:p>
          <a:p>
            <a:r>
              <a:rPr lang="ru-RU" dirty="0" smtClean="0"/>
              <a:t>физика – 1 чел.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893325" y="4568001"/>
            <a:ext cx="247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8 класс </a:t>
            </a:r>
          </a:p>
          <a:p>
            <a:r>
              <a:rPr lang="ru-RU" dirty="0" smtClean="0"/>
              <a:t>математика </a:t>
            </a:r>
            <a:r>
              <a:rPr lang="ru-RU" dirty="0"/>
              <a:t>– 1 чел.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136468" y="2446638"/>
            <a:ext cx="8884862" cy="74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233621" y="4338088"/>
            <a:ext cx="8884862" cy="74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88821" y="1412132"/>
            <a:ext cx="245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8 класс </a:t>
            </a:r>
            <a:r>
              <a:rPr lang="ru-RU" dirty="0"/>
              <a:t>–</a:t>
            </a:r>
            <a:r>
              <a:rPr lang="ru-RU" dirty="0" smtClean="0"/>
              <a:t> </a:t>
            </a:r>
          </a:p>
          <a:p>
            <a:r>
              <a:rPr lang="ru-RU" dirty="0" smtClean="0"/>
              <a:t>русский язык – 1 чел.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68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49410" y="39250"/>
            <a:ext cx="10515600" cy="58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</a:t>
            </a:r>
            <a:r>
              <a:rPr lang="ru-RU" sz="2000" b="1" dirty="0" smtClean="0">
                <a:solidFill>
                  <a:srgbClr val="1C2935"/>
                </a:solidFill>
              </a:rPr>
              <a:t>тестирование</a:t>
            </a:r>
            <a:r>
              <a:rPr lang="ru-RU" sz="2400" b="1" dirty="0" smtClean="0">
                <a:solidFill>
                  <a:srgbClr val="1C2935"/>
                </a:solidFill>
              </a:rPr>
              <a:t>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359337"/>
              </p:ext>
            </p:extLst>
          </p:nvPr>
        </p:nvGraphicFramePr>
        <p:xfrm>
          <a:off x="949411" y="623655"/>
          <a:ext cx="10766874" cy="569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581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49410" y="39250"/>
            <a:ext cx="10515600" cy="58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014687"/>
              </p:ext>
            </p:extLst>
          </p:nvPr>
        </p:nvGraphicFramePr>
        <p:xfrm>
          <a:off x="1277956" y="727112"/>
          <a:ext cx="10187053" cy="580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91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49410" y="39250"/>
            <a:ext cx="10515600" cy="58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391874"/>
              </p:ext>
            </p:extLst>
          </p:nvPr>
        </p:nvGraphicFramePr>
        <p:xfrm>
          <a:off x="1052624" y="765544"/>
          <a:ext cx="10412386" cy="5528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604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49410" y="39250"/>
            <a:ext cx="10515600" cy="58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274353"/>
              </p:ext>
            </p:extLst>
          </p:nvPr>
        </p:nvGraphicFramePr>
        <p:xfrm>
          <a:off x="949410" y="776177"/>
          <a:ext cx="10671976" cy="566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642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49410" y="39250"/>
            <a:ext cx="10515600" cy="58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133844"/>
              </p:ext>
            </p:extLst>
          </p:nvPr>
        </p:nvGraphicFramePr>
        <p:xfrm>
          <a:off x="1275908" y="786809"/>
          <a:ext cx="10189102" cy="5603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401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838200" y="2857612"/>
            <a:ext cx="4040188" cy="4798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классы </a:t>
            </a:r>
            <a:endParaRPr lang="ru-RU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4"/>
          <p:cNvSpPr>
            <a:spLocks noGrp="1"/>
          </p:cNvSpPr>
          <p:nvPr>
            <p:ph sz="half" idx="4294967295"/>
          </p:nvPr>
        </p:nvSpPr>
        <p:spPr>
          <a:xfrm>
            <a:off x="595543" y="3583203"/>
            <a:ext cx="4832800" cy="21075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способы словообразования – </a:t>
            </a:r>
            <a:r>
              <a:rPr lang="ru-RU" sz="2000" dirty="0" smtClean="0">
                <a:solidFill>
                  <a:srgbClr val="C00000"/>
                </a:solidFill>
              </a:rPr>
              <a:t>33,33%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sp>
        <p:nvSpPr>
          <p:cNvPr id="7" name="Текст 8"/>
          <p:cNvSpPr txBox="1">
            <a:spLocks/>
          </p:cNvSpPr>
          <p:nvPr/>
        </p:nvSpPr>
        <p:spPr>
          <a:xfrm>
            <a:off x="6190816" y="2849643"/>
            <a:ext cx="4041775" cy="4798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классы 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8" name="Объект 9"/>
          <p:cNvSpPr>
            <a:spLocks noGrp="1"/>
          </p:cNvSpPr>
          <p:nvPr>
            <p:ph sz="quarter" idx="4294967295"/>
          </p:nvPr>
        </p:nvSpPr>
        <p:spPr>
          <a:xfrm>
            <a:off x="5937758" y="3541110"/>
            <a:ext cx="6072272" cy="18906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сложная синтаксическая конструкция (знаки препинания) – </a:t>
            </a:r>
            <a:r>
              <a:rPr lang="ru-RU" sz="2000" dirty="0" smtClean="0">
                <a:solidFill>
                  <a:srgbClr val="C00000"/>
                </a:solidFill>
              </a:rPr>
              <a:t>21,15%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знаки </a:t>
            </a:r>
            <a:r>
              <a:rPr lang="ru-RU" sz="2000" dirty="0"/>
              <a:t>препинания в предложениях с деепричастными </a:t>
            </a:r>
            <a:r>
              <a:rPr lang="ru-RU" sz="2000" dirty="0" smtClean="0"/>
              <a:t>оборотами или с </a:t>
            </a:r>
            <a:r>
              <a:rPr lang="ru-RU" sz="2000" dirty="0"/>
              <a:t>однородными членами предложения </a:t>
            </a:r>
            <a:r>
              <a:rPr lang="ru-RU" sz="2000" dirty="0" smtClean="0"/>
              <a:t>– </a:t>
            </a:r>
            <a:r>
              <a:rPr lang="ru-RU" sz="2000" dirty="0" smtClean="0">
                <a:solidFill>
                  <a:srgbClr val="C00000"/>
                </a:solidFill>
              </a:rPr>
              <a:t>26,92%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694587"/>
            <a:ext cx="4734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80639" y="1678997"/>
            <a:ext cx="9914238" cy="772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Русский язык.     Средний % выполнения	7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кл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. – 60,26</a:t>
            </a:r>
          </a:p>
          <a:p>
            <a:pPr algn="l"/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						8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кл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. – 58,56</a:t>
            </a:r>
          </a:p>
          <a:p>
            <a:pPr algn="l"/>
            <a:r>
              <a:rPr lang="ru-RU" sz="2600" b="1" i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Задания с низкими результатами:</a:t>
            </a:r>
            <a:endParaRPr lang="ru-RU" sz="2600" b="1" i="1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33016" y="214204"/>
            <a:ext cx="10515600" cy="66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10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463</Words>
  <Application>Microsoft Office PowerPoint</Application>
  <PresentationFormat>Широкоэкранный</PresentationFormat>
  <Paragraphs>84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Диагностическое тестирование обучающихся 7, 8 классов Камско-Устьинский район</vt:lpstr>
      <vt:lpstr>Диагностическое тестирование обучающихся 7, 8 классов</vt:lpstr>
      <vt:lpstr>Диагностическое тестирование обучающихся 7, 8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Диагностическое тестирование обучающихся 7, 8 классов</vt:lpstr>
      <vt:lpstr>Презентация PowerPoint</vt:lpstr>
      <vt:lpstr>Презентация PowerPoint</vt:lpstr>
      <vt:lpstr>Диагностическое тестирование обучающихся 7, 8 классов</vt:lpstr>
      <vt:lpstr>Презентация PowerPoint</vt:lpstr>
      <vt:lpstr>Презентация PowerPoint</vt:lpstr>
      <vt:lpstr>Диагностическое тестирование обучающихся 7, 8 классов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Дамир Закиров</dc:creator>
  <cp:lastModifiedBy>Татьяна Иванова</cp:lastModifiedBy>
  <cp:revision>168</cp:revision>
  <cp:lastPrinted>2021-12-15T06:11:52Z</cp:lastPrinted>
  <dcterms:created xsi:type="dcterms:W3CDTF">2019-05-05T10:51:07Z</dcterms:created>
  <dcterms:modified xsi:type="dcterms:W3CDTF">2021-12-15T06:12:48Z</dcterms:modified>
</cp:coreProperties>
</file>