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0" r:id="rId3"/>
    <p:sldId id="310" r:id="rId4"/>
    <p:sldId id="272" r:id="rId5"/>
    <p:sldId id="301" r:id="rId6"/>
    <p:sldId id="302" r:id="rId7"/>
    <p:sldId id="304" r:id="rId8"/>
    <p:sldId id="303" r:id="rId9"/>
    <p:sldId id="267" r:id="rId10"/>
    <p:sldId id="290" r:id="rId11"/>
    <p:sldId id="306" r:id="rId12"/>
    <p:sldId id="268" r:id="rId13"/>
    <p:sldId id="289" r:id="rId14"/>
    <p:sldId id="307" r:id="rId15"/>
    <p:sldId id="269" r:id="rId16"/>
    <p:sldId id="291" r:id="rId17"/>
    <p:sldId id="305" r:id="rId18"/>
    <p:sldId id="271" r:id="rId19"/>
    <p:sldId id="308" r:id="rId20"/>
    <p:sldId id="309" r:id="rId2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8AA"/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50;&#1057;_10,%20&#1050;&#1040;&#1044;&#1045;&#1058;&#1067;_15,%20&#1064;&#1053;&#1056;_24,%20+&#1040;&#1076;&#1099;&#1084;&#1085;&#1072;_4\&#1050;&#1057;%20-%205%20&#1088;&#1072;&#1081;&#1086;&#1085;&#1086;&#1074;\&#1096;&#1072;&#1073;&#1083;&#1086;&#1085;%20&#1052;&#1091;&#1089;&#1083;&#1102;&#1084;&#1086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7 класс </a:t>
            </a:r>
          </a:p>
          <a:p>
            <a:pPr>
              <a:defRPr/>
            </a:pPr>
            <a:r>
              <a:rPr lang="ru-RU"/>
              <a:t>средний % выполнения тестов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'общая статистика'!$C$3:$C$6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'общая статистика'!$D$3:$D$6</c:f>
              <c:numCache>
                <c:formatCode>0.00</c:formatCode>
                <c:ptCount val="4"/>
                <c:pt idx="0">
                  <c:v>53.24</c:v>
                </c:pt>
                <c:pt idx="1">
                  <c:v>46.92</c:v>
                </c:pt>
                <c:pt idx="2">
                  <c:v>45</c:v>
                </c:pt>
                <c:pt idx="3">
                  <c:v>31.88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5-44B8-BF68-2DD4249A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962496"/>
        <c:axId val="1752967936"/>
      </c:barChart>
      <c:catAx>
        <c:axId val="17529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7936"/>
        <c:crosses val="autoZero"/>
        <c:auto val="1"/>
        <c:lblAlgn val="ctr"/>
        <c:lblOffset val="100"/>
        <c:noMultiLvlLbl val="0"/>
      </c:catAx>
      <c:valAx>
        <c:axId val="175296793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5296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Математика,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спецификация!$C$7:$O$8</c:f>
              <c:multiLvlStrCache>
                <c:ptCount val="13"/>
                <c:lvl>
                  <c:pt idx="0">
                    <c:v>Действия с целыми числами </c:v>
                  </c:pt>
                  <c:pt idx="1">
                    <c:v>Действия с обыкновенными и десятичными дробями </c:v>
                  </c:pt>
                  <c:pt idx="2">
                    <c:v>Виды углов</c:v>
                  </c:pt>
                  <c:pt idx="3">
                    <c:v>Решение простейших задач на доли </c:v>
                  </c:pt>
                  <c:pt idx="4">
                    <c:v>Решение линейных уравнений </c:v>
                  </c:pt>
                  <c:pt idx="5">
                    <c:v>Задание на нахождение площадей </c:v>
                  </c:pt>
                  <c:pt idx="6">
                    <c:v>Чтение таблиц и анализ данных</c:v>
                  </c:pt>
                  <c:pt idx="7">
                    <c:v>Задание на умение соотносить числа в десятичной записи </c:v>
                  </c:pt>
                  <c:pt idx="8">
                    <c:v>Задание на умение соотносить вид на координатной прямой и числовую характеристику </c:v>
                  </c:pt>
                  <c:pt idx="9">
                    <c:v>Текстовое задание на нахождение целого по части </c:v>
                  </c:pt>
                  <c:pt idx="10">
                    <c:v>Задание на преобразование выражения и вычисление </c:v>
                  </c:pt>
                  <c:pt idx="11">
                    <c:v>Текстовое задание на вычисление процентов</c:v>
                  </c:pt>
                  <c:pt idx="12">
                    <c:v>Задание на составление и решение системы уравнений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спецификация!$C$10:$O$10</c:f>
              <c:numCache>
                <c:formatCode>0.00</c:formatCode>
                <c:ptCount val="13"/>
                <c:pt idx="0">
                  <c:v>56.67</c:v>
                </c:pt>
                <c:pt idx="1">
                  <c:v>66.67</c:v>
                </c:pt>
                <c:pt idx="2">
                  <c:v>76.67</c:v>
                </c:pt>
                <c:pt idx="3">
                  <c:v>48.89</c:v>
                </c:pt>
                <c:pt idx="4">
                  <c:v>37.78</c:v>
                </c:pt>
                <c:pt idx="5">
                  <c:v>15.56</c:v>
                </c:pt>
                <c:pt idx="6">
                  <c:v>91.11</c:v>
                </c:pt>
                <c:pt idx="7">
                  <c:v>66.67</c:v>
                </c:pt>
                <c:pt idx="8">
                  <c:v>42.22</c:v>
                </c:pt>
                <c:pt idx="9">
                  <c:v>46.67</c:v>
                </c:pt>
                <c:pt idx="10">
                  <c:v>14.44</c:v>
                </c:pt>
                <c:pt idx="11">
                  <c:v>34.44</c:v>
                </c:pt>
                <c:pt idx="12">
                  <c:v>12.22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7-44F3-A263-BD4DAC0F0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6064880"/>
        <c:axId val="1752973376"/>
      </c:barChart>
      <c:catAx>
        <c:axId val="1446064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73376"/>
        <c:crosses val="autoZero"/>
        <c:auto val="1"/>
        <c:lblAlgn val="ctr"/>
        <c:lblOffset val="100"/>
        <c:noMultiLvlLbl val="0"/>
      </c:catAx>
      <c:valAx>
        <c:axId val="175297337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44606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Математика,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спецификация!$C$30:$O$31</c:f>
              <c:multiLvlStrCache>
                <c:ptCount val="13"/>
                <c:lvl>
                  <c:pt idx="0">
                    <c:v>Действия с рациональными дробями</c:v>
                  </c:pt>
                  <c:pt idx="1">
                    <c:v>Разложение на множители</c:v>
                  </c:pt>
                  <c:pt idx="2">
                    <c:v>Свойства степени</c:v>
                  </c:pt>
                  <c:pt idx="3">
                    <c:v>Решение линейных уравнения </c:v>
                  </c:pt>
                  <c:pt idx="4">
                    <c:v>Действия с дробно-рациональными выражениями</c:v>
                  </c:pt>
                  <c:pt idx="5">
                    <c:v>Определение периметра фигуры</c:v>
                  </c:pt>
                  <c:pt idx="6">
                    <c:v>Текстовая задание на проценты</c:v>
                  </c:pt>
                  <c:pt idx="7">
                    <c:v>Графики линейных функций</c:v>
                  </c:pt>
                  <c:pt idx="8">
                    <c:v>Справедливость геометрических утверждений</c:v>
                  </c:pt>
                  <c:pt idx="9">
                    <c:v>Представление данных с помощью диаграмм</c:v>
                  </c:pt>
                  <c:pt idx="10">
                    <c:v>Решение линейных уравнений с дробными коэффициентами</c:v>
                  </c:pt>
                  <c:pt idx="11">
                    <c:v>Текстовая задача на определение средней скорости</c:v>
                  </c:pt>
                  <c:pt idx="12">
                    <c:v>Нахождение элементов треугольника (геом.задача)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спецификация!$C$33:$O$33</c:f>
              <c:numCache>
                <c:formatCode>0.00</c:formatCode>
                <c:ptCount val="13"/>
                <c:pt idx="0">
                  <c:v>44.68</c:v>
                </c:pt>
                <c:pt idx="1">
                  <c:v>67.02</c:v>
                </c:pt>
                <c:pt idx="2">
                  <c:v>53.19</c:v>
                </c:pt>
                <c:pt idx="3">
                  <c:v>55.32</c:v>
                </c:pt>
                <c:pt idx="4">
                  <c:v>36.17</c:v>
                </c:pt>
                <c:pt idx="5">
                  <c:v>32.979999999999997</c:v>
                </c:pt>
                <c:pt idx="6">
                  <c:v>39.36</c:v>
                </c:pt>
                <c:pt idx="7">
                  <c:v>44.68</c:v>
                </c:pt>
                <c:pt idx="8">
                  <c:v>24.47</c:v>
                </c:pt>
                <c:pt idx="9">
                  <c:v>43.62</c:v>
                </c:pt>
                <c:pt idx="10">
                  <c:v>27.66</c:v>
                </c:pt>
                <c:pt idx="11">
                  <c:v>22.34</c:v>
                </c:pt>
                <c:pt idx="12">
                  <c:v>25.53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5-4B81-94DD-93E570248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2960864"/>
        <c:axId val="1752967392"/>
      </c:barChart>
      <c:catAx>
        <c:axId val="175296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7392"/>
        <c:crosses val="autoZero"/>
        <c:auto val="1"/>
        <c:lblAlgn val="ctr"/>
        <c:lblOffset val="100"/>
        <c:noMultiLvlLbl val="0"/>
      </c:catAx>
      <c:valAx>
        <c:axId val="175296739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7529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История,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спецификация!$C$20:$R$21</c:f>
              <c:multiLvlStrCache>
                <c:ptCount val="16"/>
                <c:lvl>
                  <c:pt idx="0">
                    <c:v>Объяснение смысла изученных исторических понятий и терминов</c:v>
                  </c:pt>
                  <c:pt idx="1">
                    <c:v>Определение причин и следствия важнейших исторических событий</c:v>
                  </c:pt>
                  <c:pt idx="2">
                    <c:v>Знание основных дат, этапов и ключевых событий истории России и мира с древности до XVIIв., выдающихся деятелей отечественной и всеобщей истории</c:v>
                  </c:pt>
                  <c:pt idx="3">
                    <c:v>Знание основных дат, этапов и ключевых событий истории России и мира с древности до XV в., выдающихся деятелей отечественной и всеобщей истории (Знание имен исторических деятелей)</c:v>
                  </c:pt>
                  <c:pt idx="4">
                    <c:v>Определение причин и следствия важнейших исторических событий</c:v>
                  </c:pt>
                  <c:pt idx="5">
                    <c:v>Определение последовательности и длительности важнейших событий истории</c:v>
                  </c:pt>
                  <c:pt idx="6">
                    <c:v>Объяснение смысла изученных исторических понятий и терминов</c:v>
                  </c:pt>
                  <c:pt idx="7">
                    <c:v>Определение последовательности и длительности важнейших событий отечественной и всеобщей истории</c:v>
                  </c:pt>
                  <c:pt idx="8">
                    <c:v>Знание основных дат, этапов и ключевых событий истории России и мира с древности до XVв., выдающихся деятелей отечественной и всеобщей истории</c:v>
                  </c:pt>
                  <c:pt idx="9">
                    <c:v>Умение группировать исторические явления и события по заданному признаку</c:v>
                  </c:pt>
                  <c:pt idx="10">
                    <c:v>Использование данных различных исторических и современных источников (иллюстративного  материала)</c:v>
                  </c:pt>
                  <c:pt idx="11">
                    <c:v>Использование данных различных исторических и современных источников (карт- схем), хронология</c:v>
                  </c:pt>
                  <c:pt idx="12">
                    <c:v>Использование данных различных исторических и современных источников (карт- схем), деятели</c:v>
                  </c:pt>
                  <c:pt idx="13">
                    <c:v>Использование данных различных исторических и современных источников (карт- схем), события</c:v>
                  </c:pt>
                  <c:pt idx="14">
                    <c:v>Использование данных различных исторических и современных источников (текста) </c:v>
                  </c:pt>
                  <c:pt idx="15">
                    <c:v>Умение группировать исторические явления и события по заданному признаку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</c:lvl>
              </c:multiLvlStrCache>
            </c:multiLvlStrRef>
          </c:cat>
          <c:val>
            <c:numRef>
              <c:f>спецификация!$C$23:$R$23</c:f>
              <c:numCache>
                <c:formatCode>0.00</c:formatCode>
                <c:ptCount val="16"/>
                <c:pt idx="0">
                  <c:v>52.5</c:v>
                </c:pt>
                <c:pt idx="1">
                  <c:v>42.5</c:v>
                </c:pt>
                <c:pt idx="2">
                  <c:v>48.75</c:v>
                </c:pt>
                <c:pt idx="3">
                  <c:v>53.75</c:v>
                </c:pt>
                <c:pt idx="4">
                  <c:v>40</c:v>
                </c:pt>
                <c:pt idx="5">
                  <c:v>27.5</c:v>
                </c:pt>
                <c:pt idx="6">
                  <c:v>15</c:v>
                </c:pt>
                <c:pt idx="7">
                  <c:v>15</c:v>
                </c:pt>
                <c:pt idx="8">
                  <c:v>45</c:v>
                </c:pt>
                <c:pt idx="9">
                  <c:v>28.75</c:v>
                </c:pt>
                <c:pt idx="10">
                  <c:v>22.5</c:v>
                </c:pt>
                <c:pt idx="11">
                  <c:v>28.75</c:v>
                </c:pt>
                <c:pt idx="12">
                  <c:v>16.25</c:v>
                </c:pt>
                <c:pt idx="13">
                  <c:v>22.5</c:v>
                </c:pt>
                <c:pt idx="14">
                  <c:v>35</c:v>
                </c:pt>
                <c:pt idx="15">
                  <c:v>16.25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C-4AA6-B778-697CA2BF8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2974464"/>
        <c:axId val="1752961408"/>
      </c:barChart>
      <c:catAx>
        <c:axId val="1752974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1408"/>
        <c:crosses val="autoZero"/>
        <c:auto val="1"/>
        <c:lblAlgn val="ctr"/>
        <c:lblOffset val="100"/>
        <c:noMultiLvlLbl val="0"/>
      </c:catAx>
      <c:valAx>
        <c:axId val="1752961408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7529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Биология,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спецификация!$C$16:$S$17</c:f>
              <c:multiLvlStrCache>
                <c:ptCount val="17"/>
                <c:lvl>
                  <c:pt idx="0">
                    <c:v>Многообразие покрытосеменных растений</c:v>
                  </c:pt>
                  <c:pt idx="1">
                    <c:v>Виды корней</c:v>
                  </c:pt>
                  <c:pt idx="2">
                    <c:v>Отличительные особенности двудольных и однодольных растений</c:v>
                  </c:pt>
                  <c:pt idx="3">
                    <c:v>Ткани растения</c:v>
                  </c:pt>
                  <c:pt idx="4">
                    <c:v>Соцветия </c:v>
                  </c:pt>
                  <c:pt idx="5">
                    <c:v>Распространение плодов и семян</c:v>
                  </c:pt>
                  <c:pt idx="6">
                    <c:v>Фотосинтез и дыхание растений</c:v>
                  </c:pt>
                  <c:pt idx="7">
                    <c:v>Испарение воды листьями. Листопад</c:v>
                  </c:pt>
                  <c:pt idx="8">
                    <c:v>Строение семени</c:v>
                  </c:pt>
                  <c:pt idx="9">
                    <c:v>Зоны корня</c:v>
                  </c:pt>
                  <c:pt idx="10">
                    <c:v>Видоизменения корней и побегов</c:v>
                  </c:pt>
                  <c:pt idx="11">
                    <c:v>Охрана растений</c:v>
                  </c:pt>
                  <c:pt idx="12">
                    <c:v>Признаки семейств покрытосеменных растений</c:v>
                  </c:pt>
                  <c:pt idx="13">
                    <c:v>Способы опыления растений</c:v>
                  </c:pt>
                  <c:pt idx="14">
                    <c:v>Культурные растения</c:v>
                  </c:pt>
                  <c:pt idx="15">
                    <c:v>Половое  и бесполое размножение покрытосеменных растений</c:v>
                  </c:pt>
                  <c:pt idx="16">
                    <c:v>Плоды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</c:lvl>
              </c:multiLvlStrCache>
            </c:multiLvlStrRef>
          </c:cat>
          <c:val>
            <c:numRef>
              <c:f>спецификация!$C$18:$S$18</c:f>
              <c:numCache>
                <c:formatCode>0.00</c:formatCode>
                <c:ptCount val="17"/>
                <c:pt idx="0">
                  <c:v>83.15</c:v>
                </c:pt>
                <c:pt idx="1">
                  <c:v>19.100000000000001</c:v>
                </c:pt>
                <c:pt idx="2">
                  <c:v>28.09</c:v>
                </c:pt>
                <c:pt idx="3">
                  <c:v>56.18</c:v>
                </c:pt>
                <c:pt idx="4">
                  <c:v>30.34</c:v>
                </c:pt>
                <c:pt idx="5">
                  <c:v>35.96</c:v>
                </c:pt>
                <c:pt idx="6">
                  <c:v>42.7</c:v>
                </c:pt>
                <c:pt idx="7">
                  <c:v>62.92</c:v>
                </c:pt>
                <c:pt idx="8">
                  <c:v>35.96</c:v>
                </c:pt>
                <c:pt idx="9">
                  <c:v>65.17</c:v>
                </c:pt>
                <c:pt idx="10">
                  <c:v>53.93</c:v>
                </c:pt>
                <c:pt idx="11">
                  <c:v>59.55</c:v>
                </c:pt>
                <c:pt idx="12">
                  <c:v>69.66</c:v>
                </c:pt>
                <c:pt idx="13">
                  <c:v>47.19</c:v>
                </c:pt>
                <c:pt idx="14">
                  <c:v>38.200000000000003</c:v>
                </c:pt>
                <c:pt idx="15">
                  <c:v>43.82</c:v>
                </c:pt>
                <c:pt idx="16">
                  <c:v>53.93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E-4E9A-A19F-CCAEEAFF0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2964128"/>
        <c:axId val="1752961952"/>
      </c:barChart>
      <c:catAx>
        <c:axId val="1752964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1952"/>
        <c:crosses val="autoZero"/>
        <c:auto val="1"/>
        <c:lblAlgn val="ctr"/>
        <c:lblOffset val="100"/>
        <c:noMultiLvlLbl val="0"/>
      </c:catAx>
      <c:valAx>
        <c:axId val="175296195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7529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Физика,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спецификация!$C$39:$L$40</c:f>
              <c:multiLvlStrCache>
                <c:ptCount val="10"/>
                <c:lvl>
                  <c:pt idx="0">
                    <c:v>Физический смысл величин, обозначения, ед. изм., приборы для их измерения</c:v>
                  </c:pt>
                  <c:pt idx="1">
                    <c:v>Всемирное тяготение. Сила тяжести.</c:v>
                  </c:pt>
                  <c:pt idx="2">
                    <c:v>Давление твердого тела</c:v>
                  </c:pt>
                  <c:pt idx="3">
                    <c:v>Виды теплопередачи: теплопроводность, конвекция, излучение.</c:v>
                  </c:pt>
                  <c:pt idx="4">
                    <c:v>Закон Архимеда. Условие плавания тела.</c:v>
                  </c:pt>
                  <c:pt idx="5">
                    <c:v>Физические величины и единицы измерения. Задание на соответствие</c:v>
                  </c:pt>
                  <c:pt idx="6">
                    <c:v>Физические явления, законы</c:v>
                  </c:pt>
                  <c:pt idx="7">
                    <c:v>Механическая энергия. Закон сохранения механической энергии.</c:v>
                  </c:pt>
                  <c:pt idx="8">
                    <c:v>Механическое движение. Относительность движения.</c:v>
                  </c:pt>
                  <c:pt idx="9">
                    <c:v>Механическая работа. Механическая мощность.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</c:lvl>
              </c:multiLvlStrCache>
            </c:multiLvlStrRef>
          </c:cat>
          <c:val>
            <c:numRef>
              <c:f>спецификация!$C$41:$L$41</c:f>
              <c:numCache>
                <c:formatCode>0.00</c:formatCode>
                <c:ptCount val="10"/>
                <c:pt idx="0">
                  <c:v>66.28</c:v>
                </c:pt>
                <c:pt idx="1">
                  <c:v>52.33</c:v>
                </c:pt>
                <c:pt idx="2">
                  <c:v>63.95</c:v>
                </c:pt>
                <c:pt idx="3">
                  <c:v>63.95</c:v>
                </c:pt>
                <c:pt idx="4">
                  <c:v>37.21</c:v>
                </c:pt>
                <c:pt idx="5">
                  <c:v>79.070000000000007</c:v>
                </c:pt>
                <c:pt idx="6">
                  <c:v>83.72</c:v>
                </c:pt>
                <c:pt idx="7">
                  <c:v>37.21</c:v>
                </c:pt>
                <c:pt idx="8">
                  <c:v>24.42</c:v>
                </c:pt>
                <c:pt idx="9">
                  <c:v>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0-4534-9A31-FE9ACAD41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2971200"/>
        <c:axId val="1752964672"/>
      </c:barChart>
      <c:catAx>
        <c:axId val="1752971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4672"/>
        <c:crosses val="autoZero"/>
        <c:auto val="1"/>
        <c:lblAlgn val="ctr"/>
        <c:lblOffset val="100"/>
        <c:noMultiLvlLbl val="0"/>
      </c:catAx>
      <c:valAx>
        <c:axId val="175296467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75297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Обществознание,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спецификация!$C$49:$T$50</c:f>
              <c:multiLvlStrCache>
                <c:ptCount val="18"/>
                <c:lvl>
                  <c:pt idx="0">
                    <c:v>Общество как форма жизнедеятельности людей</c:v>
                  </c:pt>
                  <c:pt idx="1">
                    <c:v>Как стать личностью</c:v>
                  </c:pt>
                  <c:pt idx="2">
                    <c:v>Нации и межнациональные отношения</c:v>
                  </c:pt>
                  <c:pt idx="3">
                    <c:v>Роль государства в экономике</c:v>
                  </c:pt>
                  <c:pt idx="4">
                    <c:v>Образование</c:v>
                  </c:pt>
                  <c:pt idx="5">
                    <c:v>Сфера духовной жизни</c:v>
                  </c:pt>
                  <c:pt idx="6">
                    <c:v>Развитие общества</c:v>
                  </c:pt>
                  <c:pt idx="7">
                    <c:v>Наука в современном обществе</c:v>
                  </c:pt>
                  <c:pt idx="8">
                    <c:v>Социальная стратификация общества. Социальная структура общества</c:v>
                  </c:pt>
                  <c:pt idx="9">
                    <c:v>Главные вопросы экономики</c:v>
                  </c:pt>
                  <c:pt idx="10">
                    <c:v>Производство - основа экономики</c:v>
                  </c:pt>
                  <c:pt idx="11">
                    <c:v>Мораль</c:v>
                  </c:pt>
                  <c:pt idx="12">
                    <c:v>Предпринимательская деятельность</c:v>
                  </c:pt>
                  <c:pt idx="13">
                    <c:v>Собственность</c:v>
                  </c:pt>
                  <c:pt idx="14">
                    <c:v>Общество как форма жизнедеятельности людей.Развитие общества</c:v>
                  </c:pt>
                  <c:pt idx="15">
                    <c:v>Сфера духовной культуры. Главные вопросы экономики</c:v>
                  </c:pt>
                  <c:pt idx="16">
                    <c:v>елигия как одна из форм культуры. Сфера духовной культуры</c:v>
                  </c:pt>
                  <c:pt idx="17">
                    <c:v>Главные вопросы экономики. Социальные статусы и роли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</c:lvl>
              </c:multiLvlStrCache>
            </c:multiLvlStrRef>
          </c:cat>
          <c:val>
            <c:numRef>
              <c:f>спецификация!$C$51:$T$51</c:f>
              <c:numCache>
                <c:formatCode>0.00</c:formatCode>
                <c:ptCount val="18"/>
                <c:pt idx="0">
                  <c:v>53.93</c:v>
                </c:pt>
                <c:pt idx="1">
                  <c:v>59.55</c:v>
                </c:pt>
                <c:pt idx="2">
                  <c:v>84.27</c:v>
                </c:pt>
                <c:pt idx="3">
                  <c:v>61.8</c:v>
                </c:pt>
                <c:pt idx="4">
                  <c:v>64.040000000000006</c:v>
                </c:pt>
                <c:pt idx="5">
                  <c:v>87.64</c:v>
                </c:pt>
                <c:pt idx="6">
                  <c:v>60.67</c:v>
                </c:pt>
                <c:pt idx="7">
                  <c:v>56.18</c:v>
                </c:pt>
                <c:pt idx="8">
                  <c:v>55.06</c:v>
                </c:pt>
                <c:pt idx="9">
                  <c:v>37.08</c:v>
                </c:pt>
                <c:pt idx="10">
                  <c:v>47.19</c:v>
                </c:pt>
                <c:pt idx="11">
                  <c:v>80.900000000000006</c:v>
                </c:pt>
                <c:pt idx="12">
                  <c:v>53.93</c:v>
                </c:pt>
                <c:pt idx="13">
                  <c:v>37.08</c:v>
                </c:pt>
                <c:pt idx="14">
                  <c:v>86.52</c:v>
                </c:pt>
                <c:pt idx="15">
                  <c:v>71.91</c:v>
                </c:pt>
                <c:pt idx="16">
                  <c:v>46.059999999999995</c:v>
                </c:pt>
                <c:pt idx="17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8-4878-9A1F-B55484F76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2975552"/>
        <c:axId val="1752976096"/>
      </c:barChart>
      <c:catAx>
        <c:axId val="175297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76096"/>
        <c:crosses val="autoZero"/>
        <c:auto val="1"/>
        <c:lblAlgn val="ctr"/>
        <c:lblOffset val="100"/>
        <c:noMultiLvlLbl val="0"/>
      </c:catAx>
      <c:valAx>
        <c:axId val="175297609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7529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8 класс</a:t>
            </a:r>
          </a:p>
          <a:p>
            <a:pPr>
              <a:defRPr/>
            </a:pPr>
            <a:r>
              <a:rPr lang="ru-RU"/>
              <a:t>средний % выполнения тестов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'общая статистика'!$C$7:$C$10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Обществознание</c:v>
                </c:pt>
              </c:strCache>
            </c:strRef>
          </c:cat>
          <c:val>
            <c:numRef>
              <c:f>'общая статистика'!$D$7:$D$10</c:f>
              <c:numCache>
                <c:formatCode>0.00</c:formatCode>
                <c:ptCount val="4"/>
                <c:pt idx="0">
                  <c:v>51.56</c:v>
                </c:pt>
                <c:pt idx="1">
                  <c:v>39.770000000000003</c:v>
                </c:pt>
                <c:pt idx="2">
                  <c:v>42.13</c:v>
                </c:pt>
                <c:pt idx="3">
                  <c:v>59.21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4-43FE-A3E0-4575991E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969024"/>
        <c:axId val="1752965760"/>
      </c:barChart>
      <c:catAx>
        <c:axId val="17529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5760"/>
        <c:crosses val="autoZero"/>
        <c:auto val="1"/>
        <c:lblAlgn val="ctr"/>
        <c:lblOffset val="100"/>
        <c:noMultiLvlLbl val="0"/>
      </c:catAx>
      <c:valAx>
        <c:axId val="17529657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529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Средний процент выполнения тестирования по ОО и параллелям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параллели!$C$3</c:f>
              <c:strCache>
                <c:ptCount val="1"/>
                <c:pt idx="0">
                  <c:v>7 класс</c:v>
                </c:pt>
              </c:strCache>
            </c:strRef>
          </c:tx>
          <c:spPr>
            <a:ln w="476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439795231079003E-2"/>
                  <c:y val="-2.2555549429709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32-451A-8EE8-F92F9B55AB34}"/>
                </c:ext>
              </c:extLst>
            </c:dLbl>
            <c:dLbl>
              <c:idx val="3"/>
              <c:layout>
                <c:manualLayout>
                  <c:x val="-3.3420362994346843E-2"/>
                  <c:y val="-2.4664537972089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32-451A-8EE8-F92F9B55AB34}"/>
                </c:ext>
              </c:extLst>
            </c:dLbl>
            <c:dLbl>
              <c:idx val="4"/>
              <c:layout>
                <c:manualLayout>
                  <c:x val="-1.7971366112405442E-2"/>
                  <c:y val="7.02399464350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32-451A-8EE8-F92F9B55AB34}"/>
                </c:ext>
              </c:extLst>
            </c:dLbl>
            <c:dLbl>
              <c:idx val="8"/>
              <c:layout>
                <c:manualLayout>
                  <c:x val="-6.0875223570658991E-3"/>
                  <c:y val="-2.2555549429709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32-451A-8EE8-F92F9B55AB34}"/>
                </c:ext>
              </c:extLst>
            </c:dLbl>
            <c:dLbl>
              <c:idx val="10"/>
              <c:layout>
                <c:manualLayout>
                  <c:x val="-3.5797131745414844E-2"/>
                  <c:y val="-3.9427457768749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32-451A-8EE8-F92F9B55AB34}"/>
                </c:ext>
              </c:extLst>
            </c:dLbl>
            <c:dLbl>
              <c:idx val="11"/>
              <c:layout>
                <c:manualLayout>
                  <c:x val="-1.5594597361337533E-2"/>
                  <c:y val="4.493208392645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32-451A-8EE8-F92F9B55AB34}"/>
                </c:ext>
              </c:extLst>
            </c:dLbl>
            <c:dLbl>
              <c:idx val="16"/>
              <c:layout>
                <c:manualLayout>
                  <c:x val="-6.0449650961215989E-2"/>
                  <c:y val="2.1733209960271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132-451A-8EE8-F92F9B55A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параллели!$B$4:$B$20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параллели!$C$4:$C$20</c:f>
              <c:numCache>
                <c:formatCode>General</c:formatCode>
                <c:ptCount val="17"/>
                <c:pt idx="0">
                  <c:v>64.5</c:v>
                </c:pt>
                <c:pt idx="1">
                  <c:v>45.38</c:v>
                </c:pt>
                <c:pt idx="2">
                  <c:v>40.29</c:v>
                </c:pt>
                <c:pt idx="3">
                  <c:v>43.53</c:v>
                </c:pt>
                <c:pt idx="4">
                  <c:v>53.25</c:v>
                </c:pt>
                <c:pt idx="5">
                  <c:v>54.57</c:v>
                </c:pt>
                <c:pt idx="6">
                  <c:v>58.38</c:v>
                </c:pt>
                <c:pt idx="7">
                  <c:v>43.91</c:v>
                </c:pt>
                <c:pt idx="8">
                  <c:v>44.93</c:v>
                </c:pt>
                <c:pt idx="9">
                  <c:v>38.67</c:v>
                </c:pt>
                <c:pt idx="10">
                  <c:v>35.68</c:v>
                </c:pt>
                <c:pt idx="11">
                  <c:v>57.79</c:v>
                </c:pt>
                <c:pt idx="12">
                  <c:v>62.52</c:v>
                </c:pt>
                <c:pt idx="13">
                  <c:v>59.55</c:v>
                </c:pt>
                <c:pt idx="14">
                  <c:v>51.62</c:v>
                </c:pt>
                <c:pt idx="15">
                  <c:v>29.52</c:v>
                </c:pt>
                <c:pt idx="16">
                  <c:v>73.13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1-420D-9C9B-C1453BEA22D1}"/>
            </c:ext>
          </c:extLst>
        </c:ser>
        <c:ser>
          <c:idx val="1"/>
          <c:order val="1"/>
          <c:tx>
            <c:strRef>
              <c:f>параллели!$D$3</c:f>
              <c:strCache>
                <c:ptCount val="1"/>
                <c:pt idx="0">
                  <c:v>8 класс</c:v>
                </c:pt>
              </c:strCache>
            </c:strRef>
          </c:tx>
          <c:spPr>
            <a:ln w="476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231978618812898E-2"/>
                  <c:y val="2.255571549179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32-451A-8EE8-F92F9B55AB34}"/>
                </c:ext>
              </c:extLst>
            </c:dLbl>
            <c:dLbl>
              <c:idx val="2"/>
              <c:layout>
                <c:manualLayout>
                  <c:x val="-2.6349475959919818E-2"/>
                  <c:y val="-8.5002700169582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132-451A-8EE8-F92F9B55AB34}"/>
                </c:ext>
              </c:extLst>
            </c:dLbl>
            <c:dLbl>
              <c:idx val="3"/>
              <c:layout>
                <c:manualLayout>
                  <c:x val="-2.3913287990075211E-2"/>
                  <c:y val="2.8882681118939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32-451A-8EE8-F92F9B55AB34}"/>
                </c:ext>
              </c:extLst>
            </c:dLbl>
            <c:dLbl>
              <c:idx val="5"/>
              <c:layout>
                <c:manualLayout>
                  <c:x val="-1.6782981736871573E-2"/>
                  <c:y val="-2.384203244056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132-451A-8EE8-F92F9B55AB34}"/>
                </c:ext>
              </c:extLst>
            </c:dLbl>
            <c:dLbl>
              <c:idx val="6"/>
              <c:layout>
                <c:manualLayout>
                  <c:x val="-2.8628179606612958E-2"/>
                  <c:y val="-3.016899806770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32-451A-8EE8-F92F9B55AB34}"/>
                </c:ext>
              </c:extLst>
            </c:dLbl>
            <c:dLbl>
              <c:idx val="8"/>
              <c:layout>
                <c:manualLayout>
                  <c:x val="-1.2029444234735757E-2"/>
                  <c:y val="-3.016899806770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132-451A-8EE8-F92F9B55AB34}"/>
                </c:ext>
              </c:extLst>
            </c:dLbl>
            <c:dLbl>
              <c:idx val="10"/>
              <c:layout>
                <c:manualLayout>
                  <c:x val="-2.6290056741143122E-2"/>
                  <c:y val="4.153661237321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132-451A-8EE8-F92F9B55A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параллели!$B$4:$B$20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параллели!$D$4:$D$20</c:f>
              <c:numCache>
                <c:formatCode>General</c:formatCode>
                <c:ptCount val="17"/>
                <c:pt idx="0">
                  <c:v>74.61</c:v>
                </c:pt>
                <c:pt idx="1">
                  <c:v>60.89</c:v>
                </c:pt>
                <c:pt idx="2">
                  <c:v>41.19</c:v>
                </c:pt>
                <c:pt idx="3">
                  <c:v>61.76</c:v>
                </c:pt>
                <c:pt idx="4">
                  <c:v>51.5</c:v>
                </c:pt>
                <c:pt idx="5">
                  <c:v>57.86</c:v>
                </c:pt>
                <c:pt idx="6">
                  <c:v>60.94</c:v>
                </c:pt>
                <c:pt idx="7">
                  <c:v>63.44</c:v>
                </c:pt>
                <c:pt idx="8">
                  <c:v>46.74</c:v>
                </c:pt>
                <c:pt idx="9">
                  <c:v>43.72</c:v>
                </c:pt>
                <c:pt idx="10">
                  <c:v>55.06</c:v>
                </c:pt>
                <c:pt idx="11">
                  <c:v>59.74</c:v>
                </c:pt>
                <c:pt idx="12">
                  <c:v>48.49</c:v>
                </c:pt>
                <c:pt idx="13">
                  <c:v>80.87</c:v>
                </c:pt>
                <c:pt idx="14">
                  <c:v>33.130000000000003</c:v>
                </c:pt>
                <c:pt idx="15">
                  <c:v>35.01</c:v>
                </c:pt>
                <c:pt idx="16">
                  <c:v>58.08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1-420D-9C9B-C1453BEA2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52966848"/>
        <c:axId val="1752969568"/>
      </c:lineChart>
      <c:catAx>
        <c:axId val="17529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9568"/>
        <c:crosses val="autoZero"/>
        <c:auto val="1"/>
        <c:lblAlgn val="ctr"/>
        <c:lblOffset val="100"/>
        <c:noMultiLvlLbl val="0"/>
      </c:catAx>
      <c:valAx>
        <c:axId val="1752969568"/>
        <c:scaling>
          <c:orientation val="minMax"/>
          <c:min val="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68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Русский язык. Средний % выполнения.</a:t>
            </a:r>
          </a:p>
        </c:rich>
      </c:tx>
      <c:layout>
        <c:manualLayout>
          <c:xMode val="edge"/>
          <c:yMode val="edge"/>
          <c:x val="0.289154236518453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0948127999420697E-2"/>
          <c:y val="9.0038171798680012E-4"/>
          <c:w val="0.97323790933474941"/>
          <c:h val="0.64230022523161145"/>
        </c:manualLayout>
      </c:layout>
      <c:lineChart>
        <c:grouping val="standard"/>
        <c:varyColors val="0"/>
        <c:ser>
          <c:idx val="0"/>
          <c:order val="0"/>
          <c:tx>
            <c:strRef>
              <c:f>параллели!$E$24</c:f>
              <c:strCache>
                <c:ptCount val="1"/>
                <c:pt idx="0">
                  <c:v>7 класс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3.1776965464355406E-2"/>
                  <c:y val="-2.585155519924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CF-4713-9E3F-1AE4A4893CB7}"/>
                </c:ext>
              </c:extLst>
            </c:dLbl>
            <c:dLbl>
              <c:idx val="12"/>
              <c:layout>
                <c:manualLayout>
                  <c:x val="-2.6911130797946207E-2"/>
                  <c:y val="-2.585155519924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CF-4713-9E3F-1AE4A4893CB7}"/>
                </c:ext>
              </c:extLst>
            </c:dLbl>
            <c:dLbl>
              <c:idx val="15"/>
              <c:layout>
                <c:manualLayout>
                  <c:x val="-4.8807386796787512E-2"/>
                  <c:y val="-1.2588634860837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CF-4713-9E3F-1AE4A4893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параллели!$B$25:$B$41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параллели!$E$25:$E$41</c:f>
              <c:numCache>
                <c:formatCode>0.00</c:formatCode>
                <c:ptCount val="17"/>
                <c:pt idx="0">
                  <c:v>81.67</c:v>
                </c:pt>
                <c:pt idx="1">
                  <c:v>42.5</c:v>
                </c:pt>
                <c:pt idx="2">
                  <c:v>48.82</c:v>
                </c:pt>
                <c:pt idx="4">
                  <c:v>71.67</c:v>
                </c:pt>
                <c:pt idx="5">
                  <c:v>60</c:v>
                </c:pt>
                <c:pt idx="6">
                  <c:v>65</c:v>
                </c:pt>
                <c:pt idx="7">
                  <c:v>55</c:v>
                </c:pt>
                <c:pt idx="8">
                  <c:v>50.21</c:v>
                </c:pt>
                <c:pt idx="9">
                  <c:v>45.83</c:v>
                </c:pt>
                <c:pt idx="10">
                  <c:v>65</c:v>
                </c:pt>
                <c:pt idx="11">
                  <c:v>72.5</c:v>
                </c:pt>
                <c:pt idx="12">
                  <c:v>62.5</c:v>
                </c:pt>
                <c:pt idx="13">
                  <c:v>60</c:v>
                </c:pt>
                <c:pt idx="14">
                  <c:v>32.5</c:v>
                </c:pt>
                <c:pt idx="15">
                  <c:v>58.33</c:v>
                </c:pt>
                <c:pt idx="1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CF-4713-9E3F-1AE4A4893CB7}"/>
            </c:ext>
          </c:extLst>
        </c:ser>
        <c:ser>
          <c:idx val="1"/>
          <c:order val="1"/>
          <c:tx>
            <c:strRef>
              <c:f>параллели!$F$24</c:f>
              <c:strCache>
                <c:ptCount val="1"/>
                <c:pt idx="0">
                  <c:v>8 класс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5963002798525434E-2"/>
                  <c:y val="-2.4989465377250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CF-4713-9E3F-1AE4A4893CB7}"/>
                </c:ext>
              </c:extLst>
            </c:dLbl>
            <c:dLbl>
              <c:idx val="9"/>
              <c:layout>
                <c:manualLayout>
                  <c:x val="-2.569467213134391E-2"/>
                  <c:y val="3.9114649591730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CF-4713-9E3F-1AE4A4893CB7}"/>
                </c:ext>
              </c:extLst>
            </c:dLbl>
            <c:dLbl>
              <c:idx val="12"/>
              <c:layout>
                <c:manualLayout>
                  <c:x val="-2.569467213134391E-2"/>
                  <c:y val="2.143075580718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FCF-4713-9E3F-1AE4A4893CB7}"/>
                </c:ext>
              </c:extLst>
            </c:dLbl>
            <c:dLbl>
              <c:idx val="15"/>
              <c:layout>
                <c:manualLayout>
                  <c:x val="-3.798416132502425E-3"/>
                  <c:y val="1.53637529956877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CF-4713-9E3F-1AE4A4893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параллели!$B$25:$B$41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параллели!$F$25:$F$41</c:f>
              <c:numCache>
                <c:formatCode>0.00</c:formatCode>
                <c:ptCount val="17"/>
                <c:pt idx="0">
                  <c:v>80</c:v>
                </c:pt>
                <c:pt idx="1">
                  <c:v>57</c:v>
                </c:pt>
                <c:pt idx="2">
                  <c:v>48.61</c:v>
                </c:pt>
                <c:pt idx="3">
                  <c:v>73.33</c:v>
                </c:pt>
                <c:pt idx="4">
                  <c:v>70</c:v>
                </c:pt>
                <c:pt idx="5">
                  <c:v>82.5</c:v>
                </c:pt>
                <c:pt idx="6">
                  <c:v>77.5</c:v>
                </c:pt>
                <c:pt idx="7">
                  <c:v>73.33</c:v>
                </c:pt>
                <c:pt idx="8">
                  <c:v>53.75</c:v>
                </c:pt>
                <c:pt idx="9">
                  <c:v>37.32</c:v>
                </c:pt>
                <c:pt idx="10">
                  <c:v>65</c:v>
                </c:pt>
                <c:pt idx="11">
                  <c:v>73.33</c:v>
                </c:pt>
                <c:pt idx="12">
                  <c:v>55</c:v>
                </c:pt>
                <c:pt idx="13">
                  <c:v>80</c:v>
                </c:pt>
                <c:pt idx="14">
                  <c:v>0</c:v>
                </c:pt>
                <c:pt idx="15">
                  <c:v>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CF-4713-9E3F-1AE4A4893C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52975008"/>
        <c:axId val="1752963040"/>
      </c:lineChart>
      <c:catAx>
        <c:axId val="17529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3040"/>
        <c:crosses val="autoZero"/>
        <c:auto val="1"/>
        <c:lblAlgn val="ctr"/>
        <c:lblOffset val="100"/>
        <c:noMultiLvlLbl val="0"/>
      </c:catAx>
      <c:valAx>
        <c:axId val="1752963040"/>
        <c:scaling>
          <c:orientation val="minMax"/>
          <c:min val="0"/>
        </c:scaling>
        <c:delete val="1"/>
        <c:axPos val="l"/>
        <c:numFmt formatCode="0.00" sourceLinked="1"/>
        <c:majorTickMark val="none"/>
        <c:minorTickMark val="none"/>
        <c:tickLblPos val="nextTo"/>
        <c:crossAx val="17529750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43535130416322E-2"/>
          <c:y val="2.85708019767669E-2"/>
          <c:w val="0.17600222065966353"/>
          <c:h val="4.5235261057611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Математика.</a:t>
            </a:r>
            <a:r>
              <a:rPr lang="ru-RU" dirty="0" smtClean="0">
                <a:solidFill>
                  <a:schemeClr val="tx1"/>
                </a:solidFill>
              </a:rPr>
              <a:t> Средний % выполнения.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079407911595477"/>
          <c:y val="2.1913583868289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параллели!$E$41</c:f>
              <c:strCache>
                <c:ptCount val="1"/>
                <c:pt idx="0">
                  <c:v>7 класс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2743660148073438E-2"/>
                  <c:y val="-1.0288341352209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A9-45B0-BBEC-0EA166DAED8B}"/>
                </c:ext>
              </c:extLst>
            </c:dLbl>
            <c:dLbl>
              <c:idx val="7"/>
              <c:layout>
                <c:manualLayout>
                  <c:x val="-2.2701219886282823E-2"/>
                  <c:y val="-1.4671058125867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A9-45B0-BBEC-0EA166DAED8B}"/>
                </c:ext>
              </c:extLst>
            </c:dLbl>
            <c:dLbl>
              <c:idx val="8"/>
              <c:layout>
                <c:manualLayout>
                  <c:x val="-6.4167371735779875E-3"/>
                  <c:y val="-1.247969973903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A9-45B0-BBEC-0EA166DAED8B}"/>
                </c:ext>
              </c:extLst>
            </c:dLbl>
            <c:dLbl>
              <c:idx val="10"/>
              <c:layout>
                <c:manualLayout>
                  <c:x val="-4.6501617697159124E-2"/>
                  <c:y val="-8.0969829653806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A9-45B0-BBEC-0EA166DAED8B}"/>
                </c:ext>
              </c:extLst>
            </c:dLbl>
            <c:dLbl>
              <c:idx val="11"/>
              <c:layout>
                <c:manualLayout>
                  <c:x val="-3.5227745049901928E-2"/>
                  <c:y val="-1.4671058125867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A9-45B0-BBEC-0EA166DAED8B}"/>
                </c:ext>
              </c:extLst>
            </c:dLbl>
            <c:dLbl>
              <c:idx val="15"/>
              <c:layout>
                <c:manualLayout>
                  <c:x val="-1.9231142302864317E-2"/>
                  <c:y val="2.84023025418569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A9-45B0-BBEC-0EA166DAE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параллели!$B$42:$B$58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параллели!$E$42:$E$58</c:f>
              <c:numCache>
                <c:formatCode>0.00</c:formatCode>
                <c:ptCount val="17"/>
                <c:pt idx="0">
                  <c:v>66.67</c:v>
                </c:pt>
                <c:pt idx="1">
                  <c:v>46.16</c:v>
                </c:pt>
                <c:pt idx="2">
                  <c:v>40.72</c:v>
                </c:pt>
                <c:pt idx="3">
                  <c:v>46.15</c:v>
                </c:pt>
                <c:pt idx="4">
                  <c:v>65.39</c:v>
                </c:pt>
                <c:pt idx="5">
                  <c:v>57.7</c:v>
                </c:pt>
                <c:pt idx="6">
                  <c:v>69.23</c:v>
                </c:pt>
                <c:pt idx="7">
                  <c:v>46.15</c:v>
                </c:pt>
                <c:pt idx="8">
                  <c:v>44.55</c:v>
                </c:pt>
                <c:pt idx="9">
                  <c:v>44.45</c:v>
                </c:pt>
                <c:pt idx="10">
                  <c:v>23.08</c:v>
                </c:pt>
                <c:pt idx="11">
                  <c:v>55.38</c:v>
                </c:pt>
                <c:pt idx="12">
                  <c:v>73.08</c:v>
                </c:pt>
                <c:pt idx="14">
                  <c:v>65.39</c:v>
                </c:pt>
                <c:pt idx="15">
                  <c:v>35.9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A9-45B0-BBEC-0EA166DAED8B}"/>
            </c:ext>
          </c:extLst>
        </c:ser>
        <c:ser>
          <c:idx val="1"/>
          <c:order val="1"/>
          <c:tx>
            <c:strRef>
              <c:f>параллели!$F$41</c:f>
              <c:strCache>
                <c:ptCount val="1"/>
                <c:pt idx="0">
                  <c:v>8 класс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1448567369920912E-2"/>
                  <c:y val="-3.3538653836464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A9-45B0-BBEC-0EA166DAED8B}"/>
                </c:ext>
              </c:extLst>
            </c:dLbl>
            <c:dLbl>
              <c:idx val="6"/>
              <c:layout>
                <c:manualLayout>
                  <c:x val="-1.8943262337197186E-2"/>
                  <c:y val="2.1245305834258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A9-45B0-BBEC-0EA166DAED8B}"/>
                </c:ext>
              </c:extLst>
            </c:dLbl>
            <c:dLbl>
              <c:idx val="10"/>
              <c:layout>
                <c:manualLayout>
                  <c:x val="-1.1427347239025722E-2"/>
                  <c:y val="2.7819380994745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6A9-45B0-BBEC-0EA166DAED8B}"/>
                </c:ext>
              </c:extLst>
            </c:dLbl>
            <c:dLbl>
              <c:idx val="11"/>
              <c:layout>
                <c:manualLayout>
                  <c:x val="-1.3493381262124755E-2"/>
                  <c:y val="4.776143789225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6A9-45B0-BBEC-0EA166DAED8B}"/>
                </c:ext>
              </c:extLst>
            </c:dLbl>
            <c:dLbl>
              <c:idx val="14"/>
              <c:layout>
                <c:manualLayout>
                  <c:x val="8.2850241545893728E-3"/>
                  <c:y val="-9.05973796307435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6A9-45B0-BBEC-0EA166DAED8B}"/>
                </c:ext>
              </c:extLst>
            </c:dLbl>
            <c:dLbl>
              <c:idx val="15"/>
              <c:layout>
                <c:manualLayout>
                  <c:x val="-1.8798356727148413E-2"/>
                  <c:y val="2.461206995119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6A9-45B0-BBEC-0EA166DAE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параллели!$B$42:$B$58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параллели!$F$42:$F$58</c:f>
              <c:numCache>
                <c:formatCode>0.00</c:formatCode>
                <c:ptCount val="17"/>
                <c:pt idx="0">
                  <c:v>76.92</c:v>
                </c:pt>
                <c:pt idx="1">
                  <c:v>65.39</c:v>
                </c:pt>
                <c:pt idx="2">
                  <c:v>22.22</c:v>
                </c:pt>
                <c:pt idx="3">
                  <c:v>46.15</c:v>
                </c:pt>
                <c:pt idx="4">
                  <c:v>42.3</c:v>
                </c:pt>
                <c:pt idx="5">
                  <c:v>53.84</c:v>
                </c:pt>
                <c:pt idx="6">
                  <c:v>57.7</c:v>
                </c:pt>
                <c:pt idx="7">
                  <c:v>69.23</c:v>
                </c:pt>
                <c:pt idx="8">
                  <c:v>31.54</c:v>
                </c:pt>
                <c:pt idx="9">
                  <c:v>40.11</c:v>
                </c:pt>
                <c:pt idx="10">
                  <c:v>50</c:v>
                </c:pt>
                <c:pt idx="11">
                  <c:v>53.84</c:v>
                </c:pt>
                <c:pt idx="12">
                  <c:v>53.85</c:v>
                </c:pt>
                <c:pt idx="13">
                  <c:v>84.62</c:v>
                </c:pt>
                <c:pt idx="14">
                  <c:v>7.69</c:v>
                </c:pt>
                <c:pt idx="15">
                  <c:v>61.54</c:v>
                </c:pt>
                <c:pt idx="16">
                  <c:v>46.15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6A9-45B0-BBEC-0EA166DAE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52963584"/>
        <c:axId val="1752965216"/>
      </c:lineChart>
      <c:catAx>
        <c:axId val="17529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5216"/>
        <c:crosses val="autoZero"/>
        <c:auto val="1"/>
        <c:lblAlgn val="ctr"/>
        <c:lblOffset val="100"/>
        <c:noMultiLvlLbl val="0"/>
      </c:catAx>
      <c:valAx>
        <c:axId val="17529652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529635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73689187912274E-2"/>
          <c:y val="1.8807894135648883E-2"/>
          <c:w val="0.22746386321275058"/>
          <c:h val="5.8410478560569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7 класс. </a:t>
            </a:r>
            <a:r>
              <a:rPr lang="ru-RU" dirty="0" smtClean="0">
                <a:solidFill>
                  <a:schemeClr val="tx1"/>
                </a:solidFill>
              </a:rPr>
              <a:t>Средний % выполнения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438228944102607"/>
          <c:y val="2.2110116388000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параллели!$E$58</c:f>
              <c:strCache>
                <c:ptCount val="1"/>
                <c:pt idx="0">
                  <c:v>биология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5008244809262205E-2"/>
                  <c:y val="1.701382160826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F6-422F-AE71-3D3B060BB689}"/>
                </c:ext>
              </c:extLst>
            </c:dLbl>
            <c:dLbl>
              <c:idx val="13"/>
              <c:layout>
                <c:manualLayout>
                  <c:x val="-3.022576347036475E-2"/>
                  <c:y val="2.8068879802269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F6-422F-AE71-3D3B060BB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параллели!$B$59:$B$75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параллели!$E$59:$E$75</c:f>
              <c:numCache>
                <c:formatCode>0.00</c:formatCode>
                <c:ptCount val="17"/>
                <c:pt idx="0">
                  <c:v>40.909999999999997</c:v>
                </c:pt>
                <c:pt idx="1">
                  <c:v>54.55</c:v>
                </c:pt>
                <c:pt idx="2">
                  <c:v>47.44</c:v>
                </c:pt>
                <c:pt idx="3">
                  <c:v>40.909999999999997</c:v>
                </c:pt>
                <c:pt idx="4">
                  <c:v>38.630000000000003</c:v>
                </c:pt>
                <c:pt idx="5">
                  <c:v>54.55</c:v>
                </c:pt>
                <c:pt idx="6">
                  <c:v>40.909999999999997</c:v>
                </c:pt>
                <c:pt idx="7">
                  <c:v>39.61</c:v>
                </c:pt>
                <c:pt idx="8">
                  <c:v>51.89</c:v>
                </c:pt>
                <c:pt idx="9">
                  <c:v>37.17</c:v>
                </c:pt>
                <c:pt idx="10">
                  <c:v>29.55</c:v>
                </c:pt>
                <c:pt idx="11">
                  <c:v>50</c:v>
                </c:pt>
                <c:pt idx="12">
                  <c:v>61.37</c:v>
                </c:pt>
                <c:pt idx="13">
                  <c:v>59.09</c:v>
                </c:pt>
                <c:pt idx="14">
                  <c:v>65.150000000000006</c:v>
                </c:pt>
                <c:pt idx="15">
                  <c:v>14.77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F6-422F-AE71-3D3B060BB689}"/>
            </c:ext>
          </c:extLst>
        </c:ser>
        <c:ser>
          <c:idx val="1"/>
          <c:order val="1"/>
          <c:tx>
            <c:strRef>
              <c:f>параллели!$F$58</c:f>
              <c:strCache>
                <c:ptCount val="1"/>
                <c:pt idx="0">
                  <c:v>история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443282131467295E-2"/>
                  <c:y val="-1.0380612596464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F6-422F-AE71-3D3B060BB689}"/>
                </c:ext>
              </c:extLst>
            </c:dLbl>
            <c:dLbl>
              <c:idx val="10"/>
              <c:layout>
                <c:manualLayout>
                  <c:x val="-4.5878319453672385E-2"/>
                  <c:y val="-2.1435670790464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3F6-422F-AE71-3D3B060BB689}"/>
                </c:ext>
              </c:extLst>
            </c:dLbl>
            <c:dLbl>
              <c:idx val="12"/>
              <c:layout>
                <c:manualLayout>
                  <c:x val="-1.6650539924617468E-2"/>
                  <c:y val="-6.123388529280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96635052193689E-2"/>
                      <c:h val="4.3357928228993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6-422F-AE71-3D3B060BB689}"/>
                </c:ext>
              </c:extLst>
            </c:dLbl>
            <c:dLbl>
              <c:idx val="13"/>
              <c:layout>
                <c:manualLayout>
                  <c:x val="-3.413890246619166E-2"/>
                  <c:y val="-1.480263587406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F6-422F-AE71-3D3B060BB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параллели!$B$59:$B$75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параллели!$F$59:$F$75</c:f>
              <c:numCache>
                <c:formatCode>0.00</c:formatCode>
                <c:ptCount val="17"/>
                <c:pt idx="0">
                  <c:v>68.75</c:v>
                </c:pt>
                <c:pt idx="1">
                  <c:v>31.25</c:v>
                </c:pt>
                <c:pt idx="2">
                  <c:v>22.5</c:v>
                </c:pt>
                <c:pt idx="4">
                  <c:v>28.13</c:v>
                </c:pt>
                <c:pt idx="5">
                  <c:v>37.5</c:v>
                </c:pt>
                <c:pt idx="7">
                  <c:v>31.25</c:v>
                </c:pt>
                <c:pt idx="8">
                  <c:v>33.07</c:v>
                </c:pt>
                <c:pt idx="9">
                  <c:v>26.47</c:v>
                </c:pt>
                <c:pt idx="10">
                  <c:v>31.25</c:v>
                </c:pt>
                <c:pt idx="11">
                  <c:v>50</c:v>
                </c:pt>
                <c:pt idx="12">
                  <c:v>53.13</c:v>
                </c:pt>
                <c:pt idx="14">
                  <c:v>41.67</c:v>
                </c:pt>
                <c:pt idx="15">
                  <c:v>6.25</c:v>
                </c:pt>
                <c:pt idx="16">
                  <c:v>56.25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F6-422F-AE71-3D3B060BB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52968480"/>
        <c:axId val="1752966304"/>
      </c:lineChart>
      <c:catAx>
        <c:axId val="17529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66304"/>
        <c:crosses val="autoZero"/>
        <c:auto val="1"/>
        <c:lblAlgn val="ctr"/>
        <c:lblOffset val="100"/>
        <c:noMultiLvlLbl val="0"/>
      </c:catAx>
      <c:valAx>
        <c:axId val="175296630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529684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342438690817739E-2"/>
          <c:y val="1.7285062248682419E-2"/>
          <c:w val="0.25727646622465716"/>
          <c:h val="5.3316466494474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8 класс</a:t>
            </a:r>
            <a:r>
              <a:rPr lang="ru-RU" dirty="0">
                <a:solidFill>
                  <a:schemeClr val="tx1"/>
                </a:solidFill>
              </a:rPr>
              <a:t>. Средний % выполнения.</a:t>
            </a:r>
          </a:p>
        </c:rich>
      </c:tx>
      <c:layout>
        <c:manualLayout>
          <c:xMode val="edge"/>
          <c:yMode val="edge"/>
          <c:x val="0.37982658959537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727274549359277E-2"/>
          <c:y val="8.8722544529178882E-2"/>
          <c:w val="0.97454545090128142"/>
          <c:h val="0.42133787406022566"/>
        </c:manualLayout>
      </c:layout>
      <c:lineChart>
        <c:grouping val="standard"/>
        <c:varyColors val="0"/>
        <c:ser>
          <c:idx val="0"/>
          <c:order val="0"/>
          <c:tx>
            <c:strRef>
              <c:f>параллели!$E$74</c:f>
              <c:strCache>
                <c:ptCount val="1"/>
                <c:pt idx="0">
                  <c:v>физика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6.2569386919120742E-2"/>
                  <c:y val="-1.47237446155986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C0-4683-8268-A4F555FDDFD3}"/>
                </c:ext>
              </c:extLst>
            </c:dLbl>
            <c:dLbl>
              <c:idx val="15"/>
              <c:layout>
                <c:manualLayout>
                  <c:x val="-7.1875745300623545E-2"/>
                  <c:y val="-1.6302885410197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C0-4683-8268-A4F555FD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параллели!$B$75:$B$91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параллели!$E$75:$E$91</c:f>
              <c:numCache>
                <c:formatCode>0.00</c:formatCode>
                <c:ptCount val="17"/>
                <c:pt idx="0">
                  <c:v>58.82</c:v>
                </c:pt>
                <c:pt idx="1">
                  <c:v>39.22</c:v>
                </c:pt>
                <c:pt idx="2">
                  <c:v>37.26</c:v>
                </c:pt>
                <c:pt idx="3">
                  <c:v>52.94</c:v>
                </c:pt>
                <c:pt idx="4">
                  <c:v>41.17</c:v>
                </c:pt>
                <c:pt idx="5">
                  <c:v>41.17</c:v>
                </c:pt>
                <c:pt idx="6">
                  <c:v>41.18</c:v>
                </c:pt>
                <c:pt idx="7">
                  <c:v>41.18</c:v>
                </c:pt>
                <c:pt idx="8">
                  <c:v>41.87</c:v>
                </c:pt>
                <c:pt idx="9">
                  <c:v>42.92</c:v>
                </c:pt>
                <c:pt idx="10">
                  <c:v>35.29</c:v>
                </c:pt>
                <c:pt idx="11">
                  <c:v>50</c:v>
                </c:pt>
                <c:pt idx="12">
                  <c:v>44.12</c:v>
                </c:pt>
                <c:pt idx="13">
                  <c:v>85.3</c:v>
                </c:pt>
                <c:pt idx="14">
                  <c:v>52.94</c:v>
                </c:pt>
                <c:pt idx="15">
                  <c:v>11.76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0-4683-8268-A4F555FDDFD3}"/>
            </c:ext>
          </c:extLst>
        </c:ser>
        <c:ser>
          <c:idx val="1"/>
          <c:order val="1"/>
          <c:tx>
            <c:strRef>
              <c:f>параллели!$F$74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1.8696554549178464E-2"/>
                  <c:y val="7.350645160590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C0-4683-8268-A4F555FDDFD3}"/>
                </c:ext>
              </c:extLst>
            </c:dLbl>
            <c:dLbl>
              <c:idx val="15"/>
              <c:layout>
                <c:manualLayout>
                  <c:x val="1.020517955486778E-2"/>
                  <c:y val="-3.2425769455786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C0-4683-8268-A4F555FD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параллели!$B$75:$B$91</c:f>
              <c:strCache>
                <c:ptCount val="17"/>
                <c:pt idx="0">
                  <c:v>Марибулярская ООШ</c:v>
                </c:pt>
                <c:pt idx="1">
                  <c:v>Михайловская СОШ</c:v>
                </c:pt>
                <c:pt idx="2">
                  <c:v>Муслюмовский лицей</c:v>
                </c:pt>
                <c:pt idx="3">
                  <c:v>Новоусинская ООШ</c:v>
                </c:pt>
                <c:pt idx="4">
                  <c:v>Русскошуганская ООШ</c:v>
                </c:pt>
                <c:pt idx="5">
                  <c:v>Амикеевская ООШ</c:v>
                </c:pt>
                <c:pt idx="6">
                  <c:v>Баюковская ООШ</c:v>
                </c:pt>
                <c:pt idx="7">
                  <c:v>Кубяковская СОШ</c:v>
                </c:pt>
                <c:pt idx="8">
                  <c:v>Муслюмовская гимназия</c:v>
                </c:pt>
                <c:pt idx="9">
                  <c:v>Муслюмовская СОШ</c:v>
                </c:pt>
                <c:pt idx="10">
                  <c:v>Нижнетабынская ООШ</c:v>
                </c:pt>
                <c:pt idx="11">
                  <c:v>Тат.Булярская СОШ</c:v>
                </c:pt>
                <c:pt idx="12">
                  <c:v>Тат.Шуранская ООШ</c:v>
                </c:pt>
                <c:pt idx="13">
                  <c:v>Тойгильдинская ООШ</c:v>
                </c:pt>
                <c:pt idx="14">
                  <c:v>Баланнинская ООШ</c:v>
                </c:pt>
                <c:pt idx="15">
                  <c:v>Большечекмакская ООШ</c:v>
                </c:pt>
                <c:pt idx="16">
                  <c:v>Салауз-Муханская ООШ</c:v>
                </c:pt>
              </c:strCache>
            </c:strRef>
          </c:cat>
          <c:val>
            <c:numRef>
              <c:f>параллели!$F$75:$F$91</c:f>
              <c:numCache>
                <c:formatCode>0.00</c:formatCode>
                <c:ptCount val="17"/>
                <c:pt idx="0">
                  <c:v>77.5</c:v>
                </c:pt>
                <c:pt idx="1">
                  <c:v>77.5</c:v>
                </c:pt>
                <c:pt idx="2">
                  <c:v>56.67</c:v>
                </c:pt>
                <c:pt idx="3">
                  <c:v>71.67</c:v>
                </c:pt>
                <c:pt idx="4">
                  <c:v>52.5</c:v>
                </c:pt>
                <c:pt idx="5">
                  <c:v>50</c:v>
                </c:pt>
                <c:pt idx="6">
                  <c:v>57.5</c:v>
                </c:pt>
                <c:pt idx="7">
                  <c:v>70</c:v>
                </c:pt>
                <c:pt idx="8">
                  <c:v>59.74</c:v>
                </c:pt>
                <c:pt idx="9">
                  <c:v>55.8</c:v>
                </c:pt>
                <c:pt idx="10">
                  <c:v>75</c:v>
                </c:pt>
                <c:pt idx="11">
                  <c:v>55</c:v>
                </c:pt>
                <c:pt idx="12">
                  <c:v>40</c:v>
                </c:pt>
                <c:pt idx="13">
                  <c:v>75</c:v>
                </c:pt>
                <c:pt idx="14">
                  <c:v>52.5</c:v>
                </c:pt>
                <c:pt idx="15">
                  <c:v>10</c:v>
                </c:pt>
                <c:pt idx="16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C0-4683-8268-A4F555FDD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752972832"/>
        <c:axId val="1752970112"/>
      </c:lineChart>
      <c:catAx>
        <c:axId val="175297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970112"/>
        <c:crosses val="autoZero"/>
        <c:auto val="1"/>
        <c:lblAlgn val="ctr"/>
        <c:lblOffset val="100"/>
        <c:noMultiLvlLbl val="0"/>
      </c:catAx>
      <c:valAx>
        <c:axId val="1752970112"/>
        <c:scaling>
          <c:orientation val="minMax"/>
          <c:min val="10"/>
        </c:scaling>
        <c:delete val="1"/>
        <c:axPos val="l"/>
        <c:numFmt formatCode="0.00" sourceLinked="1"/>
        <c:majorTickMark val="none"/>
        <c:minorTickMark val="none"/>
        <c:tickLblPos val="nextTo"/>
        <c:crossAx val="17529728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2091848345517E-4"/>
          <c:y val="3.4398777925860526E-4"/>
          <c:w val="0.29868217195393926"/>
          <c:h val="5.3675105711181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Русский язык,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0"/>
                  <c:y val="-1.86313671108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A1-45C4-9711-24FD638FA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спецификация!$C$3:$V$4</c:f>
              <c:multiLvlStrCache>
                <c:ptCount val="20"/>
                <c:lvl>
                  <c:pt idx="0">
                    <c:v>Орфоэпические нормы</c:v>
                  </c:pt>
                  <c:pt idx="1">
                    <c:v>Лексика</c:v>
                  </c:pt>
                  <c:pt idx="2">
                    <c:v>Лексика/Фразеология</c:v>
                  </c:pt>
                  <c:pt idx="3">
                    <c:v>Морфологические нормы</c:v>
                  </c:pt>
                  <c:pt idx="4">
                    <c:v>Части речи (Морфология)</c:v>
                  </c:pt>
                  <c:pt idx="5">
                    <c:v>Правописание безударных гласных в корне / Орфография</c:v>
                  </c:pt>
                  <c:pt idx="6">
                    <c:v>Правописание приставок</c:v>
                  </c:pt>
                  <c:pt idx="7">
                    <c:v>Правописание суффиксов существительных</c:v>
                  </c:pt>
                  <c:pt idx="8">
                    <c:v>Правописание суффиксов прилагательных</c:v>
                  </c:pt>
                  <c:pt idx="9">
                    <c:v>Правописание окончаний существительных</c:v>
                  </c:pt>
                  <c:pt idx="10">
                    <c:v>Правописание окончаний прилагательных</c:v>
                  </c:pt>
                  <c:pt idx="11">
                    <c:v>Слитное, раздельное и дефисное написание прилагательных</c:v>
                  </c:pt>
                  <c:pt idx="12">
                    <c:v>Правописание числительных</c:v>
                  </c:pt>
                  <c:pt idx="13">
                    <c:v>Разряды местоимений / Правописание местоимений</c:v>
                  </c:pt>
                  <c:pt idx="14">
                    <c:v>Грамматическая основа предложения</c:v>
                  </c:pt>
                  <c:pt idx="15">
                    <c:v>Синтаксические нормы (знаки препинания в предл. с обращением)</c:v>
                  </c:pt>
                  <c:pt idx="16">
                    <c:v>Разбор слова по составу (морфемный анализ)</c:v>
                  </c:pt>
                  <c:pt idx="17">
                    <c:v>Способы словообразования</c:v>
                  </c:pt>
                  <c:pt idx="18">
                    <c:v>Характеристика по типу речи</c:v>
                  </c:pt>
                  <c:pt idx="19">
                    <c:v>Синонимия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спецификация!$C$5:$V$5</c:f>
              <c:numCache>
                <c:formatCode>0.00</c:formatCode>
                <c:ptCount val="20"/>
                <c:pt idx="0">
                  <c:v>47.25</c:v>
                </c:pt>
                <c:pt idx="1">
                  <c:v>63.74</c:v>
                </c:pt>
                <c:pt idx="2">
                  <c:v>54.95</c:v>
                </c:pt>
                <c:pt idx="3">
                  <c:v>31.87</c:v>
                </c:pt>
                <c:pt idx="4">
                  <c:v>53.85</c:v>
                </c:pt>
                <c:pt idx="5">
                  <c:v>32.97</c:v>
                </c:pt>
                <c:pt idx="6">
                  <c:v>53.85</c:v>
                </c:pt>
                <c:pt idx="7">
                  <c:v>64.84</c:v>
                </c:pt>
                <c:pt idx="8">
                  <c:v>48.35</c:v>
                </c:pt>
                <c:pt idx="9">
                  <c:v>87.91</c:v>
                </c:pt>
                <c:pt idx="10">
                  <c:v>62.64</c:v>
                </c:pt>
                <c:pt idx="11">
                  <c:v>79.12</c:v>
                </c:pt>
                <c:pt idx="12">
                  <c:v>49.45</c:v>
                </c:pt>
                <c:pt idx="13">
                  <c:v>69.23</c:v>
                </c:pt>
                <c:pt idx="14">
                  <c:v>58.24</c:v>
                </c:pt>
                <c:pt idx="15">
                  <c:v>42.86</c:v>
                </c:pt>
                <c:pt idx="16">
                  <c:v>39.56</c:v>
                </c:pt>
                <c:pt idx="17">
                  <c:v>21.98</c:v>
                </c:pt>
                <c:pt idx="18">
                  <c:v>29.67</c:v>
                </c:pt>
                <c:pt idx="19">
                  <c:v>72.53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1-45C4-9711-24FD638FA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1732528"/>
        <c:axId val="1681734160"/>
        <c:axId val="0"/>
      </c:bar3DChart>
      <c:catAx>
        <c:axId val="1681732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1734160"/>
        <c:crosses val="autoZero"/>
        <c:auto val="1"/>
        <c:lblAlgn val="ctr"/>
        <c:lblOffset val="100"/>
        <c:noMultiLvlLbl val="0"/>
      </c:catAx>
      <c:valAx>
        <c:axId val="168173416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68173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Русский</a:t>
            </a:r>
            <a:r>
              <a:rPr lang="ru-RU" sz="2000" baseline="0"/>
              <a:t> язык, 8 класс</a:t>
            </a:r>
            <a:endParaRPr lang="ru-RU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спецификация!$C$25:$V$26</c:f>
              <c:multiLvlStrCache>
                <c:ptCount val="20"/>
                <c:lvl>
                  <c:pt idx="0">
                    <c:v>Фонетика. Орфоэпические нормы</c:v>
                  </c:pt>
                  <c:pt idx="1">
                    <c:v>Лексика и фразеология</c:v>
                  </c:pt>
                  <c:pt idx="2">
                    <c:v>Морфологические нормы</c:v>
                  </c:pt>
                  <c:pt idx="3">
                    <c:v>Морфология</c:v>
                  </c:pt>
                  <c:pt idx="4">
                    <c:v>Правописание  безударных корней </c:v>
                  </c:pt>
                  <c:pt idx="5">
                    <c:v>Правописание приставок</c:v>
                  </c:pt>
                  <c:pt idx="6">
                    <c:v>Правописание суффиксов различных частей речи</c:v>
                  </c:pt>
                  <c:pt idx="7">
                    <c:v>Правописание причастий и деепричастий</c:v>
                  </c:pt>
                  <c:pt idx="8">
                    <c:v>Слитное, дефисное и раздельное написание различных частей речи</c:v>
                  </c:pt>
                  <c:pt idx="9">
                    <c:v>Правописание наречий</c:v>
                  </c:pt>
                  <c:pt idx="10">
                    <c:v>Правописание НЕ с различными частями речи</c:v>
                  </c:pt>
                  <c:pt idx="11">
                    <c:v>Синтаксические нормы (словосочетание как основная единица синтаксиса)</c:v>
                  </c:pt>
                  <c:pt idx="12">
                    <c:v>Части речи</c:v>
                  </c:pt>
                  <c:pt idx="13">
                    <c:v>Части речи (омонимичные части речи)</c:v>
                  </c:pt>
                  <c:pt idx="14">
                    <c:v>Грамматическая основа предложения</c:v>
                  </c:pt>
                  <c:pt idx="15">
                    <c:v>Знак. преп. в предл. с однородными членами или с  деепричастными оборотами</c:v>
                  </c:pt>
                  <c:pt idx="16">
                    <c:v>Знак. преп. в предл. с однородными членами или с  деепричастными оборотами</c:v>
                  </c:pt>
                  <c:pt idx="17">
                    <c:v>Языковые средства выразительности</c:v>
                  </c:pt>
                  <c:pt idx="18">
                    <c:v>Сложная синтаксическая конструкция (знаки препинания)</c:v>
                  </c:pt>
                  <c:pt idx="19">
                    <c:v>Служебные части речи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спецификация!$C$28:$V$28</c:f>
              <c:numCache>
                <c:formatCode>0.00</c:formatCode>
                <c:ptCount val="20"/>
                <c:pt idx="0">
                  <c:v>39.78</c:v>
                </c:pt>
                <c:pt idx="1">
                  <c:v>76.34</c:v>
                </c:pt>
                <c:pt idx="2">
                  <c:v>41.94</c:v>
                </c:pt>
                <c:pt idx="3">
                  <c:v>43.01</c:v>
                </c:pt>
                <c:pt idx="4">
                  <c:v>48.39</c:v>
                </c:pt>
                <c:pt idx="5">
                  <c:v>63.44</c:v>
                </c:pt>
                <c:pt idx="6">
                  <c:v>60.22</c:v>
                </c:pt>
                <c:pt idx="7">
                  <c:v>38.71</c:v>
                </c:pt>
                <c:pt idx="8">
                  <c:v>61.29</c:v>
                </c:pt>
                <c:pt idx="9">
                  <c:v>65.59</c:v>
                </c:pt>
                <c:pt idx="10">
                  <c:v>59.14</c:v>
                </c:pt>
                <c:pt idx="11">
                  <c:v>51.61</c:v>
                </c:pt>
                <c:pt idx="12">
                  <c:v>66.67</c:v>
                </c:pt>
                <c:pt idx="13">
                  <c:v>67.739999999999995</c:v>
                </c:pt>
                <c:pt idx="14">
                  <c:v>84.95</c:v>
                </c:pt>
                <c:pt idx="15">
                  <c:v>16.13</c:v>
                </c:pt>
                <c:pt idx="16">
                  <c:v>29.03</c:v>
                </c:pt>
                <c:pt idx="17">
                  <c:v>51.61</c:v>
                </c:pt>
                <c:pt idx="18">
                  <c:v>17.2</c:v>
                </c:pt>
                <c:pt idx="19">
                  <c:v>48.39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8-4CF9-BD10-0E2006044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1735248"/>
        <c:axId val="1681735792"/>
      </c:barChart>
      <c:catAx>
        <c:axId val="1681735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1735792"/>
        <c:crosses val="autoZero"/>
        <c:auto val="1"/>
        <c:lblAlgn val="ctr"/>
        <c:lblOffset val="100"/>
        <c:noMultiLvlLbl val="0"/>
      </c:catAx>
      <c:valAx>
        <c:axId val="168173579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68173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91D3-CF96-4785-81B2-2A8F2D38074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857F-DA50-44D8-93A1-52A5B0D60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8" y="2917370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C2935"/>
                </a:solidFill>
              </a:rPr>
              <a:t>Диагностическое тестирование обучающихся 7, 8 классов </a:t>
            </a:r>
            <a:r>
              <a:rPr lang="ru-RU" dirty="0" err="1" smtClean="0">
                <a:solidFill>
                  <a:srgbClr val="C00000"/>
                </a:solidFill>
              </a:rPr>
              <a:t>Муслюмовский</a:t>
            </a:r>
            <a:r>
              <a:rPr lang="ru-RU" dirty="0" smtClean="0">
                <a:solidFill>
                  <a:srgbClr val="C00000"/>
                </a:solidFill>
              </a:rPr>
              <a:t> район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665476"/>
              </p:ext>
            </p:extLst>
          </p:nvPr>
        </p:nvGraphicFramePr>
        <p:xfrm>
          <a:off x="1266826" y="390525"/>
          <a:ext cx="9972674" cy="576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5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84372"/>
              </p:ext>
            </p:extLst>
          </p:nvPr>
        </p:nvGraphicFramePr>
        <p:xfrm>
          <a:off x="990600" y="304801"/>
          <a:ext cx="10306050" cy="635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49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972340" y="2734576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sz="half" idx="4294967295"/>
          </p:nvPr>
        </p:nvSpPr>
        <p:spPr>
          <a:xfrm>
            <a:off x="492301" y="3508638"/>
            <a:ext cx="5146930" cy="23948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задание </a:t>
            </a:r>
            <a:r>
              <a:rPr lang="ru-RU" sz="2000" dirty="0"/>
              <a:t>на преобразование выражения и вычисление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14,44%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задание </a:t>
            </a:r>
            <a:r>
              <a:rPr lang="ru-RU" sz="2000" dirty="0"/>
              <a:t>на нахождение площади  - </a:t>
            </a:r>
            <a:r>
              <a:rPr lang="ru-RU" sz="2000" dirty="0" smtClean="0">
                <a:solidFill>
                  <a:srgbClr val="C00000"/>
                </a:solidFill>
              </a:rPr>
              <a:t>15,56%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адание на составление и решение системы уравнений – </a:t>
            </a:r>
            <a:r>
              <a:rPr lang="ru-RU" sz="2000" dirty="0" smtClean="0">
                <a:solidFill>
                  <a:srgbClr val="FF0000"/>
                </a:solidFill>
              </a:rPr>
              <a:t>12,22%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6485690" y="2760175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бъект 9"/>
          <p:cNvSpPr>
            <a:spLocks noGrp="1"/>
          </p:cNvSpPr>
          <p:nvPr>
            <p:ph sz="quarter" idx="4294967295"/>
          </p:nvPr>
        </p:nvSpPr>
        <p:spPr>
          <a:xfrm>
            <a:off x="6264348" y="3340073"/>
            <a:ext cx="5223592" cy="26887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текстовая задача на определение средней скорости – </a:t>
            </a:r>
            <a:r>
              <a:rPr lang="ru-RU" sz="2000" dirty="0" smtClean="0">
                <a:solidFill>
                  <a:srgbClr val="C00000"/>
                </a:solidFill>
              </a:rPr>
              <a:t>22,34%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справедливость геометрических утверждений –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24,47%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340" y="1583086"/>
            <a:ext cx="93337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Математика.    Средний % выполнения  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–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46,92 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			  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–  39,77</a:t>
            </a:r>
          </a:p>
          <a:p>
            <a:pPr algn="l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429149"/>
              </p:ext>
            </p:extLst>
          </p:nvPr>
        </p:nvGraphicFramePr>
        <p:xfrm>
          <a:off x="895350" y="219075"/>
          <a:ext cx="9504759" cy="600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3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179039"/>
              </p:ext>
            </p:extLst>
          </p:nvPr>
        </p:nvGraphicFramePr>
        <p:xfrm>
          <a:off x="1609725" y="142875"/>
          <a:ext cx="9172575" cy="621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82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Биология</a:t>
            </a:r>
          </a:p>
          <a:p>
            <a:pPr algn="l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45,00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7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4294967295"/>
          </p:nvPr>
        </p:nvSpPr>
        <p:spPr>
          <a:xfrm>
            <a:off x="1057965" y="3686335"/>
            <a:ext cx="4566457" cy="22650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иды корней – </a:t>
            </a:r>
            <a:r>
              <a:rPr lang="ru-RU" sz="2000" dirty="0" smtClean="0">
                <a:solidFill>
                  <a:srgbClr val="C00000"/>
                </a:solidFill>
              </a:rPr>
              <a:t>19,10%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отличительные </a:t>
            </a:r>
            <a:r>
              <a:rPr lang="ru-RU" sz="2000" dirty="0"/>
              <a:t>особенности двудольных и однодольных </a:t>
            </a:r>
            <a:r>
              <a:rPr lang="ru-RU" sz="2000" dirty="0" smtClean="0"/>
              <a:t>растений – </a:t>
            </a:r>
            <a:r>
              <a:rPr lang="ru-RU" sz="2000" dirty="0" smtClean="0">
                <a:solidFill>
                  <a:srgbClr val="FF0000"/>
                </a:solidFill>
              </a:rPr>
              <a:t>28,09%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205301"/>
            <a:ext cx="4367134" cy="731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C00000"/>
                </a:solidFill>
              </a:rPr>
              <a:t>История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rgbClr val="C00000"/>
                </a:solidFill>
              </a:rPr>
              <a:t>31,88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96000" y="3352800"/>
            <a:ext cx="5753100" cy="31704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последовательность </a:t>
            </a:r>
            <a:r>
              <a:rPr lang="ru-RU" sz="2000" dirty="0"/>
              <a:t>и длительность событий – </a:t>
            </a:r>
            <a:r>
              <a:rPr lang="ru-RU" sz="2000" dirty="0" smtClean="0">
                <a:solidFill>
                  <a:srgbClr val="C00000"/>
                </a:solidFill>
              </a:rPr>
              <a:t>27,50%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объяснение </a:t>
            </a:r>
            <a:r>
              <a:rPr lang="ru-RU" sz="2000" dirty="0"/>
              <a:t>смысла изученных исторических понятий и терминов– </a:t>
            </a:r>
            <a:r>
              <a:rPr lang="ru-RU" sz="2000" dirty="0" smtClean="0">
                <a:solidFill>
                  <a:srgbClr val="C00000"/>
                </a:solidFill>
              </a:rPr>
              <a:t>15,00%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данных различных исторических и современных источников (карт- схем), деятели – </a:t>
            </a:r>
            <a:r>
              <a:rPr lang="ru-RU" sz="2000" dirty="0" smtClean="0">
                <a:solidFill>
                  <a:srgbClr val="C00000"/>
                </a:solidFill>
              </a:rPr>
              <a:t>16,25%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133387"/>
              </p:ext>
            </p:extLst>
          </p:nvPr>
        </p:nvGraphicFramePr>
        <p:xfrm>
          <a:off x="1047751" y="202406"/>
          <a:ext cx="9209484" cy="645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2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925246"/>
              </p:ext>
            </p:extLst>
          </p:nvPr>
        </p:nvGraphicFramePr>
        <p:xfrm>
          <a:off x="1076325" y="104775"/>
          <a:ext cx="965835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93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Физика</a:t>
            </a:r>
          </a:p>
          <a:p>
            <a:pPr algn="l"/>
            <a:r>
              <a:rPr lang="ru-RU" sz="2400" b="1" i="1" dirty="0" smtClean="0">
                <a:solidFill>
                  <a:srgbClr val="C00000"/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rgbClr val="C00000"/>
                </a:solidFill>
              </a:rPr>
              <a:t>– </a:t>
            </a:r>
            <a:r>
              <a:rPr lang="ru-RU" sz="2400" b="1" i="1" dirty="0" smtClean="0">
                <a:solidFill>
                  <a:srgbClr val="C00000"/>
                </a:solidFill>
              </a:rPr>
              <a:t>42,13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8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086508"/>
            <a:ext cx="4367134" cy="894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Обществознание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59,21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31635" y="3686335"/>
            <a:ext cx="5580437" cy="23129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главные </a:t>
            </a:r>
            <a:r>
              <a:rPr lang="ru-RU" sz="2000" dirty="0"/>
              <a:t>вопросы экономики, социальные статусы и </a:t>
            </a:r>
            <a:r>
              <a:rPr lang="ru-RU" sz="2000" dirty="0" smtClean="0"/>
              <a:t>роли – </a:t>
            </a:r>
            <a:r>
              <a:rPr lang="ru-RU" sz="2000" dirty="0" smtClean="0">
                <a:solidFill>
                  <a:srgbClr val="C00000"/>
                </a:solidFill>
              </a:rPr>
              <a:t>19,10%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half" idx="4294967295"/>
          </p:nvPr>
        </p:nvSpPr>
        <p:spPr>
          <a:xfrm>
            <a:off x="838200" y="3681280"/>
            <a:ext cx="4946702" cy="17365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механическая </a:t>
            </a:r>
            <a:r>
              <a:rPr lang="ru-RU" sz="2000" dirty="0"/>
              <a:t>работа. Механическая мощность – </a:t>
            </a:r>
            <a:r>
              <a:rPr lang="ru-RU" sz="2000" dirty="0" smtClean="0">
                <a:solidFill>
                  <a:srgbClr val="C00000"/>
                </a:solidFill>
              </a:rPr>
              <a:t>5,81%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механическое </a:t>
            </a:r>
            <a:r>
              <a:rPr lang="ru-RU" sz="2000" dirty="0"/>
              <a:t>движение. Относительность движения – </a:t>
            </a:r>
            <a:r>
              <a:rPr lang="ru-RU" sz="2000" dirty="0" smtClean="0">
                <a:solidFill>
                  <a:srgbClr val="C00000"/>
                </a:solidFill>
              </a:rPr>
              <a:t>24,42%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900970"/>
              </p:ext>
            </p:extLst>
          </p:nvPr>
        </p:nvGraphicFramePr>
        <p:xfrm>
          <a:off x="1857375" y="428625"/>
          <a:ext cx="8391525" cy="569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10" y="39250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799" y="916266"/>
            <a:ext cx="69676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181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 чел.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702" y="5446206"/>
            <a:ext cx="9639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усвоения предметного содержания по пройденным программам можно определить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642446"/>
              </p:ext>
            </p:extLst>
          </p:nvPr>
        </p:nvGraphicFramePr>
        <p:xfrm>
          <a:off x="477794" y="1624237"/>
          <a:ext cx="4954818" cy="355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983887"/>
              </p:ext>
            </p:extLst>
          </p:nvPr>
        </p:nvGraphicFramePr>
        <p:xfrm>
          <a:off x="5769210" y="1655153"/>
          <a:ext cx="5719483" cy="352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0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554938"/>
              </p:ext>
            </p:extLst>
          </p:nvPr>
        </p:nvGraphicFramePr>
        <p:xfrm>
          <a:off x="942975" y="95250"/>
          <a:ext cx="9641682" cy="641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73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10" y="39250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187" y="647645"/>
            <a:ext cx="59641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181 чел.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 чел.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469" y="1494925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100% выполнение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53286" y="141213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</a:t>
            </a:r>
            <a:r>
              <a:rPr lang="ru-RU" dirty="0" smtClean="0"/>
              <a:t>– отсутствуют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468" y="3002181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80-99% выполнение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286" y="2802126"/>
            <a:ext cx="264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 класс </a:t>
            </a:r>
          </a:p>
          <a:p>
            <a:r>
              <a:rPr lang="ru-RU" dirty="0" smtClean="0"/>
              <a:t>русский язык – 6 чел.,</a:t>
            </a:r>
          </a:p>
          <a:p>
            <a:r>
              <a:rPr lang="ru-RU" dirty="0" smtClean="0"/>
              <a:t>математика – </a:t>
            </a:r>
            <a:r>
              <a:rPr lang="ru-RU" dirty="0"/>
              <a:t>2</a:t>
            </a:r>
            <a:r>
              <a:rPr lang="ru-RU" dirty="0" smtClean="0"/>
              <a:t> чел.,</a:t>
            </a:r>
          </a:p>
          <a:p>
            <a:r>
              <a:rPr lang="ru-RU" dirty="0" smtClean="0"/>
              <a:t>биология – </a:t>
            </a:r>
            <a:r>
              <a:rPr lang="ru-RU" dirty="0"/>
              <a:t>2</a:t>
            </a:r>
            <a:r>
              <a:rPr lang="ru-RU" dirty="0" smtClean="0"/>
              <a:t> чел.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6468" y="4629556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0% выполнение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3286" y="4569715"/>
            <a:ext cx="31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</a:t>
            </a:r>
          </a:p>
          <a:p>
            <a:r>
              <a:rPr lang="ru-RU" dirty="0" smtClean="0"/>
              <a:t>история – 1 чел.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8821" y="2663627"/>
            <a:ext cx="2843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 smtClean="0"/>
              <a:t>русский язык – 11 чел.,</a:t>
            </a:r>
          </a:p>
          <a:p>
            <a:r>
              <a:rPr lang="ru-RU" dirty="0" smtClean="0"/>
              <a:t>математика – 7 чел.,</a:t>
            </a:r>
          </a:p>
          <a:p>
            <a:r>
              <a:rPr lang="ru-RU" dirty="0" smtClean="0"/>
              <a:t>обществознание – 13 чел;</a:t>
            </a:r>
          </a:p>
          <a:p>
            <a:r>
              <a:rPr lang="ru-RU" dirty="0" smtClean="0"/>
              <a:t>физика – 1 чел.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93325" y="4568001"/>
            <a:ext cx="24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/>
              <a:t>математика – </a:t>
            </a:r>
            <a:r>
              <a:rPr lang="ru-RU" dirty="0" smtClean="0"/>
              <a:t>5 чел.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36468" y="2446638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33621" y="4338088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88821" y="1405717"/>
            <a:ext cx="245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 </a:t>
            </a:r>
          </a:p>
          <a:p>
            <a:r>
              <a:rPr lang="ru-RU" dirty="0"/>
              <a:t>р</a:t>
            </a:r>
            <a:r>
              <a:rPr lang="ru-RU" dirty="0" smtClean="0"/>
              <a:t>усский язык – 1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6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</a:t>
            </a:r>
            <a:r>
              <a:rPr lang="ru-RU" sz="2000" b="1" dirty="0" smtClean="0">
                <a:solidFill>
                  <a:srgbClr val="1C2935"/>
                </a:solidFill>
              </a:rPr>
              <a:t>тестирование</a:t>
            </a:r>
            <a:r>
              <a:rPr lang="ru-RU" sz="2400" b="1" dirty="0" smtClean="0">
                <a:solidFill>
                  <a:srgbClr val="1C2935"/>
                </a:solidFill>
              </a:rPr>
              <a:t>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338775"/>
              </p:ext>
            </p:extLst>
          </p:nvPr>
        </p:nvGraphicFramePr>
        <p:xfrm>
          <a:off x="949410" y="623655"/>
          <a:ext cx="10686778" cy="602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8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182724"/>
              </p:ext>
            </p:extLst>
          </p:nvPr>
        </p:nvGraphicFramePr>
        <p:xfrm>
          <a:off x="1024869" y="623654"/>
          <a:ext cx="10440141" cy="574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446947"/>
              </p:ext>
            </p:extLst>
          </p:nvPr>
        </p:nvGraphicFramePr>
        <p:xfrm>
          <a:off x="949410" y="623655"/>
          <a:ext cx="10515600" cy="603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0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784959"/>
              </p:ext>
            </p:extLst>
          </p:nvPr>
        </p:nvGraphicFramePr>
        <p:xfrm>
          <a:off x="1099751" y="623655"/>
          <a:ext cx="10014717" cy="603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4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805752"/>
              </p:ext>
            </p:extLst>
          </p:nvPr>
        </p:nvGraphicFramePr>
        <p:xfrm>
          <a:off x="949410" y="623655"/>
          <a:ext cx="10985500" cy="599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0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838200" y="2857612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4294967295"/>
          </p:nvPr>
        </p:nvSpPr>
        <p:spPr>
          <a:xfrm>
            <a:off x="595543" y="3583203"/>
            <a:ext cx="4832800" cy="21075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способы словообразования – </a:t>
            </a:r>
            <a:r>
              <a:rPr lang="ru-RU" sz="2000" dirty="0" smtClean="0">
                <a:solidFill>
                  <a:srgbClr val="C00000"/>
                </a:solidFill>
              </a:rPr>
              <a:t>21,98%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по типу речи – </a:t>
            </a:r>
            <a:r>
              <a:rPr lang="ru-RU" sz="2000" dirty="0" smtClean="0">
                <a:solidFill>
                  <a:srgbClr val="C00000"/>
                </a:solidFill>
              </a:rPr>
              <a:t>29,67%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Морфологические нормы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31,87%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Текст 8"/>
          <p:cNvSpPr txBox="1">
            <a:spLocks/>
          </p:cNvSpPr>
          <p:nvPr/>
        </p:nvSpPr>
        <p:spPr>
          <a:xfrm>
            <a:off x="6190816" y="2849643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8" name="Объект 9"/>
          <p:cNvSpPr>
            <a:spLocks noGrp="1"/>
          </p:cNvSpPr>
          <p:nvPr>
            <p:ph sz="quarter" idx="4294967295"/>
          </p:nvPr>
        </p:nvSpPr>
        <p:spPr>
          <a:xfrm>
            <a:off x="5937758" y="3541110"/>
            <a:ext cx="6072272" cy="18906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сложная синтаксическая конструкция (знаки препинания) – </a:t>
            </a:r>
            <a:r>
              <a:rPr lang="ru-RU" sz="2000" dirty="0" smtClean="0">
                <a:solidFill>
                  <a:srgbClr val="C00000"/>
                </a:solidFill>
              </a:rPr>
              <a:t>17,20%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Знаки препинания </a:t>
            </a:r>
            <a:r>
              <a:rPr lang="ru-RU" sz="2000" dirty="0"/>
              <a:t>в </a:t>
            </a:r>
            <a:r>
              <a:rPr lang="ru-RU" sz="2000" dirty="0" smtClean="0"/>
              <a:t>предложениях </a:t>
            </a:r>
            <a:r>
              <a:rPr lang="ru-RU" sz="2000" dirty="0"/>
              <a:t>с однородными членами или с </a:t>
            </a:r>
            <a:r>
              <a:rPr lang="ru-RU" sz="2000" dirty="0" smtClean="0"/>
              <a:t>деепричастными оборотами – </a:t>
            </a:r>
            <a:r>
              <a:rPr lang="ru-RU" sz="2000" dirty="0" smtClean="0">
                <a:solidFill>
                  <a:srgbClr val="C00000"/>
                </a:solidFill>
              </a:rPr>
              <a:t>16,13%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694587"/>
            <a:ext cx="47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0639" y="1678997"/>
            <a:ext cx="9914238" cy="772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Русский язык.     Средний % выполнения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53,24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				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51,56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3016" y="214204"/>
            <a:ext cx="10515600" cy="66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0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536</Words>
  <Application>Microsoft Office PowerPoint</Application>
  <PresentationFormat>Широкоэкранный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Диагностическое тестирование обучающихся 7, 8 классов Муслюмовский район</vt:lpstr>
      <vt:lpstr>Диагностическое тестирование обучающихся 7, 8 классов</vt:lpstr>
      <vt:lpstr>Диагностическое тестирование обучающихся 7, 8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Татьяна Иванова</cp:lastModifiedBy>
  <cp:revision>170</cp:revision>
  <cp:lastPrinted>2020-11-03T12:11:28Z</cp:lastPrinted>
  <dcterms:created xsi:type="dcterms:W3CDTF">2019-05-05T10:51:07Z</dcterms:created>
  <dcterms:modified xsi:type="dcterms:W3CDTF">2022-01-26T12:35:35Z</dcterms:modified>
</cp:coreProperties>
</file>