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notesMasterIdLst>
    <p:notesMasterId r:id="rId9"/>
  </p:notesMasterIdLst>
  <p:handoutMasterIdLst>
    <p:handoutMasterId r:id="rId10"/>
  </p:handoutMasterIdLst>
  <p:sldIdLst>
    <p:sldId id="523" r:id="rId2"/>
    <p:sldId id="521" r:id="rId3"/>
    <p:sldId id="524" r:id="rId4"/>
    <p:sldId id="528" r:id="rId5"/>
    <p:sldId id="526" r:id="rId6"/>
    <p:sldId id="529" r:id="rId7"/>
    <p:sldId id="527" r:id="rId8"/>
  </p:sldIdLst>
  <p:sldSz cx="9144000" cy="5143500" type="screen16x9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5C9FD"/>
    <a:srgbClr val="C5E9BD"/>
    <a:srgbClr val="339933"/>
    <a:srgbClr val="CDF5B1"/>
    <a:srgbClr val="D8F39B"/>
    <a:srgbClr val="608DC4"/>
    <a:srgbClr val="81E4FF"/>
    <a:srgbClr val="A3BDDD"/>
    <a:srgbClr val="82A5D0"/>
    <a:srgbClr val="FF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64" autoAdjust="0"/>
    <p:restoredTop sz="97545" autoAdjust="0"/>
  </p:normalViewPr>
  <p:slideViewPr>
    <p:cSldViewPr>
      <p:cViewPr>
        <p:scale>
          <a:sx n="60" d="100"/>
          <a:sy n="60" d="100"/>
        </p:scale>
        <p:origin x="-1400" y="-720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83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0444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F74D1B-3CFF-4482-99F8-9709C2C38EAF}" type="datetimeFigureOut">
              <a:rPr lang="ru-RU" smtClean="0"/>
              <a:pPr/>
              <a:t>25.05.2015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1" y="9428584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0444" y="9428584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BDB697B-FF42-4E88-9FBF-A835C2443EED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5163849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4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2676808-348A-47D3-828E-DED7220E1162}" type="datetimeFigureOut">
              <a:rPr lang="ru-RU" smtClean="0"/>
              <a:pPr/>
              <a:t>25.05.2015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155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584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4" y="9428584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EA0147-705E-4FA6-A998-E8FDB292E5FD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767768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23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25.05.2015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11729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25.05.2015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7921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54783"/>
            <a:ext cx="2057400" cy="32908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54783"/>
            <a:ext cx="6019800" cy="32908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25.05.2015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43321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25.05.2015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03532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25.05.2015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40493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900115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900115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25.05.2015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1747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33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33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25.05.2015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76237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25.05.2015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10647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25.05.2015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00251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9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92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9" y="1076328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25.05.2015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28114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7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25.05.2015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91446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25.05.2015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47556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2546"/>
            <a:ext cx="9144000" cy="5143500"/>
          </a:xfrm>
          <a:prstGeom prst="rect">
            <a:avLst/>
          </a:prstGeom>
          <a:ln>
            <a:noFill/>
          </a:ln>
          <a:effectLst>
            <a:softEdge rad="112500"/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3663"/>
            <a:ext cx="9175750" cy="5237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853175" y="1599642"/>
            <a:ext cx="763284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b="1" dirty="0">
                <a:solidFill>
                  <a:srgbClr val="060696"/>
                </a:solidFill>
              </a:rPr>
              <a:t> </a:t>
            </a:r>
            <a:endParaRPr lang="ru-RU" sz="2400" b="1" dirty="0" smtClean="0">
              <a:solidFill>
                <a:srgbClr val="060696"/>
              </a:solidFill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3200" b="1" dirty="0" smtClean="0">
                <a:solidFill>
                  <a:srgbClr val="1F497D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Об организации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3200" b="1" dirty="0" smtClean="0">
                <a:solidFill>
                  <a:srgbClr val="1F497D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выездов обучающихся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3200" b="1" dirty="0" smtClean="0">
                <a:solidFill>
                  <a:srgbClr val="1F497D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и воспитанников  </a:t>
            </a:r>
            <a:r>
              <a:rPr lang="ru-RU" altLang="ru-RU" sz="3200" b="1" dirty="0" smtClean="0">
                <a:solidFill>
                  <a:srgbClr val="1F497D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  </a:t>
            </a:r>
            <a:endParaRPr lang="ru-RU" altLang="ru-RU" sz="3200" b="1" dirty="0">
              <a:solidFill>
                <a:srgbClr val="1F497D"/>
              </a:solidFill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10" name="Rectangle 2"/>
          <p:cNvSpPr txBox="1">
            <a:spLocks noChangeArrowheads="1"/>
          </p:cNvSpPr>
          <p:nvPr/>
        </p:nvSpPr>
        <p:spPr>
          <a:xfrm>
            <a:off x="4536557" y="2787774"/>
            <a:ext cx="4407369" cy="1674186"/>
          </a:xfrm>
          <a:prstGeom prst="rect">
            <a:avLst/>
          </a:prstGeom>
          <a:ln>
            <a:noFill/>
          </a:ln>
          <a:effectLst/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0"/>
              </a:spcBef>
            </a:pPr>
            <a:endParaRPr lang="ru-RU" sz="20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l">
              <a:spcBef>
                <a:spcPts val="0"/>
              </a:spcBef>
            </a:pPr>
            <a:r>
              <a:rPr lang="ru-RU" sz="20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endParaRPr lang="ru-RU" sz="20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Picture 2" descr="File:Coat of Arms of Tatarstan.sv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98612" y="92547"/>
            <a:ext cx="1565477" cy="107504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68582086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ln>
            <a:noFill/>
          </a:ln>
          <a:effectLst>
            <a:softEdge rad="112500"/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403648" cy="5143500"/>
          </a:xfrm>
          <a:prstGeom prst="rect">
            <a:avLst/>
          </a:prstGeom>
        </p:spPr>
      </p:pic>
      <p:pic>
        <p:nvPicPr>
          <p:cNvPr id="6" name="Picture 2" descr="C:\Users\Afanaseva\Desktop\сам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04587"/>
            <a:ext cx="658802" cy="6446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с двумя вырезанными противолежащими углами 1"/>
          <p:cNvSpPr/>
          <p:nvPr/>
        </p:nvSpPr>
        <p:spPr>
          <a:xfrm>
            <a:off x="701824" y="4803999"/>
            <a:ext cx="8370168" cy="288032"/>
          </a:xfrm>
          <a:prstGeom prst="snip2Diag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dirty="0" smtClean="0">
                <a:solidFill>
                  <a:prstClr val="white"/>
                </a:solidFill>
              </a:rPr>
              <a:t>Министерство образования и науки Республики Татарстан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1547664" y="267494"/>
            <a:ext cx="7272808" cy="81786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base">
              <a:spcAft>
                <a:spcPct val="0"/>
              </a:spcAft>
              <a:defRPr/>
            </a:pPr>
            <a:r>
              <a:rPr lang="ru-RU" altLang="ru-RU" sz="2800" b="1" dirty="0" smtClean="0">
                <a:solidFill>
                  <a:srgbClr val="1F497D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Основные  </a:t>
            </a:r>
            <a:r>
              <a:rPr lang="ru-RU" altLang="ru-RU" sz="2800" b="1" dirty="0">
                <a:solidFill>
                  <a:srgbClr val="1F497D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документы, регламентирующие перевозки организованных групп детей </a:t>
            </a:r>
            <a:endParaRPr lang="ru-RU" sz="2800" b="1" dirty="0">
              <a:solidFill>
                <a:srgbClr val="1F497D"/>
              </a:solidFill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11" name="Объект 2"/>
          <p:cNvSpPr txBox="1">
            <a:spLocks/>
          </p:cNvSpPr>
          <p:nvPr/>
        </p:nvSpPr>
        <p:spPr>
          <a:xfrm>
            <a:off x="899592" y="1537618"/>
            <a:ext cx="7992888" cy="341039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ru-RU" sz="2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01824" y="1394505"/>
            <a:ext cx="8118648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-  </a:t>
            </a:r>
            <a:r>
              <a:rPr lang="ru-RU" sz="2200" dirty="0">
                <a:latin typeface="Arial" panose="020B0604020202020204" pitchFamily="34" charset="0"/>
                <a:cs typeface="Arial" panose="020B0604020202020204" pitchFamily="34" charset="0"/>
              </a:rPr>
              <a:t>Постановление Правительства Российской Федерации от 17 декабря 2013 года №1177 «Об утверждении Правил организованной перевозки группы детей автобусами»</a:t>
            </a:r>
          </a:p>
          <a:p>
            <a:pPr algn="just"/>
            <a:r>
              <a:rPr lang="ru-RU" sz="2200" dirty="0">
                <a:latin typeface="Arial" panose="020B0604020202020204" pitchFamily="34" charset="0"/>
                <a:cs typeface="Arial" panose="020B0604020202020204" pitchFamily="34" charset="0"/>
              </a:rPr>
              <a:t>         - Санитарные правила 2.5.3157-14 «Санитарно-эпидемиологические требования к перевозке железнодорожным транспортом организованных групп детей», утвержденные Постановлением Главного государственного санитарного врача РФ от 21 января 2014 года №3»</a:t>
            </a:r>
          </a:p>
        </p:txBody>
      </p:sp>
    </p:spTree>
    <p:extLst>
      <p:ext uri="{BB962C8B-B14F-4D97-AF65-F5344CB8AC3E}">
        <p14:creationId xmlns:p14="http://schemas.microsoft.com/office/powerpoint/2010/main" val="117110815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ln>
            <a:noFill/>
          </a:ln>
          <a:effectLst>
            <a:softEdge rad="112500"/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403648" cy="5143500"/>
          </a:xfrm>
          <a:prstGeom prst="rect">
            <a:avLst/>
          </a:prstGeom>
        </p:spPr>
      </p:pic>
      <p:pic>
        <p:nvPicPr>
          <p:cNvPr id="6" name="Picture 2" descr="C:\Users\Afanaseva\Desktop\сам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04587"/>
            <a:ext cx="658802" cy="6446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с двумя вырезанными противолежащими углами 1"/>
          <p:cNvSpPr/>
          <p:nvPr/>
        </p:nvSpPr>
        <p:spPr>
          <a:xfrm>
            <a:off x="701824" y="4803999"/>
            <a:ext cx="8370168" cy="288032"/>
          </a:xfrm>
          <a:prstGeom prst="snip2Diag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dirty="0" smtClean="0">
                <a:solidFill>
                  <a:prstClr val="white"/>
                </a:solidFill>
              </a:rPr>
              <a:t>Министерство образования и науки Республики Татарстан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960165" y="81427"/>
            <a:ext cx="8244408" cy="114018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base">
              <a:spcAft>
                <a:spcPct val="0"/>
              </a:spcAft>
              <a:defRPr/>
            </a:pPr>
            <a:endParaRPr lang="ru-RU" sz="2000" b="1" dirty="0" smtClean="0">
              <a:solidFill>
                <a:srgbClr val="1F497D"/>
              </a:solidFill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  <a:p>
            <a:pPr fontAlgn="base">
              <a:spcAft>
                <a:spcPct val="0"/>
              </a:spcAft>
              <a:defRPr/>
            </a:pPr>
            <a:r>
              <a:rPr lang="ru-RU" sz="2000" b="1" dirty="0" smtClean="0">
                <a:solidFill>
                  <a:srgbClr val="1F497D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Приказы </a:t>
            </a:r>
            <a:r>
              <a:rPr lang="ru-RU" sz="2000" b="1" dirty="0">
                <a:solidFill>
                  <a:srgbClr val="1F497D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МОиН </a:t>
            </a:r>
            <a:r>
              <a:rPr lang="ru-RU" sz="2000" b="1" dirty="0" smtClean="0">
                <a:solidFill>
                  <a:srgbClr val="1F497D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РТ</a:t>
            </a:r>
          </a:p>
          <a:p>
            <a:pPr fontAlgn="base">
              <a:spcAft>
                <a:spcPct val="0"/>
              </a:spcAft>
              <a:defRPr/>
            </a:pPr>
            <a:r>
              <a:rPr lang="ru-RU" sz="2000" b="1" dirty="0" smtClean="0">
                <a:solidFill>
                  <a:srgbClr val="1F497D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 </a:t>
            </a:r>
            <a:r>
              <a:rPr lang="ru-RU" sz="2000" b="1" dirty="0">
                <a:solidFill>
                  <a:srgbClr val="1F497D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«Об  упорядочении организации </a:t>
            </a:r>
            <a:r>
              <a:rPr lang="ru-RU" sz="2000" b="1" dirty="0" smtClean="0">
                <a:solidFill>
                  <a:srgbClr val="1F497D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выездов</a:t>
            </a:r>
          </a:p>
          <a:p>
            <a:pPr fontAlgn="base">
              <a:spcAft>
                <a:spcPct val="0"/>
              </a:spcAft>
              <a:defRPr/>
            </a:pPr>
            <a:r>
              <a:rPr lang="ru-RU" sz="2000" b="1" dirty="0" smtClean="0">
                <a:solidFill>
                  <a:srgbClr val="1F497D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 </a:t>
            </a:r>
            <a:r>
              <a:rPr lang="ru-RU" sz="2000" b="1" dirty="0">
                <a:solidFill>
                  <a:srgbClr val="1F497D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обучающихся и воспитанников»  </a:t>
            </a:r>
            <a:br>
              <a:rPr lang="ru-RU" sz="2000" b="1" dirty="0">
                <a:solidFill>
                  <a:srgbClr val="1F497D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</a:br>
            <a:r>
              <a:rPr lang="ru-RU" sz="2000" b="1" dirty="0">
                <a:solidFill>
                  <a:srgbClr val="1F497D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№4715/13 от 11.12.2013 г., №2850/14 от 20.05.2014</a:t>
            </a:r>
            <a:br>
              <a:rPr lang="ru-RU" sz="2000" b="1" dirty="0">
                <a:solidFill>
                  <a:srgbClr val="1F497D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</a:br>
            <a:endParaRPr lang="ru-RU" sz="2000" b="1" dirty="0">
              <a:solidFill>
                <a:srgbClr val="1F497D"/>
              </a:solidFill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11" name="Объект 2"/>
          <p:cNvSpPr txBox="1">
            <a:spLocks/>
          </p:cNvSpPr>
          <p:nvPr/>
        </p:nvSpPr>
        <p:spPr>
          <a:xfrm>
            <a:off x="899592" y="1537618"/>
            <a:ext cx="7992888" cy="341039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ru-RU" sz="2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67544" y="1072697"/>
            <a:ext cx="8550696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just"/>
            <a:r>
              <a:rPr lang="ru-RU" dirty="0" smtClean="0">
                <a:latin typeface="Arial" pitchFamily="34" charset="0"/>
                <a:cs typeface="Arial" pitchFamily="34" charset="0"/>
              </a:rPr>
              <a:t>- Утверждение </a:t>
            </a:r>
            <a:r>
              <a:rPr lang="ru-RU" dirty="0">
                <a:latin typeface="Arial" pitchFamily="34" charset="0"/>
                <a:cs typeface="Arial" pitchFamily="34" charset="0"/>
              </a:rPr>
              <a:t>порядка получения разрешения на выезд обучающихся и воспитанников по Республике Татарстан и за ее пределы </a:t>
            </a:r>
          </a:p>
          <a:p>
            <a:pPr algn="just"/>
            <a:r>
              <a:rPr lang="ru-RU" dirty="0">
                <a:latin typeface="Arial" pitchFamily="34" charset="0"/>
                <a:cs typeface="Arial" pitchFamily="34" charset="0"/>
              </a:rPr>
              <a:t>Ограничение движения автобусов, перевозящих детей, в ночное время с 23.00 до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06.00 </a:t>
            </a:r>
            <a:r>
              <a:rPr lang="ru-RU" dirty="0">
                <a:latin typeface="Arial" pitchFamily="34" charset="0"/>
                <a:cs typeface="Arial" pitchFamily="34" charset="0"/>
              </a:rPr>
              <a:t>утра</a:t>
            </a:r>
          </a:p>
          <a:p>
            <a:pPr algn="just"/>
            <a:endParaRPr lang="ru-RU" dirty="0">
              <a:latin typeface="Arial" pitchFamily="34" charset="0"/>
              <a:cs typeface="Arial" pitchFamily="34" charset="0"/>
            </a:endParaRPr>
          </a:p>
          <a:p>
            <a:pPr algn="just">
              <a:buFontTx/>
              <a:buChar char="-"/>
            </a:pPr>
            <a:r>
              <a:rPr lang="ru-RU" dirty="0">
                <a:latin typeface="Arial" pitchFamily="34" charset="0"/>
                <a:cs typeface="Arial" pitchFamily="34" charset="0"/>
              </a:rPr>
              <a:t>Требования к автобусам, перевозящим детей</a:t>
            </a:r>
          </a:p>
          <a:p>
            <a:pPr algn="just"/>
            <a:endParaRPr lang="ru-RU" dirty="0">
              <a:latin typeface="Arial" pitchFamily="34" charset="0"/>
              <a:cs typeface="Arial" pitchFamily="34" charset="0"/>
            </a:endParaRPr>
          </a:p>
          <a:p>
            <a:pPr algn="just">
              <a:buFontTx/>
              <a:buChar char="-"/>
            </a:pPr>
            <a:r>
              <a:rPr lang="ru-RU" dirty="0">
                <a:latin typeface="Arial" pitchFamily="34" charset="0"/>
                <a:cs typeface="Arial" pitchFamily="34" charset="0"/>
              </a:rPr>
              <a:t>Требования к квалификации водителей</a:t>
            </a:r>
          </a:p>
          <a:p>
            <a:pPr algn="just"/>
            <a:endParaRPr lang="ru-RU" dirty="0">
              <a:latin typeface="Arial" pitchFamily="34" charset="0"/>
              <a:cs typeface="Arial" pitchFamily="34" charset="0"/>
            </a:endParaRPr>
          </a:p>
          <a:p>
            <a:pPr algn="just">
              <a:buFontTx/>
              <a:buChar char="-"/>
            </a:pPr>
            <a:r>
              <a:rPr lang="ru-RU" dirty="0">
                <a:latin typeface="Arial" pitchFamily="34" charset="0"/>
                <a:cs typeface="Arial" pitchFamily="34" charset="0"/>
              </a:rPr>
              <a:t>Организация мониторинга совершенных водителями административных правонарушений в области безопасности дорожного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движения</a:t>
            </a:r>
            <a:endParaRPr lang="ru-RU" dirty="0">
              <a:latin typeface="Arial" pitchFamily="34" charset="0"/>
              <a:cs typeface="Arial" pitchFamily="34" charset="0"/>
            </a:endParaRPr>
          </a:p>
          <a:p>
            <a:pPr algn="just">
              <a:buFontTx/>
              <a:buChar char="-"/>
            </a:pPr>
            <a:r>
              <a:rPr lang="ru-RU" dirty="0">
                <a:latin typeface="Arial" pitchFamily="34" charset="0"/>
                <a:cs typeface="Arial" pitchFamily="34" charset="0"/>
              </a:rPr>
              <a:t>Требования к межмуниципальным и междугородним перевозкам групп детей</a:t>
            </a:r>
          </a:p>
        </p:txBody>
      </p:sp>
    </p:spTree>
    <p:extLst>
      <p:ext uri="{BB962C8B-B14F-4D97-AF65-F5344CB8AC3E}">
        <p14:creationId xmlns:p14="http://schemas.microsoft.com/office/powerpoint/2010/main" val="229550565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ln>
            <a:noFill/>
          </a:ln>
          <a:effectLst>
            <a:softEdge rad="112500"/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403648" cy="5143500"/>
          </a:xfrm>
          <a:prstGeom prst="rect">
            <a:avLst/>
          </a:prstGeom>
        </p:spPr>
      </p:pic>
      <p:pic>
        <p:nvPicPr>
          <p:cNvPr id="6" name="Picture 2" descr="C:\Users\Afanaseva\Desktop\сам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04587"/>
            <a:ext cx="658802" cy="6446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с двумя вырезанными противолежащими углами 1"/>
          <p:cNvSpPr/>
          <p:nvPr/>
        </p:nvSpPr>
        <p:spPr>
          <a:xfrm>
            <a:off x="701824" y="4803999"/>
            <a:ext cx="8370168" cy="288032"/>
          </a:xfrm>
          <a:prstGeom prst="snip2Diag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dirty="0" smtClean="0">
                <a:solidFill>
                  <a:prstClr val="white"/>
                </a:solidFill>
              </a:rPr>
              <a:t>Министерство образования и науки Республики Татарстан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960165" y="81427"/>
            <a:ext cx="8244408" cy="114018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base">
              <a:spcAft>
                <a:spcPct val="0"/>
              </a:spcAft>
              <a:defRPr/>
            </a:pPr>
            <a:endParaRPr lang="ru-RU" sz="2000" b="1" dirty="0" smtClean="0">
              <a:solidFill>
                <a:srgbClr val="1F497D"/>
              </a:solidFill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  <a:p>
            <a:pPr fontAlgn="base">
              <a:spcAft>
                <a:spcPct val="0"/>
              </a:spcAft>
              <a:defRPr/>
            </a:pPr>
            <a:r>
              <a:rPr lang="ru-RU" sz="2000" b="1" dirty="0" smtClean="0">
                <a:solidFill>
                  <a:srgbClr val="1F497D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Приказы </a:t>
            </a:r>
            <a:r>
              <a:rPr lang="ru-RU" sz="2000" b="1" dirty="0">
                <a:solidFill>
                  <a:srgbClr val="1F497D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МОиН </a:t>
            </a:r>
            <a:r>
              <a:rPr lang="ru-RU" sz="2000" b="1" dirty="0" smtClean="0">
                <a:solidFill>
                  <a:srgbClr val="1F497D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РТ</a:t>
            </a:r>
          </a:p>
          <a:p>
            <a:pPr fontAlgn="base">
              <a:spcAft>
                <a:spcPct val="0"/>
              </a:spcAft>
              <a:defRPr/>
            </a:pPr>
            <a:r>
              <a:rPr lang="ru-RU" sz="2000" b="1" dirty="0" smtClean="0">
                <a:solidFill>
                  <a:srgbClr val="1F497D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 </a:t>
            </a:r>
            <a:r>
              <a:rPr lang="ru-RU" sz="2000" b="1" dirty="0">
                <a:solidFill>
                  <a:srgbClr val="1F497D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«Об  упорядочении организации </a:t>
            </a:r>
            <a:r>
              <a:rPr lang="ru-RU" sz="2000" b="1" dirty="0" smtClean="0">
                <a:solidFill>
                  <a:srgbClr val="1F497D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выездов</a:t>
            </a:r>
          </a:p>
          <a:p>
            <a:pPr fontAlgn="base">
              <a:spcAft>
                <a:spcPct val="0"/>
              </a:spcAft>
              <a:defRPr/>
            </a:pPr>
            <a:r>
              <a:rPr lang="ru-RU" sz="2000" b="1" dirty="0" smtClean="0">
                <a:solidFill>
                  <a:srgbClr val="1F497D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 </a:t>
            </a:r>
            <a:r>
              <a:rPr lang="ru-RU" sz="2000" b="1" dirty="0">
                <a:solidFill>
                  <a:srgbClr val="1F497D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обучающихся и воспитанников»  </a:t>
            </a:r>
            <a:br>
              <a:rPr lang="ru-RU" sz="2000" b="1" dirty="0">
                <a:solidFill>
                  <a:srgbClr val="1F497D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</a:br>
            <a:r>
              <a:rPr lang="ru-RU" sz="2000" b="1" dirty="0">
                <a:solidFill>
                  <a:srgbClr val="1F497D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№4715/13 от 11.12.2013 г., №2850/14 от 20.05.2014</a:t>
            </a:r>
            <a:br>
              <a:rPr lang="ru-RU" sz="2000" b="1" dirty="0">
                <a:solidFill>
                  <a:srgbClr val="1F497D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</a:br>
            <a:endParaRPr lang="ru-RU" sz="2000" b="1" dirty="0">
              <a:solidFill>
                <a:srgbClr val="1F497D"/>
              </a:solidFill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11" name="Объект 2"/>
          <p:cNvSpPr txBox="1">
            <a:spLocks/>
          </p:cNvSpPr>
          <p:nvPr/>
        </p:nvSpPr>
        <p:spPr>
          <a:xfrm>
            <a:off x="899592" y="1537618"/>
            <a:ext cx="7992888" cy="341039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ru-RU" sz="2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67544" y="1072697"/>
            <a:ext cx="855069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 </a:t>
            </a: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960166" y="1071340"/>
            <a:ext cx="7932315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1F497D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</a:p>
          <a:p>
            <a:r>
              <a:rPr lang="ru-RU" sz="2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-</a:t>
            </a:r>
            <a:r>
              <a:rPr lang="ru-RU" sz="2800" b="1" dirty="0" smtClean="0">
                <a:solidFill>
                  <a:srgbClr val="1F497D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ru-RU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перечень   </a:t>
            </a:r>
            <a:r>
              <a:rPr lang="ru-RU" sz="2000" dirty="0">
                <a:latin typeface="Tahoma" pitchFamily="34" charset="0"/>
                <a:ea typeface="Tahoma" pitchFamily="34" charset="0"/>
                <a:cs typeface="Tahoma" pitchFamily="34" charset="0"/>
              </a:rPr>
              <a:t>документов, необходимых для получения разрешения на выезд автотранспортом</a:t>
            </a:r>
          </a:p>
          <a:p>
            <a:pPr algn="just"/>
            <a:endParaRPr lang="ru-RU" sz="20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just">
              <a:buFontTx/>
              <a:buChar char="-"/>
            </a:pPr>
            <a:r>
              <a:rPr lang="ru-RU" sz="2000" dirty="0">
                <a:latin typeface="Tahoma" pitchFamily="34" charset="0"/>
                <a:ea typeface="Tahoma" pitchFamily="34" charset="0"/>
                <a:cs typeface="Tahoma" pitchFamily="34" charset="0"/>
              </a:rPr>
              <a:t>перечень  документов, необходимых для получения разрешения на выезд  авиа- и железнодорожным транспортом</a:t>
            </a:r>
          </a:p>
          <a:p>
            <a:pPr algn="just"/>
            <a:endParaRPr lang="ru-RU" sz="20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just">
              <a:buFontTx/>
              <a:buChar char="-"/>
            </a:pPr>
            <a:r>
              <a:rPr lang="ru-RU" sz="2000" dirty="0">
                <a:latin typeface="Tahoma" pitchFamily="34" charset="0"/>
                <a:ea typeface="Tahoma" pitchFamily="34" charset="0"/>
                <a:cs typeface="Tahoma" pitchFamily="34" charset="0"/>
              </a:rPr>
              <a:t>памятка для подготовки документов при организации</a:t>
            </a:r>
          </a:p>
          <a:p>
            <a:pPr algn="just"/>
            <a:r>
              <a:rPr lang="ru-RU" sz="2000" dirty="0">
                <a:latin typeface="Tahoma" pitchFamily="34" charset="0"/>
                <a:ea typeface="Tahoma" pitchFamily="34" charset="0"/>
                <a:cs typeface="Tahoma" pitchFamily="34" charset="0"/>
              </a:rPr>
              <a:t>    выезда за пределы Республики Татарстан</a:t>
            </a:r>
          </a:p>
        </p:txBody>
      </p:sp>
    </p:spTree>
    <p:extLst>
      <p:ext uri="{BB962C8B-B14F-4D97-AF65-F5344CB8AC3E}">
        <p14:creationId xmlns:p14="http://schemas.microsoft.com/office/powerpoint/2010/main" val="244945516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ln>
            <a:noFill/>
          </a:ln>
          <a:effectLst>
            <a:softEdge rad="112500"/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74353" y="-51470"/>
            <a:ext cx="1403648" cy="5143500"/>
          </a:xfrm>
          <a:prstGeom prst="rect">
            <a:avLst/>
          </a:prstGeom>
        </p:spPr>
      </p:pic>
      <p:pic>
        <p:nvPicPr>
          <p:cNvPr id="6" name="Picture 2" descr="C:\Users\Afanaseva\Desktop\сам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04587"/>
            <a:ext cx="658802" cy="6446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с двумя вырезанными противолежащими углами 1"/>
          <p:cNvSpPr/>
          <p:nvPr/>
        </p:nvSpPr>
        <p:spPr>
          <a:xfrm>
            <a:off x="701824" y="4803999"/>
            <a:ext cx="8370168" cy="288032"/>
          </a:xfrm>
          <a:prstGeom prst="snip2Diag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dirty="0" smtClean="0">
                <a:solidFill>
                  <a:prstClr val="white"/>
                </a:solidFill>
              </a:rPr>
              <a:t>Министерство образования и науки Республики Татарстан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1547664" y="267494"/>
            <a:ext cx="7272808" cy="81786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b="1" dirty="0">
                <a:solidFill>
                  <a:srgbClr val="1F497D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Порядок организации выездов детей </a:t>
            </a:r>
          </a:p>
        </p:txBody>
      </p:sp>
      <p:sp>
        <p:nvSpPr>
          <p:cNvPr id="11" name="Объект 2"/>
          <p:cNvSpPr txBox="1">
            <a:spLocks/>
          </p:cNvSpPr>
          <p:nvPr/>
        </p:nvSpPr>
        <p:spPr>
          <a:xfrm>
            <a:off x="899592" y="1537618"/>
            <a:ext cx="7992888" cy="341039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ru-RU" sz="2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01824" y="1005576"/>
            <a:ext cx="8118648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ru-RU" sz="2000" dirty="0">
                <a:latin typeface="Tahoma" pitchFamily="34" charset="0"/>
                <a:ea typeface="Tahoma" pitchFamily="34" charset="0"/>
                <a:cs typeface="Tahoma" pitchFamily="34" charset="0"/>
              </a:rPr>
              <a:t>Руководители образовательных организаций:</a:t>
            </a:r>
          </a:p>
          <a:p>
            <a:r>
              <a:rPr lang="ru-RU" sz="2000" dirty="0">
                <a:latin typeface="Tahoma" pitchFamily="34" charset="0"/>
                <a:ea typeface="Tahoma" pitchFamily="34" charset="0"/>
                <a:cs typeface="Tahoma" pitchFamily="34" charset="0"/>
              </a:rPr>
              <a:t>1. Издают приказ о выезде, формируют списки выезжающих </a:t>
            </a:r>
          </a:p>
          <a:p>
            <a:r>
              <a:rPr lang="ru-RU" sz="2000" dirty="0">
                <a:latin typeface="Tahoma" pitchFamily="34" charset="0"/>
                <a:ea typeface="Tahoma" pitchFamily="34" charset="0"/>
                <a:cs typeface="Tahoma" pitchFamily="34" charset="0"/>
              </a:rPr>
              <a:t>2. Обеспечивают сопровождающего медицинского работника (для группы  30 и более человек – ж/д транспорт;</a:t>
            </a:r>
          </a:p>
          <a:p>
            <a:r>
              <a:rPr lang="ru-RU" sz="2000" dirty="0">
                <a:latin typeface="Tahoma" pitchFamily="34" charset="0"/>
                <a:ea typeface="Tahoma" pitchFamily="34" charset="0"/>
                <a:cs typeface="Tahoma" pitchFamily="34" charset="0"/>
              </a:rPr>
              <a:t>при передвижении автотранспортом колонной)</a:t>
            </a:r>
          </a:p>
          <a:p>
            <a:r>
              <a:rPr lang="ru-RU" sz="2000" dirty="0">
                <a:latin typeface="Tahoma" pitchFamily="34" charset="0"/>
                <a:ea typeface="Tahoma" pitchFamily="34" charset="0"/>
                <a:cs typeface="Tahoma" pitchFamily="34" charset="0"/>
              </a:rPr>
              <a:t>3.  Уведомляют о выезде за пределы Республики Татарстан </a:t>
            </a:r>
          </a:p>
          <a:p>
            <a:r>
              <a:rPr lang="ru-RU" sz="2000" dirty="0">
                <a:latin typeface="Tahoma" pitchFamily="34" charset="0"/>
                <a:ea typeface="Tahoma" pitchFamily="34" charset="0"/>
                <a:cs typeface="Tahoma" pitchFamily="34" charset="0"/>
              </a:rPr>
              <a:t>	-  Роспотребнадзор (ж/д -, авиа- и   автотранспорт)</a:t>
            </a:r>
          </a:p>
          <a:p>
            <a:r>
              <a:rPr lang="ru-RU" sz="2000" dirty="0">
                <a:latin typeface="Tahoma" pitchFamily="34" charset="0"/>
                <a:ea typeface="Tahoma" pitchFamily="34" charset="0"/>
                <a:cs typeface="Tahoma" pitchFamily="34" charset="0"/>
              </a:rPr>
              <a:t>	-  Управление </a:t>
            </a:r>
            <a:r>
              <a:rPr lang="ru-RU" sz="20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Роспотребнадзора</a:t>
            </a:r>
            <a:r>
              <a:rPr lang="ru-RU" sz="2000" dirty="0">
                <a:latin typeface="Tahoma" pitchFamily="34" charset="0"/>
                <a:ea typeface="Tahoma" pitchFamily="34" charset="0"/>
                <a:cs typeface="Tahoma" pitchFamily="34" charset="0"/>
              </a:rPr>
              <a:t> по ж/д транспорту           	(выезд на поезде)</a:t>
            </a:r>
          </a:p>
          <a:p>
            <a:r>
              <a:rPr lang="ru-RU" sz="2000" dirty="0">
                <a:latin typeface="Tahoma" pitchFamily="34" charset="0"/>
                <a:ea typeface="Tahoma" pitchFamily="34" charset="0"/>
                <a:cs typeface="Tahoma" pitchFamily="34" charset="0"/>
              </a:rPr>
              <a:t>	- руководителя Исполнительного комитета МО</a:t>
            </a:r>
          </a:p>
          <a:p>
            <a:r>
              <a:rPr lang="ru-RU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endParaRPr lang="ru-RU" sz="20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131082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ln>
            <a:noFill/>
          </a:ln>
          <a:effectLst>
            <a:softEdge rad="112500"/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74353" y="-51470"/>
            <a:ext cx="1403648" cy="5143500"/>
          </a:xfrm>
          <a:prstGeom prst="rect">
            <a:avLst/>
          </a:prstGeom>
        </p:spPr>
      </p:pic>
      <p:pic>
        <p:nvPicPr>
          <p:cNvPr id="6" name="Picture 2" descr="C:\Users\Afanaseva\Desktop\сам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04587"/>
            <a:ext cx="658802" cy="6446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с двумя вырезанными противолежащими углами 1"/>
          <p:cNvSpPr/>
          <p:nvPr/>
        </p:nvSpPr>
        <p:spPr>
          <a:xfrm>
            <a:off x="701824" y="4803999"/>
            <a:ext cx="8370168" cy="288032"/>
          </a:xfrm>
          <a:prstGeom prst="snip2Diag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dirty="0" smtClean="0">
                <a:solidFill>
                  <a:prstClr val="white"/>
                </a:solidFill>
              </a:rPr>
              <a:t>Министерство образования и науки Республики Татарстан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1547664" y="267494"/>
            <a:ext cx="7272808" cy="81786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b="1" dirty="0">
                <a:solidFill>
                  <a:srgbClr val="1F497D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Порядок организации выездов детей </a:t>
            </a:r>
          </a:p>
        </p:txBody>
      </p:sp>
      <p:sp>
        <p:nvSpPr>
          <p:cNvPr id="11" name="Объект 2"/>
          <p:cNvSpPr txBox="1">
            <a:spLocks/>
          </p:cNvSpPr>
          <p:nvPr/>
        </p:nvSpPr>
        <p:spPr>
          <a:xfrm>
            <a:off x="899592" y="1537618"/>
            <a:ext cx="7992888" cy="341039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ru-RU" sz="2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01824" y="1005576"/>
            <a:ext cx="8118648" cy="35086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ru-RU" sz="22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Руководители образовательных организаций:</a:t>
            </a:r>
          </a:p>
          <a:p>
            <a:r>
              <a:rPr lang="ru-RU" sz="2200" dirty="0" smtClean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endParaRPr lang="ru-RU" sz="2200" dirty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ru-RU" sz="2200" dirty="0" smtClean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4</a:t>
            </a:r>
            <a:r>
              <a:rPr lang="ru-RU" sz="22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. Свидетельство о внесении сведений о туроператоре в единый федеральный реестр туроператоров (при выезде от туроператоров</a:t>
            </a:r>
            <a:r>
              <a:rPr lang="ru-RU" sz="2200" dirty="0" smtClean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). Договор между туроператором и </a:t>
            </a:r>
            <a:r>
              <a:rPr lang="ru-RU" sz="2200" dirty="0" err="1" smtClean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турагентом</a:t>
            </a:r>
            <a:r>
              <a:rPr lang="ru-RU" sz="2200" dirty="0" smtClean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(при выезде от турагентства)</a:t>
            </a:r>
          </a:p>
          <a:p>
            <a:r>
              <a:rPr lang="ru-RU" sz="2200" dirty="0" smtClean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5. Приказ </a:t>
            </a:r>
            <a:r>
              <a:rPr lang="ru-RU" sz="22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отдела (управления) образования на </a:t>
            </a:r>
            <a:r>
              <a:rPr lang="ru-RU" sz="2200" dirty="0" smtClean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выезд</a:t>
            </a:r>
            <a:endParaRPr lang="ru-RU" sz="2200" dirty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ru-RU" sz="22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6</a:t>
            </a:r>
            <a:r>
              <a:rPr lang="ru-RU" sz="2200" dirty="0" smtClean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. Регистрация выезда в специальном журнале</a:t>
            </a:r>
          </a:p>
          <a:p>
            <a:r>
              <a:rPr lang="ru-RU" sz="2200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Отделы (управления) образования </a:t>
            </a:r>
            <a:r>
              <a:rPr lang="ru-RU" sz="22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информируют </a:t>
            </a:r>
            <a:r>
              <a:rPr lang="ru-RU" sz="2200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МОиН РТ о выезде </a:t>
            </a:r>
            <a:endParaRPr lang="ru-RU" sz="2200" dirty="0">
              <a:solidFill>
                <a:srgbClr val="FF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049832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0"/>
            <a:ext cx="9144000" cy="5143500"/>
          </a:xfrm>
          <a:prstGeom prst="rect">
            <a:avLst/>
          </a:prstGeom>
          <a:ln>
            <a:noFill/>
          </a:ln>
          <a:effectLst>
            <a:softEdge rad="112500"/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403648" cy="5143500"/>
          </a:xfrm>
          <a:prstGeom prst="rect">
            <a:avLst/>
          </a:prstGeom>
        </p:spPr>
      </p:pic>
      <p:pic>
        <p:nvPicPr>
          <p:cNvPr id="6" name="Picture 2" descr="C:\Users\Afanaseva\Desktop\сам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04587"/>
            <a:ext cx="658802" cy="6446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с двумя вырезанными противолежащими углами 1"/>
          <p:cNvSpPr/>
          <p:nvPr/>
        </p:nvSpPr>
        <p:spPr>
          <a:xfrm>
            <a:off x="701824" y="4803999"/>
            <a:ext cx="8370168" cy="288032"/>
          </a:xfrm>
          <a:prstGeom prst="snip2Diag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dirty="0" smtClean="0">
                <a:solidFill>
                  <a:prstClr val="white"/>
                </a:solidFill>
              </a:rPr>
              <a:t>Министерство образования и науки Республики Татарстан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1547664" y="267494"/>
            <a:ext cx="7272808" cy="81786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base">
              <a:spcAft>
                <a:spcPct val="0"/>
              </a:spcAft>
              <a:defRPr/>
            </a:pPr>
            <a:r>
              <a:rPr lang="ru-RU" sz="2800" b="1" dirty="0">
                <a:solidFill>
                  <a:srgbClr val="1F497D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Документы для оформления выезда автомобильным транспортом </a:t>
            </a:r>
          </a:p>
        </p:txBody>
      </p:sp>
      <p:sp>
        <p:nvSpPr>
          <p:cNvPr id="11" name="Объект 2"/>
          <p:cNvSpPr txBox="1">
            <a:spLocks/>
          </p:cNvSpPr>
          <p:nvPr/>
        </p:nvSpPr>
        <p:spPr>
          <a:xfrm>
            <a:off x="899592" y="1537618"/>
            <a:ext cx="7992888" cy="341039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ru-RU" sz="2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95003" y="1183632"/>
            <a:ext cx="8118648" cy="39087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defRPr/>
            </a:pP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1. </a:t>
            </a:r>
            <a:r>
              <a:rPr lang="ru-RU" sz="2200" dirty="0">
                <a:latin typeface="Arial" pitchFamily="34" charset="0"/>
                <a:cs typeface="Arial" pitchFamily="34" charset="0"/>
              </a:rPr>
              <a:t>Справка о техническом состоянии автотранспорта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200" dirty="0">
                <a:latin typeface="Arial" pitchFamily="34" charset="0"/>
                <a:cs typeface="Arial" pitchFamily="34" charset="0"/>
              </a:rPr>
              <a:t>2. Лицензия на осуществление перевозок пассажиров автомобильным транспортом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200" dirty="0">
                <a:latin typeface="Arial" pitchFamily="34" charset="0"/>
                <a:cs typeface="Arial" pitchFamily="34" charset="0"/>
              </a:rPr>
              <a:t>3. Заявка на имя начальника  подразделения ГИБДД МВД  РФ по  РТ с указанием: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200" dirty="0">
                <a:latin typeface="Arial" pitchFamily="34" charset="0"/>
                <a:cs typeface="Arial" pitchFamily="34" charset="0"/>
              </a:rPr>
              <a:t>-   даты и маршрута движения</a:t>
            </a:r>
          </a:p>
          <a:p>
            <a:pPr>
              <a:lnSpc>
                <a:spcPct val="80000"/>
              </a:lnSpc>
              <a:buFontTx/>
              <a:buChar char="-"/>
              <a:defRPr/>
            </a:pPr>
            <a:r>
              <a:rPr lang="ru-RU" sz="2200" dirty="0">
                <a:latin typeface="Arial" pitchFamily="34" charset="0"/>
                <a:cs typeface="Arial" pitchFamily="34" charset="0"/>
              </a:rPr>
              <a:t>графика движения, времени прохождения контрольных</a:t>
            </a:r>
          </a:p>
          <a:p>
            <a:pPr>
              <a:lnSpc>
                <a:spcPct val="80000"/>
              </a:lnSpc>
              <a:defRPr/>
            </a:pPr>
            <a:r>
              <a:rPr lang="ru-RU" sz="2200" dirty="0">
                <a:latin typeface="Arial" pitchFamily="34" charset="0"/>
                <a:cs typeface="Arial" pitchFamily="34" charset="0"/>
              </a:rPr>
              <a:t>    пунктов маршрута, мест остановок и отдыха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200" dirty="0">
                <a:latin typeface="Arial" pitchFamily="34" charset="0"/>
                <a:cs typeface="Arial" pitchFamily="34" charset="0"/>
              </a:rPr>
              <a:t>- схемы трассы движения с обозначением на них пунктов медицинской помощи, больницы и др.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200" dirty="0">
                <a:latin typeface="Arial" pitchFamily="34" charset="0"/>
                <a:cs typeface="Arial" pitchFamily="34" charset="0"/>
              </a:rPr>
              <a:t>- подтверждения выделения медицинского работника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200" dirty="0">
                <a:latin typeface="Arial" pitchFamily="34" charset="0"/>
                <a:cs typeface="Arial" pitchFamily="34" charset="0"/>
              </a:rPr>
              <a:t>- марки и номера автобусов, фамилии водителей автотранспорта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200" dirty="0" smtClean="0">
                <a:latin typeface="Arial" pitchFamily="34" charset="0"/>
                <a:cs typeface="Arial" pitchFamily="34" charset="0"/>
              </a:rPr>
              <a:t>  </a:t>
            </a:r>
            <a:endParaRPr lang="ru-RU" sz="22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160152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10433</TotalTime>
  <Words>437</Words>
  <Application>Microsoft Office PowerPoint</Application>
  <PresentationFormat>Экран (16:9)</PresentationFormat>
  <Paragraphs>69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1_Тема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Николай</dc:creator>
  <cp:lastModifiedBy>Соркина</cp:lastModifiedBy>
  <cp:revision>506</cp:revision>
  <cp:lastPrinted>2015-05-21T05:24:47Z</cp:lastPrinted>
  <dcterms:created xsi:type="dcterms:W3CDTF">2011-01-19T10:29:57Z</dcterms:created>
  <dcterms:modified xsi:type="dcterms:W3CDTF">2015-05-25T10:31:11Z</dcterms:modified>
</cp:coreProperties>
</file>