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71" r:id="rId2"/>
    <p:sldId id="365" r:id="rId3"/>
    <p:sldId id="356" r:id="rId4"/>
    <p:sldId id="368" r:id="rId5"/>
    <p:sldId id="355" r:id="rId6"/>
    <p:sldId id="393" r:id="rId7"/>
    <p:sldId id="394" r:id="rId8"/>
    <p:sldId id="369" r:id="rId9"/>
    <p:sldId id="354" r:id="rId10"/>
    <p:sldId id="413" r:id="rId11"/>
    <p:sldId id="335" r:id="rId12"/>
    <p:sldId id="412" r:id="rId13"/>
    <p:sldId id="358" r:id="rId14"/>
    <p:sldId id="400" r:id="rId15"/>
    <p:sldId id="359" r:id="rId16"/>
    <p:sldId id="360" r:id="rId17"/>
    <p:sldId id="402" r:id="rId18"/>
    <p:sldId id="392" r:id="rId19"/>
    <p:sldId id="401" r:id="rId20"/>
    <p:sldId id="395" r:id="rId21"/>
    <p:sldId id="396" r:id="rId22"/>
    <p:sldId id="403" r:id="rId23"/>
    <p:sldId id="397" r:id="rId24"/>
    <p:sldId id="398" r:id="rId25"/>
    <p:sldId id="406" r:id="rId26"/>
    <p:sldId id="399" r:id="rId27"/>
    <p:sldId id="404" r:id="rId28"/>
    <p:sldId id="405" r:id="rId29"/>
    <p:sldId id="408" r:id="rId30"/>
    <p:sldId id="409" r:id="rId31"/>
    <p:sldId id="410" r:id="rId32"/>
    <p:sldId id="407" r:id="rId33"/>
    <p:sldId id="411" r:id="rId34"/>
  </p:sldIdLst>
  <p:sldSz cx="9144000" cy="6858000" type="screen4x3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1D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57E40E-5C0C-4619-94C8-1ADB1A887215}" type="doc">
      <dgm:prSet loTypeId="urn:microsoft.com/office/officeart/2005/8/layout/process4" loCatId="list" qsTypeId="urn:microsoft.com/office/officeart/2005/8/quickstyle/3d3" qsCatId="3D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882A0437-CFF5-42FC-B5C9-8DF416B40B45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</a:rPr>
            <a:t>Концептуальные документы</a:t>
          </a:r>
        </a:p>
      </dgm:t>
    </dgm:pt>
    <dgm:pt modelId="{2A127940-3D51-4807-828F-DB82BEEE3F5B}" type="parTrans" cxnId="{F2393208-BE27-48B6-ADA9-6F5BB25276B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0DBE46D-9F77-42D7-A1C7-326526345344}" type="sibTrans" cxnId="{F2393208-BE27-48B6-ADA9-6F5BB25276B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9B88D19-7188-4D6A-86E3-A74CEFC2DB2D}">
      <dgm:prSet phldrT="[Текст]"/>
      <dgm:spPr/>
      <dgm:t>
        <a:bodyPr/>
        <a:lstStyle/>
        <a:p>
          <a:r>
            <a:rPr lang="ru-RU">
              <a:solidFill>
                <a:schemeClr val="tx1"/>
              </a:solidFill>
            </a:rPr>
            <a:t>Концепция развития с анализом ситуации</a:t>
          </a:r>
          <a:endParaRPr lang="ru-RU" dirty="0">
            <a:solidFill>
              <a:schemeClr val="tx1"/>
            </a:solidFill>
          </a:endParaRPr>
        </a:p>
      </dgm:t>
    </dgm:pt>
    <dgm:pt modelId="{0483AC57-05FD-4073-86DE-98A7909803EA}" type="parTrans" cxnId="{C5E62100-6FB8-4CFC-AA6A-CDD96DA08F2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A420698-DEDE-491E-A4B8-E1908DBBD525}" type="sibTrans" cxnId="{C5E62100-6FB8-4CFC-AA6A-CDD96DA08F2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2AC8F1B-1936-4613-BC9D-1900E0452A59}">
      <dgm:prSet phldrT="[Текст]"/>
      <dgm:spPr/>
      <dgm:t>
        <a:bodyPr/>
        <a:lstStyle/>
        <a:p>
          <a:r>
            <a:rPr lang="ru-RU">
              <a:solidFill>
                <a:schemeClr val="tx1"/>
              </a:solidFill>
            </a:rPr>
            <a:t>Среднесрочная программа</a:t>
          </a:r>
          <a:br>
            <a:rPr lang="ru-RU">
              <a:solidFill>
                <a:schemeClr val="tx1"/>
              </a:solidFill>
            </a:rPr>
          </a:br>
          <a:r>
            <a:rPr lang="ru-RU">
              <a:solidFill>
                <a:schemeClr val="tx1"/>
              </a:solidFill>
            </a:rPr>
            <a:t>с дорожной картой</a:t>
          </a:r>
          <a:endParaRPr lang="ru-RU" dirty="0">
            <a:solidFill>
              <a:schemeClr val="tx1"/>
            </a:solidFill>
          </a:endParaRPr>
        </a:p>
      </dgm:t>
    </dgm:pt>
    <dgm:pt modelId="{8296BE78-9397-41CE-A7B8-B63F1F57A944}" type="parTrans" cxnId="{2BA633EB-00AB-48F4-9F03-E32CE3D2518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437B192-111C-4B24-9203-977C10E56479}" type="sibTrans" cxnId="{2BA633EB-00AB-48F4-9F03-E32CE3D2518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9848C46-C861-49EB-8FC9-3710C8C12B5C}">
      <dgm:prSet phldrT="[Текст]" custT="1"/>
      <dgm:spPr/>
      <dgm:t>
        <a:bodyPr/>
        <a:lstStyle/>
        <a:p>
          <a:r>
            <a:rPr lang="ru-RU" sz="1800" dirty="0" err="1">
              <a:solidFill>
                <a:schemeClr val="tx1"/>
              </a:solidFill>
            </a:rPr>
            <a:t>Антирисковые</a:t>
          </a:r>
          <a:r>
            <a:rPr lang="ru-RU" sz="1800" dirty="0">
              <a:solidFill>
                <a:schemeClr val="tx1"/>
              </a:solidFill>
            </a:rPr>
            <a:t> программы (выбрать несколько)</a:t>
          </a:r>
        </a:p>
      </dgm:t>
    </dgm:pt>
    <dgm:pt modelId="{9A465635-D16D-46DC-93DC-E1AD2C00D642}" type="parTrans" cxnId="{D92252E2-77D6-4263-98D6-334DC227B13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18D46FE-456E-4D52-9079-87FB370CAF35}" type="sibTrans" cxnId="{D92252E2-77D6-4263-98D6-334DC227B13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A77F9C8-47DF-4B06-99A7-881B7E5DB905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Программа 1 с дорожной картой</a:t>
          </a:r>
        </a:p>
      </dgm:t>
    </dgm:pt>
    <dgm:pt modelId="{1DE62DAF-5089-4C0E-966F-0BC64C60D591}" type="parTrans" cxnId="{6CC23398-DA7F-4A29-A4AB-7FA20D4A144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8795EBF-33AA-4015-BEFD-2F31139BDEB2}" type="sibTrans" cxnId="{6CC23398-DA7F-4A29-A4AB-7FA20D4A144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A31A508-EF52-4FEB-9059-C43CC61966AB}">
      <dgm:prSet phldrT="[Текст]"/>
      <dgm:spPr/>
      <dgm:t>
        <a:bodyPr/>
        <a:lstStyle/>
        <a:p>
          <a:r>
            <a:rPr lang="ru-RU">
              <a:solidFill>
                <a:schemeClr val="tx1"/>
              </a:solidFill>
            </a:rPr>
            <a:t>Программа № с дорожной картой</a:t>
          </a:r>
          <a:endParaRPr lang="ru-RU" dirty="0">
            <a:solidFill>
              <a:schemeClr val="tx1"/>
            </a:solidFill>
          </a:endParaRPr>
        </a:p>
      </dgm:t>
    </dgm:pt>
    <dgm:pt modelId="{D85C0A1D-8872-465C-B324-3FEA7E75B41C}" type="parTrans" cxnId="{2BD74B79-A3F3-44FF-8B2B-C126C04B4F7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D9973EB-0DEE-4840-8254-91210D53FB7B}" type="sibTrans" cxnId="{2BD74B79-A3F3-44FF-8B2B-C126C04B4F7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86C53FF-0E1C-425F-B53A-F5D85D1ABE71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</a:rPr>
            <a:t>Подтверждающие документы (по выбранным рискам)</a:t>
          </a:r>
          <a:br>
            <a:rPr lang="ru-RU" sz="1800" dirty="0">
              <a:solidFill>
                <a:schemeClr val="tx1"/>
              </a:solidFill>
            </a:rPr>
          </a:br>
          <a:r>
            <a:rPr lang="ru-RU" sz="1800" dirty="0">
              <a:solidFill>
                <a:schemeClr val="tx1"/>
              </a:solidFill>
            </a:rPr>
            <a:t>согласно дорожным картам</a:t>
          </a:r>
        </a:p>
      </dgm:t>
    </dgm:pt>
    <dgm:pt modelId="{2540B324-0130-4183-97DB-67A6EFDF9FF8}" type="parTrans" cxnId="{A3C05FB1-2F74-460E-9CC7-8B333F25F1A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C63CC94-435E-4951-B726-07DC51E8496C}" type="sibTrans" cxnId="{A3C05FB1-2F74-460E-9CC7-8B333F25F1A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B5A392C-87AB-425E-9B79-902738491ABA}">
      <dgm:prSet phldrT="[Текст]"/>
      <dgm:spPr/>
      <dgm:t>
        <a:bodyPr/>
        <a:lstStyle/>
        <a:p>
          <a:r>
            <a:rPr lang="ru-RU">
              <a:solidFill>
                <a:schemeClr val="tx1"/>
              </a:solidFill>
            </a:rPr>
            <a:t>1 этап</a:t>
          </a:r>
          <a:endParaRPr lang="ru-RU" dirty="0">
            <a:solidFill>
              <a:schemeClr val="tx1"/>
            </a:solidFill>
          </a:endParaRPr>
        </a:p>
      </dgm:t>
    </dgm:pt>
    <dgm:pt modelId="{E92EA6A7-86B7-4EE7-B3E8-3D4F85E52D02}" type="parTrans" cxnId="{4F0A4D5F-4CD2-4D84-BD92-225D940CED3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A9DA8DF-5FE4-4EF4-BA14-871CF01F3EEC}" type="sibTrans" cxnId="{4F0A4D5F-4CD2-4D84-BD92-225D940CED3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5FE0CE1-6446-4AF2-B360-2B6B9C739A7C}">
      <dgm:prSet phldrT="[Текст]"/>
      <dgm:spPr/>
      <dgm:t>
        <a:bodyPr/>
        <a:lstStyle/>
        <a:p>
          <a:r>
            <a:rPr lang="ru-RU">
              <a:solidFill>
                <a:schemeClr val="tx1"/>
              </a:solidFill>
            </a:rPr>
            <a:t>2 этап</a:t>
          </a:r>
          <a:endParaRPr lang="ru-RU" dirty="0">
            <a:solidFill>
              <a:schemeClr val="tx1"/>
            </a:solidFill>
          </a:endParaRPr>
        </a:p>
      </dgm:t>
    </dgm:pt>
    <dgm:pt modelId="{66751C00-1105-4B96-9331-5096A1D89F5D}" type="parTrans" cxnId="{8CED2C6D-B2A7-454F-968D-4152B006DEA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1792E9C-048C-428F-9DBE-767FC0C72538}" type="sibTrans" cxnId="{8CED2C6D-B2A7-454F-968D-4152B006DEA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D737E3E-BE4E-48D5-8F7D-0B11C6AEFD96}" type="pres">
      <dgm:prSet presAssocID="{7457E40E-5C0C-4619-94C8-1ADB1A887215}" presName="Name0" presStyleCnt="0">
        <dgm:presLayoutVars>
          <dgm:dir/>
          <dgm:animLvl val="lvl"/>
          <dgm:resizeHandles val="exact"/>
        </dgm:presLayoutVars>
      </dgm:prSet>
      <dgm:spPr/>
    </dgm:pt>
    <dgm:pt modelId="{2E2BC475-9B65-43F6-B6CB-56BBF8C1EF65}" type="pres">
      <dgm:prSet presAssocID="{886C53FF-0E1C-425F-B53A-F5D85D1ABE71}" presName="boxAndChildren" presStyleCnt="0"/>
      <dgm:spPr/>
    </dgm:pt>
    <dgm:pt modelId="{EFC859AE-393B-40F0-877D-131EBB43C1D0}" type="pres">
      <dgm:prSet presAssocID="{886C53FF-0E1C-425F-B53A-F5D85D1ABE71}" presName="parentTextBox" presStyleLbl="node1" presStyleIdx="0" presStyleCnt="3"/>
      <dgm:spPr/>
    </dgm:pt>
    <dgm:pt modelId="{30BF018E-F5DA-4EFA-AB06-441250A55AEE}" type="pres">
      <dgm:prSet presAssocID="{886C53FF-0E1C-425F-B53A-F5D85D1ABE71}" presName="entireBox" presStyleLbl="node1" presStyleIdx="0" presStyleCnt="3"/>
      <dgm:spPr/>
    </dgm:pt>
    <dgm:pt modelId="{7DAD9CA6-4DFD-4456-AA0D-98D5833C75AC}" type="pres">
      <dgm:prSet presAssocID="{886C53FF-0E1C-425F-B53A-F5D85D1ABE71}" presName="descendantBox" presStyleCnt="0"/>
      <dgm:spPr/>
    </dgm:pt>
    <dgm:pt modelId="{043BC748-F95B-4547-9AFD-1C1016A39B5A}" type="pres">
      <dgm:prSet presAssocID="{1B5A392C-87AB-425E-9B79-902738491ABA}" presName="childTextBox" presStyleLbl="fgAccFollowNode1" presStyleIdx="0" presStyleCnt="6">
        <dgm:presLayoutVars>
          <dgm:bulletEnabled val="1"/>
        </dgm:presLayoutVars>
      </dgm:prSet>
      <dgm:spPr/>
    </dgm:pt>
    <dgm:pt modelId="{2DE7181E-13BE-41A4-B69B-7E15BA112819}" type="pres">
      <dgm:prSet presAssocID="{25FE0CE1-6446-4AF2-B360-2B6B9C739A7C}" presName="childTextBox" presStyleLbl="fgAccFollowNode1" presStyleIdx="1" presStyleCnt="6">
        <dgm:presLayoutVars>
          <dgm:bulletEnabled val="1"/>
        </dgm:presLayoutVars>
      </dgm:prSet>
      <dgm:spPr/>
    </dgm:pt>
    <dgm:pt modelId="{0F2B9FF9-B89A-4AF7-8591-76D39B83BDB6}" type="pres">
      <dgm:prSet presAssocID="{718D46FE-456E-4D52-9079-87FB370CAF35}" presName="sp" presStyleCnt="0"/>
      <dgm:spPr/>
    </dgm:pt>
    <dgm:pt modelId="{2215AB67-15C6-40A2-9577-ABF612DB6885}" type="pres">
      <dgm:prSet presAssocID="{69848C46-C861-49EB-8FC9-3710C8C12B5C}" presName="arrowAndChildren" presStyleCnt="0"/>
      <dgm:spPr/>
    </dgm:pt>
    <dgm:pt modelId="{7BE17DAA-7F82-41BB-ADE4-5FC0D054DA68}" type="pres">
      <dgm:prSet presAssocID="{69848C46-C861-49EB-8FC9-3710C8C12B5C}" presName="parentTextArrow" presStyleLbl="node1" presStyleIdx="0" presStyleCnt="3"/>
      <dgm:spPr/>
    </dgm:pt>
    <dgm:pt modelId="{E8330B55-7280-4B64-9A77-38EAF1F9D84C}" type="pres">
      <dgm:prSet presAssocID="{69848C46-C861-49EB-8FC9-3710C8C12B5C}" presName="arrow" presStyleLbl="node1" presStyleIdx="1" presStyleCnt="3"/>
      <dgm:spPr/>
    </dgm:pt>
    <dgm:pt modelId="{E5A75FD5-5573-4759-95B9-7CC5B575DEF0}" type="pres">
      <dgm:prSet presAssocID="{69848C46-C861-49EB-8FC9-3710C8C12B5C}" presName="descendantArrow" presStyleCnt="0"/>
      <dgm:spPr/>
    </dgm:pt>
    <dgm:pt modelId="{0711AC56-093C-4A63-B48D-3669C2DA290D}" type="pres">
      <dgm:prSet presAssocID="{EA77F9C8-47DF-4B06-99A7-881B7E5DB905}" presName="childTextArrow" presStyleLbl="fgAccFollowNode1" presStyleIdx="2" presStyleCnt="6">
        <dgm:presLayoutVars>
          <dgm:bulletEnabled val="1"/>
        </dgm:presLayoutVars>
      </dgm:prSet>
      <dgm:spPr/>
    </dgm:pt>
    <dgm:pt modelId="{CC508A0A-703F-4884-B52C-A3DD9DCAA11B}" type="pres">
      <dgm:prSet presAssocID="{DA31A508-EF52-4FEB-9059-C43CC61966AB}" presName="childTextArrow" presStyleLbl="fgAccFollowNode1" presStyleIdx="3" presStyleCnt="6">
        <dgm:presLayoutVars>
          <dgm:bulletEnabled val="1"/>
        </dgm:presLayoutVars>
      </dgm:prSet>
      <dgm:spPr/>
    </dgm:pt>
    <dgm:pt modelId="{80C57AC3-7600-4F01-97DA-A87A1CD62A58}" type="pres">
      <dgm:prSet presAssocID="{E0DBE46D-9F77-42D7-A1C7-326526345344}" presName="sp" presStyleCnt="0"/>
      <dgm:spPr/>
    </dgm:pt>
    <dgm:pt modelId="{A8F199E0-2368-4EEA-A389-EF71D2588E59}" type="pres">
      <dgm:prSet presAssocID="{882A0437-CFF5-42FC-B5C9-8DF416B40B45}" presName="arrowAndChildren" presStyleCnt="0"/>
      <dgm:spPr/>
    </dgm:pt>
    <dgm:pt modelId="{2E364D02-D4BC-416B-B4A5-BF4AABAD9898}" type="pres">
      <dgm:prSet presAssocID="{882A0437-CFF5-42FC-B5C9-8DF416B40B45}" presName="parentTextArrow" presStyleLbl="node1" presStyleIdx="1" presStyleCnt="3"/>
      <dgm:spPr/>
    </dgm:pt>
    <dgm:pt modelId="{B71F9E9D-8719-458E-B00A-2944F53E4837}" type="pres">
      <dgm:prSet presAssocID="{882A0437-CFF5-42FC-B5C9-8DF416B40B45}" presName="arrow" presStyleLbl="node1" presStyleIdx="2" presStyleCnt="3"/>
      <dgm:spPr/>
    </dgm:pt>
    <dgm:pt modelId="{EDD0F5E8-8A84-4F8D-8179-C2375C138670}" type="pres">
      <dgm:prSet presAssocID="{882A0437-CFF5-42FC-B5C9-8DF416B40B45}" presName="descendantArrow" presStyleCnt="0"/>
      <dgm:spPr/>
    </dgm:pt>
    <dgm:pt modelId="{63578C6A-FB65-43EB-83A9-F063025DC653}" type="pres">
      <dgm:prSet presAssocID="{49B88D19-7188-4D6A-86E3-A74CEFC2DB2D}" presName="childTextArrow" presStyleLbl="fgAccFollowNode1" presStyleIdx="4" presStyleCnt="6">
        <dgm:presLayoutVars>
          <dgm:bulletEnabled val="1"/>
        </dgm:presLayoutVars>
      </dgm:prSet>
      <dgm:spPr/>
    </dgm:pt>
    <dgm:pt modelId="{5B6A58C2-4F05-4FF0-B748-860E13BE1717}" type="pres">
      <dgm:prSet presAssocID="{E2AC8F1B-1936-4613-BC9D-1900E0452A59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C5E62100-6FB8-4CFC-AA6A-CDD96DA08F28}" srcId="{882A0437-CFF5-42FC-B5C9-8DF416B40B45}" destId="{49B88D19-7188-4D6A-86E3-A74CEFC2DB2D}" srcOrd="0" destOrd="0" parTransId="{0483AC57-05FD-4073-86DE-98A7909803EA}" sibTransId="{5A420698-DEDE-491E-A4B8-E1908DBBD525}"/>
    <dgm:cxn modelId="{F2393208-BE27-48B6-ADA9-6F5BB25276B7}" srcId="{7457E40E-5C0C-4619-94C8-1ADB1A887215}" destId="{882A0437-CFF5-42FC-B5C9-8DF416B40B45}" srcOrd="0" destOrd="0" parTransId="{2A127940-3D51-4807-828F-DB82BEEE3F5B}" sibTransId="{E0DBE46D-9F77-42D7-A1C7-326526345344}"/>
    <dgm:cxn modelId="{BC1FE929-45DE-4C31-9640-5F2AB2CC6115}" type="presOf" srcId="{886C53FF-0E1C-425F-B53A-F5D85D1ABE71}" destId="{30BF018E-F5DA-4EFA-AB06-441250A55AEE}" srcOrd="1" destOrd="0" presId="urn:microsoft.com/office/officeart/2005/8/layout/process4"/>
    <dgm:cxn modelId="{6ECC412A-A6B1-41E1-B76B-1EE6D0AE4466}" type="presOf" srcId="{49B88D19-7188-4D6A-86E3-A74CEFC2DB2D}" destId="{63578C6A-FB65-43EB-83A9-F063025DC653}" srcOrd="0" destOrd="0" presId="urn:microsoft.com/office/officeart/2005/8/layout/process4"/>
    <dgm:cxn modelId="{4F0A4D5F-4CD2-4D84-BD92-225D940CED3E}" srcId="{886C53FF-0E1C-425F-B53A-F5D85D1ABE71}" destId="{1B5A392C-87AB-425E-9B79-902738491ABA}" srcOrd="0" destOrd="0" parTransId="{E92EA6A7-86B7-4EE7-B3E8-3D4F85E52D02}" sibTransId="{AA9DA8DF-5FE4-4EF4-BA14-871CF01F3EEC}"/>
    <dgm:cxn modelId="{01566D47-2E60-409C-BCD4-7D532C3EE874}" type="presOf" srcId="{7457E40E-5C0C-4619-94C8-1ADB1A887215}" destId="{7D737E3E-BE4E-48D5-8F7D-0B11C6AEFD96}" srcOrd="0" destOrd="0" presId="urn:microsoft.com/office/officeart/2005/8/layout/process4"/>
    <dgm:cxn modelId="{8CED2C6D-B2A7-454F-968D-4152B006DEAD}" srcId="{886C53FF-0E1C-425F-B53A-F5D85D1ABE71}" destId="{25FE0CE1-6446-4AF2-B360-2B6B9C739A7C}" srcOrd="1" destOrd="0" parTransId="{66751C00-1105-4B96-9331-5096A1D89F5D}" sibTransId="{01792E9C-048C-428F-9DBE-767FC0C72538}"/>
    <dgm:cxn modelId="{7E1DA86D-923A-4DB5-A09C-917BA802D004}" type="presOf" srcId="{DA31A508-EF52-4FEB-9059-C43CC61966AB}" destId="{CC508A0A-703F-4884-B52C-A3DD9DCAA11B}" srcOrd="0" destOrd="0" presId="urn:microsoft.com/office/officeart/2005/8/layout/process4"/>
    <dgm:cxn modelId="{9C67B154-A3C7-4D6D-8C90-F5E4AC117CF3}" type="presOf" srcId="{69848C46-C861-49EB-8FC9-3710C8C12B5C}" destId="{7BE17DAA-7F82-41BB-ADE4-5FC0D054DA68}" srcOrd="0" destOrd="0" presId="urn:microsoft.com/office/officeart/2005/8/layout/process4"/>
    <dgm:cxn modelId="{2BD74B79-A3F3-44FF-8B2B-C126C04B4F7E}" srcId="{69848C46-C861-49EB-8FC9-3710C8C12B5C}" destId="{DA31A508-EF52-4FEB-9059-C43CC61966AB}" srcOrd="1" destOrd="0" parTransId="{D85C0A1D-8872-465C-B324-3FEA7E75B41C}" sibTransId="{4D9973EB-0DEE-4840-8254-91210D53FB7B}"/>
    <dgm:cxn modelId="{2FE8477C-496F-40C1-BDF0-311D69C3D26A}" type="presOf" srcId="{EA77F9C8-47DF-4B06-99A7-881B7E5DB905}" destId="{0711AC56-093C-4A63-B48D-3669C2DA290D}" srcOrd="0" destOrd="0" presId="urn:microsoft.com/office/officeart/2005/8/layout/process4"/>
    <dgm:cxn modelId="{A5F0DF85-4C76-413B-AF01-13CDA8142EFA}" type="presOf" srcId="{882A0437-CFF5-42FC-B5C9-8DF416B40B45}" destId="{B71F9E9D-8719-458E-B00A-2944F53E4837}" srcOrd="1" destOrd="0" presId="urn:microsoft.com/office/officeart/2005/8/layout/process4"/>
    <dgm:cxn modelId="{F7746894-D753-41D9-8939-78E6352971FF}" type="presOf" srcId="{25FE0CE1-6446-4AF2-B360-2B6B9C739A7C}" destId="{2DE7181E-13BE-41A4-B69B-7E15BA112819}" srcOrd="0" destOrd="0" presId="urn:microsoft.com/office/officeart/2005/8/layout/process4"/>
    <dgm:cxn modelId="{6CC23398-DA7F-4A29-A4AB-7FA20D4A1449}" srcId="{69848C46-C861-49EB-8FC9-3710C8C12B5C}" destId="{EA77F9C8-47DF-4B06-99A7-881B7E5DB905}" srcOrd="0" destOrd="0" parTransId="{1DE62DAF-5089-4C0E-966F-0BC64C60D591}" sibTransId="{28795EBF-33AA-4015-BEFD-2F31139BDEB2}"/>
    <dgm:cxn modelId="{BF9E53A6-D179-4FD3-B0D3-CC66BDF753AF}" type="presOf" srcId="{69848C46-C861-49EB-8FC9-3710C8C12B5C}" destId="{E8330B55-7280-4B64-9A77-38EAF1F9D84C}" srcOrd="1" destOrd="0" presId="urn:microsoft.com/office/officeart/2005/8/layout/process4"/>
    <dgm:cxn modelId="{A3C05FB1-2F74-460E-9CC7-8B333F25F1A7}" srcId="{7457E40E-5C0C-4619-94C8-1ADB1A887215}" destId="{886C53FF-0E1C-425F-B53A-F5D85D1ABE71}" srcOrd="2" destOrd="0" parTransId="{2540B324-0130-4183-97DB-67A6EFDF9FF8}" sibTransId="{9C63CC94-435E-4951-B726-07DC51E8496C}"/>
    <dgm:cxn modelId="{708E4CB7-0414-4B5A-B4C8-33974DE6512E}" type="presOf" srcId="{882A0437-CFF5-42FC-B5C9-8DF416B40B45}" destId="{2E364D02-D4BC-416B-B4A5-BF4AABAD9898}" srcOrd="0" destOrd="0" presId="urn:microsoft.com/office/officeart/2005/8/layout/process4"/>
    <dgm:cxn modelId="{268ADEC9-F9F3-4236-84B5-88260589084A}" type="presOf" srcId="{1B5A392C-87AB-425E-9B79-902738491ABA}" destId="{043BC748-F95B-4547-9AFD-1C1016A39B5A}" srcOrd="0" destOrd="0" presId="urn:microsoft.com/office/officeart/2005/8/layout/process4"/>
    <dgm:cxn modelId="{F80FB9DA-6369-4941-BC36-A804D08C4110}" type="presOf" srcId="{E2AC8F1B-1936-4613-BC9D-1900E0452A59}" destId="{5B6A58C2-4F05-4FF0-B748-860E13BE1717}" srcOrd="0" destOrd="0" presId="urn:microsoft.com/office/officeart/2005/8/layout/process4"/>
    <dgm:cxn modelId="{D92252E2-77D6-4263-98D6-334DC227B130}" srcId="{7457E40E-5C0C-4619-94C8-1ADB1A887215}" destId="{69848C46-C861-49EB-8FC9-3710C8C12B5C}" srcOrd="1" destOrd="0" parTransId="{9A465635-D16D-46DC-93DC-E1AD2C00D642}" sibTransId="{718D46FE-456E-4D52-9079-87FB370CAF35}"/>
    <dgm:cxn modelId="{2BA633EB-00AB-48F4-9F03-E32CE3D25187}" srcId="{882A0437-CFF5-42FC-B5C9-8DF416B40B45}" destId="{E2AC8F1B-1936-4613-BC9D-1900E0452A59}" srcOrd="1" destOrd="0" parTransId="{8296BE78-9397-41CE-A7B8-B63F1F57A944}" sibTransId="{F437B192-111C-4B24-9203-977C10E56479}"/>
    <dgm:cxn modelId="{CDDD3DFC-EF3F-4CB3-89FF-303DA1F8AFB5}" type="presOf" srcId="{886C53FF-0E1C-425F-B53A-F5D85D1ABE71}" destId="{EFC859AE-393B-40F0-877D-131EBB43C1D0}" srcOrd="0" destOrd="0" presId="urn:microsoft.com/office/officeart/2005/8/layout/process4"/>
    <dgm:cxn modelId="{2812DDCE-2C86-4224-A09C-BC257257F076}" type="presParOf" srcId="{7D737E3E-BE4E-48D5-8F7D-0B11C6AEFD96}" destId="{2E2BC475-9B65-43F6-B6CB-56BBF8C1EF65}" srcOrd="0" destOrd="0" presId="urn:microsoft.com/office/officeart/2005/8/layout/process4"/>
    <dgm:cxn modelId="{743ACD49-A805-4194-BF52-997A3F863015}" type="presParOf" srcId="{2E2BC475-9B65-43F6-B6CB-56BBF8C1EF65}" destId="{EFC859AE-393B-40F0-877D-131EBB43C1D0}" srcOrd="0" destOrd="0" presId="urn:microsoft.com/office/officeart/2005/8/layout/process4"/>
    <dgm:cxn modelId="{34682F9F-830F-403B-95FD-ED8C4EC57DEF}" type="presParOf" srcId="{2E2BC475-9B65-43F6-B6CB-56BBF8C1EF65}" destId="{30BF018E-F5DA-4EFA-AB06-441250A55AEE}" srcOrd="1" destOrd="0" presId="urn:microsoft.com/office/officeart/2005/8/layout/process4"/>
    <dgm:cxn modelId="{ED7539DB-7A20-4E84-BBF0-4ACD436DB2F3}" type="presParOf" srcId="{2E2BC475-9B65-43F6-B6CB-56BBF8C1EF65}" destId="{7DAD9CA6-4DFD-4456-AA0D-98D5833C75AC}" srcOrd="2" destOrd="0" presId="urn:microsoft.com/office/officeart/2005/8/layout/process4"/>
    <dgm:cxn modelId="{FDF317A2-C92F-4C88-B11B-95A019577D88}" type="presParOf" srcId="{7DAD9CA6-4DFD-4456-AA0D-98D5833C75AC}" destId="{043BC748-F95B-4547-9AFD-1C1016A39B5A}" srcOrd="0" destOrd="0" presId="urn:microsoft.com/office/officeart/2005/8/layout/process4"/>
    <dgm:cxn modelId="{15BA7D0C-8E53-4C22-B0E4-C9482E6E3C83}" type="presParOf" srcId="{7DAD9CA6-4DFD-4456-AA0D-98D5833C75AC}" destId="{2DE7181E-13BE-41A4-B69B-7E15BA112819}" srcOrd="1" destOrd="0" presId="urn:microsoft.com/office/officeart/2005/8/layout/process4"/>
    <dgm:cxn modelId="{C7C22A21-F0A6-42A3-A2FB-018EB6977675}" type="presParOf" srcId="{7D737E3E-BE4E-48D5-8F7D-0B11C6AEFD96}" destId="{0F2B9FF9-B89A-4AF7-8591-76D39B83BDB6}" srcOrd="1" destOrd="0" presId="urn:microsoft.com/office/officeart/2005/8/layout/process4"/>
    <dgm:cxn modelId="{BF83EB43-6B53-4854-8A9D-70F34539D1D5}" type="presParOf" srcId="{7D737E3E-BE4E-48D5-8F7D-0B11C6AEFD96}" destId="{2215AB67-15C6-40A2-9577-ABF612DB6885}" srcOrd="2" destOrd="0" presId="urn:microsoft.com/office/officeart/2005/8/layout/process4"/>
    <dgm:cxn modelId="{35D1A966-AFF8-4DBE-8333-EDA9270AA7B6}" type="presParOf" srcId="{2215AB67-15C6-40A2-9577-ABF612DB6885}" destId="{7BE17DAA-7F82-41BB-ADE4-5FC0D054DA68}" srcOrd="0" destOrd="0" presId="urn:microsoft.com/office/officeart/2005/8/layout/process4"/>
    <dgm:cxn modelId="{026B5419-00CD-447A-82D3-91EB45B8BA36}" type="presParOf" srcId="{2215AB67-15C6-40A2-9577-ABF612DB6885}" destId="{E8330B55-7280-4B64-9A77-38EAF1F9D84C}" srcOrd="1" destOrd="0" presId="urn:microsoft.com/office/officeart/2005/8/layout/process4"/>
    <dgm:cxn modelId="{FB79A5A2-FCAC-42CE-94A5-96580A9F49A2}" type="presParOf" srcId="{2215AB67-15C6-40A2-9577-ABF612DB6885}" destId="{E5A75FD5-5573-4759-95B9-7CC5B575DEF0}" srcOrd="2" destOrd="0" presId="urn:microsoft.com/office/officeart/2005/8/layout/process4"/>
    <dgm:cxn modelId="{1A6EEB7F-BAFA-4E1D-AB03-6D91762EAE49}" type="presParOf" srcId="{E5A75FD5-5573-4759-95B9-7CC5B575DEF0}" destId="{0711AC56-093C-4A63-B48D-3669C2DA290D}" srcOrd="0" destOrd="0" presId="urn:microsoft.com/office/officeart/2005/8/layout/process4"/>
    <dgm:cxn modelId="{731C728F-D1DC-48DF-9F42-12339A3B8C81}" type="presParOf" srcId="{E5A75FD5-5573-4759-95B9-7CC5B575DEF0}" destId="{CC508A0A-703F-4884-B52C-A3DD9DCAA11B}" srcOrd="1" destOrd="0" presId="urn:microsoft.com/office/officeart/2005/8/layout/process4"/>
    <dgm:cxn modelId="{882BB53A-98ED-454C-950A-F65837C9C1E5}" type="presParOf" srcId="{7D737E3E-BE4E-48D5-8F7D-0B11C6AEFD96}" destId="{80C57AC3-7600-4F01-97DA-A87A1CD62A58}" srcOrd="3" destOrd="0" presId="urn:microsoft.com/office/officeart/2005/8/layout/process4"/>
    <dgm:cxn modelId="{3094C6D5-56E2-4B6B-A2DA-557AE47B90CD}" type="presParOf" srcId="{7D737E3E-BE4E-48D5-8F7D-0B11C6AEFD96}" destId="{A8F199E0-2368-4EEA-A389-EF71D2588E59}" srcOrd="4" destOrd="0" presId="urn:microsoft.com/office/officeart/2005/8/layout/process4"/>
    <dgm:cxn modelId="{E104D78C-9D07-4942-815F-520DA2FABF3A}" type="presParOf" srcId="{A8F199E0-2368-4EEA-A389-EF71D2588E59}" destId="{2E364D02-D4BC-416B-B4A5-BF4AABAD9898}" srcOrd="0" destOrd="0" presId="urn:microsoft.com/office/officeart/2005/8/layout/process4"/>
    <dgm:cxn modelId="{B35A82E9-2B78-4BC8-8889-FC4E4AC8FE18}" type="presParOf" srcId="{A8F199E0-2368-4EEA-A389-EF71D2588E59}" destId="{B71F9E9D-8719-458E-B00A-2944F53E4837}" srcOrd="1" destOrd="0" presId="urn:microsoft.com/office/officeart/2005/8/layout/process4"/>
    <dgm:cxn modelId="{F04F28BB-301E-401F-BF7F-14207D6328A5}" type="presParOf" srcId="{A8F199E0-2368-4EEA-A389-EF71D2588E59}" destId="{EDD0F5E8-8A84-4F8D-8179-C2375C138670}" srcOrd="2" destOrd="0" presId="urn:microsoft.com/office/officeart/2005/8/layout/process4"/>
    <dgm:cxn modelId="{D1535BD5-0F67-4743-83E0-E53031BF5197}" type="presParOf" srcId="{EDD0F5E8-8A84-4F8D-8179-C2375C138670}" destId="{63578C6A-FB65-43EB-83A9-F063025DC653}" srcOrd="0" destOrd="0" presId="urn:microsoft.com/office/officeart/2005/8/layout/process4"/>
    <dgm:cxn modelId="{2DC367F7-B9B0-47AE-9D7A-FE102466EA4B}" type="presParOf" srcId="{EDD0F5E8-8A84-4F8D-8179-C2375C138670}" destId="{5B6A58C2-4F05-4FF0-B748-860E13BE1717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BF018E-F5DA-4EFA-AB06-441250A55AEE}">
      <dsp:nvSpPr>
        <dsp:cNvPr id="0" name=""/>
        <dsp:cNvSpPr/>
      </dsp:nvSpPr>
      <dsp:spPr>
        <a:xfrm>
          <a:off x="0" y="3080049"/>
          <a:ext cx="7862032" cy="1010941"/>
        </a:xfrm>
        <a:prstGeom prst="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Подтверждающие документы (по выбранным рискам)</a:t>
          </a:r>
          <a:br>
            <a:rPr lang="ru-RU" sz="1800" kern="1200" dirty="0">
              <a:solidFill>
                <a:schemeClr val="tx1"/>
              </a:solidFill>
            </a:rPr>
          </a:br>
          <a:r>
            <a:rPr lang="ru-RU" sz="1800" kern="1200" dirty="0">
              <a:solidFill>
                <a:schemeClr val="tx1"/>
              </a:solidFill>
            </a:rPr>
            <a:t>согласно дорожным картам</a:t>
          </a:r>
        </a:p>
      </dsp:txBody>
      <dsp:txXfrm>
        <a:off x="0" y="3080049"/>
        <a:ext cx="7862032" cy="545908"/>
      </dsp:txXfrm>
    </dsp:sp>
    <dsp:sp modelId="{043BC748-F95B-4547-9AFD-1C1016A39B5A}">
      <dsp:nvSpPr>
        <dsp:cNvPr id="0" name=""/>
        <dsp:cNvSpPr/>
      </dsp:nvSpPr>
      <dsp:spPr>
        <a:xfrm>
          <a:off x="0" y="3605739"/>
          <a:ext cx="3931015" cy="465032"/>
        </a:xfrm>
        <a:prstGeom prst="rect">
          <a:avLst/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>
              <a:solidFill>
                <a:schemeClr val="tx1"/>
              </a:solidFill>
            </a:rPr>
            <a:t>1 этап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0" y="3605739"/>
        <a:ext cx="3931015" cy="465032"/>
      </dsp:txXfrm>
    </dsp:sp>
    <dsp:sp modelId="{2DE7181E-13BE-41A4-B69B-7E15BA112819}">
      <dsp:nvSpPr>
        <dsp:cNvPr id="0" name=""/>
        <dsp:cNvSpPr/>
      </dsp:nvSpPr>
      <dsp:spPr>
        <a:xfrm>
          <a:off x="3931016" y="3605739"/>
          <a:ext cx="3931015" cy="465032"/>
        </a:xfrm>
        <a:prstGeom prst="rect">
          <a:avLst/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>
              <a:solidFill>
                <a:schemeClr val="tx1"/>
              </a:solidFill>
            </a:rPr>
            <a:t>2 этап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3931016" y="3605739"/>
        <a:ext cx="3931015" cy="465032"/>
      </dsp:txXfrm>
    </dsp:sp>
    <dsp:sp modelId="{E8330B55-7280-4B64-9A77-38EAF1F9D84C}">
      <dsp:nvSpPr>
        <dsp:cNvPr id="0" name=""/>
        <dsp:cNvSpPr/>
      </dsp:nvSpPr>
      <dsp:spPr>
        <a:xfrm rot="10800000">
          <a:off x="0" y="1540386"/>
          <a:ext cx="7862032" cy="1554827"/>
        </a:xfrm>
        <a:prstGeom prst="upArrowCallout">
          <a:avLst/>
        </a:prstGeom>
        <a:solidFill>
          <a:schemeClr val="accent5">
            <a:shade val="50000"/>
            <a:hueOff val="168648"/>
            <a:satOff val="-3730"/>
            <a:lumOff val="2799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>
              <a:solidFill>
                <a:schemeClr val="tx1"/>
              </a:solidFill>
            </a:rPr>
            <a:t>Антирисковые</a:t>
          </a:r>
          <a:r>
            <a:rPr lang="ru-RU" sz="1800" kern="1200" dirty="0">
              <a:solidFill>
                <a:schemeClr val="tx1"/>
              </a:solidFill>
            </a:rPr>
            <a:t> программы (выбрать несколько)</a:t>
          </a:r>
        </a:p>
      </dsp:txBody>
      <dsp:txXfrm rot="-10800000">
        <a:off x="0" y="1540386"/>
        <a:ext cx="7862032" cy="545744"/>
      </dsp:txXfrm>
    </dsp:sp>
    <dsp:sp modelId="{0711AC56-093C-4A63-B48D-3669C2DA290D}">
      <dsp:nvSpPr>
        <dsp:cNvPr id="0" name=""/>
        <dsp:cNvSpPr/>
      </dsp:nvSpPr>
      <dsp:spPr>
        <a:xfrm>
          <a:off x="0" y="2086130"/>
          <a:ext cx="3931015" cy="464893"/>
        </a:xfrm>
        <a:prstGeom prst="rect">
          <a:avLst/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chemeClr val="tx1"/>
              </a:solidFill>
            </a:rPr>
            <a:t>Программа 1 с дорожной картой</a:t>
          </a:r>
        </a:p>
      </dsp:txBody>
      <dsp:txXfrm>
        <a:off x="0" y="2086130"/>
        <a:ext cx="3931015" cy="464893"/>
      </dsp:txXfrm>
    </dsp:sp>
    <dsp:sp modelId="{CC508A0A-703F-4884-B52C-A3DD9DCAA11B}">
      <dsp:nvSpPr>
        <dsp:cNvPr id="0" name=""/>
        <dsp:cNvSpPr/>
      </dsp:nvSpPr>
      <dsp:spPr>
        <a:xfrm>
          <a:off x="3931016" y="2086130"/>
          <a:ext cx="3931015" cy="464893"/>
        </a:xfrm>
        <a:prstGeom prst="rect">
          <a:avLst/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>
              <a:solidFill>
                <a:schemeClr val="tx1"/>
              </a:solidFill>
            </a:rPr>
            <a:t>Программа № с дорожной картой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3931016" y="2086130"/>
        <a:ext cx="3931015" cy="464893"/>
      </dsp:txXfrm>
    </dsp:sp>
    <dsp:sp modelId="{B71F9E9D-8719-458E-B00A-2944F53E4837}">
      <dsp:nvSpPr>
        <dsp:cNvPr id="0" name=""/>
        <dsp:cNvSpPr/>
      </dsp:nvSpPr>
      <dsp:spPr>
        <a:xfrm rot="10800000">
          <a:off x="0" y="723"/>
          <a:ext cx="7862032" cy="1554827"/>
        </a:xfrm>
        <a:prstGeom prst="upArrowCallout">
          <a:avLst/>
        </a:prstGeom>
        <a:solidFill>
          <a:schemeClr val="accent5">
            <a:shade val="50000"/>
            <a:hueOff val="168648"/>
            <a:satOff val="-3730"/>
            <a:lumOff val="2799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Концептуальные документы</a:t>
          </a:r>
        </a:p>
      </dsp:txBody>
      <dsp:txXfrm rot="-10800000">
        <a:off x="0" y="723"/>
        <a:ext cx="7862032" cy="545744"/>
      </dsp:txXfrm>
    </dsp:sp>
    <dsp:sp modelId="{63578C6A-FB65-43EB-83A9-F063025DC653}">
      <dsp:nvSpPr>
        <dsp:cNvPr id="0" name=""/>
        <dsp:cNvSpPr/>
      </dsp:nvSpPr>
      <dsp:spPr>
        <a:xfrm>
          <a:off x="0" y="546467"/>
          <a:ext cx="3931015" cy="464893"/>
        </a:xfrm>
        <a:prstGeom prst="rect">
          <a:avLst/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>
              <a:solidFill>
                <a:schemeClr val="tx1"/>
              </a:solidFill>
            </a:rPr>
            <a:t>Концепция развития с анализом ситуации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0" y="546467"/>
        <a:ext cx="3931015" cy="464893"/>
      </dsp:txXfrm>
    </dsp:sp>
    <dsp:sp modelId="{5B6A58C2-4F05-4FF0-B748-860E13BE1717}">
      <dsp:nvSpPr>
        <dsp:cNvPr id="0" name=""/>
        <dsp:cNvSpPr/>
      </dsp:nvSpPr>
      <dsp:spPr>
        <a:xfrm>
          <a:off x="3931016" y="546467"/>
          <a:ext cx="3931015" cy="464893"/>
        </a:xfrm>
        <a:prstGeom prst="rect">
          <a:avLst/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>
              <a:solidFill>
                <a:schemeClr val="tx1"/>
              </a:solidFill>
            </a:rPr>
            <a:t>Среднесрочная программа</a:t>
          </a:r>
          <a:br>
            <a:rPr lang="ru-RU" sz="1500" kern="1200">
              <a:solidFill>
                <a:schemeClr val="tx1"/>
              </a:solidFill>
            </a:rPr>
          </a:br>
          <a:r>
            <a:rPr lang="ru-RU" sz="1500" kern="1200">
              <a:solidFill>
                <a:schemeClr val="tx1"/>
              </a:solidFill>
            </a:rPr>
            <a:t>с дорожной картой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3931016" y="546467"/>
        <a:ext cx="3931015" cy="4648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31DB2-452A-4343-8C2E-73885D644C19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3160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5" y="943160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3A3AD8-4379-47EB-99B6-AB0E4BB53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202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0B453-17E4-4AC1-BED7-49A838C4363C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160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160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FB292-103D-420F-8143-DB0D071656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40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FB292-103D-420F-8143-DB0D071656BC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674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4" y="2924944"/>
            <a:ext cx="9144000" cy="237626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" descr="C:\Users\irort\Desktop\2018 год\Логотип\Победитель\логотип ИРО (разные цвета)\3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8130" y="1268760"/>
            <a:ext cx="1007740" cy="1349155"/>
          </a:xfrm>
          <a:noFill/>
        </p:spPr>
      </p:pic>
      <p:sp>
        <p:nvSpPr>
          <p:cNvPr id="2052" name="Заголовок 2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935509"/>
          </a:xfrm>
        </p:spPr>
        <p:txBody>
          <a:bodyPr>
            <a:normAutofit/>
          </a:bodyPr>
          <a:lstStyle/>
          <a:p>
            <a:r>
              <a:rPr lang="ru-RU" sz="1400" b="1" dirty="0">
                <a:solidFill>
                  <a:srgbClr val="2E867C"/>
                </a:solidFill>
              </a:rPr>
              <a:t>Государственное автономное образовательное учреждение дополнительного профессионального образования  «ИНСТИТУТ РАЗВИТИЯ ОБРАЗОВАНИЯ РЕСПУБЛИКИ ТАТАРСТАН»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06700" y="3212976"/>
            <a:ext cx="8352928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Рисковый профиль школы: </a:t>
            </a:r>
            <a:b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дорожной карты к реализации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5805265"/>
            <a:ext cx="8215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>
                <a:solidFill>
                  <a:srgbClr val="2A6A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Сагеева</a:t>
            </a:r>
            <a:r>
              <a:rPr lang="ru-RU" sz="1600" dirty="0">
                <a:solidFill>
                  <a:srgbClr val="2A6A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Гульнара </a:t>
            </a:r>
            <a:r>
              <a:rPr lang="ru-RU" sz="1600" dirty="0" err="1">
                <a:solidFill>
                  <a:srgbClr val="2A6A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Ханифовна</a:t>
            </a:r>
            <a:r>
              <a:rPr lang="ru-RU" sz="1600" dirty="0">
                <a:solidFill>
                  <a:srgbClr val="2A6A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ru-RU" sz="1600" dirty="0">
                <a:solidFill>
                  <a:srgbClr val="2A6A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проректор ГАОУ ДПО «Институт развития образования Республики Татарстан»</a:t>
            </a:r>
          </a:p>
          <a:p>
            <a:pPr algn="ctr"/>
            <a:r>
              <a:rPr lang="ru-RU" sz="1600" dirty="0">
                <a:solidFill>
                  <a:srgbClr val="2A6A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(843) 238-25-71, </a:t>
            </a:r>
            <a:r>
              <a:rPr lang="en-US" sz="1600" dirty="0">
                <a:solidFill>
                  <a:srgbClr val="2A6A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pk.irort@mail.ru</a:t>
            </a:r>
            <a:endParaRPr lang="ru-RU" sz="1600" dirty="0">
              <a:solidFill>
                <a:srgbClr val="2A6A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040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7380" y="332656"/>
            <a:ext cx="7039036" cy="72008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1800" b="1" cap="all" dirty="0" err="1">
                <a:solidFill>
                  <a:srgbClr val="2A7E82"/>
                </a:solidFill>
              </a:rPr>
              <a:t>Антирисковая</a:t>
            </a:r>
            <a:r>
              <a:rPr lang="ru-RU" sz="1800" b="1" cap="all" dirty="0">
                <a:solidFill>
                  <a:srgbClr val="2A7E82"/>
                </a:solidFill>
              </a:rPr>
              <a:t> программа. Чек-лист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0363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irort\Desktop\2018 год\Логотип\Победитель\логотип ИРО (разные цвета)\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0296"/>
            <a:ext cx="698269" cy="93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9F813D-F299-4E34-8EE1-5EF612A81E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836711"/>
            <a:ext cx="5832648" cy="598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402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7380" y="332656"/>
            <a:ext cx="7039036" cy="72008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1800" b="1" cap="all" dirty="0" err="1">
                <a:solidFill>
                  <a:srgbClr val="2A7E82"/>
                </a:solidFill>
              </a:rPr>
              <a:t>Антирисковая</a:t>
            </a:r>
            <a:r>
              <a:rPr lang="ru-RU" sz="1800" b="1" cap="all" dirty="0">
                <a:solidFill>
                  <a:srgbClr val="2A7E82"/>
                </a:solidFill>
              </a:rPr>
              <a:t> программа. Чек-лист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0363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irort\Desktop\2018 год\Логотип\Победитель\логотип ИРО (разные цвета)\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0296"/>
            <a:ext cx="698269" cy="93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35A793-9028-4F22-B50E-23C9E68A73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1124744"/>
            <a:ext cx="8352928" cy="488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28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7918" y="196851"/>
            <a:ext cx="7320506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1800" b="1" cap="all" dirty="0">
                <a:solidFill>
                  <a:srgbClr val="2A7E82"/>
                </a:solidFill>
              </a:rPr>
              <a:t>Подтверждающие документы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2FC0F2-0522-4FF8-AE6A-07F6FA13D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1098" y="1112856"/>
            <a:ext cx="4040188" cy="453990"/>
          </a:xfrm>
        </p:spPr>
        <p:txBody>
          <a:bodyPr>
            <a:normAutofit fontScale="92500"/>
          </a:bodyPr>
          <a:lstStyle/>
          <a:p>
            <a:r>
              <a:rPr lang="ru-RU" dirty="0"/>
              <a:t>Подтверждающие документы</a:t>
            </a:r>
          </a:p>
        </p:txBody>
      </p:sp>
      <p:pic>
        <p:nvPicPr>
          <p:cNvPr id="8" name="Picture 2" descr="C:\Users\irort\Desktop\2018 год\Логотип\Победитель\логотип ИРО (разные цвета)\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363" y="209407"/>
            <a:ext cx="698269" cy="93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741D7D2B-FBCA-4766-999B-248C29D3E2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81286" y="1004387"/>
            <a:ext cx="4041775" cy="453991"/>
          </a:xfrm>
        </p:spPr>
        <p:txBody>
          <a:bodyPr>
            <a:normAutofit fontScale="92500"/>
          </a:bodyPr>
          <a:lstStyle/>
          <a:p>
            <a:r>
              <a:rPr lang="ru-RU" dirty="0"/>
              <a:t>Дополнительные документы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58C28A87-2CE8-42F9-883F-399CE4C834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4" y="1629259"/>
            <a:ext cx="4041775" cy="4234880"/>
          </a:xfrm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000" dirty="0"/>
              <a:t>подтверждающие мероприятия: программы  мероприятий,  фотографии,  выполненные  школьниками  задания, технологические карты уроков, итоги проектов и т. д., к каждому заявленному в таблице мероприятий  событию  и  размещенные  в  МЭДК  в  разделе  «Выбранный  риск  (название риска), 1 этап».</a:t>
            </a:r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0363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Объект 6">
            <a:extLst>
              <a:ext uri="{FF2B5EF4-FFF2-40B4-BE49-F238E27FC236}">
                <a16:creationId xmlns:a16="http://schemas.microsoft.com/office/drawing/2014/main" id="{458B7EF2-9DB4-4646-9F9D-F8140AFA9E17}"/>
              </a:ext>
            </a:extLst>
          </p:cNvPr>
          <p:cNvSpPr txBox="1">
            <a:spLocks/>
          </p:cNvSpPr>
          <p:nvPr/>
        </p:nvSpPr>
        <p:spPr>
          <a:xfrm>
            <a:off x="481806" y="1618345"/>
            <a:ext cx="4041775" cy="4235735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официальные  нормативно-распорядительные  документы  (информационно-справочные,  организационные,  распорядительные),  как  то:  акты,  договоры,  обзоры, заключения,  справки,  положения,  приказы,  решения,  распоряжения,  протоколы, постановления и т.д.,  к  каждому  заявленному  в  таблице  мероприятий  событию  и размещенные в МЭДК в разделе «Выбранный риск (название риска), 1 этап».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18C175E-7449-427F-9459-22DB8347751C}"/>
              </a:ext>
            </a:extLst>
          </p:cNvPr>
          <p:cNvSpPr/>
          <p:nvPr/>
        </p:nvSpPr>
        <p:spPr>
          <a:xfrm>
            <a:off x="531812" y="5972607"/>
            <a:ext cx="81549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Несколько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подтверждающих документов можно сгенерировать </a:t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один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-документ</a:t>
            </a:r>
          </a:p>
        </p:txBody>
      </p:sp>
    </p:spTree>
    <p:extLst>
      <p:ext uri="{BB962C8B-B14F-4D97-AF65-F5344CB8AC3E}">
        <p14:creationId xmlns:p14="http://schemas.microsoft.com/office/powerpoint/2010/main" val="2763196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427168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1800" b="1" cap="all" dirty="0">
                <a:solidFill>
                  <a:srgbClr val="2A7E82"/>
                </a:solidFill>
              </a:rPr>
              <a:t>Низкий уровень оснащения школы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0363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irort\Desktop\2018 год\Логотип\Победитель\логотип ИРО (разные цвета)\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0296"/>
            <a:ext cx="698269" cy="93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3B36DD-8CA8-42CA-A655-D9625EB0F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1484784"/>
            <a:ext cx="7776864" cy="135446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E27E0F-5A7C-45C8-A8C8-E7372B4CB5F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839"/>
          <a:stretch/>
        </p:blipFill>
        <p:spPr>
          <a:xfrm>
            <a:off x="683568" y="3064397"/>
            <a:ext cx="7741093" cy="155938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F669BE2-28D4-4FF4-A1A4-9E0A2905C0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954" y="4817045"/>
            <a:ext cx="7733707" cy="1537953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6761685-922A-44B9-BE7A-44BEF0FDC567}"/>
              </a:ext>
            </a:extLst>
          </p:cNvPr>
          <p:cNvSpPr/>
          <p:nvPr/>
        </p:nvSpPr>
        <p:spPr>
          <a:xfrm>
            <a:off x="810366" y="1556792"/>
            <a:ext cx="1368152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CCC49AE-A4D3-41A8-AD72-93F667403317}"/>
              </a:ext>
            </a:extLst>
          </p:cNvPr>
          <p:cNvSpPr/>
          <p:nvPr/>
        </p:nvSpPr>
        <p:spPr>
          <a:xfrm>
            <a:off x="2918182" y="1556792"/>
            <a:ext cx="2229882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97E6256-3822-4D9E-8F2C-026A7DD29781}"/>
              </a:ext>
            </a:extLst>
          </p:cNvPr>
          <p:cNvSpPr/>
          <p:nvPr/>
        </p:nvSpPr>
        <p:spPr>
          <a:xfrm>
            <a:off x="810366" y="3076990"/>
            <a:ext cx="1817418" cy="78405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8F933A4-29FB-4B21-95BA-21F7628DD77D}"/>
              </a:ext>
            </a:extLst>
          </p:cNvPr>
          <p:cNvSpPr/>
          <p:nvPr/>
        </p:nvSpPr>
        <p:spPr>
          <a:xfrm>
            <a:off x="2843808" y="3094068"/>
            <a:ext cx="1944216" cy="98300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5E6CA00-27E3-4FF8-9CBF-4BBB0B8F6B4A}"/>
              </a:ext>
            </a:extLst>
          </p:cNvPr>
          <p:cNvSpPr/>
          <p:nvPr/>
        </p:nvSpPr>
        <p:spPr>
          <a:xfrm>
            <a:off x="810366" y="4848935"/>
            <a:ext cx="1817418" cy="3802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A0771E3-AA49-49CF-9460-20F03F1E4807}"/>
              </a:ext>
            </a:extLst>
          </p:cNvPr>
          <p:cNvSpPr/>
          <p:nvPr/>
        </p:nvSpPr>
        <p:spPr>
          <a:xfrm>
            <a:off x="5004048" y="4830157"/>
            <a:ext cx="1062234" cy="46171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491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70856"/>
            <a:ext cx="7427168" cy="59384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1800" b="1" cap="all" dirty="0">
                <a:solidFill>
                  <a:srgbClr val="2A7E82"/>
                </a:solidFill>
              </a:rPr>
              <a:t>Низкий уровень оснащения школы. Показатели и результаты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0363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irort\Desktop\2018 год\Логотип\Победитель\логотип ИРО (разные цвета)\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4" y="0"/>
            <a:ext cx="698269" cy="93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8F74E9-536F-4F56-B429-69FB4EC52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584" y="908720"/>
            <a:ext cx="6495238" cy="367619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CC1220-63EE-41DD-8E62-7B4FB0D259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3768" y="4039524"/>
            <a:ext cx="6514286" cy="2647619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1BBA042-2741-42FF-98C8-07102C1C46A9}"/>
              </a:ext>
            </a:extLst>
          </p:cNvPr>
          <p:cNvSpPr/>
          <p:nvPr/>
        </p:nvSpPr>
        <p:spPr>
          <a:xfrm>
            <a:off x="1166004" y="908720"/>
            <a:ext cx="1533788" cy="35091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5F5337B-D343-4176-997F-913A3F3EE84C}"/>
              </a:ext>
            </a:extLst>
          </p:cNvPr>
          <p:cNvSpPr/>
          <p:nvPr/>
        </p:nvSpPr>
        <p:spPr>
          <a:xfrm>
            <a:off x="3203848" y="4077072"/>
            <a:ext cx="1533788" cy="100811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353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427168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1800" b="1" cap="all" dirty="0">
                <a:solidFill>
                  <a:srgbClr val="2A7E82"/>
                </a:solidFill>
              </a:rPr>
              <a:t>Дефицит педагогических кадров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0363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irort\Desktop\2018 год\Логотип\Победитель\логотип ИРО (разные цвета)\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0296"/>
            <a:ext cx="698269" cy="93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BF2B330-033D-4669-8E76-9304AABE93AE}"/>
              </a:ext>
            </a:extLst>
          </p:cNvPr>
          <p:cNvGrpSpPr/>
          <p:nvPr/>
        </p:nvGrpSpPr>
        <p:grpSpPr>
          <a:xfrm>
            <a:off x="452090" y="1392952"/>
            <a:ext cx="8542857" cy="1857143"/>
            <a:chOff x="467544" y="1259632"/>
            <a:chExt cx="8542857" cy="1857143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5EF34585-E915-40A4-8F80-769FBED25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7544" y="1259632"/>
              <a:ext cx="8542857" cy="1857143"/>
            </a:xfrm>
            <a:prstGeom prst="rect">
              <a:avLst/>
            </a:prstGeom>
          </p:spPr>
        </p:pic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144888BD-7D76-42EB-949F-6C6C4CC16B7E}"/>
                </a:ext>
              </a:extLst>
            </p:cNvPr>
            <p:cNvSpPr/>
            <p:nvPr/>
          </p:nvSpPr>
          <p:spPr>
            <a:xfrm>
              <a:off x="539552" y="2348880"/>
              <a:ext cx="1080120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4D8B4BB2-6F1E-4FA2-A563-176B0CC8B48B}"/>
              </a:ext>
            </a:extLst>
          </p:cNvPr>
          <p:cNvGrpSpPr/>
          <p:nvPr/>
        </p:nvGrpSpPr>
        <p:grpSpPr>
          <a:xfrm>
            <a:off x="467543" y="3571819"/>
            <a:ext cx="8542857" cy="1248321"/>
            <a:chOff x="467543" y="3571819"/>
            <a:chExt cx="8542857" cy="1248321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B7BD0EDF-3F04-4A93-AE22-E882BFAD6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7543" y="3571819"/>
              <a:ext cx="8542857" cy="1248321"/>
            </a:xfrm>
            <a:prstGeom prst="rect">
              <a:avLst/>
            </a:prstGeom>
          </p:spPr>
        </p:pic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B365C39A-16F0-4E9D-9A38-653CDF8781C9}"/>
                </a:ext>
              </a:extLst>
            </p:cNvPr>
            <p:cNvSpPr/>
            <p:nvPr/>
          </p:nvSpPr>
          <p:spPr>
            <a:xfrm>
              <a:off x="5796136" y="3908726"/>
              <a:ext cx="1080120" cy="1683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A305777F-2728-4C11-BBFA-7C0FFABABB83}"/>
                </a:ext>
              </a:extLst>
            </p:cNvPr>
            <p:cNvSpPr/>
            <p:nvPr/>
          </p:nvSpPr>
          <p:spPr>
            <a:xfrm>
              <a:off x="5830121" y="4280260"/>
              <a:ext cx="1080120" cy="1683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48D845B-ED15-4C3F-90CA-422279C23B4C}"/>
              </a:ext>
            </a:extLst>
          </p:cNvPr>
          <p:cNvSpPr/>
          <p:nvPr/>
        </p:nvSpPr>
        <p:spPr>
          <a:xfrm>
            <a:off x="492738" y="1438578"/>
            <a:ext cx="1533788" cy="119833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9DCE9A5-DF98-4695-B16B-BCD5A368038B}"/>
              </a:ext>
            </a:extLst>
          </p:cNvPr>
          <p:cNvSpPr/>
          <p:nvPr/>
        </p:nvSpPr>
        <p:spPr>
          <a:xfrm>
            <a:off x="2026526" y="1438577"/>
            <a:ext cx="3409570" cy="119833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F78DE3C-D34F-485D-90AA-7BC1F14CA4A2}"/>
              </a:ext>
            </a:extLst>
          </p:cNvPr>
          <p:cNvSpPr/>
          <p:nvPr/>
        </p:nvSpPr>
        <p:spPr>
          <a:xfrm>
            <a:off x="486648" y="3573982"/>
            <a:ext cx="2357159" cy="57509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B443640-0041-42E8-B5A2-542EB6E4C173}"/>
              </a:ext>
            </a:extLst>
          </p:cNvPr>
          <p:cNvSpPr/>
          <p:nvPr/>
        </p:nvSpPr>
        <p:spPr>
          <a:xfrm>
            <a:off x="2843806" y="3571818"/>
            <a:ext cx="1872209" cy="57509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853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427168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1800" b="1" cap="all" dirty="0">
                <a:solidFill>
                  <a:srgbClr val="2A7E82"/>
                </a:solidFill>
              </a:rPr>
              <a:t>Недостаточная предметная и методическая компетентность педагогических работников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0363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irort\Desktop\2018 год\Логотип\Победитель\логотип ИРО (разные цвета)\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0296"/>
            <a:ext cx="698269" cy="93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5EB515-9C7C-45B6-92C3-D79F7C7F2F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1484784"/>
            <a:ext cx="7803019" cy="425760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5ED681B-5B07-48D1-B470-69FED264003E}"/>
              </a:ext>
            </a:extLst>
          </p:cNvPr>
          <p:cNvSpPr/>
          <p:nvPr/>
        </p:nvSpPr>
        <p:spPr>
          <a:xfrm>
            <a:off x="611560" y="1556792"/>
            <a:ext cx="2230930" cy="151216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F5ECE8A-54E0-48F8-83D5-D63A4C502130}"/>
              </a:ext>
            </a:extLst>
          </p:cNvPr>
          <p:cNvSpPr/>
          <p:nvPr/>
        </p:nvSpPr>
        <p:spPr>
          <a:xfrm>
            <a:off x="611560" y="3789040"/>
            <a:ext cx="2199610" cy="5760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D67BAA3-D3A3-4AA7-9D1F-4AAB35AE6027}"/>
              </a:ext>
            </a:extLst>
          </p:cNvPr>
          <p:cNvSpPr/>
          <p:nvPr/>
        </p:nvSpPr>
        <p:spPr>
          <a:xfrm>
            <a:off x="2843808" y="1556792"/>
            <a:ext cx="1080120" cy="3047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259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427168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1800" b="1" cap="all" dirty="0">
                <a:solidFill>
                  <a:srgbClr val="2A7E82"/>
                </a:solidFill>
              </a:rPr>
              <a:t>Недостаточная предметная и методическая компетентность педагогических работников (показатели и результаты)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0363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irort\Desktop\2018 год\Логотип\Победитель\логотип ИРО (разные цвета)\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0296"/>
            <a:ext cx="698269" cy="93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A34230-475C-4619-8B12-599F9ADEA3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9663"/>
          <a:stretch/>
        </p:blipFill>
        <p:spPr>
          <a:xfrm>
            <a:off x="816678" y="1412776"/>
            <a:ext cx="5411506" cy="124160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E3ACA0-66E3-4FBD-8D1A-1E592EF6C2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134" y="3212976"/>
            <a:ext cx="7427167" cy="185679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1C1415F-9BC4-449A-9953-4DC9BBE8B269}"/>
              </a:ext>
            </a:extLst>
          </p:cNvPr>
          <p:cNvSpPr/>
          <p:nvPr/>
        </p:nvSpPr>
        <p:spPr>
          <a:xfrm>
            <a:off x="971600" y="1818227"/>
            <a:ext cx="1368152" cy="8361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A508B6C-544F-48B2-A05F-A9162D1230CA}"/>
              </a:ext>
            </a:extLst>
          </p:cNvPr>
          <p:cNvSpPr/>
          <p:nvPr/>
        </p:nvSpPr>
        <p:spPr>
          <a:xfrm>
            <a:off x="848134" y="3428999"/>
            <a:ext cx="2067682" cy="11787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315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776864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1800" b="1" cap="all" dirty="0">
                <a:solidFill>
                  <a:srgbClr val="2A7E82"/>
                </a:solidFill>
              </a:rPr>
              <a:t>Пониженный уровень качества </a:t>
            </a:r>
            <a:br>
              <a:rPr lang="ru-RU" sz="1800" b="1" cap="all" dirty="0">
                <a:solidFill>
                  <a:srgbClr val="2A7E82"/>
                </a:solidFill>
              </a:rPr>
            </a:br>
            <a:r>
              <a:rPr lang="ru-RU" sz="1800" b="1" cap="all" dirty="0">
                <a:solidFill>
                  <a:srgbClr val="2A7E82"/>
                </a:solidFill>
              </a:rPr>
              <a:t>школьной и воспитательной среды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0363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irort\Desktop\2018 год\Логотип\Победитель\логотип ИРО (разные цвета)\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0296"/>
            <a:ext cx="698269" cy="93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8B6E6B-F9F8-4A2C-8852-8F1EF9FA1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412776"/>
            <a:ext cx="8630675" cy="187220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797244-3FE7-4809-9629-4F4C2B2D7D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551" y="3578958"/>
            <a:ext cx="7794584" cy="1326487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A2C0976-CB55-46B8-83F3-48CA332E4DC7}"/>
              </a:ext>
            </a:extLst>
          </p:cNvPr>
          <p:cNvSpPr/>
          <p:nvPr/>
        </p:nvSpPr>
        <p:spPr>
          <a:xfrm>
            <a:off x="467544" y="1431474"/>
            <a:ext cx="1800200" cy="70138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AC66095-91D2-4D0B-AD3A-7A33E034FBF1}"/>
              </a:ext>
            </a:extLst>
          </p:cNvPr>
          <p:cNvSpPr/>
          <p:nvPr/>
        </p:nvSpPr>
        <p:spPr>
          <a:xfrm>
            <a:off x="2411760" y="1436810"/>
            <a:ext cx="2376264" cy="187220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8203AF1-1E7F-4EBF-B2AE-0CF9E2DF2E97}"/>
              </a:ext>
            </a:extLst>
          </p:cNvPr>
          <p:cNvSpPr/>
          <p:nvPr/>
        </p:nvSpPr>
        <p:spPr>
          <a:xfrm>
            <a:off x="877972" y="3548984"/>
            <a:ext cx="2541900" cy="13264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92D6D83-97DD-4FD4-B9EC-A861A828350F}"/>
              </a:ext>
            </a:extLst>
          </p:cNvPr>
          <p:cNvSpPr/>
          <p:nvPr/>
        </p:nvSpPr>
        <p:spPr>
          <a:xfrm>
            <a:off x="3520453" y="3640014"/>
            <a:ext cx="1368152" cy="58107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990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5813" y="116632"/>
            <a:ext cx="7870683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1800" b="1" cap="all" dirty="0">
                <a:solidFill>
                  <a:srgbClr val="2A7E82"/>
                </a:solidFill>
              </a:rPr>
              <a:t>Пониженный уровень качества школьной и воспитательной среды </a:t>
            </a:r>
            <a:br>
              <a:rPr lang="ru-RU" sz="1800" b="1" cap="all" dirty="0">
                <a:solidFill>
                  <a:srgbClr val="2A7E82"/>
                </a:solidFill>
              </a:rPr>
            </a:br>
            <a:endParaRPr lang="ru-RU" sz="1800" b="1" cap="all" dirty="0">
              <a:solidFill>
                <a:srgbClr val="2A7E82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0363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irort\Desktop\2018 год\Логотип\Победитель\логотип ИРО (разные цвета)\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0296"/>
            <a:ext cx="698269" cy="93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BD9BE6-B39E-4E92-82E7-F9797A1492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90" y="1772816"/>
            <a:ext cx="8495606" cy="240314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2FC8278-A934-410D-A659-2C906E7F334B}"/>
              </a:ext>
            </a:extLst>
          </p:cNvPr>
          <p:cNvSpPr/>
          <p:nvPr/>
        </p:nvSpPr>
        <p:spPr>
          <a:xfrm>
            <a:off x="2461018" y="1795661"/>
            <a:ext cx="6506041" cy="16333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6B692EE-38CA-4887-A532-4F07BD66C29F}"/>
              </a:ext>
            </a:extLst>
          </p:cNvPr>
          <p:cNvSpPr/>
          <p:nvPr/>
        </p:nvSpPr>
        <p:spPr>
          <a:xfrm>
            <a:off x="1187624" y="332656"/>
            <a:ext cx="7779436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842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427168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1800" b="1" cap="all" dirty="0">
                <a:solidFill>
                  <a:srgbClr val="2A7E82"/>
                </a:solidFill>
              </a:rPr>
              <a:t>Этапы реализации проекта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0363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irort\Desktop\2018 год\Логотип\Победитель\логотип ИРО (разные цвета)\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0296"/>
            <a:ext cx="698269" cy="93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C1B4B3-EAF5-40F8-B386-01BE91B89A17}"/>
              </a:ext>
            </a:extLst>
          </p:cNvPr>
          <p:cNvSpPr txBox="1"/>
          <p:nvPr/>
        </p:nvSpPr>
        <p:spPr>
          <a:xfrm>
            <a:off x="683568" y="1505396"/>
            <a:ext cx="8136904" cy="38472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Выявление рисков. Составление рискового профиля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Самодиагностика. Анкетирование. Выявление рисков.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Активированы отдельные риски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Разработаны программные документы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(Концепция, Среднесрочная программа, программа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антирисковых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мер)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Исполнение дорожной карты. 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Загрузка подтверждающих документов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Подведение итогов</a:t>
            </a:r>
          </a:p>
        </p:txBody>
      </p:sp>
    </p:spTree>
    <p:extLst>
      <p:ext uri="{BB962C8B-B14F-4D97-AF65-F5344CB8AC3E}">
        <p14:creationId xmlns:p14="http://schemas.microsoft.com/office/powerpoint/2010/main" val="2831906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427168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1800" b="1" cap="all" dirty="0">
                <a:solidFill>
                  <a:srgbClr val="2A7E82"/>
                </a:solidFill>
              </a:rPr>
              <a:t>Низкий уровень вовлеченности родителей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0363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irort\Desktop\2018 год\Логотип\Победитель\логотип ИРО (разные цвета)\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0296"/>
            <a:ext cx="698269" cy="93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32359E-FD74-407A-8886-FDF61FE7FB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208"/>
          <a:stretch/>
        </p:blipFill>
        <p:spPr>
          <a:xfrm>
            <a:off x="467544" y="1090010"/>
            <a:ext cx="5546423" cy="201145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EDCC92-9602-4CF8-B970-7D24C0FC6F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142" y="1362280"/>
            <a:ext cx="2942857" cy="501904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55258F2-3DE1-472A-AB1F-C276F7F68A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544" y="3295614"/>
            <a:ext cx="2914286" cy="308571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377BB69-4A6B-42A0-B0F1-D22251D2FFF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279"/>
          <a:stretch/>
        </p:blipFill>
        <p:spPr>
          <a:xfrm>
            <a:off x="3275856" y="4808479"/>
            <a:ext cx="4009524" cy="1572849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96E2E3B-B648-43A1-8B59-A01AE0DE8BA6}"/>
              </a:ext>
            </a:extLst>
          </p:cNvPr>
          <p:cNvSpPr/>
          <p:nvPr/>
        </p:nvSpPr>
        <p:spPr>
          <a:xfrm>
            <a:off x="1259632" y="429672"/>
            <a:ext cx="5184576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26A5D9F-85E7-42A5-8FA1-4A5EE69231A1}"/>
              </a:ext>
            </a:extLst>
          </p:cNvPr>
          <p:cNvSpPr/>
          <p:nvPr/>
        </p:nvSpPr>
        <p:spPr>
          <a:xfrm>
            <a:off x="446396" y="1090010"/>
            <a:ext cx="5546423" cy="20114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F32A663-A74D-44F7-8AAA-0D51BDF924A9}"/>
              </a:ext>
            </a:extLst>
          </p:cNvPr>
          <p:cNvSpPr/>
          <p:nvPr/>
        </p:nvSpPr>
        <p:spPr>
          <a:xfrm>
            <a:off x="446396" y="3204108"/>
            <a:ext cx="1245284" cy="188107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1C71479-F186-429B-89D3-E807A49D7354}"/>
              </a:ext>
            </a:extLst>
          </p:cNvPr>
          <p:cNvSpPr/>
          <p:nvPr/>
        </p:nvSpPr>
        <p:spPr>
          <a:xfrm>
            <a:off x="3304875" y="4694406"/>
            <a:ext cx="1245284" cy="188107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24770CB-F981-4EE5-9086-DF772428BB2C}"/>
              </a:ext>
            </a:extLst>
          </p:cNvPr>
          <p:cNvSpPr/>
          <p:nvPr/>
        </p:nvSpPr>
        <p:spPr>
          <a:xfrm>
            <a:off x="6184434" y="1323032"/>
            <a:ext cx="1245284" cy="25380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923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427168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1800" b="1" cap="all" dirty="0">
                <a:solidFill>
                  <a:srgbClr val="2A7E82"/>
                </a:solidFill>
              </a:rPr>
              <a:t>Риски низкой адаптивности учебного процесса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0363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irort\Desktop\2018 год\Логотип\Победитель\логотип ИРО (разные цвета)\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0296"/>
            <a:ext cx="698269" cy="93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9298DB-255B-475E-BD15-933F422331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1078452"/>
            <a:ext cx="8075240" cy="151000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7A8A32-DF6F-4522-86B5-B21EF4006D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355" y="2708920"/>
            <a:ext cx="8042445" cy="936104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2C2DE1-6A39-4C04-B3DB-3F1456810E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983" y="3885367"/>
            <a:ext cx="8075240" cy="2711985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A862F9A-68E8-4535-A6D0-CF2607A7BA4C}"/>
              </a:ext>
            </a:extLst>
          </p:cNvPr>
          <p:cNvSpPr/>
          <p:nvPr/>
        </p:nvSpPr>
        <p:spPr>
          <a:xfrm>
            <a:off x="644354" y="1089549"/>
            <a:ext cx="1623389" cy="114300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6D5F057-77C0-43D8-904E-C544C783BA90}"/>
              </a:ext>
            </a:extLst>
          </p:cNvPr>
          <p:cNvSpPr/>
          <p:nvPr/>
        </p:nvSpPr>
        <p:spPr>
          <a:xfrm>
            <a:off x="2883021" y="1078452"/>
            <a:ext cx="2193035" cy="151000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BDA2299-8189-40CF-8D64-CF57BD297FC2}"/>
              </a:ext>
            </a:extLst>
          </p:cNvPr>
          <p:cNvSpPr/>
          <p:nvPr/>
        </p:nvSpPr>
        <p:spPr>
          <a:xfrm>
            <a:off x="651304" y="3883482"/>
            <a:ext cx="1904472" cy="116895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5DFF770-E84B-4BF6-8B28-6739E64C2420}"/>
              </a:ext>
            </a:extLst>
          </p:cNvPr>
          <p:cNvSpPr/>
          <p:nvPr/>
        </p:nvSpPr>
        <p:spPr>
          <a:xfrm>
            <a:off x="2672584" y="3068960"/>
            <a:ext cx="1827408" cy="57150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60A5627-6763-4B36-9884-8F7D721674AC}"/>
              </a:ext>
            </a:extLst>
          </p:cNvPr>
          <p:cNvSpPr/>
          <p:nvPr/>
        </p:nvSpPr>
        <p:spPr>
          <a:xfrm>
            <a:off x="656360" y="3073523"/>
            <a:ext cx="1827408" cy="57150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A3803CD-D115-47F8-BFE7-AD34C2CFC198}"/>
              </a:ext>
            </a:extLst>
          </p:cNvPr>
          <p:cNvSpPr/>
          <p:nvPr/>
        </p:nvSpPr>
        <p:spPr>
          <a:xfrm>
            <a:off x="6633545" y="3876175"/>
            <a:ext cx="2047678" cy="34491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19B18B8-E76B-4B58-AD33-2F3DD8CB9390}"/>
              </a:ext>
            </a:extLst>
          </p:cNvPr>
          <p:cNvSpPr/>
          <p:nvPr/>
        </p:nvSpPr>
        <p:spPr>
          <a:xfrm>
            <a:off x="2603212" y="5661248"/>
            <a:ext cx="2040795" cy="9452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B054795-4839-44A4-902B-385136ED43F7}"/>
              </a:ext>
            </a:extLst>
          </p:cNvPr>
          <p:cNvSpPr/>
          <p:nvPr/>
        </p:nvSpPr>
        <p:spPr>
          <a:xfrm>
            <a:off x="6633545" y="5669007"/>
            <a:ext cx="2040795" cy="9452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070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427168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1800" b="1" cap="all" dirty="0">
                <a:solidFill>
                  <a:srgbClr val="2A7E82"/>
                </a:solidFill>
              </a:rPr>
              <a:t>Несформированность внутришкольной системы повышения квалификации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0363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irort\Desktop\2018 год\Логотип\Победитель\логотип ИРО (разные цвета)\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0296"/>
            <a:ext cx="698269" cy="93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1CE33A8-691E-402C-9D92-C596B851DF0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0673"/>
          <a:stretch/>
        </p:blipFill>
        <p:spPr>
          <a:xfrm>
            <a:off x="611560" y="980728"/>
            <a:ext cx="8280920" cy="585672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8F7F0B9-9603-446E-BF57-0FD9F16EA656}"/>
              </a:ext>
            </a:extLst>
          </p:cNvPr>
          <p:cNvSpPr/>
          <p:nvPr/>
        </p:nvSpPr>
        <p:spPr>
          <a:xfrm>
            <a:off x="683568" y="1188027"/>
            <a:ext cx="1718109" cy="51278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A641A16-2548-47A8-9070-1F1DAAFD123B}"/>
              </a:ext>
            </a:extLst>
          </p:cNvPr>
          <p:cNvSpPr/>
          <p:nvPr/>
        </p:nvSpPr>
        <p:spPr>
          <a:xfrm>
            <a:off x="2441891" y="1188027"/>
            <a:ext cx="4506373" cy="51278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E7658CC-8CAB-4723-AC49-5C19A394F15C}"/>
              </a:ext>
            </a:extLst>
          </p:cNvPr>
          <p:cNvSpPr/>
          <p:nvPr/>
        </p:nvSpPr>
        <p:spPr>
          <a:xfrm>
            <a:off x="683567" y="3571566"/>
            <a:ext cx="1718109" cy="10095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CD3E45A-F101-4C3F-AE45-5F674326A431}"/>
              </a:ext>
            </a:extLst>
          </p:cNvPr>
          <p:cNvSpPr/>
          <p:nvPr/>
        </p:nvSpPr>
        <p:spPr>
          <a:xfrm>
            <a:off x="2463924" y="3571830"/>
            <a:ext cx="4484340" cy="115331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C89C03E-5774-42F6-B803-1EAD9379D21D}"/>
              </a:ext>
            </a:extLst>
          </p:cNvPr>
          <p:cNvSpPr/>
          <p:nvPr/>
        </p:nvSpPr>
        <p:spPr>
          <a:xfrm>
            <a:off x="2441891" y="5165192"/>
            <a:ext cx="4506373" cy="51278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D96AC91-EAEC-4A6C-AA24-3FADA9AE1F8C}"/>
              </a:ext>
            </a:extLst>
          </p:cNvPr>
          <p:cNvSpPr/>
          <p:nvPr/>
        </p:nvSpPr>
        <p:spPr>
          <a:xfrm>
            <a:off x="1259632" y="429672"/>
            <a:ext cx="7200800" cy="5510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757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427168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1800" b="1" cap="all" dirty="0">
                <a:solidFill>
                  <a:srgbClr val="2A7E82"/>
                </a:solidFill>
              </a:rPr>
              <a:t>Несформированность внутришкольной системы повышения квалификации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0363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irort\Desktop\2018 год\Логотип\Победитель\логотип ИРО (разные цвета)\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0296"/>
            <a:ext cx="698269" cy="93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144DF1-582D-408F-A6A5-29898DD3D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813" y="1065478"/>
            <a:ext cx="7427168" cy="2769255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116E882-1F40-43A1-8309-E1D0B2D9DC1F}"/>
              </a:ext>
            </a:extLst>
          </p:cNvPr>
          <p:cNvGrpSpPr/>
          <p:nvPr/>
        </p:nvGrpSpPr>
        <p:grpSpPr>
          <a:xfrm>
            <a:off x="1165812" y="4077072"/>
            <a:ext cx="7427167" cy="2520280"/>
            <a:chOff x="1403648" y="3509994"/>
            <a:chExt cx="6095238" cy="2234427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47956647-B12D-42E2-A28D-7CD3000C93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43479"/>
            <a:stretch/>
          </p:blipFill>
          <p:spPr>
            <a:xfrm>
              <a:off x="1403648" y="3509994"/>
              <a:ext cx="6095238" cy="1647198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F76A30AF-8156-4859-AFFA-9FD7B8D821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79850"/>
            <a:stretch/>
          </p:blipFill>
          <p:spPr>
            <a:xfrm>
              <a:off x="1403648" y="5157192"/>
              <a:ext cx="6095238" cy="587229"/>
            </a:xfrm>
            <a:prstGeom prst="rect">
              <a:avLst/>
            </a:prstGeom>
          </p:spPr>
        </p:pic>
      </p:grp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A266B28-5257-4804-B40F-0E051B136F8A}"/>
              </a:ext>
            </a:extLst>
          </p:cNvPr>
          <p:cNvSpPr/>
          <p:nvPr/>
        </p:nvSpPr>
        <p:spPr>
          <a:xfrm>
            <a:off x="2915816" y="1501971"/>
            <a:ext cx="5677163" cy="120694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CB99FB6-6C6D-4E8C-865B-EA218822E2B4}"/>
              </a:ext>
            </a:extLst>
          </p:cNvPr>
          <p:cNvSpPr/>
          <p:nvPr/>
        </p:nvSpPr>
        <p:spPr>
          <a:xfrm>
            <a:off x="2915816" y="2942132"/>
            <a:ext cx="5677163" cy="89260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C6E90A2-70CB-4DA1-AE2F-85D6AF9CC695}"/>
              </a:ext>
            </a:extLst>
          </p:cNvPr>
          <p:cNvSpPr/>
          <p:nvPr/>
        </p:nvSpPr>
        <p:spPr>
          <a:xfrm>
            <a:off x="2927285" y="4077073"/>
            <a:ext cx="5677163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8BA8E9E-E583-4047-A6D9-09AC67866849}"/>
              </a:ext>
            </a:extLst>
          </p:cNvPr>
          <p:cNvSpPr/>
          <p:nvPr/>
        </p:nvSpPr>
        <p:spPr>
          <a:xfrm>
            <a:off x="2927285" y="5006035"/>
            <a:ext cx="5677163" cy="6866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ACB8439-DF54-4432-8ACA-500992A2E2EC}"/>
              </a:ext>
            </a:extLst>
          </p:cNvPr>
          <p:cNvSpPr/>
          <p:nvPr/>
        </p:nvSpPr>
        <p:spPr>
          <a:xfrm>
            <a:off x="2941626" y="6165304"/>
            <a:ext cx="5677163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3650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427168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1800" b="1" cap="all" dirty="0">
                <a:solidFill>
                  <a:srgbClr val="2A7E82"/>
                </a:solidFill>
              </a:rPr>
              <a:t>Высокая доля обучающихся с рисками школьной неуспешности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0363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irort\Desktop\2018 год\Логотип\Победитель\логотип ИРО (разные цвета)\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0296"/>
            <a:ext cx="698269" cy="93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552510-9DE7-4A51-8247-FFA571AF1D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4226" y="1090567"/>
            <a:ext cx="5436604" cy="16150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0FA402-E1AB-4C0E-AD96-4AD4A2ACEA0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275"/>
          <a:stretch/>
        </p:blipFill>
        <p:spPr>
          <a:xfrm>
            <a:off x="1900561" y="2728532"/>
            <a:ext cx="5623767" cy="1400936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6EED3957-5B5D-4722-9EB6-19FCDAB0E5DC}"/>
              </a:ext>
            </a:extLst>
          </p:cNvPr>
          <p:cNvGrpSpPr/>
          <p:nvPr/>
        </p:nvGrpSpPr>
        <p:grpSpPr>
          <a:xfrm>
            <a:off x="1940136" y="4366497"/>
            <a:ext cx="5544615" cy="1400936"/>
            <a:chOff x="2399923" y="5026707"/>
            <a:chExt cx="5760237" cy="1333333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11B7C4C4-7D62-4DDC-A204-4211D7705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99923" y="5026707"/>
              <a:ext cx="1685714" cy="1228571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946A4B45-25DC-4DA4-A0E8-02C1EAF56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69684" y="5026707"/>
              <a:ext cx="4190476" cy="1333333"/>
            </a:xfrm>
            <a:prstGeom prst="rect">
              <a:avLst/>
            </a:prstGeom>
          </p:spPr>
        </p:pic>
      </p:grp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5B4E989-D9EF-46E8-8840-79A81168AB39}"/>
              </a:ext>
            </a:extLst>
          </p:cNvPr>
          <p:cNvSpPr/>
          <p:nvPr/>
        </p:nvSpPr>
        <p:spPr>
          <a:xfrm>
            <a:off x="1920342" y="1772816"/>
            <a:ext cx="5677163" cy="35380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B800808-3F53-495F-BEE0-D652C955E6CC}"/>
              </a:ext>
            </a:extLst>
          </p:cNvPr>
          <p:cNvSpPr/>
          <p:nvPr/>
        </p:nvSpPr>
        <p:spPr>
          <a:xfrm>
            <a:off x="3851920" y="2774894"/>
            <a:ext cx="2952328" cy="63318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9D18AE6-B22F-44FB-ACFE-5F270E036B35}"/>
              </a:ext>
            </a:extLst>
          </p:cNvPr>
          <p:cNvSpPr/>
          <p:nvPr/>
        </p:nvSpPr>
        <p:spPr>
          <a:xfrm>
            <a:off x="2411760" y="2776004"/>
            <a:ext cx="1440160" cy="63318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5F7AFB4-90DD-49C5-8F7D-80BBE05D7923}"/>
              </a:ext>
            </a:extLst>
          </p:cNvPr>
          <p:cNvSpPr/>
          <p:nvPr/>
        </p:nvSpPr>
        <p:spPr>
          <a:xfrm>
            <a:off x="1957962" y="4366497"/>
            <a:ext cx="3550142" cy="123187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5EB78F4-BA50-4A26-997F-5671EF2BC7CD}"/>
              </a:ext>
            </a:extLst>
          </p:cNvPr>
          <p:cNvSpPr/>
          <p:nvPr/>
        </p:nvSpPr>
        <p:spPr>
          <a:xfrm>
            <a:off x="6465957" y="4365104"/>
            <a:ext cx="1018793" cy="14355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1512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427168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1800" b="1" cap="all" dirty="0">
                <a:solidFill>
                  <a:srgbClr val="2A7E82"/>
                </a:solidFill>
              </a:rPr>
              <a:t>Высокая доля обучающихся с рисками школьной неуспешности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0363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irort\Desktop\2018 год\Логотип\Победитель\логотип ИРО (разные цвета)\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0296"/>
            <a:ext cx="698269" cy="93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334D685-CFB2-4B9D-9E78-DDD559AFA3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2153"/>
          <a:stretch/>
        </p:blipFill>
        <p:spPr>
          <a:xfrm>
            <a:off x="766228" y="4294110"/>
            <a:ext cx="3672408" cy="17074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FEE9A20-286A-4B3A-BA4C-91119B079C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813" y="1065478"/>
            <a:ext cx="7139698" cy="302845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49A243C-83BD-4E40-B348-F55E7C311C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2652" y="4294110"/>
            <a:ext cx="4381836" cy="1707628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4753804-B8CE-4965-9F1A-04871FAB105F}"/>
              </a:ext>
            </a:extLst>
          </p:cNvPr>
          <p:cNvSpPr/>
          <p:nvPr/>
        </p:nvSpPr>
        <p:spPr>
          <a:xfrm>
            <a:off x="3330806" y="2043597"/>
            <a:ext cx="2177298" cy="66532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90FFF49-DF8B-45B2-BCC3-46B15F1660BF}"/>
              </a:ext>
            </a:extLst>
          </p:cNvPr>
          <p:cNvSpPr/>
          <p:nvPr/>
        </p:nvSpPr>
        <p:spPr>
          <a:xfrm>
            <a:off x="750760" y="4360096"/>
            <a:ext cx="3672407" cy="16414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7A59B6F-5373-43D9-BE54-B26F061F2853}"/>
              </a:ext>
            </a:extLst>
          </p:cNvPr>
          <p:cNvSpPr/>
          <p:nvPr/>
        </p:nvSpPr>
        <p:spPr>
          <a:xfrm>
            <a:off x="6084168" y="4797152"/>
            <a:ext cx="2880320" cy="120337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2225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427168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1800" b="1" cap="all" dirty="0">
                <a:solidFill>
                  <a:srgbClr val="2A7E82"/>
                </a:solidFill>
              </a:rPr>
              <a:t>Низкое качество преодоления языковых и культурных барьеров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0363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irort\Desktop\2018 год\Логотип\Победитель\логотип ИРО (разные цвета)\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0296"/>
            <a:ext cx="698269" cy="93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A071A991-6036-4F8F-9E98-73B1B6612BEA}"/>
              </a:ext>
            </a:extLst>
          </p:cNvPr>
          <p:cNvGrpSpPr/>
          <p:nvPr/>
        </p:nvGrpSpPr>
        <p:grpSpPr>
          <a:xfrm>
            <a:off x="467543" y="980728"/>
            <a:ext cx="5040561" cy="3874175"/>
            <a:chOff x="418476" y="1052736"/>
            <a:chExt cx="5210702" cy="4194005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8FC99B43-A54A-4452-B636-F509B57207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4960" b="52687"/>
            <a:stretch/>
          </p:blipFill>
          <p:spPr>
            <a:xfrm>
              <a:off x="418476" y="1052736"/>
              <a:ext cx="5210702" cy="1584176"/>
            </a:xfrm>
            <a:prstGeom prst="rect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848AC611-8EAF-4FE7-BAC1-899026C6FC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46788"/>
            <a:stretch/>
          </p:blipFill>
          <p:spPr>
            <a:xfrm>
              <a:off x="422743" y="2638488"/>
              <a:ext cx="5206435" cy="26082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</p:pic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EAC18FE2-40F8-4EDF-B4A7-61BD655F2DED}"/>
              </a:ext>
            </a:extLst>
          </p:cNvPr>
          <p:cNvGrpSpPr/>
          <p:nvPr/>
        </p:nvGrpSpPr>
        <p:grpSpPr>
          <a:xfrm>
            <a:off x="4211960" y="4655838"/>
            <a:ext cx="4752528" cy="2085530"/>
            <a:chOff x="5580111" y="2049786"/>
            <a:chExt cx="4561906" cy="1994748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00BC6493-F91C-4295-AD31-ECCBFA8ED6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74827"/>
            <a:stretch/>
          </p:blipFill>
          <p:spPr>
            <a:xfrm>
              <a:off x="5580111" y="2049786"/>
              <a:ext cx="4561905" cy="803150"/>
            </a:xfrm>
            <a:prstGeom prst="rect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345D482A-43B6-44B2-BDE3-252CA9EFDC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61414"/>
            <a:stretch/>
          </p:blipFill>
          <p:spPr>
            <a:xfrm>
              <a:off x="5580112" y="2813465"/>
              <a:ext cx="4561905" cy="1231069"/>
            </a:xfrm>
            <a:prstGeom prst="rect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</p:pic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F372594-62B9-46D1-9219-062221C3D86D}"/>
              </a:ext>
            </a:extLst>
          </p:cNvPr>
          <p:cNvSpPr/>
          <p:nvPr/>
        </p:nvSpPr>
        <p:spPr>
          <a:xfrm>
            <a:off x="424456" y="1106010"/>
            <a:ext cx="5083648" cy="1143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E6D31F2-26A1-45EB-BA66-9AF3F3982CA7}"/>
              </a:ext>
            </a:extLst>
          </p:cNvPr>
          <p:cNvSpPr/>
          <p:nvPr/>
        </p:nvSpPr>
        <p:spPr>
          <a:xfrm>
            <a:off x="445999" y="2444096"/>
            <a:ext cx="5083648" cy="177699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0671D25-24E2-4352-B4F7-64EA03A70CA2}"/>
              </a:ext>
            </a:extLst>
          </p:cNvPr>
          <p:cNvSpPr/>
          <p:nvPr/>
        </p:nvSpPr>
        <p:spPr>
          <a:xfrm>
            <a:off x="4145977" y="4820457"/>
            <a:ext cx="4884491" cy="6338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9CF4959-F38C-4E1C-8219-BC258900E60C}"/>
              </a:ext>
            </a:extLst>
          </p:cNvPr>
          <p:cNvSpPr/>
          <p:nvPr/>
        </p:nvSpPr>
        <p:spPr>
          <a:xfrm>
            <a:off x="4161774" y="5736735"/>
            <a:ext cx="4884491" cy="3581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86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427168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1800" b="1" cap="all" dirty="0">
                <a:solidFill>
                  <a:srgbClr val="2A7E82"/>
                </a:solidFill>
              </a:rPr>
              <a:t>Низкое качество преодоления языковых и культурных барьеров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0363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irort\Desktop\2018 год\Логотип\Победитель\логотип ИРО (разные цвета)\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0296"/>
            <a:ext cx="698269" cy="93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4E14D2A-7115-4401-B597-CFCB4A07FB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r="-16"/>
          <a:stretch/>
        </p:blipFill>
        <p:spPr>
          <a:xfrm>
            <a:off x="1475656" y="1259632"/>
            <a:ext cx="6048672" cy="411708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EA0DE70-6E11-4B19-815C-BA3EF9EF8177}"/>
              </a:ext>
            </a:extLst>
          </p:cNvPr>
          <p:cNvSpPr/>
          <p:nvPr/>
        </p:nvSpPr>
        <p:spPr>
          <a:xfrm>
            <a:off x="5364088" y="1700808"/>
            <a:ext cx="958467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7D4329E-E7D5-4D72-B1C4-417B2F62AF6A}"/>
              </a:ext>
            </a:extLst>
          </p:cNvPr>
          <p:cNvSpPr/>
          <p:nvPr/>
        </p:nvSpPr>
        <p:spPr>
          <a:xfrm>
            <a:off x="1475656" y="1196752"/>
            <a:ext cx="3888432" cy="4257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3096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427168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1800" b="1" cap="all" dirty="0">
                <a:solidFill>
                  <a:srgbClr val="2A7E82"/>
                </a:solidFill>
              </a:rPr>
              <a:t>Низкое качество преодоления языковых и культурных барьеров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0363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irort\Desktop\2018 год\Логотип\Победитель\логотип ИРО (разные цвета)\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0296"/>
            <a:ext cx="698269" cy="93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3454A7-D4E7-4EF2-889E-E20DB081F3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551" y="1324649"/>
            <a:ext cx="7614897" cy="1633966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1393B7-1766-421B-B671-081CA3C4D70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3805"/>
          <a:stretch/>
        </p:blipFill>
        <p:spPr>
          <a:xfrm>
            <a:off x="4658037" y="3394429"/>
            <a:ext cx="2132804" cy="163396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6CDF22D-2703-402D-8FAA-6EADF3AC50B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1533"/>
          <a:stretch/>
        </p:blipFill>
        <p:spPr>
          <a:xfrm>
            <a:off x="2511826" y="3416424"/>
            <a:ext cx="2132804" cy="31683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9EA5355-DA51-4AD9-9F4A-8C1505F3FD4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4600"/>
          <a:stretch/>
        </p:blipFill>
        <p:spPr>
          <a:xfrm>
            <a:off x="6788258" y="3394429"/>
            <a:ext cx="2132804" cy="295232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00EDF18-8F40-41A5-8B7F-80F3028F798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57892"/>
          <a:stretch/>
        </p:blipFill>
        <p:spPr>
          <a:xfrm>
            <a:off x="395536" y="3356992"/>
            <a:ext cx="2132804" cy="228188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C365C21-4A93-4B64-8C28-DDC779FE7D94}"/>
              </a:ext>
            </a:extLst>
          </p:cNvPr>
          <p:cNvSpPr/>
          <p:nvPr/>
        </p:nvSpPr>
        <p:spPr>
          <a:xfrm>
            <a:off x="764551" y="1561412"/>
            <a:ext cx="3735441" cy="14355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E0E89D0-3745-4E6D-AAA8-C30D5AD3ACB1}"/>
              </a:ext>
            </a:extLst>
          </p:cNvPr>
          <p:cNvSpPr/>
          <p:nvPr/>
        </p:nvSpPr>
        <p:spPr>
          <a:xfrm>
            <a:off x="432372" y="3384284"/>
            <a:ext cx="1061944" cy="225459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40366CC-8DDB-4DC0-8C3B-043C29A07357}"/>
              </a:ext>
            </a:extLst>
          </p:cNvPr>
          <p:cNvSpPr/>
          <p:nvPr/>
        </p:nvSpPr>
        <p:spPr>
          <a:xfrm>
            <a:off x="2511826" y="3394700"/>
            <a:ext cx="1115293" cy="163369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46B0AAE-D1A6-4407-96BF-D83F997196A0}"/>
              </a:ext>
            </a:extLst>
          </p:cNvPr>
          <p:cNvSpPr/>
          <p:nvPr/>
        </p:nvSpPr>
        <p:spPr>
          <a:xfrm>
            <a:off x="4658037" y="3384284"/>
            <a:ext cx="1115293" cy="163369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820480A-81EA-4457-A0EE-DC0C5BCDC557}"/>
              </a:ext>
            </a:extLst>
          </p:cNvPr>
          <p:cNvSpPr/>
          <p:nvPr/>
        </p:nvSpPr>
        <p:spPr>
          <a:xfrm>
            <a:off x="6804248" y="3393594"/>
            <a:ext cx="1050412" cy="29523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774195B-7EE6-4009-94D2-80F94D322AC0}"/>
              </a:ext>
            </a:extLst>
          </p:cNvPr>
          <p:cNvSpPr/>
          <p:nvPr/>
        </p:nvSpPr>
        <p:spPr>
          <a:xfrm>
            <a:off x="1272994" y="426859"/>
            <a:ext cx="7427168" cy="5377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4103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427168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1800" b="1" cap="all" dirty="0">
                <a:solidFill>
                  <a:srgbClr val="2A7E82"/>
                </a:solidFill>
              </a:rPr>
              <a:t>Дорожная карта. Задачи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0363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irort\Desktop\2018 год\Логотип\Победитель\логотип ИРО (разные цвета)\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0296"/>
            <a:ext cx="698269" cy="93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A4AD13A-2B68-474E-966C-1022497B6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3647086"/>
            <a:ext cx="8615549" cy="158211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3D20F21-3E3F-4CF9-B819-C8532B09D076}"/>
              </a:ext>
            </a:extLst>
          </p:cNvPr>
          <p:cNvSpPr/>
          <p:nvPr/>
        </p:nvSpPr>
        <p:spPr>
          <a:xfrm>
            <a:off x="545650" y="1354151"/>
            <a:ext cx="8119782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256579"/>
              </a:buClr>
              <a:buFont typeface="Wingdings" panose="05000000000000000000" pitchFamily="2" charset="2"/>
              <a:buChar char="§"/>
            </a:pPr>
            <a:r>
              <a:rPr lang="ru-RU" dirty="0"/>
              <a:t>Нет единообразия в формулировках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256579"/>
              </a:buClr>
              <a:buFont typeface="Wingdings" panose="05000000000000000000" pitchFamily="2" charset="2"/>
              <a:buChar char="§"/>
            </a:pPr>
            <a:r>
              <a:rPr lang="ru-RU" dirty="0"/>
              <a:t>Задачи в паспорте </a:t>
            </a:r>
            <a:r>
              <a:rPr lang="ru-RU" dirty="0" err="1"/>
              <a:t>антирисковой</a:t>
            </a:r>
            <a:r>
              <a:rPr lang="ru-RU" dirty="0"/>
              <a:t> программы не совпадают с задачами </a:t>
            </a:r>
            <a:br>
              <a:rPr lang="ru-RU" dirty="0"/>
            </a:br>
            <a:r>
              <a:rPr lang="ru-RU" dirty="0"/>
              <a:t>в Дорожной карте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256579"/>
              </a:buClr>
              <a:buFont typeface="Wingdings" panose="05000000000000000000" pitchFamily="2" charset="2"/>
              <a:buChar char="§"/>
            </a:pPr>
            <a:r>
              <a:rPr lang="ru-RU" dirty="0"/>
              <a:t>Задачи подменяются мероприятиями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256579"/>
              </a:buClr>
              <a:buFont typeface="Wingdings" panose="05000000000000000000" pitchFamily="2" charset="2"/>
              <a:buChar char="§"/>
            </a:pPr>
            <a:r>
              <a:rPr lang="ru-RU" dirty="0"/>
              <a:t>Не все задачи из паспорта программы включены в дорожную карту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7262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9288" y="201843"/>
            <a:ext cx="7427168" cy="79208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1800" b="1" cap="all" dirty="0">
                <a:solidFill>
                  <a:srgbClr val="2A7E82"/>
                </a:solidFill>
              </a:rPr>
              <a:t>Сроки проведения следующего мониторинга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0363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irort\Desktop\2018 год\Логотип\Победитель\логотип ИРО (разные цвета)\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0296"/>
            <a:ext cx="698269" cy="93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0835BB-F904-4264-B30E-A07E9E767048}"/>
              </a:ext>
            </a:extLst>
          </p:cNvPr>
          <p:cNvSpPr txBox="1"/>
          <p:nvPr/>
        </p:nvSpPr>
        <p:spPr>
          <a:xfrm>
            <a:off x="657880" y="836712"/>
            <a:ext cx="8136904" cy="34932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июня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– мониторинг исполнения 1 этапа в ИС МЭДК</a:t>
            </a:r>
          </a:p>
          <a:p>
            <a:pPr algn="ctr">
              <a:spcAft>
                <a:spcPts val="300"/>
              </a:spcAf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(первичный мониторинг наступления позитивных изменений)</a:t>
            </a:r>
          </a:p>
          <a:p>
            <a:pPr algn="ctr">
              <a:spcAft>
                <a:spcPts val="300"/>
              </a:spcAf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Оценивается показатель: </a:t>
            </a:r>
          </a:p>
          <a:p>
            <a:pPr algn="ctr">
              <a:spcAft>
                <a:spcPts val="300"/>
              </a:spcAf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доля ОО, 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разместивших документы для мониторинга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подтвержденные куратором)</a:t>
            </a:r>
          </a:p>
          <a:p>
            <a:pPr algn="ctr">
              <a:spcAft>
                <a:spcPts val="300"/>
              </a:spcAft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300"/>
              </a:spcAft>
            </a:pP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1-20 июня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– содержательная экспертиза подтверждающих документов в рамках проведения мониторинга 1 этапа наступления позитивных изменений</a:t>
            </a:r>
          </a:p>
          <a:p>
            <a:pPr algn="ctr">
              <a:spcAft>
                <a:spcPts val="300"/>
              </a:spcAf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Федеральный координатор проводит 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выборочную содержательную экспертизу</a:t>
            </a:r>
          </a:p>
          <a:p>
            <a:pPr algn="ctr">
              <a:spcAft>
                <a:spcPts val="300"/>
              </a:spcAf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Оценивается показатель: </a:t>
            </a:r>
          </a:p>
          <a:p>
            <a:pPr algn="ctr">
              <a:spcAft>
                <a:spcPts val="300"/>
              </a:spcAf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доля ОО, чьи подтверждающие 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соответствуют параметра экспертизы</a:t>
            </a:r>
          </a:p>
          <a:p>
            <a:pPr algn="ctr">
              <a:spcAft>
                <a:spcPts val="300"/>
              </a:spcAft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300"/>
              </a:spcAft>
            </a:pP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июня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– объявление ФИОКО результатов мониторинга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DE1A01D-B600-4587-AECF-567D64A46191}"/>
              </a:ext>
            </a:extLst>
          </p:cNvPr>
          <p:cNvSpPr/>
          <p:nvPr/>
        </p:nvSpPr>
        <p:spPr>
          <a:xfrm>
            <a:off x="924662" y="4311163"/>
            <a:ext cx="78701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июня разместить в ИС МЭДК документы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исполнению 1 этапа, подтвержденные куратором</a:t>
            </a:r>
          </a:p>
          <a:p>
            <a:pPr algn="ctr"/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Документы, подтверждающие проведение мероприятий / принятие мер в строгом соответствии 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планом (дорожной картой)</a:t>
            </a:r>
          </a:p>
          <a:p>
            <a:pPr algn="ctr"/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Дорожную карту можно внести изменения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46489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427168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1800" b="1" cap="all" dirty="0">
                <a:solidFill>
                  <a:srgbClr val="2A7E82"/>
                </a:solidFill>
              </a:rPr>
              <a:t>Дорожная карта. показатели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0363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irort\Desktop\2018 год\Логотип\Победитель\логотип ИРО (разные цвета)\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0296"/>
            <a:ext cx="698269" cy="93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3D20F21-3E3F-4CF9-B819-C8532B09D076}"/>
              </a:ext>
            </a:extLst>
          </p:cNvPr>
          <p:cNvSpPr/>
          <p:nvPr/>
        </p:nvSpPr>
        <p:spPr>
          <a:xfrm>
            <a:off x="645668" y="1259632"/>
            <a:ext cx="7887951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256579"/>
              </a:buClr>
              <a:buFont typeface="Wingdings" panose="05000000000000000000" pitchFamily="2" charset="2"/>
              <a:buChar char="§"/>
            </a:pPr>
            <a:r>
              <a:rPr lang="ru-RU" dirty="0"/>
              <a:t>Показатели «не показывают» достижения цели (должны быть ее индикаторами)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256579"/>
              </a:buClr>
              <a:buFont typeface="Wingdings" panose="05000000000000000000" pitchFamily="2" charset="2"/>
              <a:buChar char="§"/>
            </a:pPr>
            <a:r>
              <a:rPr lang="ru-RU" dirty="0"/>
              <a:t>Путаются показатели и ожидаемые результаты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256579"/>
              </a:buClr>
              <a:buFont typeface="Wingdings" panose="05000000000000000000" pitchFamily="2" charset="2"/>
              <a:buChar char="§"/>
            </a:pPr>
            <a:r>
              <a:rPr lang="ru-RU" dirty="0"/>
              <a:t>Указываются неизмеримые показатели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256579"/>
              </a:buClr>
              <a:buFont typeface="Wingdings" panose="05000000000000000000" pitchFamily="2" charset="2"/>
              <a:buChar char="§"/>
            </a:pPr>
            <a:r>
              <a:rPr lang="ru-RU" dirty="0"/>
              <a:t>Показатели ≠ задачи ≠ ожидаемые результаты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256579"/>
              </a:buClr>
              <a:buFont typeface="Wingdings" panose="05000000000000000000" pitchFamily="2" charset="2"/>
              <a:buChar char="§"/>
            </a:pPr>
            <a:r>
              <a:rPr lang="ru-RU" dirty="0"/>
              <a:t>Мероприятия не ведут к достижению показателей, не соответствуют решаемой проблеме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FB3E04-B861-469F-8DD4-1A6F5DE58F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4132622"/>
            <a:ext cx="8527082" cy="174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750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427168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1800" b="1" cap="all" dirty="0">
                <a:solidFill>
                  <a:srgbClr val="2A7E82"/>
                </a:solidFill>
              </a:rPr>
              <a:t>Дорожная карта. показатели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0363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irort\Desktop\2018 год\Логотип\Победитель\логотип ИРО (разные цвета)\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0296"/>
            <a:ext cx="698269" cy="93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EF7DED9A-F9AD-4D7B-9167-944D5206CB18}"/>
              </a:ext>
            </a:extLst>
          </p:cNvPr>
          <p:cNvGrpSpPr/>
          <p:nvPr/>
        </p:nvGrpSpPr>
        <p:grpSpPr>
          <a:xfrm>
            <a:off x="804397" y="2060848"/>
            <a:ext cx="8075240" cy="2088232"/>
            <a:chOff x="611560" y="1387740"/>
            <a:chExt cx="8245424" cy="2015936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E3D20F21-3E3F-4CF9-B819-C8532B09D076}"/>
                </a:ext>
              </a:extLst>
            </p:cNvPr>
            <p:cNvSpPr/>
            <p:nvPr/>
          </p:nvSpPr>
          <p:spPr>
            <a:xfrm>
              <a:off x="611560" y="1387740"/>
              <a:ext cx="4248472" cy="20159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Clr>
                  <a:srgbClr val="256579"/>
                </a:buClr>
                <a:buFont typeface="Wingdings" panose="05000000000000000000" pitchFamily="2" charset="2"/>
                <a:buChar char="§"/>
              </a:pPr>
              <a:r>
                <a:rPr lang="ru-RU" dirty="0"/>
                <a:t>Уровень, степень удовлетворенности</a:t>
              </a:r>
            </a:p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Clr>
                  <a:srgbClr val="256579"/>
                </a:buClr>
                <a:buFont typeface="Wingdings" panose="05000000000000000000" pitchFamily="2" charset="2"/>
                <a:buChar char="§"/>
              </a:pPr>
              <a:r>
                <a:rPr lang="ru-RU" dirty="0"/>
                <a:t>Увеличение, уменьшение</a:t>
              </a:r>
            </a:p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Clr>
                  <a:srgbClr val="256579"/>
                </a:buClr>
                <a:buFont typeface="Wingdings" panose="05000000000000000000" pitchFamily="2" charset="2"/>
                <a:buChar char="§"/>
              </a:pPr>
              <a:r>
                <a:rPr lang="ru-RU" dirty="0"/>
                <a:t>Повышение понижение</a:t>
              </a:r>
            </a:p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Clr>
                  <a:srgbClr val="256579"/>
                </a:buClr>
                <a:buFont typeface="Wingdings" panose="05000000000000000000" pitchFamily="2" charset="2"/>
                <a:buChar char="§"/>
              </a:pPr>
              <a:r>
                <a:rPr lang="ru-RU" dirty="0"/>
                <a:t>Динамика </a:t>
              </a:r>
            </a:p>
            <a:p>
              <a:endParaRPr lang="ru-RU" dirty="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E52E8F03-DD94-495F-8039-30E210E16721}"/>
                </a:ext>
              </a:extLst>
            </p:cNvPr>
            <p:cNvSpPr/>
            <p:nvPr/>
          </p:nvSpPr>
          <p:spPr>
            <a:xfrm>
              <a:off x="5724128" y="1700808"/>
              <a:ext cx="3132856" cy="1200329"/>
            </a:xfrm>
            <a:prstGeom prst="rect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  <a:buClr>
                  <a:srgbClr val="256579"/>
                </a:buClr>
              </a:pPr>
              <a:r>
                <a:rPr lang="ru-RU" dirty="0"/>
                <a:t>Предполагают проведение входной и выходной диагностики / опроса / анкетирования и т.п.</a:t>
              </a:r>
            </a:p>
          </p:txBody>
        </p:sp>
        <p:sp>
          <p:nvSpPr>
            <p:cNvPr id="3" name="Стрелка: влево 2">
              <a:extLst>
                <a:ext uri="{FF2B5EF4-FFF2-40B4-BE49-F238E27FC236}">
                  <a16:creationId xmlns:a16="http://schemas.microsoft.com/office/drawing/2014/main" id="{54F00793-2739-435B-8EF7-837FFDFA079C}"/>
                </a:ext>
              </a:extLst>
            </p:cNvPr>
            <p:cNvSpPr/>
            <p:nvPr/>
          </p:nvSpPr>
          <p:spPr>
            <a:xfrm>
              <a:off x="4370828" y="2058656"/>
              <a:ext cx="978408" cy="484632"/>
            </a:xfrm>
            <a:prstGeom prst="leftArrow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5439522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427168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1800" b="1" cap="all" dirty="0">
                <a:solidFill>
                  <a:srgbClr val="2A7E82"/>
                </a:solidFill>
              </a:rPr>
              <a:t>Дорожная карта. сроки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0363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irort\Desktop\2018 год\Логотип\Победитель\логотип ИРО (разные цвета)\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0296"/>
            <a:ext cx="698269" cy="93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5E4AA36-BC1F-49B0-8786-7A4EC4067263}"/>
              </a:ext>
            </a:extLst>
          </p:cNvPr>
          <p:cNvSpPr/>
          <p:nvPr/>
        </p:nvSpPr>
        <p:spPr>
          <a:xfrm>
            <a:off x="899592" y="1412776"/>
            <a:ext cx="7571184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256579"/>
              </a:buClr>
              <a:buFont typeface="Wingdings" panose="05000000000000000000" pitchFamily="2" charset="2"/>
              <a:buChar char="§"/>
            </a:pPr>
            <a:r>
              <a:rPr lang="ru-RU" dirty="0"/>
              <a:t>Соблюдение хронологии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256579"/>
              </a:buClr>
              <a:buFont typeface="Wingdings" panose="05000000000000000000" pitchFamily="2" charset="2"/>
              <a:buChar char="§"/>
            </a:pPr>
            <a:r>
              <a:rPr lang="ru-RU" dirty="0"/>
              <a:t>Срок «В течение года» – 2-3 мероприятия на каждый этап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256579"/>
              </a:buClr>
              <a:buFont typeface="Wingdings" panose="05000000000000000000" pitchFamily="2" charset="2"/>
              <a:buChar char="§"/>
            </a:pPr>
            <a:r>
              <a:rPr lang="ru-RU" dirty="0"/>
              <a:t>Разумные сроки - время на решение задачи / проведение мероприятия должно быть соразмерно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256579"/>
              </a:buClr>
            </a:pPr>
            <a:r>
              <a:rPr lang="ru-RU" dirty="0"/>
              <a:t>«Создание плана» – «В течение года»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256579"/>
              </a:buClr>
            </a:pPr>
            <a:r>
              <a:rPr lang="ru-RU" dirty="0"/>
              <a:t>«Создание условий» - апрель</a:t>
            </a:r>
          </a:p>
          <a:p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0978436-DAAF-4D05-A9DC-101CC5A0B4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4136599"/>
            <a:ext cx="8042445" cy="936104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174860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9288" y="201843"/>
            <a:ext cx="7427168" cy="79208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1800" b="1" cap="all" dirty="0">
                <a:solidFill>
                  <a:srgbClr val="2A7E82"/>
                </a:solidFill>
              </a:rPr>
              <a:t>Сроки проведения следующего мониторинга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0363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irort\Desktop\2018 год\Логотип\Победитель\логотип ИРО (разные цвета)\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0296"/>
            <a:ext cx="698269" cy="93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DE1A01D-B600-4587-AECF-567D64A46191}"/>
              </a:ext>
            </a:extLst>
          </p:cNvPr>
          <p:cNvSpPr/>
          <p:nvPr/>
        </p:nvSpPr>
        <p:spPr>
          <a:xfrm>
            <a:off x="481940" y="1196752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июня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разместить в ИС МЭДК документы </a:t>
            </a:r>
          </a:p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 исполнению 1 этапа, подтвержденные куратором</a:t>
            </a: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Документы, подтверждающие проведение мероприятий/принятие мер, </a:t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строгом соответствии с планом (дорожной картой)</a:t>
            </a: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Несколько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подтверждающих документов можно сгенерировать </a:t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один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-документ</a:t>
            </a: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 Дорожную карту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можно внести изменения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algn="ctr">
              <a:buFontTx/>
              <a:buChar char="-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добавить реальные/нужные/проведенные мероприятия, </a:t>
            </a:r>
          </a:p>
          <a:p>
            <a:pPr marL="342900" indent="-342900" algn="ctr">
              <a:buFontTx/>
              <a:buChar char="-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убрать не нужное/не имеющее отношение к содержанию риска и т.п. </a:t>
            </a:r>
          </a:p>
          <a:p>
            <a:pPr marL="342900" indent="-342900" algn="ctr">
              <a:buFontTx/>
              <a:buChar char="-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скорректировать сроки проведения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48513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7380" y="332656"/>
            <a:ext cx="7039036" cy="72008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1800" b="1" cap="all" dirty="0">
                <a:solidFill>
                  <a:srgbClr val="2A7E82"/>
                </a:solidFill>
              </a:rPr>
              <a:t>Подтверждающие документы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0363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irort\Desktop\2018 год\Логотип\Победитель\логотип ИРО (разные цвета)\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0296"/>
            <a:ext cx="698269" cy="93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A3F251E7-C5F1-4386-8DC5-AB36153757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2708270"/>
              </p:ext>
            </p:extLst>
          </p:nvPr>
        </p:nvGraphicFramePr>
        <p:xfrm>
          <a:off x="640984" y="1484784"/>
          <a:ext cx="7862032" cy="4091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70292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0363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irort\Desktop\2018 год\Логотип\Победитель\логотип ИРО (разные цвета)\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0296"/>
            <a:ext cx="698269" cy="93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00CA128A-E12F-4B47-A03B-FB8016B18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116632"/>
            <a:ext cx="7427168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1800" b="1" cap="all" dirty="0">
                <a:solidFill>
                  <a:srgbClr val="2A7E82"/>
                </a:solidFill>
              </a:rPr>
              <a:t>ИС МЭДК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59CABB-60BC-4FD6-B77A-7684F7E1B6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0208" y="1029884"/>
            <a:ext cx="6634159" cy="549546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F267F341-D05C-432D-8C15-18063EF4301C}"/>
              </a:ext>
            </a:extLst>
          </p:cNvPr>
          <p:cNvGrpSpPr/>
          <p:nvPr/>
        </p:nvGrpSpPr>
        <p:grpSpPr>
          <a:xfrm>
            <a:off x="750811" y="4149080"/>
            <a:ext cx="2309021" cy="432048"/>
            <a:chOff x="750811" y="4149080"/>
            <a:chExt cx="2309021" cy="432048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DDBABAAC-D098-4F4D-AA8D-FC16FE7F38FE}"/>
                </a:ext>
              </a:extLst>
            </p:cNvPr>
            <p:cNvSpPr/>
            <p:nvPr/>
          </p:nvSpPr>
          <p:spPr>
            <a:xfrm>
              <a:off x="1691680" y="4149080"/>
              <a:ext cx="1368152" cy="432048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" name="Прямая со стрелкой 5">
              <a:extLst>
                <a:ext uri="{FF2B5EF4-FFF2-40B4-BE49-F238E27FC236}">
                  <a16:creationId xmlns:a16="http://schemas.microsoft.com/office/drawing/2014/main" id="{D9CA1F25-DBD3-4761-931F-DC8ECC10B0DE}"/>
                </a:ext>
              </a:extLst>
            </p:cNvPr>
            <p:cNvCxnSpPr>
              <a:cxnSpLocks/>
            </p:cNvCxnSpPr>
            <p:nvPr/>
          </p:nvCxnSpPr>
          <p:spPr>
            <a:xfrm>
              <a:off x="750811" y="4365104"/>
              <a:ext cx="872202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1BA4243D-4477-46D1-BA4B-B9B95B1B99D2}"/>
              </a:ext>
            </a:extLst>
          </p:cNvPr>
          <p:cNvGrpSpPr/>
          <p:nvPr/>
        </p:nvGrpSpPr>
        <p:grpSpPr>
          <a:xfrm>
            <a:off x="755576" y="4653136"/>
            <a:ext cx="2309021" cy="432048"/>
            <a:chOff x="750811" y="4149080"/>
            <a:chExt cx="2309021" cy="432048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697A91F3-74E5-44F4-815E-465950B66775}"/>
                </a:ext>
              </a:extLst>
            </p:cNvPr>
            <p:cNvSpPr/>
            <p:nvPr/>
          </p:nvSpPr>
          <p:spPr>
            <a:xfrm>
              <a:off x="1691680" y="4149080"/>
              <a:ext cx="1368152" cy="432048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" name="Прямая со стрелкой 11">
              <a:extLst>
                <a:ext uri="{FF2B5EF4-FFF2-40B4-BE49-F238E27FC236}">
                  <a16:creationId xmlns:a16="http://schemas.microsoft.com/office/drawing/2014/main" id="{8EDF32B5-135C-4A5A-879F-C6CD1543037E}"/>
                </a:ext>
              </a:extLst>
            </p:cNvPr>
            <p:cNvCxnSpPr>
              <a:cxnSpLocks/>
            </p:cNvCxnSpPr>
            <p:nvPr/>
          </p:nvCxnSpPr>
          <p:spPr>
            <a:xfrm>
              <a:off x="750811" y="4365104"/>
              <a:ext cx="872202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59267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0363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irort\Desktop\2018 год\Логотип\Победитель\логотип ИРО (разные цвета)\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0296"/>
            <a:ext cx="698269" cy="93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D8C29103-C668-43DB-B426-6BA0DF57B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380" y="332656"/>
            <a:ext cx="7039036" cy="72008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1800" b="1" cap="all" dirty="0">
                <a:solidFill>
                  <a:srgbClr val="2A7E82"/>
                </a:solidFill>
              </a:rPr>
              <a:t>Описание рисков:</a:t>
            </a:r>
            <a:br>
              <a:rPr lang="ru-RU" sz="1800" b="1" cap="all" dirty="0">
                <a:solidFill>
                  <a:srgbClr val="2A7E82"/>
                </a:solidFill>
              </a:rPr>
            </a:br>
            <a:r>
              <a:rPr lang="ru-RU" sz="1800" b="1" cap="all" dirty="0">
                <a:solidFill>
                  <a:srgbClr val="2A7E82"/>
                </a:solidFill>
              </a:rPr>
              <a:t>соответствие содержания </a:t>
            </a:r>
            <a:r>
              <a:rPr lang="ru-RU" sz="1800" b="1" cap="all" dirty="0" err="1">
                <a:solidFill>
                  <a:srgbClr val="2A7E82"/>
                </a:solidFill>
              </a:rPr>
              <a:t>антирисковой</a:t>
            </a:r>
            <a:r>
              <a:rPr lang="ru-RU" sz="1800" b="1" cap="all" dirty="0">
                <a:solidFill>
                  <a:srgbClr val="2A7E82"/>
                </a:solidFill>
              </a:rPr>
              <a:t> программы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AB7E08AD-80B6-4CBA-8B52-E93CAD880C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797012"/>
              </p:ext>
            </p:extLst>
          </p:nvPr>
        </p:nvGraphicFramePr>
        <p:xfrm>
          <a:off x="467544" y="1052736"/>
          <a:ext cx="8496943" cy="5662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3347369674"/>
                    </a:ext>
                  </a:extLst>
                </a:gridCol>
                <a:gridCol w="1987275">
                  <a:extLst>
                    <a:ext uri="{9D8B030D-6E8A-4147-A177-3AD203B41FA5}">
                      <a16:colId xmlns:a16="http://schemas.microsoft.com/office/drawing/2014/main" val="539174003"/>
                    </a:ext>
                  </a:extLst>
                </a:gridCol>
                <a:gridCol w="5789588">
                  <a:extLst>
                    <a:ext uri="{9D8B030D-6E8A-4147-A177-3AD203B41FA5}">
                      <a16:colId xmlns:a16="http://schemas.microsoft.com/office/drawing/2014/main" val="3959522287"/>
                    </a:ext>
                  </a:extLst>
                </a:gridCol>
              </a:tblGrid>
              <a:tr h="893036">
                <a:tc rowSpan="3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Проблема обеспеченности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Низкий уровень оснащения школы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Школы, имеющие в нужном количестве компьютеры и доступ в Интернет, имеют образовательные преимущества по сравнению со школами с ресурсными дефицитами, риск неравенства в образовательных возможностях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125238"/>
                  </a:ext>
                </a:extLst>
              </a:tr>
              <a:tr h="693528">
                <a:tc v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Дефицит педагогических кадров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Привлечение мотивированных специалистов, эффективные средства противодействия дефицитам кадров (организация сетевых партнерств и развитие применения цифровых образовательных ресурсов)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530650"/>
                  </a:ext>
                </a:extLst>
              </a:tr>
              <a:tr h="1292052">
                <a:tc vMerge="1"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Недостаточная предметная и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методическая компетентность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педагогических работников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Владение развитыми предметными, методическими и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</a:rPr>
                        <a:t>психологопедагогическими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  компетентностями, непрерывное их совершенствование. Низкий уровень сформированности компетентностей может проявляться в низком уровне мотивации обучающихся, низком уровне школьного благополучия, слабом освоении учебной программы и др.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247686"/>
                  </a:ext>
                </a:extLst>
              </a:tr>
              <a:tr h="1691067"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Проблемы обеспечения благоприятного «школьного уклада»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Пониженный уровень качества школьной и воспитательной среды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Связано с уровнем профессионального сотрудничества педагогического коллектива, что предполагает как индивидуальный профессионализм школьных учителей, так и развитые навыки педагогического взаимодействия с учащимися и внутри педагогического коллектива. Небольшое внимание к развитие профессионального самоопределения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обучающихся понижает учебную мотивацию, у школьников не формируется уверенность в собственных учебных силах, что в конечном итоге затрудняет и выбор направления будущей карьеры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357969"/>
                  </a:ext>
                </a:extLst>
              </a:tr>
              <a:tr h="109254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Низкий уровень вовлеченности родителей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Часто родители не знают о доступных способах поддержания учебного процесса своих детей, а школа не может обеспечить должного уровня консультаций.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</a:rPr>
                        <a:t>Невовлеченные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 родители могут снижать учебную мотивацию, предъявляя завышенные требования или, напротив, демонстрируя безразличие к учебным делам школьника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48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444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0363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irort\Desktop\2018 год\Логотип\Победитель\логотип ИРО (разные цвета)\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0296"/>
            <a:ext cx="698269" cy="93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D8C29103-C668-43DB-B426-6BA0DF57B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380" y="332656"/>
            <a:ext cx="7039036" cy="72008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1800" b="1" cap="all" dirty="0">
                <a:solidFill>
                  <a:srgbClr val="2A7E82"/>
                </a:solidFill>
              </a:rPr>
              <a:t>Описание рисков:</a:t>
            </a:r>
            <a:br>
              <a:rPr lang="ru-RU" sz="1800" b="1" cap="all" dirty="0">
                <a:solidFill>
                  <a:srgbClr val="2A7E82"/>
                </a:solidFill>
              </a:rPr>
            </a:br>
            <a:r>
              <a:rPr lang="ru-RU" sz="1800" b="1" cap="all" dirty="0">
                <a:solidFill>
                  <a:srgbClr val="2A7E82"/>
                </a:solidFill>
              </a:rPr>
              <a:t>соответствие содержания </a:t>
            </a:r>
            <a:r>
              <a:rPr lang="ru-RU" sz="1800" b="1" cap="all" dirty="0" err="1">
                <a:solidFill>
                  <a:srgbClr val="2A7E82"/>
                </a:solidFill>
              </a:rPr>
              <a:t>антирисковой</a:t>
            </a:r>
            <a:r>
              <a:rPr lang="ru-RU" sz="1800" b="1" cap="all" dirty="0">
                <a:solidFill>
                  <a:srgbClr val="2A7E82"/>
                </a:solidFill>
              </a:rPr>
              <a:t> программы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AB7E08AD-80B6-4CBA-8B52-E93CAD880C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789061"/>
              </p:ext>
            </p:extLst>
          </p:nvPr>
        </p:nvGraphicFramePr>
        <p:xfrm>
          <a:off x="462626" y="1236314"/>
          <a:ext cx="8542986" cy="525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410">
                  <a:extLst>
                    <a:ext uri="{9D8B030D-6E8A-4147-A177-3AD203B41FA5}">
                      <a16:colId xmlns:a16="http://schemas.microsoft.com/office/drawing/2014/main" val="3347369674"/>
                    </a:ext>
                  </a:extLst>
                </a:gridCol>
                <a:gridCol w="1980896">
                  <a:extLst>
                    <a:ext uri="{9D8B030D-6E8A-4147-A177-3AD203B41FA5}">
                      <a16:colId xmlns:a16="http://schemas.microsoft.com/office/drawing/2014/main" val="539174003"/>
                    </a:ext>
                  </a:extLst>
                </a:gridCol>
                <a:gridCol w="6120680">
                  <a:extLst>
                    <a:ext uri="{9D8B030D-6E8A-4147-A177-3AD203B41FA5}">
                      <a16:colId xmlns:a16="http://schemas.microsoft.com/office/drawing/2014/main" val="3959522287"/>
                    </a:ext>
                  </a:extLst>
                </a:gridCol>
              </a:tblGrid>
              <a:tr h="370840">
                <a:tc rowSpan="5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Низкая эффективность управления в школе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Риски низкой адаптивности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учебного процесса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Отсутствие адаптивности учебного процесса. Отсутствие учета индивидуальных возможностей обучающихся. Определение прогресса развития обучающегося на основании оценки результатов обучения. Зачастую оценивание проводится без должного внимания к обеспечению объективности оценки и анализу получаемых результатов. Отсутствие системы объективного наблюдения за образовательными результатами не позволяет своевременно корректировать образовательный процесс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12523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Несформированность внутришкольной системы повышения квалификации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Профессиональное взаимодействие – один из важных элементов непрерывного педагогического образования и одна из эффективных форм профессионального обучения. Отсутствие системы наставничества, посещения уроков других учителей приводит к отсутствию объективной обратной связи для учителя и увеличивает риск низких образовательных результатов обучающихся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53065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Высокая доля обучающихся с рисками школьной неуспешности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Риски учебной неуспешности развиваются из-за отсутствия системной работы с неуспевающими обучающимися и недостаточной психологической поддержки. Ситуация помощи отдельному обучающемуся: низкие результаты – это индикатор, который должен запускать процессы индивидуальной поддержки школьника по выявленным дефицитам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24768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Высокая доля обучающихся с ОВЗ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Отсутствие развитых компетенций по работе с учащимися с ОВЗ у учителей может проявляться в значительном повышении риска низких результатов при росте доли таких обучающихся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35796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Низкое качество преодоления языковых и культурных барьеров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Без дополнительной поддержки учащиеся из семей мигрантов, чей язык общения дома отличается от языка преподавания школьных предметов, могут испытывать значительные затруднения в обучении, что может приводить к общему снижению результатов школы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48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8248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0363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irort\Desktop\2018 год\Логотип\Победитель\логотип ИРО (разные цвета)\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0296"/>
            <a:ext cx="698269" cy="93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D8C29103-C668-43DB-B426-6BA0DF57B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380" y="332656"/>
            <a:ext cx="7039036" cy="72008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1800" b="1" cap="all" dirty="0">
                <a:solidFill>
                  <a:srgbClr val="2A7E82"/>
                </a:solidFill>
              </a:rPr>
              <a:t>Рисковый профиль: </a:t>
            </a:r>
            <a:br>
              <a:rPr lang="ru-RU" sz="1800" b="1" cap="all" dirty="0">
                <a:solidFill>
                  <a:srgbClr val="2A7E82"/>
                </a:solidFill>
              </a:rPr>
            </a:br>
            <a:r>
              <a:rPr lang="ru-RU" sz="1800" b="1" cap="all" dirty="0">
                <a:solidFill>
                  <a:srgbClr val="2A7E82"/>
                </a:solidFill>
              </a:rPr>
              <a:t>2021 </a:t>
            </a:r>
            <a:r>
              <a:rPr lang="en-US" sz="1800" b="1" cap="all" dirty="0">
                <a:solidFill>
                  <a:srgbClr val="2A7E82"/>
                </a:solidFill>
              </a:rPr>
              <a:t>VS </a:t>
            </a:r>
            <a:r>
              <a:rPr lang="ru-RU" sz="1800" b="1" cap="all" dirty="0">
                <a:solidFill>
                  <a:srgbClr val="2A7E82"/>
                </a:solidFill>
              </a:rPr>
              <a:t>2022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59E2DA11-55E2-4A6A-8D7C-0211AE3F8DC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7544" y="1100349"/>
          <a:ext cx="8568952" cy="538488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4245526">
                  <a:extLst>
                    <a:ext uri="{9D8B030D-6E8A-4147-A177-3AD203B41FA5}">
                      <a16:colId xmlns:a16="http://schemas.microsoft.com/office/drawing/2014/main" val="3069722074"/>
                    </a:ext>
                  </a:extLst>
                </a:gridCol>
                <a:gridCol w="4323426">
                  <a:extLst>
                    <a:ext uri="{9D8B030D-6E8A-4147-A177-3AD203B41FA5}">
                      <a16:colId xmlns:a16="http://schemas.microsoft.com/office/drawing/2014/main" val="3332806064"/>
                    </a:ext>
                  </a:extLst>
                </a:gridCol>
              </a:tblGrid>
              <a:tr h="382004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2021 год – 24 ОО</a:t>
                      </a:r>
                    </a:p>
                    <a:p>
                      <a:pPr algn="l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Факторы риска (выбраны в работу)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2022 год – 17 ОО</a:t>
                      </a:r>
                    </a:p>
                    <a:p>
                      <a:pPr algn="l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Факторы риска (выбраны в работу)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443400"/>
                  </a:ext>
                </a:extLst>
              </a:tr>
              <a:tr h="5337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высокая доля обучающихся с рисками учебной неуспешности (16 – 66%)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высокая доля обучающихся с рисками учебной неуспешности (9 – 53%)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980989"/>
                  </a:ext>
                </a:extLst>
              </a:tr>
              <a:tr h="5337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</a:rPr>
                        <a:t>низкая учебная мотивация обучающихся (11 – 46%)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низкое качество преодоления языковых и культурных  барьеров (6 – 35%)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9579859"/>
                  </a:ext>
                </a:extLst>
              </a:tr>
              <a:tr h="533758"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низкое качество преодоления языковых и культурных  барьеров (10 – 41%)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низкий уровень оснащения школы (5 – 29%)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068412"/>
                  </a:ext>
                </a:extLst>
              </a:tr>
              <a:tr h="5337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</a:rPr>
                        <a:t>низкий уровень оснащения школы (7 – 29%)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пониженный уровень качества школьной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образовательной и воспитательной среды (4 – 23%)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137254"/>
                  </a:ext>
                </a:extLst>
              </a:tr>
              <a:tr h="5337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</a:rPr>
                        <a:t>недостаточная предметная и методическая компетентность </a:t>
                      </a:r>
                      <a:r>
                        <a:rPr lang="ru-RU" sz="1400" u="none" strike="noStrike" dirty="0" err="1">
                          <a:effectLst/>
                        </a:rPr>
                        <a:t>пед.работников</a:t>
                      </a:r>
                      <a:r>
                        <a:rPr lang="ru-RU" sz="1400" u="none" strike="noStrike" dirty="0">
                          <a:effectLst/>
                        </a:rPr>
                        <a:t> (7 – 29%)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риски низкой адаптивности учебного процесса (4 </a:t>
                      </a:r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23%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70358"/>
                  </a:ext>
                </a:extLst>
              </a:tr>
              <a:tr h="533758"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пониженный уровень школьного благополучия (6 – 25%)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недостаточная предметная и методическая компетентность </a:t>
                      </a:r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пед.работников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(3 – 17%)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0855379"/>
                  </a:ext>
                </a:extLst>
              </a:tr>
              <a:tr h="3820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дефицит педагогических кадров (4 – 16%)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несформированность внутришкольной системы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повышения квалификации (3 – 17%)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644699"/>
                  </a:ext>
                </a:extLst>
              </a:tr>
              <a:tr h="3820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высокая доля обучающихся с ОВЗ (4 – 16%)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дефицит педагогических кадров (2 – 12%)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441514"/>
                  </a:ext>
                </a:extLst>
              </a:tr>
              <a:tr h="3820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</a:rPr>
                        <a:t>низкий уровень вовлеченности родителей (2 – 8%)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низкий уровень вовлеченности родителей (2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– 12%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318594"/>
                  </a:ext>
                </a:extLst>
              </a:tr>
              <a:tr h="3820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низкий уровень дисциплины в классе (1 – 4%)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высокая доля обучающихся с ОВЗ (0)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939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2495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7380" y="332656"/>
            <a:ext cx="7039036" cy="72008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1800" b="1" cap="all" dirty="0" err="1">
                <a:solidFill>
                  <a:srgbClr val="2A7E82"/>
                </a:solidFill>
              </a:rPr>
              <a:t>Антирисковая</a:t>
            </a:r>
            <a:r>
              <a:rPr lang="ru-RU" sz="1800" b="1" cap="all" dirty="0">
                <a:solidFill>
                  <a:srgbClr val="2A7E82"/>
                </a:solidFill>
              </a:rPr>
              <a:t> программа. Чек-лист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0363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irort\Desktop\2018 год\Логотип\Победитель\логотип ИРО (разные цвета)\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0296"/>
            <a:ext cx="698269" cy="93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7B85CD-1B4B-4CF1-BCFD-A2B1C453FD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0024" y="836712"/>
            <a:ext cx="6683951" cy="593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5511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2434</TotalTime>
  <Words>1423</Words>
  <Application>Microsoft Office PowerPoint</Application>
  <PresentationFormat>Экран (4:3)</PresentationFormat>
  <Paragraphs>162</Paragraphs>
  <Slides>33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7" baseType="lpstr">
      <vt:lpstr>Arial</vt:lpstr>
      <vt:lpstr>Calibri</vt:lpstr>
      <vt:lpstr>Wingdings</vt:lpstr>
      <vt:lpstr>Тема Office</vt:lpstr>
      <vt:lpstr>Государственное автономное образовательное учреждение дополнительного профессионального образования  «ИНСТИТУТ РАЗВИТИЯ ОБРАЗОВАНИЯ РЕСПУБЛИКИ ТАТАРСТАН»</vt:lpstr>
      <vt:lpstr>Этапы реализации проекта </vt:lpstr>
      <vt:lpstr>Сроки проведения следующего мониторинга</vt:lpstr>
      <vt:lpstr>Подтверждающие документы</vt:lpstr>
      <vt:lpstr>ИС МЭДК</vt:lpstr>
      <vt:lpstr>Описание рисков: соответствие содержания антирисковой программы</vt:lpstr>
      <vt:lpstr>Описание рисков: соответствие содержания антирисковой программы</vt:lpstr>
      <vt:lpstr>Рисковый профиль:  2021 VS 2022</vt:lpstr>
      <vt:lpstr>Антирисковая программа. Чек-лист</vt:lpstr>
      <vt:lpstr>Антирисковая программа. Чек-лист</vt:lpstr>
      <vt:lpstr>Антирисковая программа. Чек-лист</vt:lpstr>
      <vt:lpstr>Подтверждающие документы</vt:lpstr>
      <vt:lpstr>Низкий уровень оснащения школы</vt:lpstr>
      <vt:lpstr>Низкий уровень оснащения школы. Показатели и результаты</vt:lpstr>
      <vt:lpstr>Дефицит педагогических кадров</vt:lpstr>
      <vt:lpstr>Недостаточная предметная и методическая компетентность педагогических работников</vt:lpstr>
      <vt:lpstr>Недостаточная предметная и методическая компетентность педагогических работников (показатели и результаты)</vt:lpstr>
      <vt:lpstr>Пониженный уровень качества  школьной и воспитательной среды</vt:lpstr>
      <vt:lpstr>Пониженный уровень качества школьной и воспитательной среды  </vt:lpstr>
      <vt:lpstr>Низкий уровень вовлеченности родителей</vt:lpstr>
      <vt:lpstr>Риски низкой адаптивности учебного процесса</vt:lpstr>
      <vt:lpstr>Несформированность внутришкольной системы повышения квалификации</vt:lpstr>
      <vt:lpstr>Несформированность внутришкольной системы повышения квалификации</vt:lpstr>
      <vt:lpstr>Высокая доля обучающихся с рисками школьной неуспешности</vt:lpstr>
      <vt:lpstr>Высокая доля обучающихся с рисками школьной неуспешности</vt:lpstr>
      <vt:lpstr>Низкое качество преодоления языковых и культурных барьеров</vt:lpstr>
      <vt:lpstr>Низкое качество преодоления языковых и культурных барьеров</vt:lpstr>
      <vt:lpstr>Низкое качество преодоления языковых и культурных барьеров</vt:lpstr>
      <vt:lpstr>Дорожная карта. Задачи</vt:lpstr>
      <vt:lpstr>Дорожная карта. показатели</vt:lpstr>
      <vt:lpstr>Дорожная карта. показатели</vt:lpstr>
      <vt:lpstr>Дорожная карта. сроки</vt:lpstr>
      <vt:lpstr>Сроки проведения следующего мониторинга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автономное образовательное учреждение дополнительного профессионального образования  «ИНСТИТУТ РАЗВИТИЯ ОБРАЗОВАНИЯ РЕСПУБЛИКИ ТАТАРСТАН»</dc:title>
  <dc:creator>irort</dc:creator>
  <cp:lastModifiedBy>User</cp:lastModifiedBy>
  <cp:revision>571</cp:revision>
  <cp:lastPrinted>2022-05-12T07:58:55Z</cp:lastPrinted>
  <dcterms:created xsi:type="dcterms:W3CDTF">2018-08-24T07:23:45Z</dcterms:created>
  <dcterms:modified xsi:type="dcterms:W3CDTF">2022-05-12T08:04:30Z</dcterms:modified>
</cp:coreProperties>
</file>