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7" r:id="rId4"/>
    <p:sldId id="261" r:id="rId5"/>
    <p:sldId id="312" r:id="rId6"/>
    <p:sldId id="280" r:id="rId7"/>
    <p:sldId id="284" r:id="rId8"/>
    <p:sldId id="285" r:id="rId9"/>
    <p:sldId id="313" r:id="rId10"/>
    <p:sldId id="286" r:id="rId11"/>
    <p:sldId id="289" r:id="rId12"/>
    <p:sldId id="290" r:id="rId13"/>
    <p:sldId id="294" r:id="rId14"/>
    <p:sldId id="302" r:id="rId15"/>
    <p:sldId id="303" r:id="rId16"/>
    <p:sldId id="314" r:id="rId17"/>
    <p:sldId id="304" r:id="rId18"/>
    <p:sldId id="307" r:id="rId19"/>
    <p:sldId id="315" r:id="rId20"/>
    <p:sldId id="311" r:id="rId21"/>
    <p:sldId id="316" r:id="rId22"/>
    <p:sldId id="273" r:id="rId23"/>
  </p:sldIdLst>
  <p:sldSz cx="18288000" cy="10287000"/>
  <p:notesSz cx="6858000" cy="9144000"/>
  <p:embeddedFontLst>
    <p:embeddedFont>
      <p:font typeface="Evolventa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Evolventa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B82"/>
    <a:srgbClr val="F0ABC1"/>
    <a:srgbClr val="F7B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8032" autoAdjust="0"/>
  </p:normalViewPr>
  <p:slideViewPr>
    <p:cSldViewPr>
      <p:cViewPr varScale="1">
        <p:scale>
          <a:sx n="66" d="100"/>
          <a:sy n="66" d="100"/>
        </p:scale>
        <p:origin x="738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2BEAE-9855-476C-AF6C-B39237DC63D9}" type="doc">
      <dgm:prSet loTypeId="urn:microsoft.com/office/officeart/2005/8/layout/vList3" loCatId="list" qsTypeId="urn:microsoft.com/office/officeart/2005/8/quickstyle/simple3" qsCatId="simple" csTypeId="urn:microsoft.com/office/officeart/2005/8/colors/accent6_4" csCatId="accent6" phldr="1"/>
      <dgm:spPr/>
    </dgm:pt>
    <dgm:pt modelId="{0F5FE009-5CB2-4329-BFCC-7BB7CA6EC69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Обучение и развитие на федеральном уровне (ФИОКО, ФИПИ,  ВШЭ)</a:t>
          </a:r>
          <a:endParaRPr lang="ru-RU" sz="3200" b="1" kern="1200" dirty="0">
            <a:solidFill>
              <a:srgbClr val="2B4B82"/>
            </a:solidFill>
            <a:latin typeface="Evolventa"/>
            <a:ea typeface="+mn-ea"/>
            <a:cs typeface="+mn-cs"/>
          </a:endParaRPr>
        </a:p>
      </dgm:t>
    </dgm:pt>
    <dgm:pt modelId="{3FB38E3A-23D3-4FF4-BD0F-D9B62362AA20}" type="parTrans" cxnId="{2055A9C5-B22A-48C7-9886-1AC6739800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39065D-43E9-4222-8DE2-7224CA98F20D}" type="sibTrans" cxnId="{2055A9C5-B22A-48C7-9886-1AC6739800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B78D66-FD01-4634-B257-BD43BCC670AA}">
      <dgm:prSet phldrT="[Текст]" custT="1"/>
      <dgm:spPr>
        <a:solidFill>
          <a:srgbClr val="F0ABC1"/>
        </a:solidFill>
      </dgm:spPr>
      <dgm:t>
        <a:bodyPr/>
        <a:lstStyle/>
        <a:p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Муниципальные лучшие управленческие и педагогические практики</a:t>
          </a:r>
          <a:endParaRPr lang="ru-RU" sz="3200" b="1" kern="1200" dirty="0">
            <a:solidFill>
              <a:srgbClr val="2B4B82"/>
            </a:solidFill>
            <a:latin typeface="Evolventa"/>
            <a:ea typeface="+mn-ea"/>
            <a:cs typeface="+mn-cs"/>
          </a:endParaRPr>
        </a:p>
      </dgm:t>
    </dgm:pt>
    <dgm:pt modelId="{B7D71320-AE6E-49BC-AAE7-63836D2D677E}" type="parTrans" cxnId="{D470760E-0ACD-414B-8DB1-04FF21050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B082F4-871C-4479-AC5E-7ECE9DF21531}" type="sibTrans" cxnId="{D470760E-0ACD-414B-8DB1-04FF210503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C8E167-2A9D-4E79-B889-9FC3C89FE15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Внутрифирменное обучение</a:t>
          </a:r>
        </a:p>
      </dgm:t>
    </dgm:pt>
    <dgm:pt modelId="{751C37FE-4850-4F6D-8D74-0FAF7D6B8373}" type="parTrans" cxnId="{67B98403-E476-47BD-96B6-AA302C9E6A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AAEE3F-0628-482B-9AA2-FA471004F665}" type="sibTrans" cxnId="{67B98403-E476-47BD-96B6-AA302C9E6A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455770-B029-4547-A191-8690B20BE217}">
      <dgm:prSet custT="1"/>
      <dgm:spPr>
        <a:solidFill>
          <a:srgbClr val="F0ABC1"/>
        </a:solidFill>
      </dgm:spPr>
      <dgm:t>
        <a:bodyPr/>
        <a:lstStyle/>
        <a:p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Сетевое партнерство –кураторство, наставничество</a:t>
          </a:r>
        </a:p>
      </dgm:t>
    </dgm:pt>
    <dgm:pt modelId="{0F7E2A45-C92D-40EC-BC10-DA3EF05C710F}" type="parTrans" cxnId="{B8246F73-266E-41E2-86D1-A94DAF7423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F99D7C-C11D-4257-90E7-76F98EBD13E4}" type="sibTrans" cxnId="{B8246F73-266E-41E2-86D1-A94DAF7423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82278D-8418-47D5-9647-0068230B8952}" type="pres">
      <dgm:prSet presAssocID="{8E92BEAE-9855-476C-AF6C-B39237DC63D9}" presName="linearFlow" presStyleCnt="0">
        <dgm:presLayoutVars>
          <dgm:dir/>
          <dgm:resizeHandles val="exact"/>
        </dgm:presLayoutVars>
      </dgm:prSet>
      <dgm:spPr/>
    </dgm:pt>
    <dgm:pt modelId="{F892B9B0-034E-4602-AD10-8E2958628B10}" type="pres">
      <dgm:prSet presAssocID="{0F5FE009-5CB2-4329-BFCC-7BB7CA6EC69E}" presName="composite" presStyleCnt="0"/>
      <dgm:spPr/>
    </dgm:pt>
    <dgm:pt modelId="{7D03481A-B803-4251-89D6-90BFD2F72B3C}" type="pres">
      <dgm:prSet presAssocID="{0F5FE009-5CB2-4329-BFCC-7BB7CA6EC69E}" presName="imgShp" presStyleLbl="fgImgPlace1" presStyleIdx="0" presStyleCnt="4" custScaleX="175225" custScaleY="86948" custLinFactNeighborX="-33606" custLinFactNeighborY="136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970591-032E-4021-BB9B-8D2DA422CF34}" type="pres">
      <dgm:prSet presAssocID="{0F5FE009-5CB2-4329-BFCC-7BB7CA6EC69E}" presName="txShp" presStyleLbl="node1" presStyleIdx="0" presStyleCnt="4" custLinFactNeighborX="12300" custLinFactNeighborY="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A4B4D-09D6-4851-87AC-BD8AC06681E7}" type="pres">
      <dgm:prSet presAssocID="{9839065D-43E9-4222-8DE2-7224CA98F20D}" presName="spacing" presStyleCnt="0"/>
      <dgm:spPr/>
    </dgm:pt>
    <dgm:pt modelId="{9DD83AD9-6B68-4428-9A4A-A7C243551300}" type="pres">
      <dgm:prSet presAssocID="{5DB78D66-FD01-4634-B257-BD43BCC670AA}" presName="composite" presStyleCnt="0"/>
      <dgm:spPr/>
    </dgm:pt>
    <dgm:pt modelId="{0C2BE98D-7B1C-4AF6-ABCE-444B38F48C5B}" type="pres">
      <dgm:prSet presAssocID="{5DB78D66-FD01-4634-B257-BD43BCC670AA}" presName="imgShp" presStyleLbl="fgImgPlace1" presStyleIdx="1" presStyleCnt="4" custScaleX="145548" custScaleY="118330" custLinFactNeighborX="-35936" custLinFactNeighborY="49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3BC3B98-9879-4E61-9692-C312139CB8E5}" type="pres">
      <dgm:prSet presAssocID="{5DB78D66-FD01-4634-B257-BD43BCC670AA}" presName="txShp" presStyleLbl="node1" presStyleIdx="1" presStyleCnt="4" custLinFactNeighborX="13947" custLinFactNeighborY="-4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130F4-8C0D-4E2E-8982-7C069A888E16}" type="pres">
      <dgm:prSet presAssocID="{30B082F4-871C-4479-AC5E-7ECE9DF21531}" presName="spacing" presStyleCnt="0"/>
      <dgm:spPr/>
    </dgm:pt>
    <dgm:pt modelId="{21F36467-10FB-4E0D-AF9C-3E2DA216919F}" type="pres">
      <dgm:prSet presAssocID="{AEC8E167-2A9D-4E79-B889-9FC3C89FE154}" presName="composite" presStyleCnt="0"/>
      <dgm:spPr/>
    </dgm:pt>
    <dgm:pt modelId="{37DBE93B-ADB1-4567-9058-1EE8438CCB3A}" type="pres">
      <dgm:prSet presAssocID="{AEC8E167-2A9D-4E79-B889-9FC3C89FE154}" presName="imgShp" presStyleLbl="fgImgPlace1" presStyleIdx="2" presStyleCnt="4" custScaleX="133685" custScaleY="112475" custLinFactNeighborX="-25041" custLinFactNeighborY="92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69D8AB-F3EC-467B-BBD7-EBCB21309EBE}" type="pres">
      <dgm:prSet presAssocID="{AEC8E167-2A9D-4E79-B889-9FC3C89FE154}" presName="txShp" presStyleLbl="node1" presStyleIdx="2" presStyleCnt="4" custLinFactNeighborX="14272" custLinFactNeighborY="-3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E5531-D038-4D2C-B742-5AF723E59B78}" type="pres">
      <dgm:prSet presAssocID="{80AAEE3F-0628-482B-9AA2-FA471004F665}" presName="spacing" presStyleCnt="0"/>
      <dgm:spPr/>
    </dgm:pt>
    <dgm:pt modelId="{E2079684-BADF-41AE-A2C4-407FCE9EEF60}" type="pres">
      <dgm:prSet presAssocID="{AC455770-B029-4547-A191-8690B20BE217}" presName="composite" presStyleCnt="0"/>
      <dgm:spPr/>
    </dgm:pt>
    <dgm:pt modelId="{A463872B-A549-4561-90A2-37F54989D2A8}" type="pres">
      <dgm:prSet presAssocID="{AC455770-B029-4547-A191-8690B20BE217}" presName="imgShp" presStyleLbl="fgImgPlace1" presStyleIdx="3" presStyleCnt="4" custScaleX="165288" custScaleY="123198" custLinFactNeighborX="-31001" custLinFactNeighborY="-832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1EBCD2-A284-4B8F-8975-E4637BE5EBB7}" type="pres">
      <dgm:prSet presAssocID="{AC455770-B029-4547-A191-8690B20BE217}" presName="txShp" presStyleLbl="node1" presStyleIdx="3" presStyleCnt="4" custLinFactNeighborX="14302" custLinFactNeighborY="-6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24B43-D503-4A1E-A74E-1DC2F09C99FC}" type="presOf" srcId="{AC455770-B029-4547-A191-8690B20BE217}" destId="{EA1EBCD2-A284-4B8F-8975-E4637BE5EBB7}" srcOrd="0" destOrd="0" presId="urn:microsoft.com/office/officeart/2005/8/layout/vList3"/>
    <dgm:cxn modelId="{3A6DF846-7D90-416E-9390-FFCDFD4FE630}" type="presOf" srcId="{8E92BEAE-9855-476C-AF6C-B39237DC63D9}" destId="{AC82278D-8418-47D5-9647-0068230B8952}" srcOrd="0" destOrd="0" presId="urn:microsoft.com/office/officeart/2005/8/layout/vList3"/>
    <dgm:cxn modelId="{B8246F73-266E-41E2-86D1-A94DAF7423C0}" srcId="{8E92BEAE-9855-476C-AF6C-B39237DC63D9}" destId="{AC455770-B029-4547-A191-8690B20BE217}" srcOrd="3" destOrd="0" parTransId="{0F7E2A45-C92D-40EC-BC10-DA3EF05C710F}" sibTransId="{BCF99D7C-C11D-4257-90E7-76F98EBD13E4}"/>
    <dgm:cxn modelId="{2055A9C5-B22A-48C7-9886-1AC673980014}" srcId="{8E92BEAE-9855-476C-AF6C-B39237DC63D9}" destId="{0F5FE009-5CB2-4329-BFCC-7BB7CA6EC69E}" srcOrd="0" destOrd="0" parTransId="{3FB38E3A-23D3-4FF4-BD0F-D9B62362AA20}" sibTransId="{9839065D-43E9-4222-8DE2-7224CA98F20D}"/>
    <dgm:cxn modelId="{D6ECC0EB-2B1E-468E-92E2-3A675C34382E}" type="presOf" srcId="{0F5FE009-5CB2-4329-BFCC-7BB7CA6EC69E}" destId="{FE970591-032E-4021-BB9B-8D2DA422CF34}" srcOrd="0" destOrd="0" presId="urn:microsoft.com/office/officeart/2005/8/layout/vList3"/>
    <dgm:cxn modelId="{822C8581-BDF1-4C19-B478-823A1ECEF179}" type="presOf" srcId="{AEC8E167-2A9D-4E79-B889-9FC3C89FE154}" destId="{0669D8AB-F3EC-467B-BBD7-EBCB21309EBE}" srcOrd="0" destOrd="0" presId="urn:microsoft.com/office/officeart/2005/8/layout/vList3"/>
    <dgm:cxn modelId="{D470760E-0ACD-414B-8DB1-04FF2105038F}" srcId="{8E92BEAE-9855-476C-AF6C-B39237DC63D9}" destId="{5DB78D66-FD01-4634-B257-BD43BCC670AA}" srcOrd="1" destOrd="0" parTransId="{B7D71320-AE6E-49BC-AAE7-63836D2D677E}" sibTransId="{30B082F4-871C-4479-AC5E-7ECE9DF21531}"/>
    <dgm:cxn modelId="{69D8160D-6705-4B84-B70C-4A04FA664FEB}" type="presOf" srcId="{5DB78D66-FD01-4634-B257-BD43BCC670AA}" destId="{83BC3B98-9879-4E61-9692-C312139CB8E5}" srcOrd="0" destOrd="0" presId="urn:microsoft.com/office/officeart/2005/8/layout/vList3"/>
    <dgm:cxn modelId="{67B98403-E476-47BD-96B6-AA302C9E6AF7}" srcId="{8E92BEAE-9855-476C-AF6C-B39237DC63D9}" destId="{AEC8E167-2A9D-4E79-B889-9FC3C89FE154}" srcOrd="2" destOrd="0" parTransId="{751C37FE-4850-4F6D-8D74-0FAF7D6B8373}" sibTransId="{80AAEE3F-0628-482B-9AA2-FA471004F665}"/>
    <dgm:cxn modelId="{15F8231E-9032-424F-80F1-1EC41472892A}" type="presParOf" srcId="{AC82278D-8418-47D5-9647-0068230B8952}" destId="{F892B9B0-034E-4602-AD10-8E2958628B10}" srcOrd="0" destOrd="0" presId="urn:microsoft.com/office/officeart/2005/8/layout/vList3"/>
    <dgm:cxn modelId="{D2565F7A-74D3-4422-B66C-C57099473C92}" type="presParOf" srcId="{F892B9B0-034E-4602-AD10-8E2958628B10}" destId="{7D03481A-B803-4251-89D6-90BFD2F72B3C}" srcOrd="0" destOrd="0" presId="urn:microsoft.com/office/officeart/2005/8/layout/vList3"/>
    <dgm:cxn modelId="{B98DEBD4-4ED2-4F35-8B1D-CEB34165C45B}" type="presParOf" srcId="{F892B9B0-034E-4602-AD10-8E2958628B10}" destId="{FE970591-032E-4021-BB9B-8D2DA422CF34}" srcOrd="1" destOrd="0" presId="urn:microsoft.com/office/officeart/2005/8/layout/vList3"/>
    <dgm:cxn modelId="{02479D15-05B5-43FC-9F6D-A752149062B6}" type="presParOf" srcId="{AC82278D-8418-47D5-9647-0068230B8952}" destId="{794A4B4D-09D6-4851-87AC-BD8AC06681E7}" srcOrd="1" destOrd="0" presId="urn:microsoft.com/office/officeart/2005/8/layout/vList3"/>
    <dgm:cxn modelId="{C80F4624-4586-4A01-ACC5-21AD07F24761}" type="presParOf" srcId="{AC82278D-8418-47D5-9647-0068230B8952}" destId="{9DD83AD9-6B68-4428-9A4A-A7C243551300}" srcOrd="2" destOrd="0" presId="urn:microsoft.com/office/officeart/2005/8/layout/vList3"/>
    <dgm:cxn modelId="{AC8F84D0-0E62-43A9-9087-EB2C8363C66E}" type="presParOf" srcId="{9DD83AD9-6B68-4428-9A4A-A7C243551300}" destId="{0C2BE98D-7B1C-4AF6-ABCE-444B38F48C5B}" srcOrd="0" destOrd="0" presId="urn:microsoft.com/office/officeart/2005/8/layout/vList3"/>
    <dgm:cxn modelId="{459FE242-FC79-48BF-B6B1-9202660A8F3E}" type="presParOf" srcId="{9DD83AD9-6B68-4428-9A4A-A7C243551300}" destId="{83BC3B98-9879-4E61-9692-C312139CB8E5}" srcOrd="1" destOrd="0" presId="urn:microsoft.com/office/officeart/2005/8/layout/vList3"/>
    <dgm:cxn modelId="{6E88B84C-C833-4DE7-83ED-1F3D4FE382F0}" type="presParOf" srcId="{AC82278D-8418-47D5-9647-0068230B8952}" destId="{507130F4-8C0D-4E2E-8982-7C069A888E16}" srcOrd="3" destOrd="0" presId="urn:microsoft.com/office/officeart/2005/8/layout/vList3"/>
    <dgm:cxn modelId="{E9CE4980-C5EB-4FB2-9545-107EF2601197}" type="presParOf" srcId="{AC82278D-8418-47D5-9647-0068230B8952}" destId="{21F36467-10FB-4E0D-AF9C-3E2DA216919F}" srcOrd="4" destOrd="0" presId="urn:microsoft.com/office/officeart/2005/8/layout/vList3"/>
    <dgm:cxn modelId="{6EDED5D5-EEC9-42D2-98FA-06285B670069}" type="presParOf" srcId="{21F36467-10FB-4E0D-AF9C-3E2DA216919F}" destId="{37DBE93B-ADB1-4567-9058-1EE8438CCB3A}" srcOrd="0" destOrd="0" presId="urn:microsoft.com/office/officeart/2005/8/layout/vList3"/>
    <dgm:cxn modelId="{39EA9DAF-7FBE-40D8-BF74-F9C30DC44585}" type="presParOf" srcId="{21F36467-10FB-4E0D-AF9C-3E2DA216919F}" destId="{0669D8AB-F3EC-467B-BBD7-EBCB21309EBE}" srcOrd="1" destOrd="0" presId="urn:microsoft.com/office/officeart/2005/8/layout/vList3"/>
    <dgm:cxn modelId="{D5BE1D78-08C6-4F57-B834-3538CFD802C6}" type="presParOf" srcId="{AC82278D-8418-47D5-9647-0068230B8952}" destId="{4C0E5531-D038-4D2C-B742-5AF723E59B78}" srcOrd="5" destOrd="0" presId="urn:microsoft.com/office/officeart/2005/8/layout/vList3"/>
    <dgm:cxn modelId="{94AEC2FD-F6E9-425C-9E3A-75E252350CD0}" type="presParOf" srcId="{AC82278D-8418-47D5-9647-0068230B8952}" destId="{E2079684-BADF-41AE-A2C4-407FCE9EEF60}" srcOrd="6" destOrd="0" presId="urn:microsoft.com/office/officeart/2005/8/layout/vList3"/>
    <dgm:cxn modelId="{17084D18-16C8-4A14-B687-939E7805C14A}" type="presParOf" srcId="{E2079684-BADF-41AE-A2C4-407FCE9EEF60}" destId="{A463872B-A549-4561-90A2-37F54989D2A8}" srcOrd="0" destOrd="0" presId="urn:microsoft.com/office/officeart/2005/8/layout/vList3"/>
    <dgm:cxn modelId="{EE3D7647-0E02-4323-98FF-471F0BE2D3EB}" type="presParOf" srcId="{E2079684-BADF-41AE-A2C4-407FCE9EEF60}" destId="{EA1EBCD2-A284-4B8F-8975-E4637BE5EB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3F6ED-BB76-45F9-B755-F4EFF0B86F50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DF2FC9-1BB4-4226-9706-627A3C08F9D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Интерактивное погружение</a:t>
          </a:r>
          <a:endParaRPr lang="ru-RU" sz="2000" dirty="0">
            <a:solidFill>
              <a:schemeClr val="tx1"/>
            </a:solidFill>
          </a:endParaRPr>
        </a:p>
      </dgm:t>
    </dgm:pt>
    <dgm:pt modelId="{707FBE2C-A448-4E7F-8697-CE9BAC4419D8}" type="parTrans" cxnId="{0FCC7ACE-9F19-4C1B-95CB-880CF7D606D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F8D245A-4E74-4DFA-866E-1837847D21CC}" type="sibTrans" cxnId="{0FCC7ACE-9F19-4C1B-95CB-880CF7D606D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D02FB10-80A2-492F-A293-2F2A85AD054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Эффективный уровень </a:t>
          </a:r>
          <a:endParaRPr lang="ru-RU" sz="2000" b="1" dirty="0">
            <a:solidFill>
              <a:schemeClr val="tx1"/>
            </a:solidFill>
          </a:endParaRPr>
        </a:p>
      </dgm:t>
    </dgm:pt>
    <dgm:pt modelId="{A3F57CBD-C5EB-41D4-8FFA-01A7D4A2956F}" type="parTrans" cxnId="{C09FBB19-2E5D-40BD-B91E-FCC71C24A0A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E17C1F3-4AAD-4702-A4BA-37B0E8B1FD49}" type="sibTrans" cxnId="{C09FBB19-2E5D-40BD-B91E-FCC71C24A0A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5D35FEC-9071-4D92-9D66-FD9F7151CF5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Критический уровень</a:t>
          </a:r>
          <a:endParaRPr lang="ru-RU" sz="2000" b="1" dirty="0">
            <a:solidFill>
              <a:schemeClr val="tx1"/>
            </a:solidFill>
          </a:endParaRPr>
        </a:p>
      </dgm:t>
    </dgm:pt>
    <dgm:pt modelId="{816AD979-DDB6-4B9C-A087-4F8D358507B7}" type="parTrans" cxnId="{D0A3437C-5F65-49BF-801F-C0994852361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2277840-97C1-45E7-9F89-B35D18F30CE1}" type="sibTrans" cxnId="{D0A3437C-5F65-49BF-801F-C0994852361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989FC53-1470-4E55-BA33-81417FB2D45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Оптимальный уровень </a:t>
          </a:r>
          <a:endParaRPr lang="ru-RU" sz="2000" b="1" dirty="0">
            <a:solidFill>
              <a:schemeClr val="tx1"/>
            </a:solidFill>
          </a:endParaRPr>
        </a:p>
      </dgm:t>
    </dgm:pt>
    <dgm:pt modelId="{6771358A-DDDD-4C7B-AE2F-2C961A3D5CCB}" type="parTrans" cxnId="{564F2016-FD8C-49A8-88F5-8FCDFDC5D3D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F94E846-08B8-466A-A6DF-4280834EE52F}" type="sibTrans" cxnId="{564F2016-FD8C-49A8-88F5-8FCDFDC5D3D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D1E85E3-8B55-44E1-AB89-8903A2B99696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 Внутреннее обучение</a:t>
          </a:r>
          <a:endParaRPr lang="ru-RU" sz="2000" dirty="0">
            <a:solidFill>
              <a:schemeClr val="tx1"/>
            </a:solidFill>
          </a:endParaRPr>
        </a:p>
      </dgm:t>
    </dgm:pt>
    <dgm:pt modelId="{9977C989-4179-4981-84C7-41C500263830}" type="parTrans" cxnId="{E90D0D1F-499A-4D1F-8330-94457E749B8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05C9BAA-7F11-450F-9ED3-959C2C9B6ED7}" type="sibTrans" cxnId="{E90D0D1F-499A-4D1F-8330-94457E749B8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E0174C8-3CE8-4BE8-979A-4A2065CB5431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Вольнослушатели </a:t>
          </a:r>
          <a:endParaRPr lang="ru-RU" sz="2000" dirty="0">
            <a:solidFill>
              <a:schemeClr val="tx1"/>
            </a:solidFill>
          </a:endParaRPr>
        </a:p>
      </dgm:t>
    </dgm:pt>
    <dgm:pt modelId="{38CCAD6C-F48F-4B8B-AD39-D1DC6D014BF1}" type="parTrans" cxnId="{8C2696A0-CF88-4BAD-8E3B-9848C2C8B7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FC0CDF7-BF9F-403A-8A2B-192F2DCB947C}" type="sibTrans" cxnId="{8C2696A0-CF88-4BAD-8E3B-9848C2C8B7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10F311E-D8BC-4E0F-921F-EF2DC36FC16A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Интерактивное погружение</a:t>
          </a:r>
          <a:endParaRPr lang="ru-RU" sz="2000" dirty="0">
            <a:solidFill>
              <a:schemeClr val="tx1"/>
            </a:solidFill>
          </a:endParaRPr>
        </a:p>
      </dgm:t>
    </dgm:pt>
    <dgm:pt modelId="{65B17AAB-E8B3-45D3-9207-D130EFE794E4}" type="parTrans" cxnId="{1305231E-03FA-4866-ACB0-574118BDBED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4185525-BE62-4EFA-BB40-EADC98562CE1}" type="sibTrans" cxnId="{1305231E-03FA-4866-ACB0-574118BDBED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3C8DDE4-D6E7-4D33-82C3-60FA5F3F61E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Наставничество</a:t>
          </a:r>
          <a:endParaRPr lang="ru-RU" sz="2000" dirty="0">
            <a:solidFill>
              <a:schemeClr val="tx1"/>
            </a:solidFill>
          </a:endParaRPr>
        </a:p>
      </dgm:t>
    </dgm:pt>
    <dgm:pt modelId="{618F90F1-D38A-418D-968C-71E157B907C7}" type="parTrans" cxnId="{3E6D9CD4-E726-4758-97AF-C705D02CD1C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11D4B3F-6188-43B2-81D0-9F7AD3EBF431}" type="sibTrans" cxnId="{3E6D9CD4-E726-4758-97AF-C705D02CD1C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3AFE7F9-60C3-4739-90AB-5F0EE7292F8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 Внутреннее обучение педагогов силами школы</a:t>
          </a:r>
          <a:endParaRPr lang="ru-RU" sz="2000" dirty="0">
            <a:solidFill>
              <a:schemeClr val="tx1"/>
            </a:solidFill>
          </a:endParaRPr>
        </a:p>
      </dgm:t>
    </dgm:pt>
    <dgm:pt modelId="{C8BFF803-B8A8-4637-BCD3-4B80422783E4}" type="parTrans" cxnId="{22A7FB0A-DF4D-4AF2-B6F0-BE3D7EA0A12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BC4744F-BF49-4001-8627-2DEF19A9B5F0}" type="sibTrans" cxnId="{22A7FB0A-DF4D-4AF2-B6F0-BE3D7EA0A12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E273107-3A44-4D08-8362-364B3EEEC0A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Успешность детей</a:t>
          </a:r>
          <a:endParaRPr lang="ru-RU" sz="2000" dirty="0">
            <a:solidFill>
              <a:schemeClr val="tx1"/>
            </a:solidFill>
          </a:endParaRPr>
        </a:p>
      </dgm:t>
    </dgm:pt>
    <dgm:pt modelId="{D4A8BB26-5383-48E8-9F1B-193B950AA711}" type="parTrans" cxnId="{42AEB90A-F669-411D-9905-A041BC8019C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C6A9531-CC99-4CC7-B2F0-DD1B37A0C40D}" type="sibTrans" cxnId="{42AEB90A-F669-411D-9905-A041BC8019C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8E9B383-0793-401F-8DD7-4FE2E845AB25}" type="pres">
      <dgm:prSet presAssocID="{AA83F6ED-BB76-45F9-B755-F4EFF0B86F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317C5-060B-4C0A-B451-63876F787FE7}" type="pres">
      <dgm:prSet presAssocID="{95D35FEC-9071-4D92-9D66-FD9F7151CF5B}" presName="vertFlow" presStyleCnt="0"/>
      <dgm:spPr/>
    </dgm:pt>
    <dgm:pt modelId="{6946D46D-BD56-4E7E-8713-ADC5BAF2EC5E}" type="pres">
      <dgm:prSet presAssocID="{95D35FEC-9071-4D92-9D66-FD9F7151CF5B}" presName="header" presStyleLbl="node1" presStyleIdx="0" presStyleCnt="3"/>
      <dgm:spPr/>
      <dgm:t>
        <a:bodyPr/>
        <a:lstStyle/>
        <a:p>
          <a:endParaRPr lang="ru-RU"/>
        </a:p>
      </dgm:t>
    </dgm:pt>
    <dgm:pt modelId="{BF0566E6-84A9-420D-B44A-A728EDBACE87}" type="pres">
      <dgm:prSet presAssocID="{707FBE2C-A448-4E7F-8697-CE9BAC4419D8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9407342-57D3-4E29-80BC-65FA08A43090}" type="pres">
      <dgm:prSet presAssocID="{A7DF2FC9-1BB4-4226-9706-627A3C08F9D3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F1DCC-7F0B-40E5-8F68-3E1892275615}" type="pres">
      <dgm:prSet presAssocID="{4F8D245A-4E74-4DFA-866E-1837847D21CC}" presName="sibTrans" presStyleLbl="sibTrans2D1" presStyleIdx="1" presStyleCnt="7"/>
      <dgm:spPr/>
      <dgm:t>
        <a:bodyPr/>
        <a:lstStyle/>
        <a:p>
          <a:endParaRPr lang="ru-RU"/>
        </a:p>
      </dgm:t>
    </dgm:pt>
    <dgm:pt modelId="{3FF812AF-8530-4A67-A5D7-69026C54AE39}" type="pres">
      <dgm:prSet presAssocID="{D3C8DDE4-D6E7-4D33-82C3-60FA5F3F61E7}" presName="child" presStyleLbl="alignAccFollowNode1" presStyleIdx="1" presStyleCnt="7" custLinFactNeighborX="-1031" custLinFactNeighborY="-3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65F78-3AAB-4A2C-AAB5-022ECE92FE67}" type="pres">
      <dgm:prSet presAssocID="{F11D4B3F-6188-43B2-81D0-9F7AD3EBF43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3EA70592-2D49-4075-9ED5-280DD4845087}" type="pres">
      <dgm:prSet presAssocID="{93AFE7F9-60C3-4739-90AB-5F0EE7292F86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68B10-DBD1-4EC0-8F85-4736E090EFBA}" type="pres">
      <dgm:prSet presAssocID="{7BC4744F-BF49-4001-8627-2DEF19A9B5F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A94B673-2B50-46E7-BF32-EC39BD28E915}" type="pres">
      <dgm:prSet presAssocID="{5E273107-3A44-4D08-8362-364B3EEEC0A1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89AE-320B-4FAE-8DD8-92597FDC61E3}" type="pres">
      <dgm:prSet presAssocID="{95D35FEC-9071-4D92-9D66-FD9F7151CF5B}" presName="hSp" presStyleCnt="0"/>
      <dgm:spPr/>
    </dgm:pt>
    <dgm:pt modelId="{79699930-4424-4FCB-8646-316708F9782F}" type="pres">
      <dgm:prSet presAssocID="{2989FC53-1470-4E55-BA33-81417FB2D45F}" presName="vertFlow" presStyleCnt="0"/>
      <dgm:spPr/>
    </dgm:pt>
    <dgm:pt modelId="{45C3D918-FED9-405F-ACC5-7DB10040A08E}" type="pres">
      <dgm:prSet presAssocID="{2989FC53-1470-4E55-BA33-81417FB2D45F}" presName="header" presStyleLbl="node1" presStyleIdx="1" presStyleCnt="3"/>
      <dgm:spPr/>
      <dgm:t>
        <a:bodyPr/>
        <a:lstStyle/>
        <a:p>
          <a:endParaRPr lang="ru-RU"/>
        </a:p>
      </dgm:t>
    </dgm:pt>
    <dgm:pt modelId="{7298BB0F-5451-4E5D-8A46-367509CE27BC}" type="pres">
      <dgm:prSet presAssocID="{9977C989-4179-4981-84C7-41C500263830}" presName="parTrans" presStyleLbl="sibTrans2D1" presStyleIdx="4" presStyleCnt="7"/>
      <dgm:spPr/>
      <dgm:t>
        <a:bodyPr/>
        <a:lstStyle/>
        <a:p>
          <a:endParaRPr lang="ru-RU"/>
        </a:p>
      </dgm:t>
    </dgm:pt>
    <dgm:pt modelId="{E75152A7-F136-4D4B-BDB0-E706806CD430}" type="pres">
      <dgm:prSet presAssocID="{1D1E85E3-8B55-44E1-AB89-8903A2B99696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5AC25-0686-4F02-A1C0-4DFC6C1D7B46}" type="pres">
      <dgm:prSet presAssocID="{E05C9BAA-7F11-450F-9ED3-959C2C9B6ED7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2CD0B6E-5108-452F-86BF-E146DB070BDF}" type="pres">
      <dgm:prSet presAssocID="{910F311E-D8BC-4E0F-921F-EF2DC36FC16A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674C3-C0BE-44CE-8B34-B7240639A5BF}" type="pres">
      <dgm:prSet presAssocID="{2989FC53-1470-4E55-BA33-81417FB2D45F}" presName="hSp" presStyleCnt="0"/>
      <dgm:spPr/>
    </dgm:pt>
    <dgm:pt modelId="{1A17A6DF-1E2A-4EB9-8742-C3347C54B5EF}" type="pres">
      <dgm:prSet presAssocID="{3D02FB10-80A2-492F-A293-2F2A85AD054F}" presName="vertFlow" presStyleCnt="0"/>
      <dgm:spPr/>
    </dgm:pt>
    <dgm:pt modelId="{F6C8ACA5-B431-42BA-9207-A843E4CC68C0}" type="pres">
      <dgm:prSet presAssocID="{3D02FB10-80A2-492F-A293-2F2A85AD054F}" presName="header" presStyleLbl="node1" presStyleIdx="2" presStyleCnt="3"/>
      <dgm:spPr/>
      <dgm:t>
        <a:bodyPr/>
        <a:lstStyle/>
        <a:p>
          <a:endParaRPr lang="ru-RU"/>
        </a:p>
      </dgm:t>
    </dgm:pt>
    <dgm:pt modelId="{BAC0D1F2-AB9D-4EE8-8F33-02001F1A46F8}" type="pres">
      <dgm:prSet presAssocID="{38CCAD6C-F48F-4B8B-AD39-D1DC6D014BF1}" presName="parTrans" presStyleLbl="sibTrans2D1" presStyleIdx="6" presStyleCnt="7"/>
      <dgm:spPr/>
      <dgm:t>
        <a:bodyPr/>
        <a:lstStyle/>
        <a:p>
          <a:endParaRPr lang="ru-RU"/>
        </a:p>
      </dgm:t>
    </dgm:pt>
    <dgm:pt modelId="{05D067E2-9468-4197-8E48-970078169081}" type="pres">
      <dgm:prSet presAssocID="{1E0174C8-3CE8-4BE8-979A-4A2065CB5431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696A0-CF88-4BAD-8E3B-9848C2C8B7C7}" srcId="{3D02FB10-80A2-492F-A293-2F2A85AD054F}" destId="{1E0174C8-3CE8-4BE8-979A-4A2065CB5431}" srcOrd="0" destOrd="0" parTransId="{38CCAD6C-F48F-4B8B-AD39-D1DC6D014BF1}" sibTransId="{DFC0CDF7-BF9F-403A-8A2B-192F2DCB947C}"/>
    <dgm:cxn modelId="{A03B338D-6BF9-4F33-96E8-289840CF78BF}" type="presOf" srcId="{910F311E-D8BC-4E0F-921F-EF2DC36FC16A}" destId="{42CD0B6E-5108-452F-86BF-E146DB070BDF}" srcOrd="0" destOrd="0" presId="urn:microsoft.com/office/officeart/2005/8/layout/lProcess1"/>
    <dgm:cxn modelId="{D0A3437C-5F65-49BF-801F-C09948523619}" srcId="{AA83F6ED-BB76-45F9-B755-F4EFF0B86F50}" destId="{95D35FEC-9071-4D92-9D66-FD9F7151CF5B}" srcOrd="0" destOrd="0" parTransId="{816AD979-DDB6-4B9C-A087-4F8D358507B7}" sibTransId="{02277840-97C1-45E7-9F89-B35D18F30CE1}"/>
    <dgm:cxn modelId="{B3150E27-C6FB-4C09-BB8A-63531463BFCB}" type="presOf" srcId="{93AFE7F9-60C3-4739-90AB-5F0EE7292F86}" destId="{3EA70592-2D49-4075-9ED5-280DD4845087}" srcOrd="0" destOrd="0" presId="urn:microsoft.com/office/officeart/2005/8/layout/lProcess1"/>
    <dgm:cxn modelId="{07C0C7C6-1928-45AA-B617-D37918344789}" type="presOf" srcId="{1E0174C8-3CE8-4BE8-979A-4A2065CB5431}" destId="{05D067E2-9468-4197-8E48-970078169081}" srcOrd="0" destOrd="0" presId="urn:microsoft.com/office/officeart/2005/8/layout/lProcess1"/>
    <dgm:cxn modelId="{C09FBB19-2E5D-40BD-B91E-FCC71C24A0AA}" srcId="{AA83F6ED-BB76-45F9-B755-F4EFF0B86F50}" destId="{3D02FB10-80A2-492F-A293-2F2A85AD054F}" srcOrd="2" destOrd="0" parTransId="{A3F57CBD-C5EB-41D4-8FFA-01A7D4A2956F}" sibTransId="{6E17C1F3-4AAD-4702-A4BA-37B0E8B1FD49}"/>
    <dgm:cxn modelId="{E90D0D1F-499A-4D1F-8330-94457E749B84}" srcId="{2989FC53-1470-4E55-BA33-81417FB2D45F}" destId="{1D1E85E3-8B55-44E1-AB89-8903A2B99696}" srcOrd="0" destOrd="0" parTransId="{9977C989-4179-4981-84C7-41C500263830}" sibTransId="{E05C9BAA-7F11-450F-9ED3-959C2C9B6ED7}"/>
    <dgm:cxn modelId="{564F2016-FD8C-49A8-88F5-8FCDFDC5D3DA}" srcId="{AA83F6ED-BB76-45F9-B755-F4EFF0B86F50}" destId="{2989FC53-1470-4E55-BA33-81417FB2D45F}" srcOrd="1" destOrd="0" parTransId="{6771358A-DDDD-4C7B-AE2F-2C961A3D5CCB}" sibTransId="{EF94E846-08B8-466A-A6DF-4280834EE52F}"/>
    <dgm:cxn modelId="{E85E97A9-520E-4EDE-B111-72024B4D230B}" type="presOf" srcId="{D3C8DDE4-D6E7-4D33-82C3-60FA5F3F61E7}" destId="{3FF812AF-8530-4A67-A5D7-69026C54AE39}" srcOrd="0" destOrd="0" presId="urn:microsoft.com/office/officeart/2005/8/layout/lProcess1"/>
    <dgm:cxn modelId="{1305231E-03FA-4866-ACB0-574118BDBED8}" srcId="{2989FC53-1470-4E55-BA33-81417FB2D45F}" destId="{910F311E-D8BC-4E0F-921F-EF2DC36FC16A}" srcOrd="1" destOrd="0" parTransId="{65B17AAB-E8B3-45D3-9207-D130EFE794E4}" sibTransId="{A4185525-BE62-4EFA-BB40-EADC98562CE1}"/>
    <dgm:cxn modelId="{6814F367-8321-445B-B225-A3F3BDE9D1A6}" type="presOf" srcId="{7BC4744F-BF49-4001-8627-2DEF19A9B5F0}" destId="{D3568B10-DBD1-4EC0-8F85-4736E090EFBA}" srcOrd="0" destOrd="0" presId="urn:microsoft.com/office/officeart/2005/8/layout/lProcess1"/>
    <dgm:cxn modelId="{F65F7A2A-5FCD-4CBC-89E6-CAC3161DAD31}" type="presOf" srcId="{2989FC53-1470-4E55-BA33-81417FB2D45F}" destId="{45C3D918-FED9-405F-ACC5-7DB10040A08E}" srcOrd="0" destOrd="0" presId="urn:microsoft.com/office/officeart/2005/8/layout/lProcess1"/>
    <dgm:cxn modelId="{C540C640-6E9B-4820-B5AC-FCEB059FBE14}" type="presOf" srcId="{E05C9BAA-7F11-450F-9ED3-959C2C9B6ED7}" destId="{BFB5AC25-0686-4F02-A1C0-4DFC6C1D7B46}" srcOrd="0" destOrd="0" presId="urn:microsoft.com/office/officeart/2005/8/layout/lProcess1"/>
    <dgm:cxn modelId="{42AEB90A-F669-411D-9905-A041BC8019C9}" srcId="{95D35FEC-9071-4D92-9D66-FD9F7151CF5B}" destId="{5E273107-3A44-4D08-8362-364B3EEEC0A1}" srcOrd="3" destOrd="0" parTransId="{D4A8BB26-5383-48E8-9F1B-193B950AA711}" sibTransId="{3C6A9531-CC99-4CC7-B2F0-DD1B37A0C40D}"/>
    <dgm:cxn modelId="{1C1F77E5-4DB5-46BF-8729-4644248FBA7C}" type="presOf" srcId="{AA83F6ED-BB76-45F9-B755-F4EFF0B86F50}" destId="{48E9B383-0793-401F-8DD7-4FE2E845AB25}" srcOrd="0" destOrd="0" presId="urn:microsoft.com/office/officeart/2005/8/layout/lProcess1"/>
    <dgm:cxn modelId="{6AB63BB1-30B3-4B8E-A379-A55ADBDFCBE6}" type="presOf" srcId="{5E273107-3A44-4D08-8362-364B3EEEC0A1}" destId="{6A94B673-2B50-46E7-BF32-EC39BD28E915}" srcOrd="0" destOrd="0" presId="urn:microsoft.com/office/officeart/2005/8/layout/lProcess1"/>
    <dgm:cxn modelId="{941937A3-99AA-4C89-9240-76C46AD9586C}" type="presOf" srcId="{A7DF2FC9-1BB4-4226-9706-627A3C08F9D3}" destId="{79407342-57D3-4E29-80BC-65FA08A43090}" srcOrd="0" destOrd="0" presId="urn:microsoft.com/office/officeart/2005/8/layout/lProcess1"/>
    <dgm:cxn modelId="{1B97B56B-ECFB-45A8-8936-7C73427BAA6C}" type="presOf" srcId="{95D35FEC-9071-4D92-9D66-FD9F7151CF5B}" destId="{6946D46D-BD56-4E7E-8713-ADC5BAF2EC5E}" srcOrd="0" destOrd="0" presId="urn:microsoft.com/office/officeart/2005/8/layout/lProcess1"/>
    <dgm:cxn modelId="{0FCC7ACE-9F19-4C1B-95CB-880CF7D606D2}" srcId="{95D35FEC-9071-4D92-9D66-FD9F7151CF5B}" destId="{A7DF2FC9-1BB4-4226-9706-627A3C08F9D3}" srcOrd="0" destOrd="0" parTransId="{707FBE2C-A448-4E7F-8697-CE9BAC4419D8}" sibTransId="{4F8D245A-4E74-4DFA-866E-1837847D21CC}"/>
    <dgm:cxn modelId="{9AB26055-459E-4FA2-A991-535E2CC77FAA}" type="presOf" srcId="{9977C989-4179-4981-84C7-41C500263830}" destId="{7298BB0F-5451-4E5D-8A46-367509CE27BC}" srcOrd="0" destOrd="0" presId="urn:microsoft.com/office/officeart/2005/8/layout/lProcess1"/>
    <dgm:cxn modelId="{1A46AEDC-4299-4A99-8A08-6A6F94412A0E}" type="presOf" srcId="{38CCAD6C-F48F-4B8B-AD39-D1DC6D014BF1}" destId="{BAC0D1F2-AB9D-4EE8-8F33-02001F1A46F8}" srcOrd="0" destOrd="0" presId="urn:microsoft.com/office/officeart/2005/8/layout/lProcess1"/>
    <dgm:cxn modelId="{A8779BB5-B42E-41D0-B92B-8DFE1CB859D2}" type="presOf" srcId="{F11D4B3F-6188-43B2-81D0-9F7AD3EBF431}" destId="{BCE65F78-3AAB-4A2C-AAB5-022ECE92FE67}" srcOrd="0" destOrd="0" presId="urn:microsoft.com/office/officeart/2005/8/layout/lProcess1"/>
    <dgm:cxn modelId="{3E6D9CD4-E726-4758-97AF-C705D02CD1C4}" srcId="{95D35FEC-9071-4D92-9D66-FD9F7151CF5B}" destId="{D3C8DDE4-D6E7-4D33-82C3-60FA5F3F61E7}" srcOrd="1" destOrd="0" parTransId="{618F90F1-D38A-418D-968C-71E157B907C7}" sibTransId="{F11D4B3F-6188-43B2-81D0-9F7AD3EBF431}"/>
    <dgm:cxn modelId="{5989FC81-A018-444A-8A3E-63E0C46A34E6}" type="presOf" srcId="{4F8D245A-4E74-4DFA-866E-1837847D21CC}" destId="{F80F1DCC-7F0B-40E5-8F68-3E1892275615}" srcOrd="0" destOrd="0" presId="urn:microsoft.com/office/officeart/2005/8/layout/lProcess1"/>
    <dgm:cxn modelId="{A1618080-C553-47D7-849E-2187B362C433}" type="presOf" srcId="{707FBE2C-A448-4E7F-8697-CE9BAC4419D8}" destId="{BF0566E6-84A9-420D-B44A-A728EDBACE87}" srcOrd="0" destOrd="0" presId="urn:microsoft.com/office/officeart/2005/8/layout/lProcess1"/>
    <dgm:cxn modelId="{2BA7E478-4DCF-4686-A2A0-01856AC5CF6B}" type="presOf" srcId="{1D1E85E3-8B55-44E1-AB89-8903A2B99696}" destId="{E75152A7-F136-4D4B-BDB0-E706806CD430}" srcOrd="0" destOrd="0" presId="urn:microsoft.com/office/officeart/2005/8/layout/lProcess1"/>
    <dgm:cxn modelId="{017C563B-0845-4470-AA22-D3A51E34F259}" type="presOf" srcId="{3D02FB10-80A2-492F-A293-2F2A85AD054F}" destId="{F6C8ACA5-B431-42BA-9207-A843E4CC68C0}" srcOrd="0" destOrd="0" presId="urn:microsoft.com/office/officeart/2005/8/layout/lProcess1"/>
    <dgm:cxn modelId="{22A7FB0A-DF4D-4AF2-B6F0-BE3D7EA0A124}" srcId="{95D35FEC-9071-4D92-9D66-FD9F7151CF5B}" destId="{93AFE7F9-60C3-4739-90AB-5F0EE7292F86}" srcOrd="2" destOrd="0" parTransId="{C8BFF803-B8A8-4637-BCD3-4B80422783E4}" sibTransId="{7BC4744F-BF49-4001-8627-2DEF19A9B5F0}"/>
    <dgm:cxn modelId="{13288D8F-8519-4BE5-8F9A-A86E58E91A32}" type="presParOf" srcId="{48E9B383-0793-401F-8DD7-4FE2E845AB25}" destId="{5C8317C5-060B-4C0A-B451-63876F787FE7}" srcOrd="0" destOrd="0" presId="urn:microsoft.com/office/officeart/2005/8/layout/lProcess1"/>
    <dgm:cxn modelId="{6EEC0E4C-3747-4A3D-823B-672B2C371323}" type="presParOf" srcId="{5C8317C5-060B-4C0A-B451-63876F787FE7}" destId="{6946D46D-BD56-4E7E-8713-ADC5BAF2EC5E}" srcOrd="0" destOrd="0" presId="urn:microsoft.com/office/officeart/2005/8/layout/lProcess1"/>
    <dgm:cxn modelId="{B9342C40-06B0-45AF-A1AC-384EBF98B227}" type="presParOf" srcId="{5C8317C5-060B-4C0A-B451-63876F787FE7}" destId="{BF0566E6-84A9-420D-B44A-A728EDBACE87}" srcOrd="1" destOrd="0" presId="urn:microsoft.com/office/officeart/2005/8/layout/lProcess1"/>
    <dgm:cxn modelId="{CB7ECFE4-ACAF-405A-BEA3-15A46B7DFDC9}" type="presParOf" srcId="{5C8317C5-060B-4C0A-B451-63876F787FE7}" destId="{79407342-57D3-4E29-80BC-65FA08A43090}" srcOrd="2" destOrd="0" presId="urn:microsoft.com/office/officeart/2005/8/layout/lProcess1"/>
    <dgm:cxn modelId="{6B8A28FA-19A1-4958-B13A-B9D8E7EC7217}" type="presParOf" srcId="{5C8317C5-060B-4C0A-B451-63876F787FE7}" destId="{F80F1DCC-7F0B-40E5-8F68-3E1892275615}" srcOrd="3" destOrd="0" presId="urn:microsoft.com/office/officeart/2005/8/layout/lProcess1"/>
    <dgm:cxn modelId="{D8A65A51-F016-4D84-B87B-01D7C44F1E3A}" type="presParOf" srcId="{5C8317C5-060B-4C0A-B451-63876F787FE7}" destId="{3FF812AF-8530-4A67-A5D7-69026C54AE39}" srcOrd="4" destOrd="0" presId="urn:microsoft.com/office/officeart/2005/8/layout/lProcess1"/>
    <dgm:cxn modelId="{9EBBA71B-D29A-4759-8816-5582EA94D80E}" type="presParOf" srcId="{5C8317C5-060B-4C0A-B451-63876F787FE7}" destId="{BCE65F78-3AAB-4A2C-AAB5-022ECE92FE67}" srcOrd="5" destOrd="0" presId="urn:microsoft.com/office/officeart/2005/8/layout/lProcess1"/>
    <dgm:cxn modelId="{482D1F31-8495-4578-851F-ECB3B05950CE}" type="presParOf" srcId="{5C8317C5-060B-4C0A-B451-63876F787FE7}" destId="{3EA70592-2D49-4075-9ED5-280DD4845087}" srcOrd="6" destOrd="0" presId="urn:microsoft.com/office/officeart/2005/8/layout/lProcess1"/>
    <dgm:cxn modelId="{28DFA772-8A63-4FC4-84A3-5007DA1C541C}" type="presParOf" srcId="{5C8317C5-060B-4C0A-B451-63876F787FE7}" destId="{D3568B10-DBD1-4EC0-8F85-4736E090EFBA}" srcOrd="7" destOrd="0" presId="urn:microsoft.com/office/officeart/2005/8/layout/lProcess1"/>
    <dgm:cxn modelId="{25FB0640-735A-4716-92E3-E86621919C33}" type="presParOf" srcId="{5C8317C5-060B-4C0A-B451-63876F787FE7}" destId="{6A94B673-2B50-46E7-BF32-EC39BD28E915}" srcOrd="8" destOrd="0" presId="urn:microsoft.com/office/officeart/2005/8/layout/lProcess1"/>
    <dgm:cxn modelId="{04C27870-55D6-45D3-A16E-77ECC4DDD3B2}" type="presParOf" srcId="{48E9B383-0793-401F-8DD7-4FE2E845AB25}" destId="{AAF389AE-320B-4FAE-8DD8-92597FDC61E3}" srcOrd="1" destOrd="0" presId="urn:microsoft.com/office/officeart/2005/8/layout/lProcess1"/>
    <dgm:cxn modelId="{CEAEC5D3-3CB0-4A8B-9588-8CE2ECFF64ED}" type="presParOf" srcId="{48E9B383-0793-401F-8DD7-4FE2E845AB25}" destId="{79699930-4424-4FCB-8646-316708F9782F}" srcOrd="2" destOrd="0" presId="urn:microsoft.com/office/officeart/2005/8/layout/lProcess1"/>
    <dgm:cxn modelId="{18EBF871-0BE0-4824-B7E7-2BCAA2AC484B}" type="presParOf" srcId="{79699930-4424-4FCB-8646-316708F9782F}" destId="{45C3D918-FED9-405F-ACC5-7DB10040A08E}" srcOrd="0" destOrd="0" presId="urn:microsoft.com/office/officeart/2005/8/layout/lProcess1"/>
    <dgm:cxn modelId="{C3568713-A5A6-42E2-BC4E-E2EF56A4A018}" type="presParOf" srcId="{79699930-4424-4FCB-8646-316708F9782F}" destId="{7298BB0F-5451-4E5D-8A46-367509CE27BC}" srcOrd="1" destOrd="0" presId="urn:microsoft.com/office/officeart/2005/8/layout/lProcess1"/>
    <dgm:cxn modelId="{1F7AC4A0-4F33-4AB1-81CA-A91199B126F4}" type="presParOf" srcId="{79699930-4424-4FCB-8646-316708F9782F}" destId="{E75152A7-F136-4D4B-BDB0-E706806CD430}" srcOrd="2" destOrd="0" presId="urn:microsoft.com/office/officeart/2005/8/layout/lProcess1"/>
    <dgm:cxn modelId="{0CFAE179-4217-4659-A743-3E2E12819BAB}" type="presParOf" srcId="{79699930-4424-4FCB-8646-316708F9782F}" destId="{BFB5AC25-0686-4F02-A1C0-4DFC6C1D7B46}" srcOrd="3" destOrd="0" presId="urn:microsoft.com/office/officeart/2005/8/layout/lProcess1"/>
    <dgm:cxn modelId="{407D4E82-8763-456B-9CFA-698C7F568185}" type="presParOf" srcId="{79699930-4424-4FCB-8646-316708F9782F}" destId="{42CD0B6E-5108-452F-86BF-E146DB070BDF}" srcOrd="4" destOrd="0" presId="urn:microsoft.com/office/officeart/2005/8/layout/lProcess1"/>
    <dgm:cxn modelId="{7490713D-6A46-4D1A-A21E-EE21CFEA3940}" type="presParOf" srcId="{48E9B383-0793-401F-8DD7-4FE2E845AB25}" destId="{F65674C3-C0BE-44CE-8B34-B7240639A5BF}" srcOrd="3" destOrd="0" presId="urn:microsoft.com/office/officeart/2005/8/layout/lProcess1"/>
    <dgm:cxn modelId="{4275F3BD-A51B-45B7-8DB0-E417DF3FDD8C}" type="presParOf" srcId="{48E9B383-0793-401F-8DD7-4FE2E845AB25}" destId="{1A17A6DF-1E2A-4EB9-8742-C3347C54B5EF}" srcOrd="4" destOrd="0" presId="urn:microsoft.com/office/officeart/2005/8/layout/lProcess1"/>
    <dgm:cxn modelId="{160314D4-9E90-4D8D-8128-F8838E986504}" type="presParOf" srcId="{1A17A6DF-1E2A-4EB9-8742-C3347C54B5EF}" destId="{F6C8ACA5-B431-42BA-9207-A843E4CC68C0}" srcOrd="0" destOrd="0" presId="urn:microsoft.com/office/officeart/2005/8/layout/lProcess1"/>
    <dgm:cxn modelId="{BAF613E0-DFB2-4C4E-ACF2-CA97A462DCB8}" type="presParOf" srcId="{1A17A6DF-1E2A-4EB9-8742-C3347C54B5EF}" destId="{BAC0D1F2-AB9D-4EE8-8F33-02001F1A46F8}" srcOrd="1" destOrd="0" presId="urn:microsoft.com/office/officeart/2005/8/layout/lProcess1"/>
    <dgm:cxn modelId="{41EE8621-08A5-4B60-AA7C-AB4E450B5A47}" type="presParOf" srcId="{1A17A6DF-1E2A-4EB9-8742-C3347C54B5EF}" destId="{05D067E2-9468-4197-8E48-97007816908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C3BF5-5F82-40E1-BA55-4698A01C73A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1429E-E4FA-49E2-AB54-0F3F033D7B8E}">
      <dgm:prSet phldrT="[Текст]" custT="1"/>
      <dgm:spPr/>
      <dgm:t>
        <a:bodyPr/>
        <a:lstStyle/>
        <a:p>
          <a:r>
            <a: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Обучение: одна встреча за цикл с каждой категорией участников  (директор, зам. по УР, МР, ВР) </a:t>
          </a:r>
        </a:p>
      </dgm:t>
    </dgm:pt>
    <dgm:pt modelId="{B487A6E2-B9C1-445F-B2CC-671A08823E8A}" type="parTrans" cxnId="{CC018E58-7CA1-465C-A0B1-723A461B57AF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F1C3BC-37CB-4C51-B441-4F4110E0158D}" type="sibTrans" cxnId="{CC018E58-7CA1-465C-A0B1-723A461B57AF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73EE34-AD4A-405C-9409-E05D70A4FAF8}">
      <dgm:prSet phldrT="[Текст]" custT="1"/>
      <dgm:spPr/>
      <dgm:t>
        <a:bodyPr/>
        <a:lstStyle/>
        <a:p>
          <a:r>
            <a: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Между обучением и конкурсом подготовка документов к экспертизе </a:t>
          </a:r>
        </a:p>
      </dgm:t>
    </dgm:pt>
    <dgm:pt modelId="{7E24D1BA-8F62-475E-8EDC-07566C290CFB}" type="parTrans" cxnId="{6192FBFE-963A-47B2-924C-985CB32E51C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74777C-040E-439E-8B14-300CABB5AD8D}" type="sibTrans" cxnId="{6192FBFE-963A-47B2-924C-985CB32E51C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33667-7DB6-46F4-B3DE-3238DDA387D6}">
      <dgm:prSet phldrT="[Текст]" custT="1"/>
      <dgm:spPr/>
      <dgm:t>
        <a:bodyPr/>
        <a:lstStyle/>
        <a:p>
          <a:r>
            <a: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Участие управленческой команды в конкурсных испытаниях: оценивание документов согласно </a:t>
          </a:r>
          <a:r>
            <a:rPr lang="ru-RU" sz="20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МУМа</a:t>
          </a:r>
          <a:r>
            <a: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и оценка управленческих компетенций</a:t>
          </a:r>
        </a:p>
      </dgm:t>
    </dgm:pt>
    <dgm:pt modelId="{075389AF-AFC7-480E-B84E-3FEB7464081E}" type="parTrans" cxnId="{429EE0E2-D8E3-4D22-8821-CAD6690BBA5F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1F7ADE-CA9D-41F9-B475-DC642AEC5D20}" type="sibTrans" cxnId="{429EE0E2-D8E3-4D22-8821-CAD6690BBA5F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080000-CFE1-42C1-A0BD-C1D578A9D228}">
      <dgm:prSet phldrT="[Текст]" custT="1"/>
      <dgm:spPr/>
      <dgm:t>
        <a:bodyPr/>
        <a:lstStyle/>
        <a:p>
          <a:r>
            <a: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Пополнение банка управленческих документов</a:t>
          </a:r>
        </a:p>
      </dgm:t>
    </dgm:pt>
    <dgm:pt modelId="{0B289B3A-D4BB-4B3A-BEF0-D1EE9B7F051D}" type="parTrans" cxnId="{EB6A8916-9A0E-4AD9-9105-1C7AD3200E34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846670-D704-4701-A767-CAFE0E8B402C}" type="sibTrans" cxnId="{EB6A8916-9A0E-4AD9-9105-1C7AD3200E34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F13AC1-1B5A-4C0B-BBC0-C1A3A680AA60}">
      <dgm:prSet custT="1"/>
      <dgm:spPr/>
      <dgm:t>
        <a:bodyPr/>
        <a:lstStyle/>
        <a:p>
          <a:r>
            <a: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 Выстраивание персонального, управленческого плана профессионального развития и выстраивание стратегии развития ОО</a:t>
          </a:r>
        </a:p>
      </dgm:t>
    </dgm:pt>
    <dgm:pt modelId="{C4E289E8-2DDE-4967-9173-2655070B9518}" type="parTrans" cxnId="{6D3FF837-1422-42E3-8526-694CD7539B78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39F051F-AE94-4F4A-B588-615525371815}" type="sibTrans" cxnId="{6D3FF837-1422-42E3-8526-694CD7539B78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1BA100A1-D477-4E30-B315-7949BC19357A}" type="pres">
      <dgm:prSet presAssocID="{867C3BF5-5F82-40E1-BA55-4698A01C73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F93D6-967C-4AB9-A370-F5404AB6FA43}" type="pres">
      <dgm:prSet presAssocID="{D6F1429E-E4FA-49E2-AB54-0F3F033D7B8E}" presName="node" presStyleLbl="node1" presStyleIdx="0" presStyleCnt="5" custScaleX="136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722B4-9675-40B5-9268-06A0DCA50260}" type="pres">
      <dgm:prSet presAssocID="{D6F1429E-E4FA-49E2-AB54-0F3F033D7B8E}" presName="spNode" presStyleCnt="0"/>
      <dgm:spPr/>
    </dgm:pt>
    <dgm:pt modelId="{4A954503-6911-4D5F-8249-027007FDAF04}" type="pres">
      <dgm:prSet presAssocID="{9AF1C3BC-37CB-4C51-B441-4F4110E0158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21C7797-B027-4F0D-96E6-A30C5C65BDEB}" type="pres">
      <dgm:prSet presAssocID="{D973EE34-AD4A-405C-9409-E05D70A4FAF8}" presName="node" presStyleLbl="node1" presStyleIdx="1" presStyleCnt="5" custScaleX="159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A9FEC-FB49-42D6-B6E1-032A54998351}" type="pres">
      <dgm:prSet presAssocID="{D973EE34-AD4A-405C-9409-E05D70A4FAF8}" presName="spNode" presStyleCnt="0"/>
      <dgm:spPr/>
    </dgm:pt>
    <dgm:pt modelId="{0BF58126-C932-4DA9-941C-3AE036FD3B99}" type="pres">
      <dgm:prSet presAssocID="{0A74777C-040E-439E-8B14-300CABB5AD8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44086E9-4C27-44FF-A5D8-FBA36C524858}" type="pres">
      <dgm:prSet presAssocID="{87A33667-7DB6-46F4-B3DE-3238DDA387D6}" presName="node" presStyleLbl="node1" presStyleIdx="2" presStyleCnt="5" custScaleX="162278" custScaleY="141223" custRadScaleRad="104929" custRadScaleInc="-2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30550-E94A-4224-B5DD-3E712CB98084}" type="pres">
      <dgm:prSet presAssocID="{87A33667-7DB6-46F4-B3DE-3238DDA387D6}" presName="spNode" presStyleCnt="0"/>
      <dgm:spPr/>
    </dgm:pt>
    <dgm:pt modelId="{565F4252-5D43-4FB2-9CA2-13D0C9040E49}" type="pres">
      <dgm:prSet presAssocID="{1D1F7ADE-CA9D-41F9-B475-DC642AEC5D2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843519A-4195-4EB4-8FD8-AB4CAFF89021}" type="pres">
      <dgm:prSet presAssocID="{99F13AC1-1B5A-4C0B-BBC0-C1A3A680AA60}" presName="node" presStyleLbl="node1" presStyleIdx="3" presStyleCnt="5" custScaleX="174394" custScaleY="132539" custRadScaleRad="111604" custRadScaleInc="27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DF5F7-D67A-45FD-BEFB-2C2D74E9EA48}" type="pres">
      <dgm:prSet presAssocID="{99F13AC1-1B5A-4C0B-BBC0-C1A3A680AA60}" presName="spNode" presStyleCnt="0"/>
      <dgm:spPr/>
    </dgm:pt>
    <dgm:pt modelId="{E69964DE-9301-45B1-9B6F-D623B4128D98}" type="pres">
      <dgm:prSet presAssocID="{B39F051F-AE94-4F4A-B588-61552537181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122EE17-D9CC-4E29-801E-FEF032B0DD8C}" type="pres">
      <dgm:prSet presAssocID="{2C080000-CFE1-42C1-A0BD-C1D578A9D228}" presName="node" presStyleLbl="node1" presStyleIdx="4" presStyleCnt="5" custScaleX="14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86F9D-E1AF-4759-9F7D-71AB6674DD12}" type="pres">
      <dgm:prSet presAssocID="{2C080000-CFE1-42C1-A0BD-C1D578A9D228}" presName="spNode" presStyleCnt="0"/>
      <dgm:spPr/>
    </dgm:pt>
    <dgm:pt modelId="{CE4CB609-26A8-43D4-A09F-DBB72660F7A5}" type="pres">
      <dgm:prSet presAssocID="{21846670-D704-4701-A767-CAFE0E8B402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7021383-709F-4B7F-BA9B-150EEE728334}" type="presOf" srcId="{D973EE34-AD4A-405C-9409-E05D70A4FAF8}" destId="{421C7797-B027-4F0D-96E6-A30C5C65BDEB}" srcOrd="0" destOrd="0" presId="urn:microsoft.com/office/officeart/2005/8/layout/cycle5"/>
    <dgm:cxn modelId="{429EE0E2-D8E3-4D22-8821-CAD6690BBA5F}" srcId="{867C3BF5-5F82-40E1-BA55-4698A01C73A6}" destId="{87A33667-7DB6-46F4-B3DE-3238DDA387D6}" srcOrd="2" destOrd="0" parTransId="{075389AF-AFC7-480E-B84E-3FEB7464081E}" sibTransId="{1D1F7ADE-CA9D-41F9-B475-DC642AEC5D20}"/>
    <dgm:cxn modelId="{EB6A8916-9A0E-4AD9-9105-1C7AD3200E34}" srcId="{867C3BF5-5F82-40E1-BA55-4698A01C73A6}" destId="{2C080000-CFE1-42C1-A0BD-C1D578A9D228}" srcOrd="4" destOrd="0" parTransId="{0B289B3A-D4BB-4B3A-BEF0-D1EE9B7F051D}" sibTransId="{21846670-D704-4701-A767-CAFE0E8B402C}"/>
    <dgm:cxn modelId="{F70CB33F-7755-4118-A55B-A3A5DB47B61C}" type="presOf" srcId="{0A74777C-040E-439E-8B14-300CABB5AD8D}" destId="{0BF58126-C932-4DA9-941C-3AE036FD3B99}" srcOrd="0" destOrd="0" presId="urn:microsoft.com/office/officeart/2005/8/layout/cycle5"/>
    <dgm:cxn modelId="{6D3FF837-1422-42E3-8526-694CD7539B78}" srcId="{867C3BF5-5F82-40E1-BA55-4698A01C73A6}" destId="{99F13AC1-1B5A-4C0B-BBC0-C1A3A680AA60}" srcOrd="3" destOrd="0" parTransId="{C4E289E8-2DDE-4967-9173-2655070B9518}" sibTransId="{B39F051F-AE94-4F4A-B588-615525371815}"/>
    <dgm:cxn modelId="{695C278A-2E11-4359-B6CB-99C0F07D3499}" type="presOf" srcId="{9AF1C3BC-37CB-4C51-B441-4F4110E0158D}" destId="{4A954503-6911-4D5F-8249-027007FDAF04}" srcOrd="0" destOrd="0" presId="urn:microsoft.com/office/officeart/2005/8/layout/cycle5"/>
    <dgm:cxn modelId="{48BD17BC-B263-418E-B67E-4AB1451A79FF}" type="presOf" srcId="{21846670-D704-4701-A767-CAFE0E8B402C}" destId="{CE4CB609-26A8-43D4-A09F-DBB72660F7A5}" srcOrd="0" destOrd="0" presId="urn:microsoft.com/office/officeart/2005/8/layout/cycle5"/>
    <dgm:cxn modelId="{76DB8B9A-693D-46A4-9DD6-CDD73319415A}" type="presOf" srcId="{1D1F7ADE-CA9D-41F9-B475-DC642AEC5D20}" destId="{565F4252-5D43-4FB2-9CA2-13D0C9040E49}" srcOrd="0" destOrd="0" presId="urn:microsoft.com/office/officeart/2005/8/layout/cycle5"/>
    <dgm:cxn modelId="{6E1AB9DF-43E2-4084-A581-61406342981E}" type="presOf" srcId="{87A33667-7DB6-46F4-B3DE-3238DDA387D6}" destId="{D44086E9-4C27-44FF-A5D8-FBA36C524858}" srcOrd="0" destOrd="0" presId="urn:microsoft.com/office/officeart/2005/8/layout/cycle5"/>
    <dgm:cxn modelId="{4F132C43-9423-46F7-AB80-E1D069CFBEA5}" type="presOf" srcId="{B39F051F-AE94-4F4A-B588-615525371815}" destId="{E69964DE-9301-45B1-9B6F-D623B4128D98}" srcOrd="0" destOrd="0" presId="urn:microsoft.com/office/officeart/2005/8/layout/cycle5"/>
    <dgm:cxn modelId="{CC018E58-7CA1-465C-A0B1-723A461B57AF}" srcId="{867C3BF5-5F82-40E1-BA55-4698A01C73A6}" destId="{D6F1429E-E4FA-49E2-AB54-0F3F033D7B8E}" srcOrd="0" destOrd="0" parTransId="{B487A6E2-B9C1-445F-B2CC-671A08823E8A}" sibTransId="{9AF1C3BC-37CB-4C51-B441-4F4110E0158D}"/>
    <dgm:cxn modelId="{6192FBFE-963A-47B2-924C-985CB32E51CE}" srcId="{867C3BF5-5F82-40E1-BA55-4698A01C73A6}" destId="{D973EE34-AD4A-405C-9409-E05D70A4FAF8}" srcOrd="1" destOrd="0" parTransId="{7E24D1BA-8F62-475E-8EDC-07566C290CFB}" sibTransId="{0A74777C-040E-439E-8B14-300CABB5AD8D}"/>
    <dgm:cxn modelId="{EF0F223F-5E1D-4FA6-AAF2-38CDDAF7BAC5}" type="presOf" srcId="{2C080000-CFE1-42C1-A0BD-C1D578A9D228}" destId="{3122EE17-D9CC-4E29-801E-FEF032B0DD8C}" srcOrd="0" destOrd="0" presId="urn:microsoft.com/office/officeart/2005/8/layout/cycle5"/>
    <dgm:cxn modelId="{C04B4726-A66B-40E5-AF76-8252836B8118}" type="presOf" srcId="{D6F1429E-E4FA-49E2-AB54-0F3F033D7B8E}" destId="{C52F93D6-967C-4AB9-A370-F5404AB6FA43}" srcOrd="0" destOrd="0" presId="urn:microsoft.com/office/officeart/2005/8/layout/cycle5"/>
    <dgm:cxn modelId="{B42F0839-8B34-411C-BC28-A1AE7306E90C}" type="presOf" srcId="{867C3BF5-5F82-40E1-BA55-4698A01C73A6}" destId="{1BA100A1-D477-4E30-B315-7949BC19357A}" srcOrd="0" destOrd="0" presId="urn:microsoft.com/office/officeart/2005/8/layout/cycle5"/>
    <dgm:cxn modelId="{2E19F33D-878D-4D77-914C-69CCCCB52D89}" type="presOf" srcId="{99F13AC1-1B5A-4C0B-BBC0-C1A3A680AA60}" destId="{1843519A-4195-4EB4-8FD8-AB4CAFF89021}" srcOrd="0" destOrd="0" presId="urn:microsoft.com/office/officeart/2005/8/layout/cycle5"/>
    <dgm:cxn modelId="{AC87EA57-BA29-4075-96C8-E6FF15D30405}" type="presParOf" srcId="{1BA100A1-D477-4E30-B315-7949BC19357A}" destId="{C52F93D6-967C-4AB9-A370-F5404AB6FA43}" srcOrd="0" destOrd="0" presId="urn:microsoft.com/office/officeart/2005/8/layout/cycle5"/>
    <dgm:cxn modelId="{C6E38901-CEB3-48FC-A435-078DC311B10D}" type="presParOf" srcId="{1BA100A1-D477-4E30-B315-7949BC19357A}" destId="{084722B4-9675-40B5-9268-06A0DCA50260}" srcOrd="1" destOrd="0" presId="urn:microsoft.com/office/officeart/2005/8/layout/cycle5"/>
    <dgm:cxn modelId="{1661107F-5493-47AD-A815-B4F61E5300B1}" type="presParOf" srcId="{1BA100A1-D477-4E30-B315-7949BC19357A}" destId="{4A954503-6911-4D5F-8249-027007FDAF04}" srcOrd="2" destOrd="0" presId="urn:microsoft.com/office/officeart/2005/8/layout/cycle5"/>
    <dgm:cxn modelId="{8987D510-FC0C-40F3-BBEE-A8FC2C7DFC6E}" type="presParOf" srcId="{1BA100A1-D477-4E30-B315-7949BC19357A}" destId="{421C7797-B027-4F0D-96E6-A30C5C65BDEB}" srcOrd="3" destOrd="0" presId="urn:microsoft.com/office/officeart/2005/8/layout/cycle5"/>
    <dgm:cxn modelId="{FCFC2F18-6537-47EC-B34B-67B23DA69480}" type="presParOf" srcId="{1BA100A1-D477-4E30-B315-7949BC19357A}" destId="{B9AA9FEC-FB49-42D6-B6E1-032A54998351}" srcOrd="4" destOrd="0" presId="urn:microsoft.com/office/officeart/2005/8/layout/cycle5"/>
    <dgm:cxn modelId="{189B5CEE-E369-4578-A7D3-1D1CEAF51A9B}" type="presParOf" srcId="{1BA100A1-D477-4E30-B315-7949BC19357A}" destId="{0BF58126-C932-4DA9-941C-3AE036FD3B99}" srcOrd="5" destOrd="0" presId="urn:microsoft.com/office/officeart/2005/8/layout/cycle5"/>
    <dgm:cxn modelId="{29837400-BDDB-4252-9A20-92B41DB8527C}" type="presParOf" srcId="{1BA100A1-D477-4E30-B315-7949BC19357A}" destId="{D44086E9-4C27-44FF-A5D8-FBA36C524858}" srcOrd="6" destOrd="0" presId="urn:microsoft.com/office/officeart/2005/8/layout/cycle5"/>
    <dgm:cxn modelId="{FB9855E3-87F1-41DD-81F5-E67A8B794250}" type="presParOf" srcId="{1BA100A1-D477-4E30-B315-7949BC19357A}" destId="{67F30550-E94A-4224-B5DD-3E712CB98084}" srcOrd="7" destOrd="0" presId="urn:microsoft.com/office/officeart/2005/8/layout/cycle5"/>
    <dgm:cxn modelId="{74F2BFBC-A949-466C-8D43-295342AF5C71}" type="presParOf" srcId="{1BA100A1-D477-4E30-B315-7949BC19357A}" destId="{565F4252-5D43-4FB2-9CA2-13D0C9040E49}" srcOrd="8" destOrd="0" presId="urn:microsoft.com/office/officeart/2005/8/layout/cycle5"/>
    <dgm:cxn modelId="{041D3208-B04D-4D2F-BC25-D4408B3D6E66}" type="presParOf" srcId="{1BA100A1-D477-4E30-B315-7949BC19357A}" destId="{1843519A-4195-4EB4-8FD8-AB4CAFF89021}" srcOrd="9" destOrd="0" presId="urn:microsoft.com/office/officeart/2005/8/layout/cycle5"/>
    <dgm:cxn modelId="{4BC5EE2E-010B-4075-9EC5-9AA9944C8CAA}" type="presParOf" srcId="{1BA100A1-D477-4E30-B315-7949BC19357A}" destId="{A80DF5F7-D67A-45FD-BEFB-2C2D74E9EA48}" srcOrd="10" destOrd="0" presId="urn:microsoft.com/office/officeart/2005/8/layout/cycle5"/>
    <dgm:cxn modelId="{F3ABF65F-EBD2-4538-B13C-5A5A02ACEC5A}" type="presParOf" srcId="{1BA100A1-D477-4E30-B315-7949BC19357A}" destId="{E69964DE-9301-45B1-9B6F-D623B4128D98}" srcOrd="11" destOrd="0" presId="urn:microsoft.com/office/officeart/2005/8/layout/cycle5"/>
    <dgm:cxn modelId="{9758B3BC-7DBC-4A19-9D01-EAA171E72535}" type="presParOf" srcId="{1BA100A1-D477-4E30-B315-7949BC19357A}" destId="{3122EE17-D9CC-4E29-801E-FEF032B0DD8C}" srcOrd="12" destOrd="0" presId="urn:microsoft.com/office/officeart/2005/8/layout/cycle5"/>
    <dgm:cxn modelId="{28C35CCD-C2FA-4D01-80AE-D6721E78BCB9}" type="presParOf" srcId="{1BA100A1-D477-4E30-B315-7949BC19357A}" destId="{59386F9D-E1AF-4759-9F7D-71AB6674DD12}" srcOrd="13" destOrd="0" presId="urn:microsoft.com/office/officeart/2005/8/layout/cycle5"/>
    <dgm:cxn modelId="{7C558E0B-6F9B-4DC7-83E9-3CFE283FCBD3}" type="presParOf" srcId="{1BA100A1-D477-4E30-B315-7949BC19357A}" destId="{CE4CB609-26A8-43D4-A09F-DBB72660F7A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097C9D-BD36-4D52-9865-018E9062EF2F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EF49F5-BEA7-42D3-BE3D-3ACF3201A8A9}">
      <dgm:prSet phldrT="[Текст]" custT="1"/>
      <dgm:spPr/>
      <dgm:t>
        <a:bodyPr/>
        <a:lstStyle/>
        <a:p>
          <a:r>
            <a:rPr lang="ru-RU" sz="2400" b="1" dirty="0" smtClean="0"/>
            <a:t>Идея проекта</a:t>
          </a:r>
          <a:endParaRPr lang="ru-RU" sz="2400" b="1" dirty="0"/>
        </a:p>
      </dgm:t>
    </dgm:pt>
    <dgm:pt modelId="{9D9A2193-2DD6-4176-A11C-FF9901F8346F}" type="parTrans" cxnId="{A4E78967-0861-4FF1-996E-EF0E02B188D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2D80795-07D0-48D0-BECF-BC8726957D42}" type="sibTrans" cxnId="{A4E78967-0861-4FF1-996E-EF0E02B188D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F3C725A-7FE4-4B95-90E3-E74FA7E70A1B}">
      <dgm:prSet phldrT="[Текст]" custT="1"/>
      <dgm:spPr/>
      <dgm:t>
        <a:bodyPr/>
        <a:lstStyle/>
        <a:p>
          <a:r>
            <a:rPr lang="ru-RU" sz="2000" b="1" dirty="0" smtClean="0"/>
            <a:t>1 модуль - обучение основам </a:t>
          </a:r>
          <a:r>
            <a:rPr lang="ru-RU" sz="2000" b="1" dirty="0" err="1" smtClean="0"/>
            <a:t>модерации</a:t>
          </a:r>
          <a:endParaRPr lang="ru-RU" sz="2000" dirty="0"/>
        </a:p>
      </dgm:t>
    </dgm:pt>
    <dgm:pt modelId="{9C234807-0D91-4ED3-B30A-8B68441EBA48}" type="parTrans" cxnId="{AFB13658-E479-4385-A17D-F316490F4B5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7C88BA5-6C9A-4F5B-A1D9-22EAAACEF037}" type="sibTrans" cxnId="{AFB13658-E479-4385-A17D-F316490F4B5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4B84E9A-DBDA-485E-9C02-A39D29416A4E}">
      <dgm:prSet phldrT="[Текст]" custT="1"/>
      <dgm:spPr/>
      <dgm:t>
        <a:bodyPr/>
        <a:lstStyle/>
        <a:p>
          <a:r>
            <a:rPr lang="ru-RU" sz="2000" b="1" dirty="0" smtClean="0"/>
            <a:t>2 модуль - раскрытие темы  </a:t>
          </a:r>
        </a:p>
        <a:p>
          <a:r>
            <a:rPr lang="ru-RU" sz="2000" b="1" dirty="0" smtClean="0"/>
            <a:t>(1 полугодие – оценка качества образования; </a:t>
          </a:r>
        </a:p>
        <a:p>
          <a:r>
            <a:rPr lang="ru-RU" sz="2000" b="1" dirty="0" smtClean="0"/>
            <a:t>2 полугодие – одаренные дети)</a:t>
          </a:r>
          <a:endParaRPr lang="ru-RU" sz="2000" dirty="0"/>
        </a:p>
      </dgm:t>
    </dgm:pt>
    <dgm:pt modelId="{833CFB3E-F2A3-4EE3-801F-161F00269B9A}" type="parTrans" cxnId="{B6354168-117D-46BE-9DE8-7AB863CA0F8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498C81B-6DC3-4C3A-BCC9-90C7F4082141}" type="sibTrans" cxnId="{B6354168-117D-46BE-9DE8-7AB863CA0F8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7C83AC8-3954-46B0-8F95-3850D883EB13}">
      <dgm:prSet phldrT="[Текст]" custT="1"/>
      <dgm:spPr/>
      <dgm:t>
        <a:bodyPr/>
        <a:lstStyle/>
        <a:p>
          <a:r>
            <a:rPr lang="ru-RU" sz="2000" b="1" dirty="0" smtClean="0"/>
            <a:t>3 модуль -  распределение по  сетевым педагогическим группам</a:t>
          </a:r>
          <a:endParaRPr lang="ru-RU" sz="2000" dirty="0"/>
        </a:p>
      </dgm:t>
    </dgm:pt>
    <dgm:pt modelId="{73056E4E-EEA2-4B84-B7C1-99A014D7B3C5}" type="parTrans" cxnId="{4E061A1B-1573-4D98-B8C3-555D5041B092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C327C61-BE08-47C1-8F14-67FC75117070}" type="sibTrans" cxnId="{4E061A1B-1573-4D98-B8C3-555D5041B092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FC67A3D-7E34-4EE6-A4E2-353A228BDDDF}">
      <dgm:prSet phldrT="[Текст]" custT="1"/>
      <dgm:spPr/>
      <dgm:t>
        <a:bodyPr/>
        <a:lstStyle/>
        <a:p>
          <a:r>
            <a:rPr lang="ru-RU" sz="2000" b="1" dirty="0" smtClean="0"/>
            <a:t>4 модуль -  проведение </a:t>
          </a:r>
          <a:r>
            <a:rPr lang="ru-RU" sz="2000" b="1" dirty="0" err="1" smtClean="0"/>
            <a:t>модерационной</a:t>
          </a:r>
          <a:r>
            <a:rPr lang="ru-RU" sz="2000" b="1" dirty="0" smtClean="0"/>
            <a:t> сессии в сетевой педагогической группе</a:t>
          </a:r>
          <a:endParaRPr lang="ru-RU" sz="2000" dirty="0"/>
        </a:p>
      </dgm:t>
    </dgm:pt>
    <dgm:pt modelId="{BD3DBCA9-7DFD-43F9-9F33-D5C5486F05E8}" type="sibTrans" cxnId="{7C396E56-843A-4329-AF54-CB5E186611F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E742707-D2A7-4127-9ED7-3C7175010370}" type="parTrans" cxnId="{7C396E56-843A-4329-AF54-CB5E186611F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595FA23-D0CA-4DB4-9098-AAF7D5E4AD47}">
      <dgm:prSet custT="1"/>
      <dgm:spPr/>
      <dgm:t>
        <a:bodyPr/>
        <a:lstStyle/>
        <a:p>
          <a:r>
            <a:rPr lang="ru-RU" sz="2000" b="1" dirty="0" smtClean="0"/>
            <a:t>5 модуль – сдача сценария </a:t>
          </a:r>
          <a:r>
            <a:rPr lang="ru-RU" sz="2000" b="1" dirty="0" err="1" smtClean="0"/>
            <a:t>модерационной</a:t>
          </a:r>
          <a:r>
            <a:rPr lang="ru-RU" sz="2000" b="1" dirty="0" smtClean="0"/>
            <a:t> сессии для публикации в сборнике</a:t>
          </a:r>
          <a:endParaRPr lang="ru-RU" sz="2000" dirty="0"/>
        </a:p>
      </dgm:t>
    </dgm:pt>
    <dgm:pt modelId="{B087A598-C43D-46F6-9433-3CA4E40F118B}" type="parTrans" cxnId="{14F22BA5-24FC-4484-A5EC-276B8219B96A}">
      <dgm:prSet/>
      <dgm:spPr/>
      <dgm:t>
        <a:bodyPr/>
        <a:lstStyle/>
        <a:p>
          <a:endParaRPr lang="ru-RU"/>
        </a:p>
      </dgm:t>
    </dgm:pt>
    <dgm:pt modelId="{42AF2EF7-2933-465B-B7FA-33AE20147218}" type="sibTrans" cxnId="{14F22BA5-24FC-4484-A5EC-276B8219B96A}">
      <dgm:prSet/>
      <dgm:spPr/>
      <dgm:t>
        <a:bodyPr/>
        <a:lstStyle/>
        <a:p>
          <a:endParaRPr lang="ru-RU"/>
        </a:p>
      </dgm:t>
    </dgm:pt>
    <dgm:pt modelId="{B943D1B8-BC0F-4E9F-9414-6A619FC22AB6}" type="pres">
      <dgm:prSet presAssocID="{C4097C9D-BD36-4D52-9865-018E9062EF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F74EDB-7F6B-42EC-9585-2C6F3FE6AF7A}" type="pres">
      <dgm:prSet presAssocID="{96EF49F5-BEA7-42D3-BE3D-3ACF3201A8A9}" presName="centerShape" presStyleLbl="node0" presStyleIdx="0" presStyleCnt="1"/>
      <dgm:spPr/>
      <dgm:t>
        <a:bodyPr/>
        <a:lstStyle/>
        <a:p>
          <a:endParaRPr lang="ru-RU"/>
        </a:p>
      </dgm:t>
    </dgm:pt>
    <dgm:pt modelId="{85756FEB-22A6-4180-9741-A37B81666DCC}" type="pres">
      <dgm:prSet presAssocID="{9C234807-0D91-4ED3-B30A-8B68441EBA48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2CBC35EB-0A70-4717-B394-C360D7BB5273}" type="pres">
      <dgm:prSet presAssocID="{5F3C725A-7FE4-4B95-90E3-E74FA7E70A1B}" presName="node" presStyleLbl="node1" presStyleIdx="0" presStyleCnt="5" custScaleX="139115" custRadScaleRad="115852" custRadScaleInc="-8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00A58-6D21-486B-8BAF-C43679853F2D}" type="pres">
      <dgm:prSet presAssocID="{833CFB3E-F2A3-4EE3-801F-161F00269B9A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CFB045F-DA87-466A-A2E3-A766753A5AF8}" type="pres">
      <dgm:prSet presAssocID="{B4B84E9A-DBDA-485E-9C02-A39D29416A4E}" presName="node" presStyleLbl="node1" presStyleIdx="1" presStyleCnt="5" custScaleX="137967" custRadScaleRad="117862" custRadScaleInc="-3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5C306-64E5-4B0A-A2AE-00FCF82E8D3A}" type="pres">
      <dgm:prSet presAssocID="{73056E4E-EEA2-4B84-B7C1-99A014D7B3C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577ED96E-3A85-475F-8D34-C48598852CB4}" type="pres">
      <dgm:prSet presAssocID="{E7C83AC8-3954-46B0-8F95-3850D883EB13}" presName="node" presStyleLbl="node1" presStyleIdx="2" presStyleCnt="5" custScaleX="175271" custRadScaleRad="100286" custRadScaleInc="1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8D38A-2F89-43C2-A597-06067A407FB6}" type="pres">
      <dgm:prSet presAssocID="{3E742707-D2A7-4127-9ED7-3C7175010370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16659933-7BB1-4776-B4F5-7576A7B9A4B1}" type="pres">
      <dgm:prSet presAssocID="{5FC67A3D-7E34-4EE6-A4E2-353A228BDDDF}" presName="node" presStyleLbl="node1" presStyleIdx="3" presStyleCnt="5" custRadScaleRad="119541" custRadScaleInc="39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C4AE3-0618-4E32-814E-8C874AC691F0}" type="pres">
      <dgm:prSet presAssocID="{B087A598-C43D-46F6-9433-3CA4E40F118B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9374683-7BD8-47C2-9E16-AFDFB0818CCF}" type="pres">
      <dgm:prSet presAssocID="{0595FA23-D0CA-4DB4-9098-AAF7D5E4AD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1F9FB-C2A1-4E16-888C-B4C528118103}" type="presOf" srcId="{0595FA23-D0CA-4DB4-9098-AAF7D5E4AD47}" destId="{99374683-7BD8-47C2-9E16-AFDFB0818CCF}" srcOrd="0" destOrd="0" presId="urn:microsoft.com/office/officeart/2005/8/layout/radial4"/>
    <dgm:cxn modelId="{564315AF-85FA-41B2-8146-A6DB2E3EF57F}" type="presOf" srcId="{73056E4E-EEA2-4B84-B7C1-99A014D7B3C5}" destId="{EB55C306-64E5-4B0A-A2AE-00FCF82E8D3A}" srcOrd="0" destOrd="0" presId="urn:microsoft.com/office/officeart/2005/8/layout/radial4"/>
    <dgm:cxn modelId="{71D76465-919B-45BE-844E-22AD259AC775}" type="presOf" srcId="{96EF49F5-BEA7-42D3-BE3D-3ACF3201A8A9}" destId="{A6F74EDB-7F6B-42EC-9585-2C6F3FE6AF7A}" srcOrd="0" destOrd="0" presId="urn:microsoft.com/office/officeart/2005/8/layout/radial4"/>
    <dgm:cxn modelId="{70DB3D18-053A-4398-9879-1D5D93956CB1}" type="presOf" srcId="{B4B84E9A-DBDA-485E-9C02-A39D29416A4E}" destId="{FCFB045F-DA87-466A-A2E3-A766753A5AF8}" srcOrd="0" destOrd="0" presId="urn:microsoft.com/office/officeart/2005/8/layout/radial4"/>
    <dgm:cxn modelId="{A5EB4F73-7EE8-451B-AABC-DDC42D4E9B62}" type="presOf" srcId="{5FC67A3D-7E34-4EE6-A4E2-353A228BDDDF}" destId="{16659933-7BB1-4776-B4F5-7576A7B9A4B1}" srcOrd="0" destOrd="0" presId="urn:microsoft.com/office/officeart/2005/8/layout/radial4"/>
    <dgm:cxn modelId="{4E061A1B-1573-4D98-B8C3-555D5041B092}" srcId="{96EF49F5-BEA7-42D3-BE3D-3ACF3201A8A9}" destId="{E7C83AC8-3954-46B0-8F95-3850D883EB13}" srcOrd="2" destOrd="0" parTransId="{73056E4E-EEA2-4B84-B7C1-99A014D7B3C5}" sibTransId="{EC327C61-BE08-47C1-8F14-67FC75117070}"/>
    <dgm:cxn modelId="{A40D9DD3-EE82-4F9B-BBA5-AAAF3138A1A2}" type="presOf" srcId="{C4097C9D-BD36-4D52-9865-018E9062EF2F}" destId="{B943D1B8-BC0F-4E9F-9414-6A619FC22AB6}" srcOrd="0" destOrd="0" presId="urn:microsoft.com/office/officeart/2005/8/layout/radial4"/>
    <dgm:cxn modelId="{7C396E56-843A-4329-AF54-CB5E186611FB}" srcId="{96EF49F5-BEA7-42D3-BE3D-3ACF3201A8A9}" destId="{5FC67A3D-7E34-4EE6-A4E2-353A228BDDDF}" srcOrd="3" destOrd="0" parTransId="{3E742707-D2A7-4127-9ED7-3C7175010370}" sibTransId="{BD3DBCA9-7DFD-43F9-9F33-D5C5486F05E8}"/>
    <dgm:cxn modelId="{8BD94FA9-E324-499D-B7DE-78372828CD3A}" type="presOf" srcId="{B087A598-C43D-46F6-9433-3CA4E40F118B}" destId="{F29C4AE3-0618-4E32-814E-8C874AC691F0}" srcOrd="0" destOrd="0" presId="urn:microsoft.com/office/officeart/2005/8/layout/radial4"/>
    <dgm:cxn modelId="{B6354168-117D-46BE-9DE8-7AB863CA0F80}" srcId="{96EF49F5-BEA7-42D3-BE3D-3ACF3201A8A9}" destId="{B4B84E9A-DBDA-485E-9C02-A39D29416A4E}" srcOrd="1" destOrd="0" parTransId="{833CFB3E-F2A3-4EE3-801F-161F00269B9A}" sibTransId="{C498C81B-6DC3-4C3A-BCC9-90C7F4082141}"/>
    <dgm:cxn modelId="{14F22BA5-24FC-4484-A5EC-276B8219B96A}" srcId="{96EF49F5-BEA7-42D3-BE3D-3ACF3201A8A9}" destId="{0595FA23-D0CA-4DB4-9098-AAF7D5E4AD47}" srcOrd="4" destOrd="0" parTransId="{B087A598-C43D-46F6-9433-3CA4E40F118B}" sibTransId="{42AF2EF7-2933-465B-B7FA-33AE20147218}"/>
    <dgm:cxn modelId="{0CE585B0-2A01-4A02-BC4A-9C7444522CFB}" type="presOf" srcId="{9C234807-0D91-4ED3-B30A-8B68441EBA48}" destId="{85756FEB-22A6-4180-9741-A37B81666DCC}" srcOrd="0" destOrd="0" presId="urn:microsoft.com/office/officeart/2005/8/layout/radial4"/>
    <dgm:cxn modelId="{6C55297C-2407-4297-9FB6-447FECC8DE62}" type="presOf" srcId="{5F3C725A-7FE4-4B95-90E3-E74FA7E70A1B}" destId="{2CBC35EB-0A70-4717-B394-C360D7BB5273}" srcOrd="0" destOrd="0" presId="urn:microsoft.com/office/officeart/2005/8/layout/radial4"/>
    <dgm:cxn modelId="{5C4329FD-2A20-4420-AF4E-F2FCD1FD1A90}" type="presOf" srcId="{3E742707-D2A7-4127-9ED7-3C7175010370}" destId="{9BB8D38A-2F89-43C2-A597-06067A407FB6}" srcOrd="0" destOrd="0" presId="urn:microsoft.com/office/officeart/2005/8/layout/radial4"/>
    <dgm:cxn modelId="{DDB48E23-0AE5-4976-98B4-252AD155E5CE}" type="presOf" srcId="{E7C83AC8-3954-46B0-8F95-3850D883EB13}" destId="{577ED96E-3A85-475F-8D34-C48598852CB4}" srcOrd="0" destOrd="0" presId="urn:microsoft.com/office/officeart/2005/8/layout/radial4"/>
    <dgm:cxn modelId="{AFB13658-E479-4385-A17D-F316490F4B5B}" srcId="{96EF49F5-BEA7-42D3-BE3D-3ACF3201A8A9}" destId="{5F3C725A-7FE4-4B95-90E3-E74FA7E70A1B}" srcOrd="0" destOrd="0" parTransId="{9C234807-0D91-4ED3-B30A-8B68441EBA48}" sibTransId="{C7C88BA5-6C9A-4F5B-A1D9-22EAAACEF037}"/>
    <dgm:cxn modelId="{B6D1193B-2930-4CB3-9234-B6B2A745A402}" type="presOf" srcId="{833CFB3E-F2A3-4EE3-801F-161F00269B9A}" destId="{10400A58-6D21-486B-8BAF-C43679853F2D}" srcOrd="0" destOrd="0" presId="urn:microsoft.com/office/officeart/2005/8/layout/radial4"/>
    <dgm:cxn modelId="{A4E78967-0861-4FF1-996E-EF0E02B188D9}" srcId="{C4097C9D-BD36-4D52-9865-018E9062EF2F}" destId="{96EF49F5-BEA7-42D3-BE3D-3ACF3201A8A9}" srcOrd="0" destOrd="0" parTransId="{9D9A2193-2DD6-4176-A11C-FF9901F8346F}" sibTransId="{E2D80795-07D0-48D0-BECF-BC8726957D42}"/>
    <dgm:cxn modelId="{BBA4B0EF-BF7C-41DB-A6F7-671FE4C60F2E}" type="presParOf" srcId="{B943D1B8-BC0F-4E9F-9414-6A619FC22AB6}" destId="{A6F74EDB-7F6B-42EC-9585-2C6F3FE6AF7A}" srcOrd="0" destOrd="0" presId="urn:microsoft.com/office/officeart/2005/8/layout/radial4"/>
    <dgm:cxn modelId="{8DC7662E-1BD9-4C25-BD6F-C0E955E931CD}" type="presParOf" srcId="{B943D1B8-BC0F-4E9F-9414-6A619FC22AB6}" destId="{85756FEB-22A6-4180-9741-A37B81666DCC}" srcOrd="1" destOrd="0" presId="urn:microsoft.com/office/officeart/2005/8/layout/radial4"/>
    <dgm:cxn modelId="{937C3760-77E1-43E6-A18E-05E129BF71D3}" type="presParOf" srcId="{B943D1B8-BC0F-4E9F-9414-6A619FC22AB6}" destId="{2CBC35EB-0A70-4717-B394-C360D7BB5273}" srcOrd="2" destOrd="0" presId="urn:microsoft.com/office/officeart/2005/8/layout/radial4"/>
    <dgm:cxn modelId="{4A43D052-3768-4680-A231-DD215F6BA149}" type="presParOf" srcId="{B943D1B8-BC0F-4E9F-9414-6A619FC22AB6}" destId="{10400A58-6D21-486B-8BAF-C43679853F2D}" srcOrd="3" destOrd="0" presId="urn:microsoft.com/office/officeart/2005/8/layout/radial4"/>
    <dgm:cxn modelId="{245C314A-6373-43B7-8272-1314768918C7}" type="presParOf" srcId="{B943D1B8-BC0F-4E9F-9414-6A619FC22AB6}" destId="{FCFB045F-DA87-466A-A2E3-A766753A5AF8}" srcOrd="4" destOrd="0" presId="urn:microsoft.com/office/officeart/2005/8/layout/radial4"/>
    <dgm:cxn modelId="{1298376D-99AD-4E75-952C-983B324EEA54}" type="presParOf" srcId="{B943D1B8-BC0F-4E9F-9414-6A619FC22AB6}" destId="{EB55C306-64E5-4B0A-A2AE-00FCF82E8D3A}" srcOrd="5" destOrd="0" presId="urn:microsoft.com/office/officeart/2005/8/layout/radial4"/>
    <dgm:cxn modelId="{780509AE-F26C-4261-BEC2-5C7AAE9FE84E}" type="presParOf" srcId="{B943D1B8-BC0F-4E9F-9414-6A619FC22AB6}" destId="{577ED96E-3A85-475F-8D34-C48598852CB4}" srcOrd="6" destOrd="0" presId="urn:microsoft.com/office/officeart/2005/8/layout/radial4"/>
    <dgm:cxn modelId="{690A20C4-21C2-425A-BE1E-9E847A492B7F}" type="presParOf" srcId="{B943D1B8-BC0F-4E9F-9414-6A619FC22AB6}" destId="{9BB8D38A-2F89-43C2-A597-06067A407FB6}" srcOrd="7" destOrd="0" presId="urn:microsoft.com/office/officeart/2005/8/layout/radial4"/>
    <dgm:cxn modelId="{F539286C-0BBC-4BD4-A51A-B5C72824204C}" type="presParOf" srcId="{B943D1B8-BC0F-4E9F-9414-6A619FC22AB6}" destId="{16659933-7BB1-4776-B4F5-7576A7B9A4B1}" srcOrd="8" destOrd="0" presId="urn:microsoft.com/office/officeart/2005/8/layout/radial4"/>
    <dgm:cxn modelId="{7EBB67D9-1713-4D98-9BBD-0BD070146DB6}" type="presParOf" srcId="{B943D1B8-BC0F-4E9F-9414-6A619FC22AB6}" destId="{F29C4AE3-0618-4E32-814E-8C874AC691F0}" srcOrd="9" destOrd="0" presId="urn:microsoft.com/office/officeart/2005/8/layout/radial4"/>
    <dgm:cxn modelId="{5A419AFD-1937-4F7E-920D-D4E85AADFBD6}" type="presParOf" srcId="{B943D1B8-BC0F-4E9F-9414-6A619FC22AB6}" destId="{99374683-7BD8-47C2-9E16-AFDFB0818CC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70591-032E-4021-BB9B-8D2DA422CF34}">
      <dsp:nvSpPr>
        <dsp:cNvPr id="0" name=""/>
        <dsp:cNvSpPr/>
      </dsp:nvSpPr>
      <dsp:spPr>
        <a:xfrm rot="10800000">
          <a:off x="5076321" y="24498"/>
          <a:ext cx="11684018" cy="158931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084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Обучение и развитие на федеральном уровне (ФИОКО, ФИПИ,  ВШЭ)</a:t>
          </a:r>
          <a:endParaRPr lang="ru-RU" sz="3200" b="1" kern="1200" dirty="0">
            <a:solidFill>
              <a:srgbClr val="2B4B82"/>
            </a:solidFill>
            <a:latin typeface="Evolventa"/>
            <a:ea typeface="+mn-ea"/>
            <a:cs typeface="+mn-cs"/>
          </a:endParaRPr>
        </a:p>
      </dsp:txBody>
      <dsp:txXfrm rot="10800000">
        <a:off x="5473650" y="24498"/>
        <a:ext cx="11286689" cy="1589317"/>
      </dsp:txXfrm>
    </dsp:sp>
    <dsp:sp modelId="{7D03481A-B803-4251-89D6-90BFD2F72B3C}">
      <dsp:nvSpPr>
        <dsp:cNvPr id="0" name=""/>
        <dsp:cNvSpPr/>
      </dsp:nvSpPr>
      <dsp:spPr>
        <a:xfrm>
          <a:off x="1712640" y="322447"/>
          <a:ext cx="2784880" cy="13818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C3B98-9879-4E61-9692-C312139CB8E5}">
      <dsp:nvSpPr>
        <dsp:cNvPr id="0" name=""/>
        <dsp:cNvSpPr/>
      </dsp:nvSpPr>
      <dsp:spPr>
        <a:xfrm rot="10800000">
          <a:off x="5150841" y="2143499"/>
          <a:ext cx="11684018" cy="1589317"/>
        </a:xfrm>
        <a:prstGeom prst="homePlate">
          <a:avLst/>
        </a:prstGeom>
        <a:solidFill>
          <a:srgbClr val="F0ABC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084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Муниципальные лучшие управленческие и педагогические практики</a:t>
          </a:r>
          <a:endParaRPr lang="ru-RU" sz="3200" b="1" kern="1200" dirty="0">
            <a:solidFill>
              <a:srgbClr val="2B4B82"/>
            </a:solidFill>
            <a:latin typeface="Evolventa"/>
            <a:ea typeface="+mn-ea"/>
            <a:cs typeface="+mn-cs"/>
          </a:endParaRPr>
        </a:p>
      </dsp:txBody>
      <dsp:txXfrm rot="10800000">
        <a:off x="5548170" y="2143499"/>
        <a:ext cx="11286689" cy="1589317"/>
      </dsp:txXfrm>
    </dsp:sp>
    <dsp:sp modelId="{0C2BE98D-7B1C-4AF6-ABCE-444B38F48C5B}">
      <dsp:nvSpPr>
        <dsp:cNvPr id="0" name=""/>
        <dsp:cNvSpPr/>
      </dsp:nvSpPr>
      <dsp:spPr>
        <a:xfrm>
          <a:off x="1793525" y="2143499"/>
          <a:ext cx="2313219" cy="18806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69D8AB-F3EC-467B-BBD7-EBCB21309EBE}">
      <dsp:nvSpPr>
        <dsp:cNvPr id="0" name=""/>
        <dsp:cNvSpPr/>
      </dsp:nvSpPr>
      <dsp:spPr>
        <a:xfrm rot="10800000">
          <a:off x="5141679" y="4459932"/>
          <a:ext cx="11684018" cy="158931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084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Внутрифирменное обучение</a:t>
          </a:r>
        </a:p>
      </dsp:txBody>
      <dsp:txXfrm rot="10800000">
        <a:off x="5539008" y="4459932"/>
        <a:ext cx="11286689" cy="1589317"/>
      </dsp:txXfrm>
    </dsp:sp>
    <dsp:sp modelId="{37DBE93B-ADB1-4567-9058-1EE8438CCB3A}">
      <dsp:nvSpPr>
        <dsp:cNvPr id="0" name=""/>
        <dsp:cNvSpPr/>
      </dsp:nvSpPr>
      <dsp:spPr>
        <a:xfrm>
          <a:off x="2013816" y="4566869"/>
          <a:ext cx="2124678" cy="17875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1EBCD2-A284-4B8F-8975-E4637BE5EBB7}">
      <dsp:nvSpPr>
        <dsp:cNvPr id="0" name=""/>
        <dsp:cNvSpPr/>
      </dsp:nvSpPr>
      <dsp:spPr>
        <a:xfrm rot="10800000">
          <a:off x="5270752" y="6769929"/>
          <a:ext cx="11684018" cy="1589317"/>
        </a:xfrm>
        <a:prstGeom prst="homePlate">
          <a:avLst/>
        </a:prstGeom>
        <a:solidFill>
          <a:srgbClr val="F0ABC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084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2B4B82"/>
              </a:solidFill>
              <a:latin typeface="Evolventa"/>
              <a:ea typeface="+mn-ea"/>
              <a:cs typeface="+mn-cs"/>
            </a:rPr>
            <a:t>Сетевое партнерство –кураторство, наставничество</a:t>
          </a:r>
        </a:p>
      </dsp:txBody>
      <dsp:txXfrm rot="10800000">
        <a:off x="5668081" y="6769929"/>
        <a:ext cx="11286689" cy="1589317"/>
      </dsp:txXfrm>
    </dsp:sp>
    <dsp:sp modelId="{A463872B-A549-4561-90A2-37F54989D2A8}">
      <dsp:nvSpPr>
        <dsp:cNvPr id="0" name=""/>
        <dsp:cNvSpPr/>
      </dsp:nvSpPr>
      <dsp:spPr>
        <a:xfrm>
          <a:off x="1793525" y="6549618"/>
          <a:ext cx="2626950" cy="19580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6D46D-BD56-4E7E-8713-ADC5BAF2EC5E}">
      <dsp:nvSpPr>
        <dsp:cNvPr id="0" name=""/>
        <dsp:cNvSpPr/>
      </dsp:nvSpPr>
      <dsp:spPr>
        <a:xfrm>
          <a:off x="2392560" y="0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Критический уровень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420458" y="27898"/>
        <a:ext cx="3754203" cy="896703"/>
      </dsp:txXfrm>
    </dsp:sp>
    <dsp:sp modelId="{BF0566E6-84A9-420D-B44A-A728EDBACE87}">
      <dsp:nvSpPr>
        <dsp:cNvPr id="0" name=""/>
        <dsp:cNvSpPr/>
      </dsp:nvSpPr>
      <dsp:spPr>
        <a:xfrm rot="5400000">
          <a:off x="4214216" y="1035843"/>
          <a:ext cx="166687" cy="1666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07342-57D3-4E29-80BC-65FA08A43090}">
      <dsp:nvSpPr>
        <dsp:cNvPr id="0" name=""/>
        <dsp:cNvSpPr/>
      </dsp:nvSpPr>
      <dsp:spPr>
        <a:xfrm>
          <a:off x="2392560" y="1285875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Интерактивное погружение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420458" y="1313773"/>
        <a:ext cx="3754203" cy="896703"/>
      </dsp:txXfrm>
    </dsp:sp>
    <dsp:sp modelId="{F80F1DCC-7F0B-40E5-8F68-3E1892275615}">
      <dsp:nvSpPr>
        <dsp:cNvPr id="0" name=""/>
        <dsp:cNvSpPr/>
      </dsp:nvSpPr>
      <dsp:spPr>
        <a:xfrm rot="5506024">
          <a:off x="4200806" y="2315411"/>
          <a:ext cx="154225" cy="1666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812AF-8530-4A67-A5D7-69026C54AE39}">
      <dsp:nvSpPr>
        <dsp:cNvPr id="0" name=""/>
        <dsp:cNvSpPr/>
      </dsp:nvSpPr>
      <dsp:spPr>
        <a:xfrm>
          <a:off x="2353278" y="2559135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790080"/>
              <a:satOff val="8042"/>
              <a:lumOff val="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Наставничество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381176" y="2587033"/>
        <a:ext cx="3754203" cy="896703"/>
      </dsp:txXfrm>
    </dsp:sp>
    <dsp:sp modelId="{BCE65F78-3AAB-4A2C-AAB5-022ECE92FE67}">
      <dsp:nvSpPr>
        <dsp:cNvPr id="0" name=""/>
        <dsp:cNvSpPr/>
      </dsp:nvSpPr>
      <dsp:spPr>
        <a:xfrm rot="5296035">
          <a:off x="4188189" y="3601286"/>
          <a:ext cx="179460" cy="1666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70592-2D49-4075-9ED5-280DD4845087}">
      <dsp:nvSpPr>
        <dsp:cNvPr id="0" name=""/>
        <dsp:cNvSpPr/>
      </dsp:nvSpPr>
      <dsp:spPr>
        <a:xfrm>
          <a:off x="2392560" y="3857625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Внутреннее обучение педагогов силами школы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420458" y="3885523"/>
        <a:ext cx="3754203" cy="896703"/>
      </dsp:txXfrm>
    </dsp:sp>
    <dsp:sp modelId="{D3568B10-DBD1-4EC0-8F85-4736E090EFBA}">
      <dsp:nvSpPr>
        <dsp:cNvPr id="0" name=""/>
        <dsp:cNvSpPr/>
      </dsp:nvSpPr>
      <dsp:spPr>
        <a:xfrm rot="5400000">
          <a:off x="4214216" y="4893468"/>
          <a:ext cx="166687" cy="1666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4B673-2B50-46E7-BF32-EC39BD28E915}">
      <dsp:nvSpPr>
        <dsp:cNvPr id="0" name=""/>
        <dsp:cNvSpPr/>
      </dsp:nvSpPr>
      <dsp:spPr>
        <a:xfrm>
          <a:off x="2392560" y="5143500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Успешность детей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420458" y="5171398"/>
        <a:ext cx="3754203" cy="896703"/>
      </dsp:txXfrm>
    </dsp:sp>
    <dsp:sp modelId="{45C3D918-FED9-405F-ACC5-7DB10040A08E}">
      <dsp:nvSpPr>
        <dsp:cNvPr id="0" name=""/>
        <dsp:cNvSpPr/>
      </dsp:nvSpPr>
      <dsp:spPr>
        <a:xfrm>
          <a:off x="6735960" y="0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Оптимальный уровень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763858" y="27898"/>
        <a:ext cx="3754203" cy="896703"/>
      </dsp:txXfrm>
    </dsp:sp>
    <dsp:sp modelId="{7298BB0F-5451-4E5D-8A46-367509CE27BC}">
      <dsp:nvSpPr>
        <dsp:cNvPr id="0" name=""/>
        <dsp:cNvSpPr/>
      </dsp:nvSpPr>
      <dsp:spPr>
        <a:xfrm rot="5400000">
          <a:off x="8557616" y="1035843"/>
          <a:ext cx="166687" cy="1666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152A7-F136-4D4B-BDB0-E706806CD430}">
      <dsp:nvSpPr>
        <dsp:cNvPr id="0" name=""/>
        <dsp:cNvSpPr/>
      </dsp:nvSpPr>
      <dsp:spPr>
        <a:xfrm>
          <a:off x="6735960" y="1285875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Внутреннее обучение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763858" y="1313773"/>
        <a:ext cx="3754203" cy="896703"/>
      </dsp:txXfrm>
    </dsp:sp>
    <dsp:sp modelId="{BFB5AC25-0686-4F02-A1C0-4DFC6C1D7B46}">
      <dsp:nvSpPr>
        <dsp:cNvPr id="0" name=""/>
        <dsp:cNvSpPr/>
      </dsp:nvSpPr>
      <dsp:spPr>
        <a:xfrm rot="5400000">
          <a:off x="8557616" y="2321718"/>
          <a:ext cx="166687" cy="1666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D0B6E-5108-452F-86BF-E146DB070BDF}">
      <dsp:nvSpPr>
        <dsp:cNvPr id="0" name=""/>
        <dsp:cNvSpPr/>
      </dsp:nvSpPr>
      <dsp:spPr>
        <a:xfrm>
          <a:off x="6735960" y="2571750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950401"/>
              <a:satOff val="40211"/>
              <a:lumOff val="2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Интерактивное погружение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763858" y="2599648"/>
        <a:ext cx="3754203" cy="896703"/>
      </dsp:txXfrm>
    </dsp:sp>
    <dsp:sp modelId="{F6C8ACA5-B431-42BA-9207-A843E4CC68C0}">
      <dsp:nvSpPr>
        <dsp:cNvPr id="0" name=""/>
        <dsp:cNvSpPr/>
      </dsp:nvSpPr>
      <dsp:spPr>
        <a:xfrm>
          <a:off x="11079360" y="0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Эффективный уровень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107258" y="27898"/>
        <a:ext cx="3754203" cy="896703"/>
      </dsp:txXfrm>
    </dsp:sp>
    <dsp:sp modelId="{BAC0D1F2-AB9D-4EE8-8F33-02001F1A46F8}">
      <dsp:nvSpPr>
        <dsp:cNvPr id="0" name=""/>
        <dsp:cNvSpPr/>
      </dsp:nvSpPr>
      <dsp:spPr>
        <a:xfrm rot="5400000">
          <a:off x="12901016" y="1035843"/>
          <a:ext cx="166687" cy="1666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067E2-9468-4197-8E48-970078169081}">
      <dsp:nvSpPr>
        <dsp:cNvPr id="0" name=""/>
        <dsp:cNvSpPr/>
      </dsp:nvSpPr>
      <dsp:spPr>
        <a:xfrm>
          <a:off x="11079360" y="1285875"/>
          <a:ext cx="3809999" cy="952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Вольнослушатели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107258" y="1313773"/>
        <a:ext cx="3754203" cy="896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F93D6-967C-4AB9-A370-F5404AB6FA43}">
      <dsp:nvSpPr>
        <dsp:cNvPr id="0" name=""/>
        <dsp:cNvSpPr/>
      </dsp:nvSpPr>
      <dsp:spPr>
        <a:xfrm>
          <a:off x="6647726" y="-97141"/>
          <a:ext cx="3049070" cy="1449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Обучение: одна встреча за цикл с каждой категорией участников  (директор, зам. по УР, МР, ВР) </a:t>
          </a:r>
        </a:p>
      </dsp:txBody>
      <dsp:txXfrm>
        <a:off x="6718491" y="-26376"/>
        <a:ext cx="2907540" cy="1308093"/>
      </dsp:txXfrm>
    </dsp:sp>
    <dsp:sp modelId="{4A954503-6911-4D5F-8249-027007FDAF04}">
      <dsp:nvSpPr>
        <dsp:cNvPr id="0" name=""/>
        <dsp:cNvSpPr/>
      </dsp:nvSpPr>
      <dsp:spPr>
        <a:xfrm>
          <a:off x="5278526" y="627669"/>
          <a:ext cx="5787471" cy="5787471"/>
        </a:xfrm>
        <a:custGeom>
          <a:avLst/>
          <a:gdLst/>
          <a:ahLst/>
          <a:cxnLst/>
          <a:rect l="0" t="0" r="0" b="0"/>
          <a:pathLst>
            <a:path>
              <a:moveTo>
                <a:pt x="4618799" y="570406"/>
              </a:moveTo>
              <a:arcTo wR="2893735" hR="2893735" stAng="18395626" swAng="8750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C7797-B027-4F0D-96E6-A30C5C65BDEB}">
      <dsp:nvSpPr>
        <dsp:cNvPr id="0" name=""/>
        <dsp:cNvSpPr/>
      </dsp:nvSpPr>
      <dsp:spPr>
        <a:xfrm>
          <a:off x="9141409" y="1902380"/>
          <a:ext cx="3565916" cy="1449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Между обучением и конкурсом подготовка документов к экспертизе </a:t>
          </a:r>
        </a:p>
      </dsp:txBody>
      <dsp:txXfrm>
        <a:off x="9212174" y="1973145"/>
        <a:ext cx="3424386" cy="1308093"/>
      </dsp:txXfrm>
    </dsp:sp>
    <dsp:sp modelId="{0BF58126-C932-4DA9-941C-3AE036FD3B99}">
      <dsp:nvSpPr>
        <dsp:cNvPr id="0" name=""/>
        <dsp:cNvSpPr/>
      </dsp:nvSpPr>
      <dsp:spPr>
        <a:xfrm>
          <a:off x="5311528" y="925474"/>
          <a:ext cx="5787471" cy="5787471"/>
        </a:xfrm>
        <a:custGeom>
          <a:avLst/>
          <a:gdLst/>
          <a:ahLst/>
          <a:cxnLst/>
          <a:rect l="0" t="0" r="0" b="0"/>
          <a:pathLst>
            <a:path>
              <a:moveTo>
                <a:pt x="5781796" y="2712607"/>
              </a:moveTo>
              <a:arcTo wR="2893735" hR="2893735" stAng="21384680" swAng="10446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086E9-4C27-44FF-A5D8-FBA36C524858}">
      <dsp:nvSpPr>
        <dsp:cNvPr id="0" name=""/>
        <dsp:cNvSpPr/>
      </dsp:nvSpPr>
      <dsp:spPr>
        <a:xfrm>
          <a:off x="8358242" y="4786334"/>
          <a:ext cx="3619106" cy="2047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Участие управленческой команды в конкурсных испытаниях: оценивание документов согласно </a:t>
          </a:r>
          <a:r>
            <a:rPr lang="ru-RU" sz="2000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МУМа</a:t>
          </a:r>
          <a:r>
            <a:rPr lang="ru-RU" sz="2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и оценка управленческих компетенций</a:t>
          </a:r>
        </a:p>
      </dsp:txBody>
      <dsp:txXfrm>
        <a:off x="8458178" y="4886270"/>
        <a:ext cx="3419234" cy="1847329"/>
      </dsp:txXfrm>
    </dsp:sp>
    <dsp:sp modelId="{565F4252-5D43-4FB2-9CA2-13D0C9040E49}">
      <dsp:nvSpPr>
        <dsp:cNvPr id="0" name=""/>
        <dsp:cNvSpPr/>
      </dsp:nvSpPr>
      <dsp:spPr>
        <a:xfrm>
          <a:off x="4220324" y="1045729"/>
          <a:ext cx="5787471" cy="5787471"/>
        </a:xfrm>
        <a:custGeom>
          <a:avLst/>
          <a:gdLst/>
          <a:ahLst/>
          <a:cxnLst/>
          <a:rect l="0" t="0" r="0" b="0"/>
          <a:pathLst>
            <a:path>
              <a:moveTo>
                <a:pt x="4054572" y="5544426"/>
              </a:moveTo>
              <a:arcTo wR="2893735" hR="2893735" stAng="3980975" swAng="3271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3519A-4195-4EB4-8FD8-AB4CAFF89021}">
      <dsp:nvSpPr>
        <dsp:cNvPr id="0" name=""/>
        <dsp:cNvSpPr/>
      </dsp:nvSpPr>
      <dsp:spPr>
        <a:xfrm>
          <a:off x="4040948" y="4901828"/>
          <a:ext cx="3889316" cy="1921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 Выстраивание персонального, управленческого плана профессионального развития и выстраивание стратегии развития ОО</a:t>
          </a:r>
        </a:p>
      </dsp:txBody>
      <dsp:txXfrm>
        <a:off x="4134739" y="4995619"/>
        <a:ext cx="3701734" cy="1733734"/>
      </dsp:txXfrm>
    </dsp:sp>
    <dsp:sp modelId="{E69964DE-9301-45B1-9B6F-D623B4128D98}">
      <dsp:nvSpPr>
        <dsp:cNvPr id="0" name=""/>
        <dsp:cNvSpPr/>
      </dsp:nvSpPr>
      <dsp:spPr>
        <a:xfrm>
          <a:off x="5176801" y="1236773"/>
          <a:ext cx="5787471" cy="5787471"/>
        </a:xfrm>
        <a:custGeom>
          <a:avLst/>
          <a:gdLst/>
          <a:ahLst/>
          <a:cxnLst/>
          <a:rect l="0" t="0" r="0" b="0"/>
          <a:pathLst>
            <a:path>
              <a:moveTo>
                <a:pt x="38213" y="3362454"/>
              </a:moveTo>
              <a:arcTo wR="2893735" hR="2893735" stAng="10240700" swAng="11274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2EE17-D9CC-4E29-801E-FEF032B0DD8C}">
      <dsp:nvSpPr>
        <dsp:cNvPr id="0" name=""/>
        <dsp:cNvSpPr/>
      </dsp:nvSpPr>
      <dsp:spPr>
        <a:xfrm>
          <a:off x="3751873" y="1902380"/>
          <a:ext cx="3336564" cy="1449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Пополнение банка управленческих документов</a:t>
          </a:r>
        </a:p>
      </dsp:txBody>
      <dsp:txXfrm>
        <a:off x="3822638" y="1973145"/>
        <a:ext cx="3195034" cy="1308093"/>
      </dsp:txXfrm>
    </dsp:sp>
    <dsp:sp modelId="{CE4CB609-26A8-43D4-A09F-DBB72660F7A5}">
      <dsp:nvSpPr>
        <dsp:cNvPr id="0" name=""/>
        <dsp:cNvSpPr/>
      </dsp:nvSpPr>
      <dsp:spPr>
        <a:xfrm>
          <a:off x="5278526" y="627669"/>
          <a:ext cx="5787471" cy="5787471"/>
        </a:xfrm>
        <a:custGeom>
          <a:avLst/>
          <a:gdLst/>
          <a:ahLst/>
          <a:cxnLst/>
          <a:rect l="0" t="0" r="0" b="0"/>
          <a:pathLst>
            <a:path>
              <a:moveTo>
                <a:pt x="639244" y="1079631"/>
              </a:moveTo>
              <a:arcTo wR="2893735" hR="2893735" stAng="13129339" swAng="8750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74EDB-7F6B-42EC-9585-2C6F3FE6AF7A}">
      <dsp:nvSpPr>
        <dsp:cNvPr id="0" name=""/>
        <dsp:cNvSpPr/>
      </dsp:nvSpPr>
      <dsp:spPr>
        <a:xfrm>
          <a:off x="7274610" y="3810092"/>
          <a:ext cx="2825644" cy="2825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проекта</a:t>
          </a:r>
          <a:endParaRPr lang="ru-RU" sz="2400" b="1" kern="1200" dirty="0"/>
        </a:p>
      </dsp:txBody>
      <dsp:txXfrm>
        <a:off x="7688416" y="4223898"/>
        <a:ext cx="1998032" cy="1998032"/>
      </dsp:txXfrm>
    </dsp:sp>
    <dsp:sp modelId="{85756FEB-22A6-4180-9741-A37B81666DCC}">
      <dsp:nvSpPr>
        <dsp:cNvPr id="0" name=""/>
        <dsp:cNvSpPr/>
      </dsp:nvSpPr>
      <dsp:spPr>
        <a:xfrm rot="10616141">
          <a:off x="3885491" y="4991482"/>
          <a:ext cx="3207045" cy="805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BC35EB-0A70-4717-B394-C360D7BB5273}">
      <dsp:nvSpPr>
        <dsp:cNvPr id="0" name=""/>
        <dsp:cNvSpPr/>
      </dsp:nvSpPr>
      <dsp:spPr>
        <a:xfrm>
          <a:off x="2020609" y="4406111"/>
          <a:ext cx="3734350" cy="214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модуль - обучение основам </a:t>
          </a:r>
          <a:r>
            <a:rPr lang="ru-RU" sz="2000" b="1" kern="1200" dirty="0" err="1" smtClean="0"/>
            <a:t>модерации</a:t>
          </a:r>
          <a:endParaRPr lang="ru-RU" sz="2000" kern="1200" dirty="0"/>
        </a:p>
      </dsp:txBody>
      <dsp:txXfrm>
        <a:off x="2083507" y="4469009"/>
        <a:ext cx="3608554" cy="2021693"/>
      </dsp:txXfrm>
    </dsp:sp>
    <dsp:sp modelId="{10400A58-6D21-486B-8BAF-C43679853F2D}">
      <dsp:nvSpPr>
        <dsp:cNvPr id="0" name=""/>
        <dsp:cNvSpPr/>
      </dsp:nvSpPr>
      <dsp:spPr>
        <a:xfrm rot="12770892">
          <a:off x="4316678" y="3059044"/>
          <a:ext cx="3285850" cy="805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FB045F-DA87-466A-A2E3-A766753A5AF8}">
      <dsp:nvSpPr>
        <dsp:cNvPr id="0" name=""/>
        <dsp:cNvSpPr/>
      </dsp:nvSpPr>
      <dsp:spPr>
        <a:xfrm>
          <a:off x="2727598" y="1496806"/>
          <a:ext cx="3703534" cy="214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 модуль - раскрытие темы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(1 полугодие – оценка качества образования;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 полугодие – одаренные дети)</a:t>
          </a:r>
          <a:endParaRPr lang="ru-RU" sz="2000" kern="1200" dirty="0"/>
        </a:p>
      </dsp:txBody>
      <dsp:txXfrm>
        <a:off x="2790496" y="1559704"/>
        <a:ext cx="3577738" cy="2021693"/>
      </dsp:txXfrm>
    </dsp:sp>
    <dsp:sp modelId="{EB55C306-64E5-4B0A-A2AE-00FCF82E8D3A}">
      <dsp:nvSpPr>
        <dsp:cNvPr id="0" name=""/>
        <dsp:cNvSpPr/>
      </dsp:nvSpPr>
      <dsp:spPr>
        <a:xfrm rot="16454543">
          <a:off x="7600860" y="1965843"/>
          <a:ext cx="2596620" cy="805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7ED96E-3A85-475F-8D34-C48598852CB4}">
      <dsp:nvSpPr>
        <dsp:cNvPr id="0" name=""/>
        <dsp:cNvSpPr/>
      </dsp:nvSpPr>
      <dsp:spPr>
        <a:xfrm>
          <a:off x="6642760" y="0"/>
          <a:ext cx="4704908" cy="214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 модуль -  распределение по  сетевым педагогическим группам</a:t>
          </a:r>
          <a:endParaRPr lang="ru-RU" sz="2000" kern="1200" dirty="0"/>
        </a:p>
      </dsp:txBody>
      <dsp:txXfrm>
        <a:off x="6705658" y="62898"/>
        <a:ext cx="4579112" cy="2021693"/>
      </dsp:txXfrm>
    </dsp:sp>
    <dsp:sp modelId="{9BB8D38A-2F89-43C2-A597-06067A407FB6}">
      <dsp:nvSpPr>
        <dsp:cNvPr id="0" name=""/>
        <dsp:cNvSpPr/>
      </dsp:nvSpPr>
      <dsp:spPr>
        <a:xfrm rot="19760458">
          <a:off x="9836316" y="3145792"/>
          <a:ext cx="3351678" cy="805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659933-7BB1-4776-B4F5-7576A7B9A4B1}">
      <dsp:nvSpPr>
        <dsp:cNvPr id="0" name=""/>
        <dsp:cNvSpPr/>
      </dsp:nvSpPr>
      <dsp:spPr>
        <a:xfrm>
          <a:off x="11611560" y="1620144"/>
          <a:ext cx="2684362" cy="214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 модуль -  проведение </a:t>
          </a:r>
          <a:r>
            <a:rPr lang="ru-RU" sz="2000" b="1" kern="1200" dirty="0" err="1" smtClean="0"/>
            <a:t>модерационной</a:t>
          </a:r>
          <a:r>
            <a:rPr lang="ru-RU" sz="2000" b="1" kern="1200" dirty="0" smtClean="0"/>
            <a:t> сессии в сетевой педагогической группе</a:t>
          </a:r>
          <a:endParaRPr lang="ru-RU" sz="2000" kern="1200" dirty="0"/>
        </a:p>
      </dsp:txBody>
      <dsp:txXfrm>
        <a:off x="11674458" y="1683042"/>
        <a:ext cx="2558566" cy="2021693"/>
      </dsp:txXfrm>
    </dsp:sp>
    <dsp:sp modelId="{F29C4AE3-0618-4E32-814E-8C874AC691F0}">
      <dsp:nvSpPr>
        <dsp:cNvPr id="0" name=""/>
        <dsp:cNvSpPr/>
      </dsp:nvSpPr>
      <dsp:spPr>
        <a:xfrm>
          <a:off x="10250736" y="4820260"/>
          <a:ext cx="2585542" cy="805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374683-7BD8-47C2-9E16-AFDFB0818CCF}">
      <dsp:nvSpPr>
        <dsp:cNvPr id="0" name=""/>
        <dsp:cNvSpPr/>
      </dsp:nvSpPr>
      <dsp:spPr>
        <a:xfrm>
          <a:off x="11494098" y="4149169"/>
          <a:ext cx="2684362" cy="214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 модуль – сдача сценария </a:t>
          </a:r>
          <a:r>
            <a:rPr lang="ru-RU" sz="2000" b="1" kern="1200" dirty="0" err="1" smtClean="0"/>
            <a:t>модерационной</a:t>
          </a:r>
          <a:r>
            <a:rPr lang="ru-RU" sz="2000" b="1" kern="1200" dirty="0" smtClean="0"/>
            <a:t> сессии для публикации в сборнике</a:t>
          </a:r>
          <a:endParaRPr lang="ru-RU" sz="2000" kern="1200" dirty="0"/>
        </a:p>
      </dsp:txBody>
      <dsp:txXfrm>
        <a:off x="11556996" y="4212067"/>
        <a:ext cx="2558566" cy="2021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84197-0B39-4699-97F8-D0D3A207545B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F8AB8-609B-4660-AAC6-BC2278985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4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F8AB8-609B-4660-AAC6-BC22789855C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31" Type="http://schemas.openxmlformats.org/officeDocument/2006/relationships/image" Target="../media/image76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31" Type="http://schemas.openxmlformats.org/officeDocument/2006/relationships/image" Target="../media/image76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6.png"/><Relationship Id="rId31" Type="http://schemas.openxmlformats.org/officeDocument/2006/relationships/image" Target="../media/image76.svg"/><Relationship Id="rId9" Type="http://schemas.openxmlformats.org/officeDocument/2006/relationships/image" Target="../media/image46.sv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jpeg"/><Relationship Id="rId10" Type="http://schemas.openxmlformats.org/officeDocument/2006/relationships/image" Target="../media/image46.svg"/><Relationship Id="rId4" Type="http://schemas.openxmlformats.org/officeDocument/2006/relationships/image" Target="../media/image28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3" Type="http://schemas.openxmlformats.org/officeDocument/2006/relationships/image" Target="../media/image24.svg"/><Relationship Id="rId7" Type="http://schemas.openxmlformats.org/officeDocument/2006/relationships/image" Target="../media/image36.sv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6.png"/><Relationship Id="rId31" Type="http://schemas.openxmlformats.org/officeDocument/2006/relationships/image" Target="../media/image7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31" Type="http://schemas.openxmlformats.org/officeDocument/2006/relationships/image" Target="../media/image76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902443" y="3771900"/>
            <a:ext cx="8928355" cy="2173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auto">
              <a:lnSpc>
                <a:spcPts val="59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2B4B82"/>
                </a:solidFill>
                <a:latin typeface="Evolventa Bold"/>
              </a:rPr>
              <a:t>Эффективные муниципальные практики повышения образовательных результатов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2834" y="-1921745"/>
            <a:ext cx="675564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03834" y="1790711"/>
            <a:ext cx="1194327" cy="25861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095190" y="2021154"/>
            <a:ext cx="5357753" cy="5591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7148" y="1264426"/>
            <a:ext cx="3144039" cy="2440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4872" y="5005800"/>
            <a:ext cx="1894295" cy="4252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11803" y="7612736"/>
            <a:ext cx="3486358" cy="4114800"/>
          </a:xfrm>
          <a:prstGeom prst="rect">
            <a:avLst/>
          </a:prstGeom>
        </p:spPr>
      </p:pic>
      <p:pic>
        <p:nvPicPr>
          <p:cNvPr id="1026" name="Picture 2" descr="D:\Лена\1ШКОЛЕ\800px-Coat_of_Arms_of_Naberezhnye_Chelny_(Tatarstan)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450374"/>
            <a:ext cx="2403475" cy="29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58446" y="7500954"/>
            <a:ext cx="818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2B4B8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Директор муниципального бюджетного учреждения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2B4B8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«Информационно-методический центр»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2B4B8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города Набережные Челны Республики Татарстан муниципальный координатор проекта «500+»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2B4B8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Нестерова Надежда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10" y="357154"/>
            <a:ext cx="15273390" cy="15001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Управление профессиональным развитием управленческих команд средствами конкурсов профессиональных достижений «Модель роста. От концепции к действию» и «Талант выигрывает игры, а команда — чемпионаты»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5214938"/>
            <a:ext cx="4203539" cy="4345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158" y="2500294"/>
            <a:ext cx="125730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2B4B82"/>
                </a:solidFill>
                <a:latin typeface="Evolventa Bold"/>
              </a:rPr>
              <a:t>Цель проекта:</a:t>
            </a:r>
          </a:p>
          <a:p>
            <a:pPr lvl="0" algn="just"/>
            <a:r>
              <a:rPr lang="ru-RU" sz="2800" b="1" dirty="0" smtClean="0">
                <a:solidFill>
                  <a:srgbClr val="2B4B82"/>
                </a:solidFill>
                <a:latin typeface="Evolventa Bold"/>
              </a:rPr>
              <a:t>	</a:t>
            </a:r>
            <a:r>
              <a:rPr lang="ru-RU" sz="2400" b="1" dirty="0" smtClean="0">
                <a:solidFill>
                  <a:srgbClr val="2B4B82"/>
                </a:solidFill>
                <a:latin typeface="Evolventa Bold" charset="0"/>
              </a:rPr>
              <a:t>Развитие  управленческих команд 48 школ города Набережные Челны в вопросах управленческого цикла средствами конкурсов профессионального мастерства.</a:t>
            </a:r>
          </a:p>
          <a:p>
            <a:pPr lvl="0" algn="just"/>
            <a:r>
              <a:rPr lang="ru-RU" sz="2400" b="1" dirty="0" smtClean="0">
                <a:solidFill>
                  <a:srgbClr val="2B4B82"/>
                </a:solidFill>
                <a:latin typeface="Evolventa Bold" charset="0"/>
              </a:rPr>
              <a:t>	Проведение взаимного анализа  представленных материалов  (пояснительная записка, цели, задачи показатели трех программ «Кадры», «Одаренные дети» и «Классный руководитель», а также пакет материалов – приказ о мониторинге, анализ мониторинга и адресные рекомендации) </a:t>
            </a:r>
          </a:p>
          <a:p>
            <a:pPr lvl="0" algn="just"/>
            <a:r>
              <a:rPr lang="ru-RU" sz="2400" b="1" dirty="0" smtClean="0">
                <a:solidFill>
                  <a:srgbClr val="2B4B82"/>
                </a:solidFill>
                <a:latin typeface="Evolventa Bold" charset="0"/>
              </a:rPr>
              <a:t>	Проба управленских команд в роли экспертов, критиков и редакторов, дающих  рекомендации по совершенствованию материалов. </a:t>
            </a:r>
            <a:endParaRPr lang="ru-RU" sz="2400" b="1" dirty="0">
              <a:solidFill>
                <a:srgbClr val="2B4B82"/>
              </a:solidFill>
              <a:latin typeface="Evolventa Bold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66" y="7000888"/>
            <a:ext cx="115729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4B82"/>
                </a:solidFill>
                <a:latin typeface="Evolventa Bold"/>
              </a:rPr>
              <a:t>В проекте участвуют:</a:t>
            </a:r>
          </a:p>
          <a:p>
            <a:pPr algn="ctr"/>
            <a:r>
              <a:rPr lang="ru-RU" sz="2800" b="1" dirty="0" smtClean="0">
                <a:solidFill>
                  <a:srgbClr val="2B4B82"/>
                </a:solidFill>
                <a:latin typeface="Evolventa Bold"/>
              </a:rPr>
              <a:t>№ОО 1, 2, 3, 4, 5, 7, 8, 9, 11, 12, 13, 14, 17, 18, 19, 20, 21, 22, 23, 24, 25, 27, 29, 30, 31, 32, 33, 34,36, 37, 38, 40, 41, 43, 44, 45, 46, 48, 49, 50, 51, 52, 53, 54, 55, 58, 59, 60, 64, 84</a:t>
            </a:r>
          </a:p>
          <a:p>
            <a:pPr algn="ctr"/>
            <a:r>
              <a:rPr lang="ru-RU" sz="2800" b="1" dirty="0" smtClean="0">
                <a:solidFill>
                  <a:srgbClr val="2B4B82"/>
                </a:solidFill>
                <a:latin typeface="Evolventa Bold"/>
              </a:rPr>
              <a:t>Менторы проекта: ОО №6, 10, 15, 35, 57, 61, 76, пл.78,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06" y="2011152"/>
            <a:ext cx="16302094" cy="717809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2B4B82"/>
                </a:solidFill>
                <a:latin typeface="Evolventa" charset="0"/>
              </a:rPr>
              <a:t>Идея проекта: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18779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Муниципальная модель роста  администрации </a:t>
            </a:r>
            <a:br>
              <a:rPr lang="ru-RU" sz="36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и управленческих команд «От концепции к действию»</a:t>
            </a:r>
          </a:p>
        </p:txBody>
      </p:sp>
      <p:pic>
        <p:nvPicPr>
          <p:cNvPr id="7" name="Рисунок 6" descr="budiiafiudiiafiuaaaaaa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088" y="2551212"/>
            <a:ext cx="16495720" cy="5724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9104" y="8599884"/>
            <a:ext cx="16273808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fontAlgn="base"/>
            <a:r>
              <a:rPr lang="ru-RU" dirty="0" smtClean="0">
                <a:latin typeface="Evolventa" charset="0"/>
              </a:rPr>
              <a:t>Администрация ОО получает обучение по реализации управленческого цикла не для соблюдения "формальных требований", а для проектирования и анализа документов для их совершенствования.</a:t>
            </a:r>
            <a:endParaRPr lang="ru-RU" dirty="0">
              <a:latin typeface="Evolvent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04491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Механизм реализации проекта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30" y="1857352"/>
          <a:ext cx="16459200" cy="678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36626" y="283370"/>
            <a:ext cx="16459200" cy="43100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Для выполнения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90577" y="714376"/>
          <a:ext cx="16870558" cy="855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3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Программа</a:t>
                      </a:r>
                      <a:r>
                        <a:rPr lang="ru-RU" sz="1800" b="1" baseline="0" dirty="0" smtClean="0"/>
                        <a:t> «Кадры»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Программа «Одаренные дети»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Программа</a:t>
                      </a:r>
                      <a:r>
                        <a:rPr lang="ru-RU" sz="1800" b="1" baseline="0" dirty="0" smtClean="0"/>
                        <a:t> «Классный руководитель»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9.12.2021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1. Пояснительная записка, цель и задачи, показатели </a:t>
                      </a:r>
                    </a:p>
                    <a:p>
                      <a:pPr algn="ctr"/>
                      <a:r>
                        <a:rPr lang="ru-RU" sz="1800" b="1" dirty="0" smtClean="0"/>
                        <a:t>2. На электронную почту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alfiya-fatihova@mail.ru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Пояснительная записка, цель и задачи, показатели </a:t>
                      </a:r>
                      <a:endParaRPr lang="ru-RU" sz="1800" dirty="0" smtClean="0"/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На электронную почту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alfiya-fatihova@mail.ru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Пояснительная записка, цель и задачи, показатели </a:t>
                      </a:r>
                      <a:endParaRPr lang="ru-RU" sz="1800" dirty="0" smtClean="0"/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На электронную почту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alfiya-fatihova@mail.ru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dirty="0"/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10.12-15.01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 smtClean="0"/>
                        <a:t>1.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Подготовить приказ о мониторинге (определение цели диагностики и задач;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определение объектов диагностики; отбор критериев и показателей эффективности состояния объекта)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baseline="0" dirty="0" smtClean="0"/>
                        <a:t>2. Провести мониторинг </a:t>
                      </a:r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 smtClean="0"/>
                        <a:t>1.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Подготовить приказ о мониторинге (определение цели диагностики и задач;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определение объектов диагностики; отбор критериев и показателей эффективности состояния объекта)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baseline="0" dirty="0" smtClean="0"/>
                        <a:t>2. Провести мониторинг </a:t>
                      </a:r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 smtClean="0"/>
                        <a:t>1.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Подготовить приказ о мониторинге (определение цели диагностики и задач;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определение объектов диагностики; отбор критериев и показателей эффективности состояния объекта)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baseline="0" dirty="0" smtClean="0"/>
                        <a:t>2. Провести мониторинг </a:t>
                      </a:r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06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15.01-20.01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Подготовить анализ мониторинга</a:t>
                      </a:r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Подготовить анализ мониторинга</a:t>
                      </a:r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Подготовить анализ мониторинга</a:t>
                      </a:r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05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20.01-30.01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800" dirty="0" smtClean="0"/>
                        <a:t>Подготовить</a:t>
                      </a:r>
                      <a:r>
                        <a:rPr lang="ru-RU" sz="1800" baseline="0" dirty="0" smtClean="0"/>
                        <a:t> адресные рекомендации</a:t>
                      </a:r>
                      <a:endParaRPr lang="ru-RU" sz="18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800" dirty="0" smtClean="0"/>
                        <a:t>Подготовить</a:t>
                      </a:r>
                      <a:r>
                        <a:rPr lang="ru-RU" sz="1800" baseline="0" dirty="0" smtClean="0"/>
                        <a:t> адресные рекомендации</a:t>
                      </a:r>
                      <a:endParaRPr lang="ru-RU" sz="18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800" dirty="0" smtClean="0"/>
                        <a:t>Подготовить</a:t>
                      </a:r>
                      <a:r>
                        <a:rPr lang="ru-RU" sz="1800" baseline="0" dirty="0" smtClean="0"/>
                        <a:t> адресные рекомендации</a:t>
                      </a:r>
                      <a:endParaRPr lang="ru-RU" sz="1800" dirty="0"/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49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1.02-10.02</a:t>
                      </a:r>
                      <a:endParaRPr lang="ru-RU" sz="18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800" dirty="0" smtClean="0"/>
                        <a:t>Предоставить процессуальные  документы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для управленческого конкурса</a:t>
                      </a:r>
                      <a:r>
                        <a:rPr lang="ru-RU" sz="1800" baseline="0" dirty="0" smtClean="0"/>
                        <a:t> №2: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Приказ о мониторинге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Анализ мониторинга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Адресные рекомендации</a:t>
                      </a:r>
                    </a:p>
                    <a:p>
                      <a:pPr marL="228600" indent="-228600">
                        <a:buNone/>
                      </a:pPr>
                      <a:endParaRPr lang="ru-RU" sz="18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800" dirty="0" smtClean="0"/>
                        <a:t>Предоставить процессуальные  документы для управленческого конкурса</a:t>
                      </a:r>
                      <a:r>
                        <a:rPr lang="ru-RU" sz="1800" baseline="0" dirty="0" smtClean="0"/>
                        <a:t> №2: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Приказ о мониторинге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Анализ мониторинга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Адресные рекомендации</a:t>
                      </a:r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800" dirty="0" smtClean="0"/>
                        <a:t>Предоставить процессуальные  документы для управленческого конкурса</a:t>
                      </a:r>
                      <a:r>
                        <a:rPr lang="ru-RU" sz="1800" baseline="0" dirty="0" smtClean="0"/>
                        <a:t> №2: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Приказ о мониторинге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Анализ мониторинга</a:t>
                      </a:r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ru-RU" sz="1800" baseline="0" dirty="0" smtClean="0"/>
                        <a:t>Адресные рекомендации</a:t>
                      </a:r>
                    </a:p>
                  </a:txBody>
                  <a:tcPr marL="182880" marR="18288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54498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Работа со своими документами  по итогам экспертизы</a:t>
            </a:r>
            <a:b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</a:br>
            <a:r>
              <a:rPr lang="en-US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SWOT </a:t>
            </a:r>
            <a: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анализ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857192" y="1500162"/>
          <a:ext cx="16373532" cy="381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Сильная сторона 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Слабая сторона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Преимущества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Риски 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578019"/>
            <a:ext cx="17716560" cy="238087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ru-RU" b="1" dirty="0" smtClean="0"/>
              <a:t>Ответы на вопросы:</a:t>
            </a:r>
          </a:p>
          <a:p>
            <a:pPr lvl="0"/>
            <a:r>
              <a:rPr lang="ru-RU" dirty="0" smtClean="0"/>
              <a:t>От каких школ Вы получили экспертные оценки?</a:t>
            </a:r>
          </a:p>
          <a:p>
            <a:pPr lvl="0"/>
            <a:r>
              <a:rPr lang="ru-RU" dirty="0" smtClean="0"/>
              <a:t>Данный опыт (обучение, проектирование, экспертиза, анализ) является негативным или позитивным и почему? </a:t>
            </a:r>
          </a:p>
          <a:p>
            <a:pPr lvl="0"/>
            <a:r>
              <a:rPr lang="ru-RU" dirty="0" smtClean="0"/>
              <a:t>Какие трудности испытала управленческая команда, участвуя в конкурсе №2?</a:t>
            </a:r>
          </a:p>
          <a:p>
            <a:pPr lvl="0"/>
            <a:r>
              <a:rPr lang="ru-RU" dirty="0" smtClean="0"/>
              <a:t>Какие выводы о своей  управленческой команде Вы можете сделать в рамках этого опыта?</a:t>
            </a:r>
          </a:p>
          <a:p>
            <a:pPr lvl="0"/>
            <a:r>
              <a:rPr lang="ru-RU" dirty="0" smtClean="0"/>
              <a:t>Чему Вы научились?</a:t>
            </a:r>
          </a:p>
          <a:p>
            <a:pPr lvl="0"/>
            <a:r>
              <a:rPr lang="ru-RU" dirty="0" smtClean="0"/>
              <a:t>Каким образом после участия в конкурсе Вы будете работать с документами  (3 управленческих шага)?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ролевой позиции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6943716" cy="678894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285821" y="2400300"/>
          <a:ext cx="16087782" cy="542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  <a:cs typeface="Times New Roman"/>
                        </a:rPr>
                        <a:t>Эксперт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  <a:cs typeface="Times New Roman"/>
                        </a:rPr>
                        <a:t>Критик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  <a:cs typeface="Times New Roman"/>
                        </a:rPr>
                        <a:t>Редактор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2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Отметьте сильные стороны материалов, каждого отдельно (приказ, анализ, адресные рекомендации)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Что Вы возьмете для себя из материалов коллег?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1. Какие слабые места есть в документах (приказ, анализ, адресные рекомендации)?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2. Какие еще моменты не были учтены в документах (приказ, анализ, адресные рекомендации)?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1. Как бы Вы изменили (конкретные рекомендации по содержанию) проверяемые документы (приказ, анализ, адресные рекомендации)?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2. Как бы Вы изменили (конкретные рекомендации по оформлению) проверяемые документы (приказ, анализ, адресные рекомендации)?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274" y="2428856"/>
            <a:ext cx="4643470" cy="64294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Количество управленцев, вовлеченных в проект: 144 администратора ОО</a:t>
            </a:r>
          </a:p>
          <a:p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Количество образовательных организаций: 48 </a:t>
            </a:r>
          </a:p>
          <a:p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С сентября 2021 года  по апрель 2022 года  в рамках данного проекта  проведено 2 практических и обучающих семинара, 3 групповых консультаций-практикумов, выпущено 7 методических видео и разработаны 2 пакета оценочных материалов</a:t>
            </a:r>
          </a:p>
          <a:p>
            <a:pPr>
              <a:buNone/>
            </a:pPr>
            <a:endParaRPr lang="ru-RU" dirty="0">
              <a:latin typeface="Evolventa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8828" y="285716"/>
            <a:ext cx="1414472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</a:rPr>
              <a:t>Модель роста. От концепции к действию»</a:t>
            </a:r>
            <a:endParaRPr lang="ru-RU" sz="4000" b="1" dirty="0" smtClean="0">
              <a:solidFill>
                <a:srgbClr val="2B4B82"/>
              </a:solidFill>
              <a:latin typeface="Evolventa Bold"/>
              <a:ea typeface="+mn-ea"/>
              <a:cs typeface="+mn-cs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6500786"/>
            <a:ext cx="3500462" cy="3786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5164404"/>
            <a:ext cx="3428960" cy="5122596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4929186"/>
            <a:ext cx="2643142" cy="51225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01190" y="2428856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	В 48 ОО разработан  и проведен мониторинг с выходом на анализ, позволяющий на основе полученных результатов выявить  сильные стороны и  дефициты по программам «Кадры» и «Классный руководитель»</a:t>
            </a:r>
          </a:p>
          <a:p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	Каждая управленческая команда определила по 3 административных шага по улучшению документов.</a:t>
            </a:r>
          </a:p>
          <a:p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	Программы (пояснительная записка, цели и задачи, показатели программ) следующих школ были в рамках конкурса выбраны, как образцы: "Одаренные дети" – 10 школ, "Кадры" – 13 школ,  "Классный руководитель" – 4 школы</a:t>
            </a:r>
          </a:p>
          <a:p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	Управленческими командами в рамках второго конкурса были подготовлены материалы :приказ о мониторинге, анализ мониторинга и адресные рекомендации .</a:t>
            </a:r>
            <a:endParaRPr lang="ru-RU" sz="2000" dirty="0">
              <a:solidFill>
                <a:srgbClr val="2B4B82"/>
              </a:solidFill>
              <a:latin typeface="Evolventa Bold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357522" y="1571600"/>
            <a:ext cx="496825" cy="661632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0287008" y="1571600"/>
            <a:ext cx="496825" cy="661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9026" y="1500162"/>
            <a:ext cx="4164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B4B82"/>
                </a:solidFill>
                <a:latin typeface="Evolventa" charset="0"/>
              </a:rPr>
              <a:t>Количественный результат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01454" y="1571600"/>
            <a:ext cx="3829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B4B82"/>
                </a:solidFill>
                <a:latin typeface="Evolventa" charset="0"/>
              </a:rPr>
              <a:t>Качественный результат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26" y="428592"/>
            <a:ext cx="9701226" cy="5072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B4B82"/>
                </a:solidFill>
                <a:latin typeface="Evolventa Bold"/>
              </a:rPr>
              <a:t>Управление профессиональным развитием руководителей и педагогов ОО средствами основ </a:t>
            </a:r>
            <a:r>
              <a:rPr lang="ru-RU" b="1" dirty="0" err="1" smtClean="0">
                <a:solidFill>
                  <a:srgbClr val="2B4B82"/>
                </a:solidFill>
                <a:latin typeface="Evolventa Bold"/>
              </a:rPr>
              <a:t>модерации</a:t>
            </a:r>
            <a:r>
              <a:rPr lang="ru-RU" b="1" dirty="0" smtClean="0">
                <a:solidFill>
                  <a:srgbClr val="2B4B82"/>
                </a:solidFill>
                <a:latin typeface="Evolventa Bold"/>
              </a:rPr>
              <a:t/>
            </a:r>
            <a:br>
              <a:rPr lang="ru-RU" b="1" dirty="0" smtClean="0">
                <a:solidFill>
                  <a:srgbClr val="2B4B82"/>
                </a:solidFill>
                <a:latin typeface="Evolventa Bold"/>
              </a:rPr>
            </a:br>
            <a:r>
              <a:rPr lang="ru-RU" b="1" dirty="0" smtClean="0">
                <a:solidFill>
                  <a:srgbClr val="2B4B82"/>
                </a:solidFill>
                <a:latin typeface="Evolventa Bold"/>
              </a:rPr>
              <a:t>«От активности к принятию решений»</a:t>
            </a:r>
            <a:r>
              <a:rPr lang="ru-RU" sz="5700" b="1" dirty="0" smtClean="0"/>
              <a:t/>
            </a:r>
            <a:br>
              <a:rPr lang="ru-RU" sz="5700" b="1" dirty="0" smtClean="0"/>
            </a:br>
            <a:r>
              <a:rPr lang="ru-RU" sz="5700" b="1" dirty="0" smtClean="0"/>
              <a:t/>
            </a:r>
            <a:br>
              <a:rPr lang="ru-RU" sz="5700" b="1" dirty="0" smtClean="0"/>
            </a:br>
            <a:endParaRPr lang="ru-RU" sz="5700" dirty="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76675" y="1000096"/>
            <a:ext cx="7411325" cy="46354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06" y="6072194"/>
            <a:ext cx="11572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2B4B82"/>
                </a:solidFill>
                <a:latin typeface="Evolventa Bold" charset="0"/>
              </a:rPr>
              <a:t>Цель проекта: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2B4B82"/>
                </a:solidFill>
                <a:latin typeface="Evolventa Bold" charset="0"/>
              </a:rPr>
              <a:t>		Освоить технологии </a:t>
            </a:r>
            <a:r>
              <a:rPr lang="ru-RU" sz="2400" dirty="0" err="1" smtClean="0">
                <a:solidFill>
                  <a:srgbClr val="2B4B82"/>
                </a:solidFill>
                <a:latin typeface="Evolventa Bold" charset="0"/>
              </a:rPr>
              <a:t>модерации</a:t>
            </a:r>
            <a:r>
              <a:rPr lang="ru-RU" sz="2400" dirty="0" smtClean="0">
                <a:solidFill>
                  <a:srgbClr val="2B4B82"/>
                </a:solidFill>
                <a:latin typeface="Evolventa Bold" charset="0"/>
              </a:rPr>
              <a:t> малой и большой группы, отработать навыки  модератора для проведения продуктивных и вовлекающих методических мероприятий, а также научиться разрабатывать методические сценарии </a:t>
            </a:r>
            <a:r>
              <a:rPr lang="ru-RU" sz="2400" dirty="0" err="1" smtClean="0">
                <a:solidFill>
                  <a:srgbClr val="2B4B82"/>
                </a:solidFill>
                <a:latin typeface="Evolventa Bold" charset="0"/>
              </a:rPr>
              <a:t>модерационных</a:t>
            </a:r>
            <a:r>
              <a:rPr lang="ru-RU" sz="2400" dirty="0" smtClean="0">
                <a:solidFill>
                  <a:srgbClr val="2B4B82"/>
                </a:solidFill>
                <a:latin typeface="Evolventa Bold" charset="0"/>
              </a:rPr>
              <a:t> сессий </a:t>
            </a:r>
            <a:endParaRPr lang="ru-RU" sz="2400" dirty="0">
              <a:solidFill>
                <a:srgbClr val="2B4B82"/>
              </a:solidFill>
              <a:latin typeface="Evolventa Bold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11152"/>
            <a:ext cx="16459200" cy="717809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75929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</a:rPr>
              <a:t>Управление профессиональным развитием педагогов ОО средствами основ </a:t>
            </a:r>
            <a:r>
              <a:rPr lang="ru-RU" sz="4000" b="1" dirty="0" err="1" smtClean="0">
                <a:solidFill>
                  <a:srgbClr val="2B4B82"/>
                </a:solidFill>
                <a:latin typeface="Evolventa Bold"/>
              </a:rPr>
              <a:t>модерации</a:t>
            </a:r>
            <a:endParaRPr lang="ru-RU" sz="4000" b="1" dirty="0" smtClean="0">
              <a:solidFill>
                <a:srgbClr val="2B4B82"/>
              </a:solidFill>
              <a:latin typeface="Evolventa Bold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91072" y="2767236"/>
          <a:ext cx="16849872" cy="663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274" y="2428856"/>
            <a:ext cx="5072098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Количество заместителей директора, вовлеченных в проект: 52 человека</a:t>
            </a:r>
          </a:p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Участие 136 педагогов в сетевых проектах </a:t>
            </a:r>
          </a:p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Количество образовательных организаций: 52 </a:t>
            </a:r>
          </a:p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С сентября 2021 года  по апрель 2022 года  в рамках данного проекта  проведено 5 практических и обучающих семинара, 2 групповые консультации-практикумы, разработаны 7 методических сценариев проведения </a:t>
            </a:r>
            <a:r>
              <a:rPr lang="ru-RU" sz="2000" dirty="0" err="1" smtClean="0">
                <a:solidFill>
                  <a:srgbClr val="2B4B82"/>
                </a:solidFill>
                <a:latin typeface="Evolventa Bold" charset="0"/>
              </a:rPr>
              <a:t>модерационной</a:t>
            </a: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сессий в сетевых группах, проведено 7 рефлексивных анализов </a:t>
            </a:r>
            <a:r>
              <a:rPr lang="ru-RU" sz="2000" dirty="0" err="1" smtClean="0">
                <a:solidFill>
                  <a:srgbClr val="2B4B82"/>
                </a:solidFill>
                <a:latin typeface="Evolventa Bold" charset="0"/>
              </a:rPr>
              <a:t>модерационных</a:t>
            </a: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сессий. </a:t>
            </a:r>
          </a:p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В 7 ОО проведены сетевые методические мероприятия</a:t>
            </a:r>
          </a:p>
          <a:p>
            <a:pPr>
              <a:buNone/>
            </a:pPr>
            <a:endParaRPr lang="ru-RU" dirty="0">
              <a:latin typeface="Evolventa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8828" y="285716"/>
            <a:ext cx="1414472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</a:rPr>
              <a:t>Управление профессиональным развитием педагогов ОО средствами основ </a:t>
            </a:r>
            <a:r>
              <a:rPr lang="ru-RU" sz="4000" b="1" dirty="0" err="1" smtClean="0">
                <a:solidFill>
                  <a:srgbClr val="2B4B82"/>
                </a:solidFill>
                <a:latin typeface="Evolventa Bold"/>
              </a:rPr>
              <a:t>модерации</a:t>
            </a:r>
            <a:endParaRPr lang="ru-RU" sz="4000" b="1" dirty="0" smtClean="0">
              <a:solidFill>
                <a:srgbClr val="2B4B82"/>
              </a:solidFill>
              <a:latin typeface="Evolventa Bold"/>
              <a:ea typeface="+mn-ea"/>
              <a:cs typeface="+mn-cs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6500786"/>
            <a:ext cx="3500462" cy="3786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5164404"/>
            <a:ext cx="3428960" cy="5122596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4929186"/>
            <a:ext cx="2643142" cy="51225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01190" y="2428856"/>
            <a:ext cx="84296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	</a:t>
            </a:r>
            <a:r>
              <a:rPr lang="ru-RU" sz="2000" b="1" dirty="0" smtClean="0">
                <a:solidFill>
                  <a:srgbClr val="2B4B82"/>
                </a:solidFill>
                <a:latin typeface="Evolventa Bold" charset="0"/>
              </a:rPr>
              <a:t>Заместителями директора  изучены технологии </a:t>
            </a:r>
            <a:r>
              <a:rPr lang="ru-RU" sz="2000" b="1" dirty="0" err="1" smtClean="0">
                <a:solidFill>
                  <a:srgbClr val="2B4B82"/>
                </a:solidFill>
                <a:latin typeface="Evolventa Bold" charset="0"/>
              </a:rPr>
              <a:t>модерации</a:t>
            </a:r>
            <a:r>
              <a:rPr lang="ru-RU" sz="2000" b="1" dirty="0" smtClean="0">
                <a:solidFill>
                  <a:srgbClr val="2B4B82"/>
                </a:solidFill>
                <a:latin typeface="Evolventa Bold" charset="0"/>
              </a:rPr>
              <a:t> малой и большой группы, отработаны навыки  модератора для проведения продуктивных и вовлекающих методических мероприятий, а также разработаны методические сценарии </a:t>
            </a:r>
            <a:r>
              <a:rPr lang="ru-RU" sz="2000" b="1" dirty="0" err="1" smtClean="0">
                <a:solidFill>
                  <a:srgbClr val="2B4B82"/>
                </a:solidFill>
                <a:latin typeface="Evolventa Bold" charset="0"/>
              </a:rPr>
              <a:t>модерационных</a:t>
            </a:r>
            <a:r>
              <a:rPr lang="ru-RU" sz="2000" b="1" dirty="0" smtClean="0">
                <a:solidFill>
                  <a:srgbClr val="2B4B82"/>
                </a:solidFill>
                <a:latin typeface="Evolventa Bold" charset="0"/>
              </a:rPr>
              <a:t> сессий </a:t>
            </a:r>
            <a:endParaRPr lang="ru-RU" sz="2000" dirty="0" smtClean="0">
              <a:solidFill>
                <a:srgbClr val="2B4B82"/>
              </a:solidFill>
              <a:latin typeface="Evolventa Bold" charset="0"/>
            </a:endParaRPr>
          </a:p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 	 32 школы спроектировали, провели и проанализировали методические мероприятия на основе </a:t>
            </a:r>
            <a:r>
              <a:rPr lang="ru-RU" sz="2000" dirty="0" err="1" smtClean="0">
                <a:solidFill>
                  <a:srgbClr val="2B4B82"/>
                </a:solidFill>
                <a:latin typeface="Evolventa Bold" charset="0"/>
              </a:rPr>
              <a:t>модерационной</a:t>
            </a: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сессии. </a:t>
            </a:r>
          </a:p>
          <a:p>
            <a:pPr algn="just"/>
            <a:r>
              <a:rPr lang="ru-RU" sz="2000" b="1" dirty="0" smtClean="0">
                <a:solidFill>
                  <a:srgbClr val="2B4B82"/>
                </a:solidFill>
                <a:latin typeface="Evolventa Bold" charset="0"/>
              </a:rPr>
              <a:t>	Проведено 7 методических мероприятий в сетевых проектных группах с участием педагогов школ</a:t>
            </a: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  "Исследовательская и проектная работа учащихся в ОУ".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   «</a:t>
            </a:r>
            <a:r>
              <a:rPr lang="ru-RU" sz="2000" dirty="0" err="1" smtClean="0">
                <a:solidFill>
                  <a:srgbClr val="2B4B82"/>
                </a:solidFill>
                <a:latin typeface="Evolventa Bold" charset="0"/>
              </a:rPr>
              <a:t>Портфолио</a:t>
            </a: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учащегося как средство оценки достижений в основной школе»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   "Система оценки содержания рабочей программы ГПД"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B4B82"/>
                </a:solidFill>
                <a:latin typeface="Evolventa Bold" charset="0"/>
              </a:rPr>
              <a:t>   «Урок по ФГОС, как основа эффективного и качественного образования»</a:t>
            </a:r>
            <a:endParaRPr lang="ru-RU" sz="2000" dirty="0" smtClean="0">
              <a:solidFill>
                <a:srgbClr val="2B4B82"/>
              </a:solidFill>
              <a:latin typeface="Evolventa Bold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   Семинар для классных руководителей 5-х классов по планированию тематики классных часов до конца учебного года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  " Работа над смысловым чтением в 4 и 5 классе, как фактор повышения качества подготовки к ВПР"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    «Читательская грамотность, как составляющая  содержательной части программы СОО». </a:t>
            </a:r>
          </a:p>
          <a:p>
            <a:pPr algn="just"/>
            <a:r>
              <a:rPr lang="ru-RU" sz="2000" dirty="0" smtClean="0">
                <a:solidFill>
                  <a:srgbClr val="2B4B82"/>
                </a:solidFill>
                <a:latin typeface="Evolventa Bold" charset="0"/>
              </a:rPr>
              <a:t>.</a:t>
            </a:r>
            <a:endParaRPr lang="ru-RU" sz="2000" dirty="0">
              <a:solidFill>
                <a:srgbClr val="2B4B82"/>
              </a:solidFill>
              <a:latin typeface="Evolventa Bold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357522" y="1571600"/>
            <a:ext cx="496825" cy="661632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0287008" y="1571600"/>
            <a:ext cx="496825" cy="661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9026" y="1500162"/>
            <a:ext cx="4164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B4B82"/>
                </a:solidFill>
                <a:latin typeface="Evolventa" charset="0"/>
              </a:rPr>
              <a:t>Количественный результат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01454" y="1571600"/>
            <a:ext cx="3829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B4B82"/>
                </a:solidFill>
                <a:latin typeface="Evolventa" charset="0"/>
              </a:rPr>
              <a:t>Качественный результат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258" y="2857484"/>
            <a:ext cx="6334931" cy="5149853"/>
            <a:chOff x="0" y="-200025"/>
            <a:chExt cx="8446575" cy="6866470"/>
          </a:xfrm>
        </p:grpSpPr>
        <p:sp>
          <p:nvSpPr>
            <p:cNvPr id="3" name="TextBox 3"/>
            <p:cNvSpPr txBox="1"/>
            <p:nvPr/>
          </p:nvSpPr>
          <p:spPr>
            <a:xfrm>
              <a:off x="0" y="-200025"/>
              <a:ext cx="8369239" cy="221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600" dirty="0">
                  <a:solidFill>
                    <a:srgbClr val="2B4B82"/>
                  </a:solidFill>
                  <a:latin typeface="Evolventa Bold"/>
                </a:rPr>
                <a:t>Отрасль образования города Набережные Челны это:</a:t>
              </a:r>
              <a:endParaRPr lang="en-US" sz="3600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7336" y="3691272"/>
              <a:ext cx="8369239" cy="2975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3600" dirty="0" smtClean="0">
                  <a:solidFill>
                    <a:srgbClr val="2B4B82"/>
                  </a:solidFill>
                  <a:latin typeface="Evolventa"/>
                </a:rPr>
                <a:t>131 </a:t>
              </a:r>
              <a:r>
                <a:rPr lang="ru-RU" sz="2100" dirty="0">
                  <a:solidFill>
                    <a:srgbClr val="2B4B82"/>
                  </a:solidFill>
                  <a:latin typeface="Evolventa"/>
                </a:rPr>
                <a:t>дошкольное образовательное учреждение </a:t>
              </a:r>
              <a:endParaRPr lang="ru-RU" sz="2100" dirty="0" smtClean="0">
                <a:solidFill>
                  <a:srgbClr val="2B4B82"/>
                </a:solidFill>
                <a:latin typeface="Evolventa"/>
              </a:endParaRPr>
            </a:p>
            <a:p>
              <a:pPr marL="226695" lvl="1">
                <a:lnSpc>
                  <a:spcPts val="2940"/>
                </a:lnSpc>
              </a:pPr>
              <a:endParaRPr lang="ru-RU" sz="2100" dirty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3600" dirty="0" smtClean="0">
                  <a:solidFill>
                    <a:srgbClr val="2B4B82"/>
                  </a:solidFill>
                  <a:latin typeface="Evolventa"/>
                </a:rPr>
                <a:t>80</a:t>
              </a:r>
              <a:r>
                <a:rPr lang="ru-RU" sz="2100" dirty="0" smtClean="0">
                  <a:solidFill>
                    <a:srgbClr val="2B4B82"/>
                  </a:solidFill>
                  <a:latin typeface="Evolventa"/>
                </a:rPr>
                <a:t> </a:t>
              </a:r>
              <a:r>
                <a:rPr lang="ru-RU" sz="2100" dirty="0">
                  <a:solidFill>
                    <a:srgbClr val="2B4B82"/>
                  </a:solidFill>
                  <a:latin typeface="Evolventa"/>
                </a:rPr>
                <a:t>учреждений общего образования </a:t>
              </a:r>
              <a:endParaRPr lang="ru-RU" sz="2100" dirty="0" smtClean="0">
                <a:solidFill>
                  <a:srgbClr val="2B4B82"/>
                </a:solidFill>
                <a:latin typeface="Evolventa"/>
              </a:endParaRPr>
            </a:p>
            <a:p>
              <a:pPr marL="226695" lvl="1">
                <a:lnSpc>
                  <a:spcPts val="2940"/>
                </a:lnSpc>
              </a:pPr>
              <a:endParaRPr lang="ru-RU" sz="2100" dirty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3600" dirty="0" smtClean="0">
                  <a:solidFill>
                    <a:srgbClr val="2B4B82"/>
                  </a:solidFill>
                  <a:latin typeface="Evolventa"/>
                </a:rPr>
                <a:t>13</a:t>
              </a:r>
              <a:r>
                <a:rPr lang="ru-RU" sz="2100" dirty="0" smtClean="0">
                  <a:solidFill>
                    <a:srgbClr val="2B4B82"/>
                  </a:solidFill>
                  <a:latin typeface="Evolventa"/>
                </a:rPr>
                <a:t> - </a:t>
              </a:r>
              <a:r>
                <a:rPr lang="ru-RU" sz="2100" dirty="0">
                  <a:solidFill>
                    <a:srgbClr val="2B4B82"/>
                  </a:solidFill>
                  <a:latin typeface="Evolventa"/>
                </a:rPr>
                <a:t>дополнительного образования детей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53600" y="2539354"/>
            <a:ext cx="6023474" cy="5844101"/>
            <a:chOff x="0" y="-161925"/>
            <a:chExt cx="8031299" cy="7792134"/>
          </a:xfrm>
        </p:grpSpPr>
        <p:sp>
          <p:nvSpPr>
            <p:cNvPr id="6" name="TextBox 6"/>
            <p:cNvSpPr txBox="1"/>
            <p:nvPr/>
          </p:nvSpPr>
          <p:spPr>
            <a:xfrm>
              <a:off x="0" y="-161925"/>
              <a:ext cx="8031299" cy="1816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00"/>
                </a:lnSpc>
              </a:pPr>
              <a:r>
                <a:rPr lang="ru-RU" sz="3600" dirty="0">
                  <a:solidFill>
                    <a:srgbClr val="2B4B82"/>
                  </a:solidFill>
                  <a:latin typeface="Evolventa Bold"/>
                </a:rPr>
                <a:t>Всего в системе образования работают:</a:t>
              </a:r>
              <a:endParaRPr lang="en-US" sz="3600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87869"/>
              <a:ext cx="8031299" cy="5742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ru-RU" sz="3600" dirty="0" smtClean="0">
                  <a:solidFill>
                    <a:srgbClr val="2B4B82"/>
                  </a:solidFill>
                  <a:latin typeface="Evolventa"/>
                </a:rPr>
                <a:t>3 </a:t>
              </a:r>
              <a:r>
                <a:rPr lang="ru-RU" sz="3600" dirty="0">
                  <a:solidFill>
                    <a:srgbClr val="2B4B82"/>
                  </a:solidFill>
                  <a:latin typeface="Evolventa"/>
                </a:rPr>
                <a:t>279</a:t>
              </a:r>
              <a:r>
                <a:rPr lang="ru-RU" sz="2400" dirty="0">
                  <a:solidFill>
                    <a:srgbClr val="2B4B82"/>
                  </a:solidFill>
                  <a:latin typeface="Evolventa"/>
                </a:rPr>
                <a:t>– педагогических работников в учреждениях дошкольного образования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endParaRPr lang="ru-RU" sz="2400" dirty="0">
                <a:solidFill>
                  <a:srgbClr val="2B4B82"/>
                </a:solidFill>
                <a:latin typeface="Evolventa"/>
              </a:endParaRP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ru-RU" sz="3600" dirty="0" smtClean="0">
                  <a:solidFill>
                    <a:srgbClr val="2B4B82"/>
                  </a:solidFill>
                  <a:latin typeface="Evolventa"/>
                </a:rPr>
                <a:t>3 </a:t>
              </a:r>
              <a:r>
                <a:rPr lang="ru-RU" sz="3600" dirty="0">
                  <a:solidFill>
                    <a:srgbClr val="2B4B82"/>
                  </a:solidFill>
                  <a:latin typeface="Evolventa"/>
                </a:rPr>
                <a:t>848</a:t>
              </a:r>
              <a:r>
                <a:rPr lang="ru-RU" sz="2400" dirty="0">
                  <a:solidFill>
                    <a:srgbClr val="2B4B82"/>
                  </a:solidFill>
                  <a:latin typeface="Evolventa"/>
                </a:rPr>
                <a:t>– педагогических работников общего образования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endParaRPr lang="ru-RU" sz="2400" dirty="0">
                <a:solidFill>
                  <a:srgbClr val="2B4B82"/>
                </a:solidFill>
                <a:latin typeface="Evolventa"/>
              </a:endParaRP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ru-RU" sz="3600" dirty="0" smtClean="0">
                  <a:solidFill>
                    <a:srgbClr val="2B4B82"/>
                  </a:solidFill>
                  <a:latin typeface="Evolventa"/>
                </a:rPr>
                <a:t>534</a:t>
              </a:r>
              <a:r>
                <a:rPr lang="ru-RU" sz="2400" dirty="0" smtClean="0">
                  <a:solidFill>
                    <a:srgbClr val="2B4B82"/>
                  </a:solidFill>
                  <a:latin typeface="Evolventa"/>
                </a:rPr>
                <a:t> </a:t>
              </a:r>
              <a:r>
                <a:rPr lang="ru-RU" sz="2400" dirty="0">
                  <a:solidFill>
                    <a:srgbClr val="2B4B82"/>
                  </a:solidFill>
                  <a:latin typeface="Evolventa"/>
                </a:rPr>
                <a:t>педагогов в учреждениях дополнительного образования детей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97438" cy="28420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501982" y="8072458"/>
            <a:ext cx="2076668" cy="1276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58908" y="-1214482"/>
            <a:ext cx="38379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00596" y="-2795792"/>
            <a:ext cx="5357753" cy="559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116352" cy="1143000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rgbClr val="2B4B82"/>
                </a:solidFill>
              </a:rPr>
              <a:t/>
            </a:r>
            <a:br>
              <a:rPr lang="ru-RU" sz="5000" b="1" dirty="0" smtClean="0">
                <a:solidFill>
                  <a:srgbClr val="2B4B82"/>
                </a:solidFill>
              </a:rPr>
            </a:br>
            <a:r>
              <a:rPr lang="ru-RU" sz="5000" b="1" dirty="0" smtClean="0">
                <a:solidFill>
                  <a:srgbClr val="2B4B82"/>
                </a:solidFill>
              </a:rPr>
              <a:t>Ценностные ориентиры для участников муниципальных методических проектов</a:t>
            </a:r>
            <a:r>
              <a:rPr lang="ru-RU" dirty="0" smtClean="0">
                <a:solidFill>
                  <a:srgbClr val="2B4B82"/>
                </a:solidFill>
              </a:rPr>
              <a:t/>
            </a:r>
            <a:br>
              <a:rPr lang="ru-RU" dirty="0" smtClean="0">
                <a:solidFill>
                  <a:srgbClr val="2B4B82"/>
                </a:solidFill>
              </a:rPr>
            </a:br>
            <a:endParaRPr lang="ru-RU" dirty="0">
              <a:solidFill>
                <a:srgbClr val="2B4B8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928922"/>
            <a:ext cx="1675929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rgbClr val="2B4B82"/>
                </a:solidFill>
                <a:latin typeface="Evolventa" charset="0"/>
              </a:rPr>
              <a:t>«начни с себя» — постоянный личностный и </a:t>
            </a:r>
            <a:r>
              <a:rPr lang="ru-RU" sz="3600" dirty="0" err="1" smtClean="0">
                <a:solidFill>
                  <a:srgbClr val="2B4B82"/>
                </a:solidFill>
                <a:latin typeface="Evolventa" charset="0"/>
              </a:rPr>
              <a:t>управленческо-профессиональный</a:t>
            </a:r>
            <a:r>
              <a:rPr lang="ru-RU" sz="3600" dirty="0" smtClean="0">
                <a:solidFill>
                  <a:srgbClr val="2B4B82"/>
                </a:solidFill>
                <a:latin typeface="Evolventa" charset="0"/>
              </a:rPr>
              <a:t> рост, причем рост «ступенчатый», вдумчивый; </a:t>
            </a:r>
          </a:p>
          <a:p>
            <a:r>
              <a:rPr lang="ru-RU" sz="3600" dirty="0" smtClean="0">
                <a:solidFill>
                  <a:srgbClr val="2B4B82"/>
                </a:solidFill>
                <a:latin typeface="Evolventa" charset="0"/>
              </a:rPr>
              <a:t> «не пробуй что-то делать, а делай это»— только уверенный в своих силах способен заразить идеей последователей; </a:t>
            </a:r>
          </a:p>
          <a:p>
            <a:r>
              <a:rPr lang="ru-RU" sz="3600" dirty="0" smtClean="0">
                <a:solidFill>
                  <a:srgbClr val="2B4B82"/>
                </a:solidFill>
                <a:latin typeface="Evolventa" charset="0"/>
              </a:rPr>
              <a:t>«выходи за рамки» — прогресс и нововведения сопутствуют людям, мысль которых выходит за привычные рамки;</a:t>
            </a:r>
          </a:p>
          <a:p>
            <a:r>
              <a:rPr lang="ru-RU" sz="3600" dirty="0" smtClean="0">
                <a:solidFill>
                  <a:srgbClr val="2B4B82"/>
                </a:solidFill>
                <a:latin typeface="Evolventa" charset="0"/>
              </a:rPr>
              <a:t> «ориентируйся не только на результат, но и на процесс» —управленцу важно не только достижение поставленной цели, но и люди, которые помогают ее достичь.</a:t>
            </a:r>
          </a:p>
          <a:p>
            <a:r>
              <a:rPr lang="ru-RU" sz="3600" dirty="0" smtClean="0">
                <a:solidFill>
                  <a:srgbClr val="2B4B82"/>
                </a:solidFill>
                <a:latin typeface="Evolventa" charset="0"/>
              </a:rPr>
              <a:t>«научился- реализуй в школе» -  все изученные форматы необходимо апробировать в ОО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01850" y="357154"/>
            <a:ext cx="328944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04504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B4B82"/>
                </a:solidFill>
                <a:latin typeface="Evolventa" charset="0"/>
              </a:rPr>
              <a:t>Республиканский семинар в рамках 500+ по теме «Совершенствование профессиональных компетенций педагогов в урочной и внеурочной деятельности»</a:t>
            </a:r>
            <a:endParaRPr lang="ru-RU" b="1" dirty="0">
              <a:solidFill>
                <a:srgbClr val="2B4B82"/>
              </a:solidFill>
              <a:latin typeface="Evolventa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40" y="3143236"/>
            <a:ext cx="1685936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                    Мероприятие направлено на ликвидацию рисков: </a:t>
            </a:r>
          </a:p>
          <a:p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повышение предметной и методической компетентности педагогов  - показаны 6 уроков, 6 мастер-классов и 6 внеурочных занятий, а также продемонстрирован самоанализ мероприятий. В практике показан и проработан инструмент для </a:t>
            </a:r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целеполагания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урока «SMART – цели в обучении»;</a:t>
            </a:r>
          </a:p>
          <a:p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несформированность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</a:t>
            </a:r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внутришкольной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системы повышения квалификации – проведен педагогический </a:t>
            </a:r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воркшоп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«От проблем к решениям»;</a:t>
            </a:r>
          </a:p>
          <a:p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пониженный уровень качества школьной образовательной и воспитательной среды - показаны 6 уроков, 6 мастер-классов и 6 внеурочных занятий, а также продемонстрирован самоанализ мероприятий. Продемонстрированы по 12 предметам, начиная с начального уровня и завершая старшей школой,                       32 ученических проекта в рамках </a:t>
            </a:r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меропрития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«Парад ученических проектов»</a:t>
            </a:r>
          </a:p>
          <a:p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Наличие  методических рекомендаций по преодолению рисков: повышение предметной и методической компетентности педагогов - «SMART – цели в обучении» и чек – лист наблюдений и находок;  </a:t>
            </a:r>
          </a:p>
          <a:p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несформированность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</a:t>
            </a:r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внутришкольной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системы повышения квалификации – 3 модели </a:t>
            </a:r>
            <a:r>
              <a:rPr lang="ru-RU" dirty="0" err="1" smtClean="0">
                <a:solidFill>
                  <a:srgbClr val="2B4B82"/>
                </a:solidFill>
                <a:latin typeface="Evolventa Bold" charset="0"/>
              </a:rPr>
              <a:t>внутришкольной</a:t>
            </a:r>
            <a:r>
              <a:rPr lang="ru-RU" dirty="0" smtClean="0">
                <a:solidFill>
                  <a:srgbClr val="2B4B82"/>
                </a:solidFill>
                <a:latin typeface="Evolventa Bold" charset="0"/>
              </a:rPr>
              <a:t> системы повышения квалификации; пониженный уровень качества школьной образовательной и воспитательной среды – методические рекомендации по сопровождению «Парада ученических проектов»</a:t>
            </a:r>
            <a:endParaRPr lang="ru-RU" dirty="0">
              <a:solidFill>
                <a:srgbClr val="2B4B82"/>
              </a:solidFill>
              <a:latin typeface="Evolventa Bold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2571704" y="2143104"/>
            <a:ext cx="496825" cy="661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44" y="2357418"/>
            <a:ext cx="4442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B4B82"/>
                </a:solidFill>
                <a:latin typeface="Evolventa" charset="0"/>
              </a:rPr>
              <a:t>Качественный результат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73288" y="7572392"/>
            <a:ext cx="328944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648249"/>
            <a:ext cx="12153900" cy="1441298"/>
            <a:chOff x="0" y="-207645"/>
            <a:chExt cx="16205199" cy="19217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207645"/>
              <a:ext cx="16205199" cy="1316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ru-RU" sz="6400" dirty="0" smtClean="0">
                  <a:solidFill>
                    <a:srgbClr val="31356E"/>
                  </a:solidFill>
                  <a:latin typeface="Evolventa"/>
                </a:rPr>
                <a:t>Город Набережные Челны</a:t>
              </a:r>
              <a:endParaRPr lang="en-US" sz="6400" dirty="0">
                <a:solidFill>
                  <a:srgbClr val="31356E"/>
                </a:solidFill>
                <a:latin typeface="Evolventa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9048" y="1303716"/>
              <a:ext cx="12478551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ru-RU" sz="2000" b="1" dirty="0" smtClean="0">
                <a:solidFill>
                  <a:srgbClr val="2B4B82"/>
                </a:solidFill>
                <a:latin typeface="Evolventa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245"/>
            <a:ext cx="18288000" cy="4600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6"/>
          <a:stretch/>
        </p:blipFill>
        <p:spPr>
          <a:xfrm>
            <a:off x="533399" y="2957944"/>
            <a:ext cx="5378943" cy="3211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45"/>
          <a:stretch/>
        </p:blipFill>
        <p:spPr>
          <a:xfrm>
            <a:off x="6105893" y="2933700"/>
            <a:ext cx="5628908" cy="32356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11899"/>
          <a:stretch/>
        </p:blipFill>
        <p:spPr>
          <a:xfrm>
            <a:off x="12016267" y="2938864"/>
            <a:ext cx="5585933" cy="3230494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320348" y="712171"/>
            <a:ext cx="328944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42167" y="1485900"/>
            <a:ext cx="9319119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3"/>
              </a:lnSpc>
            </a:pPr>
            <a:r>
              <a:rPr lang="ru-RU" sz="5425" dirty="0">
                <a:solidFill>
                  <a:srgbClr val="2B4B82"/>
                </a:solidFill>
                <a:latin typeface="Evolventa Bold"/>
              </a:rPr>
              <a:t>Педагогические кадры отрасли образование</a:t>
            </a:r>
            <a:endParaRPr lang="en-US" sz="5425" dirty="0">
              <a:solidFill>
                <a:srgbClr val="2B4B82"/>
              </a:solidFill>
              <a:latin typeface="Evolventa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10774" y="1441513"/>
            <a:ext cx="2645731" cy="16259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79313" y="5316566"/>
            <a:ext cx="575862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40312" y="-1788377"/>
            <a:ext cx="1491622" cy="32298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42167" y="-1536821"/>
            <a:ext cx="3748344" cy="3073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66643" y="-2441088"/>
            <a:ext cx="4317873" cy="5892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42874" y="3067435"/>
            <a:ext cx="4597438" cy="284205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429488" y="371474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B4B82"/>
                </a:solidFill>
                <a:latin typeface="Evolventa" charset="0"/>
              </a:rPr>
              <a:t>Средний возраст педагогических работников - </a:t>
            </a:r>
            <a:r>
              <a:rPr lang="ru-RU" sz="2000" b="1" dirty="0">
                <a:solidFill>
                  <a:srgbClr val="2B4B82"/>
                </a:solidFill>
                <a:latin typeface="Evolventa" charset="0"/>
              </a:rPr>
              <a:t>42 года.</a:t>
            </a:r>
          </a:p>
          <a:p>
            <a:r>
              <a:rPr lang="ru-RU" dirty="0">
                <a:solidFill>
                  <a:srgbClr val="2B4B82"/>
                </a:solidFill>
                <a:latin typeface="Evolventa" charset="0"/>
              </a:rPr>
              <a:t>Доля педагогов пенсионного возраста составляет 20%.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00926" y="4714872"/>
            <a:ext cx="9853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Evolventa" charset="0"/>
              </a:rPr>
              <a:t>В школах </a:t>
            </a:r>
            <a:r>
              <a:rPr lang="ru-RU" b="1" dirty="0">
                <a:solidFill>
                  <a:srgbClr val="2B4B82"/>
                </a:solidFill>
                <a:latin typeface="Evolventa" charset="0"/>
              </a:rPr>
              <a:t>2771</a:t>
            </a:r>
            <a:r>
              <a:rPr lang="ru-RU" dirty="0">
                <a:solidFill>
                  <a:srgbClr val="2B4B82"/>
                </a:solidFill>
                <a:latin typeface="Evolventa" charset="0"/>
              </a:rPr>
              <a:t> </a:t>
            </a:r>
            <a:r>
              <a:rPr lang="ru-RU" dirty="0">
                <a:latin typeface="Evolventa" charset="0"/>
              </a:rPr>
              <a:t>педагогов (78,54%) </a:t>
            </a:r>
            <a:endParaRPr lang="ru-RU" dirty="0" smtClean="0">
              <a:latin typeface="Evolventa" charset="0"/>
            </a:endParaRPr>
          </a:p>
          <a:p>
            <a:r>
              <a:rPr lang="ru-RU" b="1" dirty="0" smtClean="0">
                <a:solidFill>
                  <a:srgbClr val="2B4B82"/>
                </a:solidFill>
                <a:latin typeface="Evolventa" charset="0"/>
              </a:rPr>
              <a:t>имеют </a:t>
            </a:r>
            <a:r>
              <a:rPr lang="ru-RU" b="1" dirty="0">
                <a:solidFill>
                  <a:srgbClr val="2B4B82"/>
                </a:solidFill>
                <a:latin typeface="Evolventa" charset="0"/>
              </a:rPr>
              <a:t>высшую и первую квалификационные категории</a:t>
            </a:r>
            <a:r>
              <a:rPr lang="ru-RU" dirty="0">
                <a:latin typeface="Evolventa" charset="0"/>
              </a:rPr>
              <a:t>.</a:t>
            </a:r>
          </a:p>
          <a:p>
            <a:endParaRPr lang="ru-RU" dirty="0" smtClean="0">
              <a:latin typeface="Evolventa" charset="0"/>
            </a:endParaRPr>
          </a:p>
          <a:p>
            <a:r>
              <a:rPr lang="ru-RU" dirty="0" smtClean="0">
                <a:latin typeface="Evolventa" charset="0"/>
              </a:rPr>
              <a:t>В </a:t>
            </a:r>
            <a:r>
              <a:rPr lang="ru-RU" dirty="0">
                <a:latin typeface="Evolventa" charset="0"/>
              </a:rPr>
              <a:t>ДОУ 2573 педагогов (75,7 </a:t>
            </a:r>
            <a:r>
              <a:rPr lang="ru-RU" dirty="0" smtClean="0">
                <a:latin typeface="Evolventa" charset="0"/>
              </a:rPr>
              <a:t>%)</a:t>
            </a:r>
          </a:p>
          <a:p>
            <a:r>
              <a:rPr lang="ru-RU" dirty="0" smtClean="0">
                <a:latin typeface="Evolventa" charset="0"/>
              </a:rPr>
              <a:t>имеют </a:t>
            </a:r>
            <a:r>
              <a:rPr lang="ru-RU" dirty="0">
                <a:latin typeface="Evolventa" charset="0"/>
              </a:rPr>
              <a:t>высшую и первую квалификационные категории</a:t>
            </a:r>
            <a:r>
              <a:rPr lang="ru-RU" dirty="0" smtClean="0">
                <a:latin typeface="Evolventa" charset="0"/>
              </a:rPr>
              <a:t>.</a:t>
            </a:r>
          </a:p>
          <a:p>
            <a:endParaRPr lang="ru-RU" dirty="0">
              <a:latin typeface="Evolventa" charset="0"/>
            </a:endParaRPr>
          </a:p>
          <a:p>
            <a:r>
              <a:rPr lang="ru-RU" dirty="0" smtClean="0">
                <a:latin typeface="Evolventa" charset="0"/>
              </a:rPr>
              <a:t>В </a:t>
            </a:r>
            <a:r>
              <a:rPr lang="ru-RU" dirty="0">
                <a:latin typeface="Evolventa" charset="0"/>
              </a:rPr>
              <a:t>ДОУ 2858 педагогов имеют высшее профессиональное образование (84,08%), </a:t>
            </a:r>
            <a:endParaRPr lang="ru-RU" dirty="0" smtClean="0">
              <a:latin typeface="Evolventa" charset="0"/>
            </a:endParaRPr>
          </a:p>
          <a:p>
            <a:endParaRPr lang="ru-RU" dirty="0" smtClean="0">
              <a:latin typeface="Evolventa" charset="0"/>
            </a:endParaRPr>
          </a:p>
          <a:p>
            <a:r>
              <a:rPr lang="ru-RU" dirty="0" smtClean="0">
                <a:latin typeface="Evolventa" charset="0"/>
              </a:rPr>
              <a:t>541 </a:t>
            </a:r>
            <a:r>
              <a:rPr lang="ru-RU" dirty="0">
                <a:latin typeface="Evolventa" charset="0"/>
              </a:rPr>
              <a:t>человек– среднее профессиональное образование (15,92%).</a:t>
            </a:r>
          </a:p>
          <a:p>
            <a:endParaRPr lang="ru-RU" dirty="0" smtClean="0">
              <a:latin typeface="Evolventa" charset="0"/>
            </a:endParaRPr>
          </a:p>
          <a:p>
            <a:r>
              <a:rPr lang="ru-RU" dirty="0" smtClean="0">
                <a:latin typeface="Evolventa" charset="0"/>
              </a:rPr>
              <a:t>В </a:t>
            </a:r>
            <a:r>
              <a:rPr lang="ru-RU" dirty="0">
                <a:latin typeface="Evolventa" charset="0"/>
              </a:rPr>
              <a:t>школах педагоги </a:t>
            </a:r>
            <a:r>
              <a:rPr lang="ru-RU" b="1" dirty="0">
                <a:solidFill>
                  <a:srgbClr val="2B4B82"/>
                </a:solidFill>
                <a:latin typeface="Evolventa" charset="0"/>
              </a:rPr>
              <a:t>с высшим образованием </a:t>
            </a:r>
            <a:r>
              <a:rPr lang="ru-RU" dirty="0">
                <a:latin typeface="Evolventa" charset="0"/>
              </a:rPr>
              <a:t>– </a:t>
            </a:r>
            <a:r>
              <a:rPr lang="ru-RU" b="1" dirty="0">
                <a:solidFill>
                  <a:srgbClr val="2B4B82"/>
                </a:solidFill>
                <a:latin typeface="Evolventa" charset="0"/>
              </a:rPr>
              <a:t>3050 человека </a:t>
            </a:r>
            <a:r>
              <a:rPr lang="ru-RU" dirty="0">
                <a:latin typeface="Evolventa" charset="0"/>
              </a:rPr>
              <a:t>(92%), </a:t>
            </a:r>
            <a:endParaRPr lang="ru-RU" dirty="0" smtClean="0">
              <a:latin typeface="Evolventa" charset="0"/>
            </a:endParaRPr>
          </a:p>
          <a:p>
            <a:r>
              <a:rPr lang="ru-RU" b="1" dirty="0" smtClean="0">
                <a:solidFill>
                  <a:srgbClr val="2B4B82"/>
                </a:solidFill>
                <a:latin typeface="Evolventa" charset="0"/>
              </a:rPr>
              <a:t>со </a:t>
            </a:r>
            <a:r>
              <a:rPr lang="ru-RU" b="1" dirty="0">
                <a:solidFill>
                  <a:srgbClr val="2B4B82"/>
                </a:solidFill>
                <a:latin typeface="Evolventa" charset="0"/>
              </a:rPr>
              <a:t>средним профессиональным – 266 человек </a:t>
            </a:r>
            <a:r>
              <a:rPr lang="ru-RU" dirty="0">
                <a:latin typeface="Evolventa" charset="0"/>
              </a:rPr>
              <a:t>(8%).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29158" y="142840"/>
            <a:ext cx="698018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>
                <a:solidFill>
                  <a:srgbClr val="2B4B82"/>
                </a:solidFill>
                <a:latin typeface="Evolventa Bold"/>
              </a:rPr>
              <a:t>Проект «500+»</a:t>
            </a:r>
            <a:endParaRPr lang="en-US" sz="4000" dirty="0">
              <a:solidFill>
                <a:srgbClr val="2B4B82"/>
              </a:solidFill>
              <a:latin typeface="Evolventa Bold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1000068" y="8001020"/>
            <a:ext cx="1643074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buFont typeface="Arial"/>
              <a:buChar char="•"/>
            </a:pPr>
            <a:r>
              <a:rPr lang="ru-RU" sz="2800" dirty="0" smtClean="0">
                <a:solidFill>
                  <a:srgbClr val="2B4B82"/>
                </a:solidFill>
                <a:latin typeface="Evolventa"/>
              </a:rPr>
              <a:t>Недостаточная предметная и методическая компетентность педагогических работников</a:t>
            </a:r>
          </a:p>
          <a:p>
            <a:pPr marL="453390" lvl="1" indent="-226695">
              <a:buFont typeface="Arial"/>
              <a:buChar char="•"/>
            </a:pPr>
            <a:r>
              <a:rPr lang="ru-RU" sz="2800" dirty="0" err="1" smtClean="0">
                <a:solidFill>
                  <a:srgbClr val="2B4B82"/>
                </a:solidFill>
                <a:latin typeface="Evolventa"/>
              </a:rPr>
              <a:t>Несформированность</a:t>
            </a:r>
            <a:r>
              <a:rPr lang="ru-RU" sz="2800" dirty="0" smtClean="0">
                <a:solidFill>
                  <a:srgbClr val="2B4B82"/>
                </a:solidFill>
                <a:latin typeface="Evolventa"/>
              </a:rPr>
              <a:t> </a:t>
            </a:r>
            <a:r>
              <a:rPr lang="ru-RU" sz="2800" dirty="0" err="1" smtClean="0">
                <a:solidFill>
                  <a:srgbClr val="2B4B82"/>
                </a:solidFill>
                <a:latin typeface="Evolventa"/>
              </a:rPr>
              <a:t>внутришкольной</a:t>
            </a:r>
            <a:r>
              <a:rPr lang="ru-RU" sz="2800" dirty="0" smtClean="0">
                <a:solidFill>
                  <a:srgbClr val="2B4B82"/>
                </a:solidFill>
                <a:latin typeface="Evolventa"/>
              </a:rPr>
              <a:t> системы повышения квалификации</a:t>
            </a:r>
            <a:endParaRPr lang="ru-RU" sz="2800" dirty="0">
              <a:solidFill>
                <a:srgbClr val="2B4B82"/>
              </a:solidFill>
              <a:latin typeface="Evolventa"/>
            </a:endParaRPr>
          </a:p>
          <a:p>
            <a:pPr marL="453390" lvl="1" indent="-226695">
              <a:buFont typeface="Arial"/>
              <a:buChar char="•"/>
            </a:pPr>
            <a:r>
              <a:rPr lang="ru-RU" sz="2800" dirty="0" smtClean="0">
                <a:solidFill>
                  <a:srgbClr val="2B4B82"/>
                </a:solidFill>
                <a:latin typeface="Evolventa"/>
              </a:rPr>
              <a:t>Пониженный уровень качества школьной образовательной и воспитательной среды</a:t>
            </a:r>
            <a:endParaRPr lang="ru-RU" sz="3200" b="1" dirty="0">
              <a:solidFill>
                <a:srgbClr val="2B4B82"/>
              </a:solidFill>
              <a:latin typeface="Evolventa"/>
            </a:endParaRPr>
          </a:p>
        </p:txBody>
      </p:sp>
      <p:pic>
        <p:nvPicPr>
          <p:cNvPr id="23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42878" y="1928790"/>
            <a:ext cx="496825" cy="661632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1285820" y="1857352"/>
            <a:ext cx="8286808" cy="1546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b="1" dirty="0" smtClean="0">
                <a:solidFill>
                  <a:srgbClr val="2B4B82"/>
                </a:solidFill>
                <a:latin typeface="Evolventa"/>
              </a:rPr>
              <a:t> </a:t>
            </a:r>
            <a:r>
              <a:rPr lang="ru-RU" sz="2800" b="1" dirty="0" smtClean="0">
                <a:solidFill>
                  <a:srgbClr val="2B4B82"/>
                </a:solidFill>
                <a:latin typeface="Evolventa"/>
              </a:rPr>
              <a:t>В школе работает 58 педагогов</a:t>
            </a:r>
          </a:p>
          <a:p>
            <a:pPr>
              <a:lnSpc>
                <a:spcPts val="4200"/>
              </a:lnSpc>
            </a:pPr>
            <a:r>
              <a:rPr lang="ru-RU" sz="2800" b="1" dirty="0" smtClean="0">
                <a:solidFill>
                  <a:srgbClr val="2B4B82"/>
                </a:solidFill>
                <a:latin typeface="Evolventa"/>
              </a:rPr>
              <a:t>Возрастной состав от 18 до 76  лет </a:t>
            </a:r>
          </a:p>
          <a:p>
            <a:pPr>
              <a:lnSpc>
                <a:spcPts val="4200"/>
              </a:lnSpc>
            </a:pPr>
            <a:r>
              <a:rPr lang="ru-RU" sz="2800" b="1" dirty="0" smtClean="0">
                <a:solidFill>
                  <a:srgbClr val="2B4B82"/>
                </a:solidFill>
                <a:latin typeface="Evolventa"/>
              </a:rPr>
              <a:t>Средний возраст - 39 лет. </a:t>
            </a:r>
            <a:endParaRPr lang="en-US" sz="2800" b="1" dirty="0">
              <a:solidFill>
                <a:srgbClr val="2B4B82"/>
              </a:solidFill>
              <a:latin typeface="Evolventa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1285820" y="3500426"/>
            <a:ext cx="935837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2800" b="1" dirty="0" smtClean="0">
                <a:solidFill>
                  <a:srgbClr val="2B4B82"/>
                </a:solidFill>
                <a:latin typeface="Evolventa"/>
              </a:rPr>
              <a:t>Имеют квалификационную категорию – 28 человек (48%),</a:t>
            </a:r>
          </a:p>
          <a:p>
            <a:pPr>
              <a:lnSpc>
                <a:spcPts val="4200"/>
              </a:lnSpc>
            </a:pPr>
            <a:r>
              <a:rPr lang="ru-RU" sz="2800" b="1" dirty="0" smtClean="0">
                <a:solidFill>
                  <a:srgbClr val="2B4B82"/>
                </a:solidFill>
                <a:latin typeface="Evolventa"/>
              </a:rPr>
              <a:t>Из них  -5 человек с ВКК, 23 – с первой КК, </a:t>
            </a:r>
          </a:p>
          <a:p>
            <a:pPr>
              <a:lnSpc>
                <a:spcPts val="4200"/>
              </a:lnSpc>
            </a:pPr>
            <a:r>
              <a:rPr lang="ru-RU" sz="2800" b="1" dirty="0" smtClean="0">
                <a:solidFill>
                  <a:srgbClr val="2B4B82"/>
                </a:solidFill>
                <a:latin typeface="Evolventa"/>
              </a:rPr>
              <a:t>7 аттестованы на  СЗД .</a:t>
            </a:r>
          </a:p>
          <a:p>
            <a:pPr>
              <a:lnSpc>
                <a:spcPts val="4200"/>
              </a:lnSpc>
            </a:pPr>
            <a:r>
              <a:rPr lang="ru-RU" sz="2800" b="1" dirty="0" smtClean="0">
                <a:solidFill>
                  <a:srgbClr val="2B4B82"/>
                </a:solidFill>
                <a:latin typeface="Evolventa"/>
              </a:rPr>
              <a:t> 23 – не аттестованы (учителя-предметники, чей стаж работы составляет менее 2х лет)</a:t>
            </a:r>
            <a:endParaRPr lang="en-US" sz="2800" b="1" dirty="0">
              <a:solidFill>
                <a:srgbClr val="2B4B82"/>
              </a:solidFill>
              <a:latin typeface="Evolventa"/>
            </a:endParaRPr>
          </a:p>
        </p:txBody>
      </p:sp>
      <p:pic>
        <p:nvPicPr>
          <p:cNvPr id="2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571440" y="3571864"/>
            <a:ext cx="496825" cy="661632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76675" y="1000096"/>
            <a:ext cx="7411325" cy="4635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26" y="1071534"/>
            <a:ext cx="1368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</a:rPr>
              <a:t>МБ</a:t>
            </a:r>
            <a:r>
              <a:rPr lang="ru-RU" sz="4000" dirty="0" smtClean="0">
                <a:solidFill>
                  <a:srgbClr val="2B4B82"/>
                </a:solidFill>
                <a:latin typeface="Evolventa Bold"/>
              </a:rPr>
              <a:t>ОУ «Средняя общеобразовательная школа №38»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Значимость</a:t>
            </a:r>
            <a:b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фактора риска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24" y="7072326"/>
            <a:ext cx="158592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B4B82"/>
                </a:solidFill>
                <a:latin typeface="Evolventa Bold"/>
              </a:rPr>
              <a:t>Высокие показатели значимости факторов риска: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5328" y="282960"/>
            <a:ext cx="13969552" cy="11470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Проект 500+</a:t>
            </a:r>
            <a:br>
              <a:rPr lang="ru-RU" sz="4000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</a:br>
            <a:endParaRPr lang="ru-RU" sz="4000" dirty="0" smtClean="0">
              <a:solidFill>
                <a:srgbClr val="2B4B82"/>
              </a:solidFill>
              <a:latin typeface="Evolventa Bold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9024" y="1255068"/>
          <a:ext cx="17569952" cy="86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6810" y="0"/>
            <a:ext cx="8058152" cy="75608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Методическая поддержка и развитие ШНОР</a:t>
            </a:r>
            <a:b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«От продвижения педагогов к продвижению организации»</a:t>
            </a:r>
            <a:r>
              <a:rPr lang="ru-RU" sz="5700" b="1" dirty="0" smtClean="0"/>
              <a:t/>
            </a:r>
            <a:br>
              <a:rPr lang="ru-RU" sz="5700" b="1" dirty="0" smtClean="0"/>
            </a:br>
            <a:endParaRPr lang="ru-RU" sz="5700" b="1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3495732" y="3214319"/>
            <a:ext cx="3874545" cy="5122596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2380976" y="2475095"/>
            <a:ext cx="3874545" cy="512259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1309758" y="1684366"/>
            <a:ext cx="3874545" cy="51225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01124" y="514350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4B82"/>
                </a:solidFill>
                <a:latin typeface="Evolventa Bold"/>
              </a:rPr>
              <a:t>Цель проекта:</a:t>
            </a:r>
          </a:p>
          <a:p>
            <a:pPr algn="just"/>
            <a:r>
              <a:rPr lang="ru-RU" sz="2800" dirty="0" smtClean="0">
                <a:solidFill>
                  <a:srgbClr val="2B4B82"/>
                </a:solidFill>
                <a:latin typeface="Evolventa Bold"/>
              </a:rPr>
              <a:t>Организация  адресной методической поддержки управленческих команд общеобразовательных организаций для обеспечения ими современного качества общего образования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0" y="8429648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2B4B82"/>
                </a:solidFill>
                <a:latin typeface="Evolventa Bold"/>
              </a:rPr>
              <a:t>В проекте участвуют: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2B4B82"/>
                </a:solidFill>
                <a:latin typeface="Evolventa Bold"/>
              </a:rPr>
              <a:t>ОО №1,3,4,7,9,11,12,13,15,24,30,31,34,38,43,44,65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11152"/>
            <a:ext cx="16459200" cy="717809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43274" y="500030"/>
            <a:ext cx="1171583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Методическая поддержка и развитие ШНОР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47056" y="2227176"/>
          <a:ext cx="1728192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75248" y="9139945"/>
            <a:ext cx="14689632" cy="1134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2B4B82"/>
                </a:solidFill>
                <a:latin typeface="Evolventa" charset="0"/>
              </a:rPr>
              <a:t>Аналитические показатели  для оценки качества образования в общеобразовательных организациях, показывающих низкие результаты обучения и/или необъективные результаты</a:t>
            </a:r>
          </a:p>
          <a:p>
            <a:pPr algn="ctr"/>
            <a:endParaRPr lang="ru-RU" sz="2100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8423920" y="8059824"/>
            <a:ext cx="1728192" cy="86409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	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274" y="2428856"/>
            <a:ext cx="4643470" cy="6429420"/>
          </a:xfrm>
        </p:spPr>
        <p:txBody>
          <a:bodyPr>
            <a:normAutofit fontScale="32500" lnSpcReduction="20000"/>
          </a:bodyPr>
          <a:lstStyle/>
          <a:p>
            <a:pPr marL="0" indent="449580" algn="just">
              <a:spcAft>
                <a:spcPts val="0"/>
              </a:spcAft>
            </a:pPr>
            <a:r>
              <a:rPr lang="ru-RU" sz="62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Количество заместителей директора, вовлеченных в проект: 34 человека</a:t>
            </a:r>
          </a:p>
          <a:p>
            <a:pPr marL="0" indent="449580" algn="just">
              <a:spcAft>
                <a:spcPts val="0"/>
              </a:spcAft>
            </a:pPr>
            <a:r>
              <a:rPr lang="ru-RU" sz="62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Участие 136 педагогов в сетевых проектах </a:t>
            </a:r>
          </a:p>
          <a:p>
            <a:pPr marL="0" indent="449580" algn="just">
              <a:spcAft>
                <a:spcPts val="0"/>
              </a:spcAft>
            </a:pPr>
            <a:r>
              <a:rPr lang="ru-RU" sz="62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Количество образовательных организаций: 34 </a:t>
            </a:r>
          </a:p>
          <a:p>
            <a:pPr marL="0" indent="449580" algn="just">
              <a:spcAft>
                <a:spcPts val="0"/>
              </a:spcAft>
            </a:pPr>
            <a:r>
              <a:rPr lang="ru-RU" sz="62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С октября 2021 года  по апрель 2022 года  в рамках данного проекта  проведено 3 практических и обучающих семинара, 1 интерактивное погружение для управленческих команд, разработан План сетевого взаимодействия в рамках ШНОР.. В 15 ОО проведены сетевые методические мероприятия. </a:t>
            </a:r>
          </a:p>
          <a:p>
            <a:pPr marL="0" indent="449580" algn="just">
              <a:spcAft>
                <a:spcPts val="0"/>
              </a:spcAft>
            </a:pPr>
            <a:r>
              <a:rPr lang="ru-RU" sz="62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Проведен республиканский семинар для участников проекта 500+</a:t>
            </a:r>
          </a:p>
          <a:p>
            <a:pPr>
              <a:buNone/>
            </a:pPr>
            <a:endParaRPr lang="ru-RU" dirty="0">
              <a:latin typeface="Evolventa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8828" y="285716"/>
            <a:ext cx="1414472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2B4B82"/>
                </a:solidFill>
                <a:latin typeface="Evolventa Bold"/>
                <a:ea typeface="+mn-ea"/>
                <a:cs typeface="+mn-cs"/>
              </a:rPr>
              <a:t>Методическая поддержка и развитие ШНОР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6500786"/>
            <a:ext cx="3500462" cy="3786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5164404"/>
            <a:ext cx="3428960" cy="5122596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0" y="4929186"/>
            <a:ext cx="2643142" cy="51225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01190" y="2428856"/>
            <a:ext cx="821537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Сделан самоанализ управленческими командами «Аналитические показатели  для оценки качества образования в общеобразовательных организациях, показывающих низкие результаты обучения и/или необъективные результаты» отражающие состояние ЕГЭ, ОГЭ, ВПР, участие во всероссийских олимпиадах, дефициты педагогов</a:t>
            </a:r>
          </a:p>
          <a:p>
            <a:pPr lvl="0" indent="449580" algn="just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Организациями определены уровень участия в проекте:</a:t>
            </a:r>
          </a:p>
          <a:p>
            <a:pPr lvl="0" indent="449580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Критический уровень –  ОО№3,11,7, 24,38. </a:t>
            </a:r>
          </a:p>
          <a:p>
            <a:pPr lvl="0" indent="449580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Работа осуществлялась по четырем направлениям: интерактивное погружение управленческих команд по актуальным проблемам повышения качества образования, выход с предложением для определения наставников, организация мероприятий в сетевом сообществе для развития педагогов внутри ОО.</a:t>
            </a:r>
          </a:p>
          <a:p>
            <a:pPr lvl="0" indent="449580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Оптимальный уровень – ОО №1, 4,12,15, 13, 43, 65. </a:t>
            </a:r>
          </a:p>
          <a:p>
            <a:pPr lvl="0" indent="449580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Работа осуществлялась по двум направлениям: составление маршрута развития педагогов внутри ОО, и организация мероприятий в сетевом сообществе для обучающихся.</a:t>
            </a:r>
          </a:p>
          <a:p>
            <a:pPr lvl="0" indent="449580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Эффективный уровень – ОО №44,34,30,9, 31 самостоятельная работа ОО с проведением методического мероприятия для сообщества </a:t>
            </a:r>
          </a:p>
          <a:p>
            <a:pPr lvl="0" indent="449580" algn="just"/>
            <a:r>
              <a:rPr lang="ru-RU" sz="2000" dirty="0" smtClean="0">
                <a:solidFill>
                  <a:prstClr val="black"/>
                </a:solidFill>
                <a:latin typeface="Evolventa" charset="0"/>
                <a:ea typeface="Times New Roman"/>
                <a:cs typeface="Times New Roman"/>
              </a:rPr>
              <a:t>По итогам года будут проанализированы результаты по тем же показателям</a:t>
            </a:r>
            <a:endParaRPr lang="ru-RU" dirty="0">
              <a:latin typeface="Evolventa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357522" y="1571600"/>
            <a:ext cx="496825" cy="661632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0287008" y="1571600"/>
            <a:ext cx="496825" cy="661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9026" y="1500162"/>
            <a:ext cx="4164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B4B82"/>
                </a:solidFill>
                <a:latin typeface="Evolventa" charset="0"/>
              </a:rPr>
              <a:t>Количественный результат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01454" y="1571600"/>
            <a:ext cx="3829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B4B82"/>
                </a:solidFill>
                <a:latin typeface="Evolventa" charset="0"/>
              </a:rPr>
              <a:t>Качественный результат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3609" t="19740" r="24647" b="12769"/>
          <a:stretch>
            <a:fillRect/>
          </a:stretch>
        </p:blipFill>
        <p:spPr bwMode="auto">
          <a:xfrm>
            <a:off x="0" y="1039044"/>
            <a:ext cx="7415808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2266</Words>
  <Application>Microsoft Office PowerPoint</Application>
  <PresentationFormat>Произвольный</PresentationFormat>
  <Paragraphs>234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Evolventa Bold</vt:lpstr>
      <vt:lpstr>Calibri</vt:lpstr>
      <vt:lpstr>Arial</vt:lpstr>
      <vt:lpstr>Symbol</vt:lpstr>
      <vt:lpstr>Times New Roman</vt:lpstr>
      <vt:lpstr>Evolventa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500+ </vt:lpstr>
      <vt:lpstr>Методическая поддержка и развитие ШНОР «От продвижения педагогов к продвижению организации» </vt:lpstr>
      <vt:lpstr>Методическая поддержка и развитие ШНОР</vt:lpstr>
      <vt:lpstr>Методическая поддержка и развитие ШНОР</vt:lpstr>
      <vt:lpstr>Презентация PowerPoint</vt:lpstr>
      <vt:lpstr>Управление профессиональным развитием управленческих команд средствами конкурсов профессиональных достижений «Модель роста. От концепции к действию» и «Талант выигрывает игры, а команда — чемпионаты»</vt:lpstr>
      <vt:lpstr>Муниципальная модель роста  администрации  и управленческих команд «От концепции к действию»</vt:lpstr>
      <vt:lpstr>Механизм реализации проекта </vt:lpstr>
      <vt:lpstr>Для выполнения</vt:lpstr>
      <vt:lpstr>Работа со своими документами  по итогам экспертизы SWOT анализ </vt:lpstr>
      <vt:lpstr>Презентация ролевой позиции </vt:lpstr>
      <vt:lpstr>Модель роста. От концепции к действию»</vt:lpstr>
      <vt:lpstr>Управление профессиональным развитием руководителей и педагогов ОО средствами основ модерации «От активности к принятию решений»  </vt:lpstr>
      <vt:lpstr>Управление профессиональным развитием педагогов ОО средствами основ модерации</vt:lpstr>
      <vt:lpstr>Управление профессиональным развитием педагогов ОО средствами основ модерации</vt:lpstr>
      <vt:lpstr> Ценностные ориентиры для участников муниципальных методических проектов </vt:lpstr>
      <vt:lpstr>Республиканский семинар в рамках 500+ по теме «Совершенствование профессиональных компетенций педагогов в урочной и внеурочной деятельности»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Изометрические Элементы и Макеты Технологии в Образовании Технология Презентация</dc:title>
  <dc:creator>Proekt</dc:creator>
  <cp:lastModifiedBy>Татьяна Лустина</cp:lastModifiedBy>
  <cp:revision>51</cp:revision>
  <dcterms:created xsi:type="dcterms:W3CDTF">2006-08-16T00:00:00Z</dcterms:created>
  <dcterms:modified xsi:type="dcterms:W3CDTF">2022-06-04T05:40:38Z</dcterms:modified>
  <dc:identifier>DAE4T4nYJ80</dc:identifier>
</cp:coreProperties>
</file>