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23" r:id="rId4"/>
    <p:sldId id="318" r:id="rId5"/>
    <p:sldId id="322" r:id="rId6"/>
    <p:sldId id="266" r:id="rId7"/>
    <p:sldId id="265" r:id="rId8"/>
    <p:sldId id="276" r:id="rId9"/>
    <p:sldId id="287" r:id="rId10"/>
    <p:sldId id="268" r:id="rId11"/>
    <p:sldId id="313" r:id="rId12"/>
    <p:sldId id="269" r:id="rId13"/>
    <p:sldId id="270" r:id="rId14"/>
    <p:sldId id="273" r:id="rId15"/>
    <p:sldId id="303" r:id="rId16"/>
    <p:sldId id="314" r:id="rId17"/>
    <p:sldId id="304" r:id="rId18"/>
    <p:sldId id="305" r:id="rId19"/>
    <p:sldId id="311" r:id="rId20"/>
    <p:sldId id="306" r:id="rId21"/>
    <p:sldId id="315" r:id="rId22"/>
    <p:sldId id="307" r:id="rId23"/>
    <p:sldId id="308" r:id="rId24"/>
    <p:sldId id="316" r:id="rId25"/>
    <p:sldId id="309" r:id="rId26"/>
    <p:sldId id="310" r:id="rId27"/>
    <p:sldId id="312" r:id="rId28"/>
    <p:sldId id="277" r:id="rId29"/>
    <p:sldId id="296" r:id="rId30"/>
    <p:sldId id="278" r:id="rId31"/>
    <p:sldId id="290" r:id="rId32"/>
    <p:sldId id="291" r:id="rId33"/>
    <p:sldId id="292" r:id="rId34"/>
    <p:sldId id="300" r:id="rId35"/>
    <p:sldId id="301" r:id="rId36"/>
    <p:sldId id="284" r:id="rId37"/>
    <p:sldId id="297" r:id="rId38"/>
    <p:sldId id="298" r:id="rId39"/>
    <p:sldId id="299" r:id="rId40"/>
    <p:sldId id="274" r:id="rId4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1398" autoAdjust="0"/>
  </p:normalViewPr>
  <p:slideViewPr>
    <p:cSldViewPr>
      <p:cViewPr>
        <p:scale>
          <a:sx n="86" d="100"/>
          <a:sy n="86" d="100"/>
        </p:scale>
        <p:origin x="-87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72"/>
            <a:ext cx="9144000" cy="411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31590"/>
            <a:ext cx="8784976" cy="36004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8" y="45879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Казань 2015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251520" y="334282"/>
            <a:ext cx="2394033" cy="660602"/>
          </a:xfrm>
          <a:prstGeom prst="rect">
            <a:avLst/>
          </a:prstGeom>
        </p:spPr>
      </p:pic>
      <p:pic>
        <p:nvPicPr>
          <p:cNvPr id="12" name="Рисунок 11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233750" y="195486"/>
            <a:ext cx="3402146" cy="1224136"/>
          </a:xfrm>
          <a:prstGeom prst="rect">
            <a:avLst/>
          </a:prstGeom>
        </p:spPr>
      </p:pic>
      <p:pic>
        <p:nvPicPr>
          <p:cNvPr id="1026" name="Picture 2" descr="C:\Users\user\Desktop\Утренняя зарядка\утренняя гимнас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31790"/>
            <a:ext cx="2781300" cy="1638300"/>
          </a:xfrm>
          <a:prstGeom prst="rect">
            <a:avLst/>
          </a:prstGeom>
          <a:noFill/>
        </p:spPr>
      </p:pic>
      <p:pic>
        <p:nvPicPr>
          <p:cNvPr id="1027" name="Picture 3" descr="C:\Users\user\Desktop\Утренняя зарядка\утр гимнаст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55526"/>
            <a:ext cx="2628900" cy="1743075"/>
          </a:xfrm>
          <a:prstGeom prst="rect">
            <a:avLst/>
          </a:prstGeom>
          <a:noFill/>
        </p:spPr>
      </p:pic>
      <p:pic>
        <p:nvPicPr>
          <p:cNvPr id="1028" name="Picture 4" descr="C:\Users\user\Desktop\Утренняя зарядка\утр гимнаст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003798"/>
            <a:ext cx="302433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95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99542"/>
          <a:ext cx="9144000" cy="4248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7704"/>
                <a:gridCol w="864096"/>
                <a:gridCol w="2160240"/>
                <a:gridCol w="4211960"/>
              </a:tblGrid>
              <a:tr h="685354"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endParaRPr lang="ru-RU" sz="1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Дозировка</a:t>
                      </a:r>
                      <a:endParaRPr lang="ru-RU" sz="10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81559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 – лежа на спине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 Потяните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себя ладони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стопы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и.п.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2х15 сек.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Выполняется медленно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 плавно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8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Руки вверх или в стороны, потягивания всем телом в разных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3-4 раза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медленно и плавно, с удовольствием, дышать ровно спокойно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149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AF2B9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 утренней зарядки на кровати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_9017_Extrac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635646"/>
            <a:ext cx="2232248" cy="1224136"/>
          </a:xfrm>
          <a:prstGeom prst="rect">
            <a:avLst/>
          </a:prstGeom>
        </p:spPr>
      </p:pic>
      <p:pic>
        <p:nvPicPr>
          <p:cNvPr id="8" name="Рисунок 7" descr="DSC_9085_Extra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435846"/>
            <a:ext cx="2268250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699543"/>
          <a:ext cx="8856984" cy="42484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95650"/>
                <a:gridCol w="1673947"/>
                <a:gridCol w="3487387"/>
              </a:tblGrid>
              <a:tr h="409383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endParaRPr lang="ru-RU" sz="18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Дозировка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</a:p>
                  </a:txBody>
                  <a:tcPr/>
                </a:tc>
              </a:tr>
              <a:tr h="1919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 – лежа на спине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1-4 -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круг кистями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стопами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влево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5-8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тоже вправо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aseline="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10 раз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амплитуда минимальная, медленно и плавно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9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И.П. – лежа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на спине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1- медленный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 глубокий вдох, задержать на 1 сек. и выдох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3 раза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дышать свободно без напряжения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149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AF2B9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 утренней зарядки в кровати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3820"/>
          <a:ext cx="9144000" cy="54694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/>
                <a:gridCol w="845840"/>
                <a:gridCol w="2160240"/>
                <a:gridCol w="3851920"/>
              </a:tblGrid>
              <a:tr h="436610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endParaRPr lang="ru-RU" sz="16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Дозировка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Руки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согнуть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90 градусов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сжимание и разжимание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кисти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 раз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как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можно шире растопырить пальцы, затем сжать в кулак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6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6. Руки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вперед,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поочередно тянемся то левой, то правой руками.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медленно и плавно, лопатка вытягиваемой руки приподнимается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DSC_9061_Extrac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699542"/>
            <a:ext cx="1872208" cy="1584176"/>
          </a:xfrm>
          <a:prstGeom prst="rect">
            <a:avLst/>
          </a:prstGeom>
        </p:spPr>
      </p:pic>
      <p:pic>
        <p:nvPicPr>
          <p:cNvPr id="7" name="Рисунок 6" descr="DSC_9075_Extra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7288" y="1635646"/>
            <a:ext cx="1836712" cy="1584176"/>
          </a:xfrm>
          <a:prstGeom prst="rect">
            <a:avLst/>
          </a:prstGeom>
        </p:spPr>
      </p:pic>
      <p:pic>
        <p:nvPicPr>
          <p:cNvPr id="8" name="Рисунок 7" descr="DSC_8996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5568" y="3291830"/>
            <a:ext cx="388843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36496" cy="45693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7598"/>
                <a:gridCol w="996260"/>
                <a:gridCol w="2206004"/>
                <a:gridCol w="3806634"/>
              </a:tblGrid>
              <a:tr h="267494"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endParaRPr lang="ru-RU" sz="1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Дозировка</a:t>
                      </a:r>
                      <a:endParaRPr lang="ru-RU" sz="10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7. Сгибание рук в локтевых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суставах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10 раз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8. Повороты головы налево 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направо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раза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голова все время на подушке 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поворачивается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то в одну, то в другую стороны, медленно и плавно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9. Ноги на ширине плеч, согнуть поставить, поднимание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таза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6 раз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стопами упираться в кровать, упражнение выполнять медленно и плавно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DSC_9052_Extrac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787774"/>
            <a:ext cx="2016224" cy="172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" y="0"/>
          <a:ext cx="9144000" cy="53911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3729"/>
                <a:gridCol w="1296144"/>
                <a:gridCol w="1800200"/>
                <a:gridCol w="3923927"/>
              </a:tblGrid>
              <a:tr h="339502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endParaRPr lang="ru-RU" sz="16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Дозировка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2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Упражнение «велосипед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 15-20 раз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11. Лежа на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спине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сгибание и разгибание ног поочередно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 15-20 раз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темп медленный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DSC_9038_Extrac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87774"/>
            <a:ext cx="2880321" cy="221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9"/>
          <a:ext cx="9144000" cy="5173282"/>
        </p:xfrm>
        <a:graphic>
          <a:graphicData uri="http://schemas.openxmlformats.org/drawingml/2006/table">
            <a:tbl>
              <a:tblPr/>
              <a:tblGrid>
                <a:gridCol w="2626449"/>
                <a:gridCol w="1009447"/>
                <a:gridCol w="1656184"/>
                <a:gridCol w="3851920"/>
              </a:tblGrid>
              <a:tr h="262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Ходьба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месте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мин.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постепенно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темп увеличиваем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7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2. Исходное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положение (и.п.) – основная стойка (о.с.)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1-правая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назад на носок, руки вверх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 2- и.п.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 3-левая назад на носок, руки вверх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 4- и.п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6 раз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темп медленный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вдох, смотреть на руки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вдох, ногу прямо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80062"/>
            <a:ext cx="9144000" cy="144016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мальчиков и девочек 10-13 лет</a:t>
            </a:r>
            <a:endParaRPr lang="ru-RU" dirty="0"/>
          </a:p>
        </p:txBody>
      </p:sp>
      <p:pic>
        <p:nvPicPr>
          <p:cNvPr id="8" name="Рисунок 7" descr="DSC_8848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932040" y="2787774"/>
            <a:ext cx="2520280" cy="1800200"/>
          </a:xfrm>
          <a:prstGeom prst="rect">
            <a:avLst/>
          </a:prstGeom>
        </p:spPr>
      </p:pic>
      <p:pic>
        <p:nvPicPr>
          <p:cNvPr id="9" name="Рисунок 8" descr="DSC_8925_Extrac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811859" y="2780164"/>
            <a:ext cx="2485186" cy="1780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9"/>
          <a:ext cx="9144000" cy="4241292"/>
        </p:xfrm>
        <a:graphic>
          <a:graphicData uri="http://schemas.openxmlformats.org/drawingml/2006/table">
            <a:tbl>
              <a:tblPr/>
              <a:tblGrid>
                <a:gridCol w="2483768"/>
                <a:gridCol w="864096"/>
                <a:gridCol w="2016224"/>
                <a:gridCol w="3779912"/>
              </a:tblGrid>
              <a:tr h="262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стойка ноги врозь, руки на пояс.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1-наклон вправо, руки вверх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2-и.п.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3-наклон влево, руки вверх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4-и.п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6 раз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медленный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выпрямляясь, 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стойка ноги врозь, руки на пояс.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1-присед, руки вперед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2-и.п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10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средний, угол в коленях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90 градусов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80062"/>
            <a:ext cx="9144000" cy="144016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мальчиков и девочек 10-13 лет</a:t>
            </a:r>
            <a:endParaRPr lang="ru-RU" dirty="0"/>
          </a:p>
        </p:txBody>
      </p:sp>
      <p:pic>
        <p:nvPicPr>
          <p:cNvPr id="9" name="Рисунок 8" descr="DSC_8933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15566"/>
            <a:ext cx="2664296" cy="1872208"/>
          </a:xfrm>
          <a:prstGeom prst="rect">
            <a:avLst/>
          </a:prstGeom>
        </p:spPr>
      </p:pic>
      <p:pic>
        <p:nvPicPr>
          <p:cNvPr id="10" name="Рисунок 9" descr="DSC_8938_Extrac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859782"/>
            <a:ext cx="266429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9"/>
          <a:ext cx="9144000" cy="4440301"/>
        </p:xfrm>
        <a:graphic>
          <a:graphicData uri="http://schemas.openxmlformats.org/drawingml/2006/table">
            <a:tbl>
              <a:tblPr/>
              <a:tblGrid>
                <a:gridCol w="2626449"/>
                <a:gridCol w="865431"/>
                <a:gridCol w="2160240"/>
                <a:gridCol w="3491880"/>
              </a:tblGrid>
              <a:tr h="264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1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стойка ноги врозь, руки на пояс.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1-наклон к правой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2-и.п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3-наклон к левой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4-и.п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10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левой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рукой коснуться правого носка, 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выпрямляясь, 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правой рукой коснуться левого носка, 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1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стойка ноги врозь, руки перед грудью.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1-поворот туловища направо, руки                в стороны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2-и.п.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3-поворот налево, руки в стороны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4-и.п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6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средний, дыхание произвольное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руки прямо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80062"/>
            <a:ext cx="9144000" cy="144016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мальчиков и девочек 10-13 лет</a:t>
            </a:r>
            <a:endParaRPr lang="ru-RU" dirty="0"/>
          </a:p>
        </p:txBody>
      </p:sp>
      <p:pic>
        <p:nvPicPr>
          <p:cNvPr id="8" name="Рисунок 7" descr="DSC_8941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444208" y="1059582"/>
            <a:ext cx="1584176" cy="1440160"/>
          </a:xfrm>
          <a:prstGeom prst="rect">
            <a:avLst/>
          </a:prstGeom>
        </p:spPr>
      </p:pic>
      <p:pic>
        <p:nvPicPr>
          <p:cNvPr id="9" name="Рисунок 8" descr="DSC_8946_Extrac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400092" y="2967794"/>
            <a:ext cx="2232248" cy="1584176"/>
          </a:xfrm>
          <a:prstGeom prst="rect">
            <a:avLst/>
          </a:prstGeom>
        </p:spPr>
      </p:pic>
      <p:pic>
        <p:nvPicPr>
          <p:cNvPr id="10" name="Рисунок 9" descr="DSC_8949_Extract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7128284" y="2967794"/>
            <a:ext cx="223224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9"/>
          <a:ext cx="9144000" cy="4364974"/>
        </p:xfrm>
        <a:graphic>
          <a:graphicData uri="http://schemas.openxmlformats.org/drawingml/2006/table">
            <a:tbl>
              <a:tblPr/>
              <a:tblGrid>
                <a:gridCol w="2626449"/>
                <a:gridCol w="865431"/>
                <a:gridCol w="2160240"/>
                <a:gridCol w="3491880"/>
              </a:tblGrid>
              <a:tr h="287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2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упор лежа (мальчики), упор на колени (девочки).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1-согнуть руки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2-и.п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6-10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индивидуальный, 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6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- стойка на коленях, руки на пояс.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1-сед на правом бедре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2-и.п.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3-сед на левом бедре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4-и.п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 раза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медленный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поднимаясь, 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80062"/>
            <a:ext cx="9144000" cy="144016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мальчиков и девочек 10-13 лет</a:t>
            </a:r>
            <a:endParaRPr lang="ru-RU" dirty="0"/>
          </a:p>
        </p:txBody>
      </p:sp>
      <p:pic>
        <p:nvPicPr>
          <p:cNvPr id="10" name="Рисунок 9" descr="DSC_8864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15566"/>
            <a:ext cx="3024337" cy="1872208"/>
          </a:xfrm>
          <a:prstGeom prst="rect">
            <a:avLst/>
          </a:prstGeom>
        </p:spPr>
      </p:pic>
      <p:pic>
        <p:nvPicPr>
          <p:cNvPr id="12" name="Рисунок 11" descr="DSC_8871_Extrac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859782"/>
            <a:ext cx="302433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9"/>
          <a:ext cx="8892480" cy="4220958"/>
        </p:xfrm>
        <a:graphic>
          <a:graphicData uri="http://schemas.openxmlformats.org/drawingml/2006/table">
            <a:tbl>
              <a:tblPr/>
              <a:tblGrid>
                <a:gridCol w="4132192"/>
                <a:gridCol w="1361583"/>
                <a:gridCol w="3398705"/>
              </a:tblGrid>
              <a:tr h="36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9. И.п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. – стойка руки на пояс (прыжки)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 раз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прыгать на носках, дыхание произвольное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10. Ходьба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 мин.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постепенно темп замедляется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80062"/>
            <a:ext cx="9144000" cy="144016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мальчиков и девочек 10-13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920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			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9542"/>
            <a:ext cx="9144000" cy="4443958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Утренняя гимнастика (зарядка)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комплекс физических упражнений, проделываемых сразу после сна.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состоит из комплекса физических упражнений умеренной нагрузки, охватывающих основную скелетную мускулатуру.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целью является повышение общего жизненного тонуса и основных процессов жизнедеятельности, тем самым она обеспечивает постепенный переход организма от состояния покоя во время сна к его повседневному рабочему состоянию.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97799"/>
            <a:ext cx="9144000" cy="45719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7"/>
          <a:ext cx="8964488" cy="4316796"/>
        </p:xfrm>
        <a:graphic>
          <a:graphicData uri="http://schemas.openxmlformats.org/drawingml/2006/table">
            <a:tbl>
              <a:tblPr/>
              <a:tblGrid>
                <a:gridCol w="2574887"/>
                <a:gridCol w="848441"/>
                <a:gridCol w="2117831"/>
                <a:gridCol w="3423329"/>
              </a:tblGrid>
              <a:tr h="37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И.п. –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о.с.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Ходьба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месте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постепенно темп увеличиваем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2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стойка ноги врозь, руки к    плечам.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1-руки вверх в стороны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медленный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прогнуться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3. И.п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1-взмах правой в сторону, руки в стороны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3-4 то же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левой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80062"/>
            <a:ext cx="9144000" cy="144016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подростков 14-15 лет</a:t>
            </a:r>
            <a:endParaRPr lang="ru-RU" dirty="0"/>
          </a:p>
        </p:txBody>
      </p:sp>
      <p:pic>
        <p:nvPicPr>
          <p:cNvPr id="8" name="Рисунок 7" descr="DSC_8960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876256" y="1059582"/>
            <a:ext cx="1368152" cy="1080120"/>
          </a:xfrm>
          <a:prstGeom prst="rect">
            <a:avLst/>
          </a:prstGeom>
        </p:spPr>
      </p:pic>
      <p:pic>
        <p:nvPicPr>
          <p:cNvPr id="10" name="Рисунок 9" descr="DSC_8873_Extrac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472100" y="2175706"/>
            <a:ext cx="1728192" cy="1368152"/>
          </a:xfrm>
          <a:prstGeom prst="rect">
            <a:avLst/>
          </a:prstGeom>
        </p:spPr>
      </p:pic>
      <p:pic>
        <p:nvPicPr>
          <p:cNvPr id="11" name="Рисунок 10" descr="DSC_8878_Extract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291830"/>
            <a:ext cx="144016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7"/>
          <a:ext cx="9036496" cy="4124010"/>
        </p:xfrm>
        <a:graphic>
          <a:graphicData uri="http://schemas.openxmlformats.org/drawingml/2006/table">
            <a:tbl>
              <a:tblPr/>
              <a:tblGrid>
                <a:gridCol w="2595570"/>
                <a:gridCol w="855256"/>
                <a:gridCol w="2134843"/>
                <a:gridCol w="3450827"/>
              </a:tblGrid>
              <a:tr h="37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о.с.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1-полуприсед, руки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 стороны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3-присед, руки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вперед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4-и.п.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 раз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угол в коленях 90 градусов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2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широкая стойка ноги врозь.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1-наклон вправо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2-и.п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3-4 то же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влево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 раз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средний, 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правая рука скользит вдоль тела вниз, правая вниз, 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подростков 14-15 лет</a:t>
            </a:r>
            <a:endParaRPr lang="ru-RU" dirty="0"/>
          </a:p>
        </p:txBody>
      </p:sp>
      <p:pic>
        <p:nvPicPr>
          <p:cNvPr id="8" name="Рисунок 7" descr="DSC_8938_Extra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7" y="1059582"/>
            <a:ext cx="1656184" cy="1584176"/>
          </a:xfrm>
          <a:prstGeom prst="rect">
            <a:avLst/>
          </a:prstGeom>
        </p:spPr>
      </p:pic>
      <p:pic>
        <p:nvPicPr>
          <p:cNvPr id="9" name="Рисунок 8" descr="DSC_8933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95228"/>
            <a:ext cx="2592289" cy="1964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7"/>
          <a:ext cx="9144000" cy="4141536"/>
        </p:xfrm>
        <a:graphic>
          <a:graphicData uri="http://schemas.openxmlformats.org/drawingml/2006/table">
            <a:tbl>
              <a:tblPr/>
              <a:tblGrid>
                <a:gridCol w="2626449"/>
                <a:gridCol w="865431"/>
                <a:gridCol w="2160240"/>
                <a:gridCol w="3491880"/>
              </a:tblGrid>
              <a:tr h="37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2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о.с.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1-правая назад на носок, руки вверх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2-взмах правой вперед, руки вперед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3-взмах правой назад, руки вверх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5-8- то же левой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коснуться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руками носка,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4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широкая стойка ноги врозь, руки на пояс.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1-3 пружинистые наклоны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быстрый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руками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коснуться пола, 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подростков 14-15 лет</a:t>
            </a:r>
            <a:endParaRPr lang="ru-RU" dirty="0"/>
          </a:p>
        </p:txBody>
      </p:sp>
      <p:pic>
        <p:nvPicPr>
          <p:cNvPr id="8" name="Рисунок 7" descr="DSC_8890_Extra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1" y="1059582"/>
            <a:ext cx="2016224" cy="1800200"/>
          </a:xfrm>
          <a:prstGeom prst="rect">
            <a:avLst/>
          </a:prstGeom>
        </p:spPr>
      </p:pic>
      <p:pic>
        <p:nvPicPr>
          <p:cNvPr id="10" name="Рисунок 9" descr="DSC_8861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732242" y="3147815"/>
            <a:ext cx="187221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7"/>
          <a:ext cx="9036496" cy="4334322"/>
        </p:xfrm>
        <a:graphic>
          <a:graphicData uri="http://schemas.openxmlformats.org/drawingml/2006/table">
            <a:tbl>
              <a:tblPr/>
              <a:tblGrid>
                <a:gridCol w="2626449"/>
                <a:gridCol w="865431"/>
                <a:gridCol w="2016224"/>
                <a:gridCol w="3528392"/>
              </a:tblGrid>
              <a:tr h="37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упор лежа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1-согнуть руки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6-10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индивидуальный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2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упор стоя на коленях.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1-округлить спину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2-прогнуться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подростков 14-15 лет</a:t>
            </a:r>
            <a:endParaRPr lang="ru-RU" dirty="0"/>
          </a:p>
        </p:txBody>
      </p:sp>
      <p:pic>
        <p:nvPicPr>
          <p:cNvPr id="12" name="Рисунок 11" descr="DSC_8905_Extra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075806"/>
            <a:ext cx="2520281" cy="1800200"/>
          </a:xfrm>
          <a:prstGeom prst="rect">
            <a:avLst/>
          </a:prstGeom>
        </p:spPr>
      </p:pic>
      <p:pic>
        <p:nvPicPr>
          <p:cNvPr id="9" name="Рисунок 8" descr="DSC_8901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31590"/>
            <a:ext cx="2664297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6"/>
          <a:ext cx="8892480" cy="3953022"/>
        </p:xfrm>
        <a:graphic>
          <a:graphicData uri="http://schemas.openxmlformats.org/drawingml/2006/table">
            <a:tbl>
              <a:tblPr/>
              <a:tblGrid>
                <a:gridCol w="4240233"/>
                <a:gridCol w="1397183"/>
                <a:gridCol w="3255064"/>
              </a:tblGrid>
              <a:tr h="482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0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10. И.п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. – стойка руки на пояс (прыжки)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1-прыжком стойка ноги врозь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2-прыжком стойка ноги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вместе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30 раз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прыгать на носках, дыхание произвольное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9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11. Ходьба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мин.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постепенно темп замедляется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подростков 14-15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4115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5008" y="699543"/>
          <a:ext cx="8749480" cy="4248472"/>
        </p:xfrm>
        <a:graphic>
          <a:graphicData uri="http://schemas.openxmlformats.org/drawingml/2006/table">
            <a:tbl>
              <a:tblPr/>
              <a:tblGrid>
                <a:gridCol w="2543028"/>
                <a:gridCol w="837943"/>
                <a:gridCol w="1952185"/>
                <a:gridCol w="3416324"/>
              </a:tblGrid>
              <a:tr h="45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6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И.п. – Ходьба на месте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мин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постепенно темп увеличиваем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7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о.с.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1-стойка на носках руки через стороны вверх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6 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медленный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посмотреть на руки - вдох,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пятки выше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3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стойка, руки к    плечам.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1-4 круги руками вперед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5-8 назад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темп средний, дыхание произвольное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7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4. И.п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стойка ноги врозь, руки за голову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1-4 круг туловищем вправо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5-8 влево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средний, дыхание произвольное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Комплекс утренней зарядки для юношей и девушек 16-18 лет</a:t>
            </a:r>
            <a:endParaRPr lang="ru-RU" dirty="0"/>
          </a:p>
        </p:txBody>
      </p:sp>
      <p:pic>
        <p:nvPicPr>
          <p:cNvPr id="8" name="Рисунок 7" descr="DSC_8873_Extra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16216" y="1707655"/>
            <a:ext cx="1368152" cy="122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4115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655047"/>
          <a:ext cx="8928992" cy="4011083"/>
        </p:xfrm>
        <a:graphic>
          <a:graphicData uri="http://schemas.openxmlformats.org/drawingml/2006/table">
            <a:tbl>
              <a:tblPr/>
              <a:tblGrid>
                <a:gridCol w="2595203"/>
                <a:gridCol w="855135"/>
                <a:gridCol w="1992238"/>
                <a:gridCol w="3486416"/>
              </a:tblGrid>
              <a:tr h="260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о.с.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1-упор присев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2-упор стоя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3-упор присев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2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стойка, руки в стороны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1-выпад правой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3-4 то же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левой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средний, дыхание произвольное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упор лежа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1-согнуть руки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6-12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выдох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для юношей и девушек 16-18 лет</a:t>
            </a:r>
            <a:endParaRPr lang="ru-RU" dirty="0"/>
          </a:p>
        </p:txBody>
      </p:sp>
      <p:pic>
        <p:nvPicPr>
          <p:cNvPr id="11" name="Рисунок 10" descr="DSC_8863_Extra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840252" y="1959682"/>
            <a:ext cx="1440160" cy="1512168"/>
          </a:xfrm>
          <a:prstGeom prst="rect">
            <a:avLst/>
          </a:prstGeom>
        </p:spPr>
      </p:pic>
      <p:pic>
        <p:nvPicPr>
          <p:cNvPr id="8" name="Рисунок 7" descr="DSC_8857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16116" y="951570"/>
            <a:ext cx="1224136" cy="1152128"/>
          </a:xfrm>
          <a:prstGeom prst="rect">
            <a:avLst/>
          </a:prstGeom>
        </p:spPr>
      </p:pic>
      <p:pic>
        <p:nvPicPr>
          <p:cNvPr id="9" name="Рисунок 8" descr="DSC_8901_Extrac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435846"/>
            <a:ext cx="2664297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4115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655047"/>
          <a:ext cx="8928992" cy="4316372"/>
        </p:xfrm>
        <a:graphic>
          <a:graphicData uri="http://schemas.openxmlformats.org/drawingml/2006/table">
            <a:tbl>
              <a:tblPr/>
              <a:tblGrid>
                <a:gridCol w="2595203"/>
                <a:gridCol w="855135"/>
                <a:gridCol w="1992238"/>
                <a:gridCol w="3486416"/>
              </a:tblGrid>
              <a:tr h="37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стойка на коленях, руки в стороны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 1-сед на правом бедре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 2-и.п.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3-сед на левом бедре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4-и.п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 раз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темп средний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подниматься без помощи рук, выдох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9. И.п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– стойка ноги врозь, руки на пояс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1-прыжком ноги вместе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2-прыжком стойка ноги врозь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 раз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дыхание произвольное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2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Ходьба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1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постепенно темп замедляется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для юношей и девушек 16-18 лет</a:t>
            </a:r>
            <a:endParaRPr lang="ru-RU" dirty="0"/>
          </a:p>
        </p:txBody>
      </p:sp>
      <p:pic>
        <p:nvPicPr>
          <p:cNvPr id="8" name="Рисунок 7" descr="DSC_8869_Extrac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059582"/>
            <a:ext cx="1872208" cy="2232248"/>
          </a:xfrm>
          <a:prstGeom prst="rect">
            <a:avLst/>
          </a:prstGeom>
        </p:spPr>
      </p:pic>
      <p:pic>
        <p:nvPicPr>
          <p:cNvPr id="9" name="Рисунок 8" descr="DSC_8872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059582"/>
            <a:ext cx="180020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6516216" cy="5555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Эффект от регулярных занятий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37195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Выполняя приведенные выше упражнения, вы улучшите общее состояние организма, поможете ему быстрее переключиться в рабочее состояние.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Зарядка по утрам активизирует работу наших слуховых, зрительных, вестибулярных и других аппаратов, мобилизует центральную нервную систему на работу, что устраняет состояние заторможенности, присутствующее после сна. Регулярные занятия гимнастикой приводят к полезным физическим изменениям: улучшению кровообращения, правильной работе сердечной мышцы, ускорению венозного кровотока. Зарядка благоприятно сказывается на работе легких, кровь насыщается кислородом, что приводит к активизации кислотно-восстановительных процессов в организме, усилению мышц и укреплению суставов.</a:t>
            </a:r>
          </a:p>
          <a:p>
            <a:endParaRPr lang="ru-RU" sz="2400" dirty="0"/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8013"/>
            <a:ext cx="9144000" cy="195505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6516216" cy="9875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3719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Утренняя гимнастика необходима для людей, ведущих сидячий образ жизни. Те кто мало двигаются, раньше других начинают страдать от различных заболеваний опорно-двигательного аппарата и нервной системы.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91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Направлена главным образом на решение оздоровительных задач.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укреплению костно-мышечного аппарата,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дыхательной, нервной систем.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 бодрое, жизнерадостное настроение, воспитывает привычку к ежедневным занятиям физическими упражнениями.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3" y="123478"/>
            <a:ext cx="2448271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5555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 утренней зарядки для педагогов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55048"/>
          <a:ext cx="9144000" cy="4292966"/>
        </p:xfrm>
        <a:graphic>
          <a:graphicData uri="http://schemas.openxmlformats.org/drawingml/2006/table">
            <a:tbl>
              <a:tblPr/>
              <a:tblGrid>
                <a:gridCol w="2626449"/>
                <a:gridCol w="937439"/>
                <a:gridCol w="2160240"/>
                <a:gridCol w="3419872"/>
              </a:tblGrid>
              <a:tr h="561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I.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Ходьба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мин.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выполняется на месте, сжимая и разжимая пальцы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II.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И.п.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стойка ноги врозь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евую руку через сторону вверх, правую за спину,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2-и.п.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правую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руку через сторону вверх, левую за спину,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4-и.п.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раз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прогнуться и потянуться в сочетание с дыханием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III.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И.п.- 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стойка ноги врозь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1-стойка на носках, руки через стороны вверх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2-и.п.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раз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Потянуться, в сочетание с дыханием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вдох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выдох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91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pic>
        <p:nvPicPr>
          <p:cNvPr id="7" name="Рисунок 6" descr="DSC_8873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444210" y="3435846"/>
            <a:ext cx="1944216" cy="1224135"/>
          </a:xfrm>
          <a:prstGeom prst="rect">
            <a:avLst/>
          </a:prstGeom>
        </p:spPr>
      </p:pic>
      <p:pic>
        <p:nvPicPr>
          <p:cNvPr id="8" name="Рисунок 7" descr="DSC_8960_Extrac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688124" y="1167594"/>
            <a:ext cx="129614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875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771550"/>
          <a:ext cx="8892479" cy="4136555"/>
        </p:xfrm>
        <a:graphic>
          <a:graphicData uri="http://schemas.openxmlformats.org/drawingml/2006/table">
            <a:tbl>
              <a:tblPr/>
              <a:tblGrid>
                <a:gridCol w="2554204"/>
                <a:gridCol w="937676"/>
                <a:gridCol w="1800200"/>
                <a:gridCol w="3600399"/>
              </a:tblGrid>
              <a:tr h="356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IV.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И.п.- стойка ноги врозь,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руки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вниз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1-3-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пружинящие наклоны вправо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4-и.п.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5-8-влево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раз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Дыхание равномерное,  темп  средний, руки скользят вдоль туловища, наклон выполнять как можно ниже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V.</a:t>
                      </a:r>
                      <a:r>
                        <a:rPr lang="en-US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И.п.- о.с.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1-выпад правой, руки на пояс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2-наклон, руки вперед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3-выпад правой, руки на пояс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4-и.п.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5-8-тоже левой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раз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Дыхание равномерное,  темп  средний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79512" y="0"/>
            <a:ext cx="2394033" cy="555526"/>
          </a:xfrm>
          <a:prstGeom prst="rect">
            <a:avLst/>
          </a:prstGeom>
        </p:spPr>
      </p:pic>
      <p:pic>
        <p:nvPicPr>
          <p:cNvPr id="7" name="Рисунок 6" descr="Фирменная Полоска  Академи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97799"/>
            <a:ext cx="9144000" cy="45719"/>
          </a:xfrm>
          <a:prstGeom prst="rect">
            <a:avLst/>
          </a:prstGeom>
        </p:spPr>
      </p:pic>
      <p:pic>
        <p:nvPicPr>
          <p:cNvPr id="8" name="Рисунок 7" descr="DSC_8912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99742"/>
            <a:ext cx="1944217" cy="2448272"/>
          </a:xfrm>
          <a:prstGeom prst="rect">
            <a:avLst/>
          </a:prstGeom>
        </p:spPr>
      </p:pic>
      <p:pic>
        <p:nvPicPr>
          <p:cNvPr id="9" name="Рисунок 8" descr="DSC_8913_Extrac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3271" y="2499742"/>
            <a:ext cx="1657201" cy="2448272"/>
          </a:xfrm>
          <a:prstGeom prst="rect">
            <a:avLst/>
          </a:prstGeom>
        </p:spPr>
      </p:pic>
      <p:pic>
        <p:nvPicPr>
          <p:cNvPr id="10" name="Рисунок 9" descr="DSC_8886_Extract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660233" y="987573"/>
            <a:ext cx="1728191" cy="1440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875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915566"/>
          <a:ext cx="8964487" cy="3816424"/>
        </p:xfrm>
        <a:graphic>
          <a:graphicData uri="http://schemas.openxmlformats.org/drawingml/2006/table">
            <a:tbl>
              <a:tblPr/>
              <a:tblGrid>
                <a:gridCol w="2411760"/>
                <a:gridCol w="1080120"/>
                <a:gridCol w="1656184"/>
                <a:gridCol w="3816423"/>
              </a:tblGrid>
              <a:tr h="33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VI.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И.п.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–стойка ноги врозь, руки вперед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1-поворот туловища налево, левую руку в сторону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2-и.п.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3-4-тоже в другую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8 раз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В сочетании с дыханием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VII.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И.п.- узкая стойка, руки на пояс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1-4 прыжки на правой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5-8-прыжки на левой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раз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Дыхание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произвольное, темп средний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91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  <p:pic>
        <p:nvPicPr>
          <p:cNvPr id="7" name="Рисунок 6" descr="DSC_8948_Extra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192181" y="1023578"/>
            <a:ext cx="1872207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875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987574"/>
          <a:ext cx="9036496" cy="3888432"/>
        </p:xfrm>
        <a:graphic>
          <a:graphicData uri="http://schemas.openxmlformats.org/drawingml/2006/table">
            <a:tbl>
              <a:tblPr/>
              <a:tblGrid>
                <a:gridCol w="3364329"/>
                <a:gridCol w="1754233"/>
                <a:gridCol w="3917934"/>
              </a:tblGrid>
              <a:tr h="479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Дозировка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ОМУ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VIII.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И.п.- о.с.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сек.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Выполняется на месте, дыхание равномерное. Темп средний. Переход на ходьбу с высоким подниманием бедра 20 с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IX.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Ходьба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мин.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сочетании с дыханием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91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8435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Индивидуальный подход к подбору физической нагрузки для  утренней заряд</a:t>
            </a:r>
            <a:r>
              <a:rPr lang="ru-RU" sz="2700" b="1" dirty="0" smtClean="0"/>
              <a:t>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sz="4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Каждый организм характеризуется комплексом специфических, присущих только ему свойств. На земле не существует двух одинаковых организмов, более того, в одном многоклеточном организме нет двух одинаковых клеток - каждая клетка уникальна и отличается от других. Поэтому, наряду с общими принципами построения комплекса утренней гимнастики, при его разработке необходимо учитывать и индивидуальные особенности организма.  При разработке комплекса утренней гимнастики необходимо учитывать следующие наиболее важные факторы: Состояние здоровья организма  Общую физическую подготовленность организма  Индивидуальные биологические ритмы организма.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91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8435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Индивидуальный подход к подбору упражнений для  утренней зарядки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sz="4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Состояние здоровья организма в существенной мере должно определять, какие упражнения включать в комплекс утренней гимнастики, с какой интенсивностью и длительностью их выполнять. В некоторых случаях занятия утренней гимнастикой противопоказаны. Однако противопоказания чаще всего носят временный характер. Обычно, наличие и характер того или иного заболевания не указывает на необходимость отказаться от утренней гимнастики, а требует внесения корректив в комплекс используемых средств.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91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8435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Утренняя зарядка, плюс ко всему контрастный душ, хорошее пробуждение с утра и заряд энергии на целый день. Это поможет продлить вашу молодость и укрепить в целом организм.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91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8435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1559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 людей, систематически занимающихся зарядкой, улучшается сон, аппетит, общее самочувствие, повышается работоспособность. Зарядка полезна для всех людей, начиная с детского и кончая пожилым возрастом.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8013"/>
            <a:ext cx="9144000" cy="195505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8435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2484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dirty="0" smtClean="0"/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результате грамотного выполнения комплекса утренней гимнастики создается оптимальная возбудимость нервной системы, улучшается работа сердца, увеличивается кровообращение и дыхание, что обеспечивает повышенную доставку питательных веществ и кислорода к клеткам. После хорошей зарядки исчезает чувство сонливости, вялости, слабости, повышается умственная и физическая работоспособность, активность и самочувствие. Физические упражнения утренней гимнастики способствуют увеличению тока лимфы, усилению циркуляции межтканевой жидкости, увеличению венозного кровотока. Это обеспечивает устранение застойных явлений и отечностей, часто развивающихся во время сна, особенно у людей среднего и пожилого возраста.      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91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8435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9542"/>
            <a:ext cx="8964488" cy="444395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000" dirty="0" smtClean="0"/>
              <a:t>	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Выполнение любых физических движений сопровождается повышенным выделением тепла, утренняя гимнастика приводит к умеренному повышению температуры тела. В определенных физиологических пределах, повышение температуры тела является положительным фактором. При повышении температуры ускоряются процессы обмена веществ, интенсифицируется деятельность всех органов. В частности, увеличивается скорость передачи нервных импульсов, что в совокупности с другими изменениями облегчает процессы управления нервной системой различными функциями организма, увеличивает скорость и точность реакций, координацию движений, повышает все виды чувствительности, улучшает умственную работоспособность. </a:t>
            </a:r>
            <a:endParaRPr lang="ru-RU" sz="7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8013"/>
            <a:ext cx="9144000" cy="195505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нагрузка возрастает за счет увеличения количества повторений каждого движения, темпа их выполнения и уменьшения интервала между упражнениями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233750" y="195486"/>
            <a:ext cx="3402146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888432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СПАСИБО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972"/>
            <a:ext cx="9144000" cy="411528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  <p:pic>
        <p:nvPicPr>
          <p:cNvPr id="1026" name="Picture 2" descr="C:\Users\user\Desktop\Утренняя зарядка\утр гимн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538214" cy="1995686"/>
          </a:xfrm>
          <a:prstGeom prst="rect">
            <a:avLst/>
          </a:prstGeom>
          <a:noFill/>
        </p:spPr>
      </p:pic>
      <p:pic>
        <p:nvPicPr>
          <p:cNvPr id="1027" name="Picture 3" descr="C:\Users\user\Desktop\Утренняя зарядка\утр гимна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31590"/>
            <a:ext cx="280831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07288" cy="857250"/>
          </a:xfrm>
        </p:spPr>
        <p:txBody>
          <a:bodyPr/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утренней гимнастики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15566"/>
            <a:ext cx="889248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Вводная часть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Построение, ходьба, бег.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Основная часть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упражнения: для мышц рук, плечевого пояса, для мышц туловища, мышц брюшного пресса и ног, упр. на дыхание.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Заключительная часть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Бег, ходьба.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Лого горизонт.png"/>
          <p:cNvPicPr>
            <a:picLocks noChangeAspect="1"/>
          </p:cNvPicPr>
          <p:nvPr/>
        </p:nvPicPr>
        <p:blipFill>
          <a:blip r:embed="rId2" cstate="print"/>
          <a:srcRect b="40000"/>
          <a:stretch>
            <a:fillRect/>
          </a:stretch>
        </p:blipFill>
        <p:spPr>
          <a:xfrm>
            <a:off x="107505" y="123478"/>
            <a:ext cx="172819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92088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>			</a:t>
            </a:r>
            <a:br>
              <a:rPr lang="ru-RU" sz="3200" b="1" dirty="0" smtClean="0"/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37195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Утренняя зарядка поможет набраться сил и энергии на весь день.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Регулярность - важный критерий утренней зарядки.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будете ежедневно заниматься по утрам, то это войдет в систему.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Занимаясь утром вы включаете метаболизм.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критериев является то, что утренняя гимнастика помогает регулировать аппетит.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Научные исследования показали, что физическая нагрузка улучшает умственные способности.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Зарядка по утрам позволит правильно и позитивно мыслить в течении всего дня.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97799"/>
            <a:ext cx="9144000" cy="45719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98757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Утренняя зарядка - основа здорового образа жизни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5566"/>
            <a:ext cx="9144000" cy="42279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Просыпаясь, мы несколько заторможены, потому что наш организм еще продолжает пребывать в состоянии покоя и сна. Требуется некоторое время, чтобы окончательно проснуться. Процесс умывания помогает взбодриться, позволяя послать импульсы к нервным центрам. Однако полное пробуждение невозможно без работы суставов и мышц. На это и направлена утренняя зарядка. Прежде чем узнать, как делать зарядку по утрам, давайте разберемся, в чем ее польза.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6005"/>
            <a:ext cx="9144000" cy="267513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264696" cy="84355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Польза зарядки по утрам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5566"/>
            <a:ext cx="9144000" cy="42279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Утренняя тренировка в свою очередь должна нести оздоровительный смысл.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Зарядка принесет максимальную пользу, если со временем упражнения, входящие в ее комплекс, будут совершенствоваться и усложняться. Ее рекомендуется делать в проветриваемом помещении, в одежде, не ограничивающей движения. Лучше всего ее заканчивать контрастным душем.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Польза утренней зарядки очевидна: она поможет побороть синдром гипокинезии, выражающийся в раздражительности, плохом настроении, снижении жизненного тонуса, повышенной сонливости, вялости и усталости.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97799"/>
            <a:ext cx="9144000" cy="45719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264696" cy="127560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Лучшая утренняя гимнастика – это та, после которой чувствуется прилив сил и бодрости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75606"/>
            <a:ext cx="8640960" cy="3867894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идея зарядки – поднять тонус организма.. Лучший способ выявления меры нагрузки является собственное самочувствие: не должно присутствовать чувство утомления, усталости. Если это происходит, нагрузку необходимо снизить.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Фирменная Полоска  Академ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97799"/>
            <a:ext cx="9144000" cy="45719"/>
          </a:xfrm>
          <a:prstGeom prst="rect">
            <a:avLst/>
          </a:prstGeom>
        </p:spPr>
      </p:pic>
      <p:pic>
        <p:nvPicPr>
          <p:cNvPr id="5" name="Рисунок 4" descr="Лого горизонт.png"/>
          <p:cNvPicPr>
            <a:picLocks noChangeAspect="1"/>
          </p:cNvPicPr>
          <p:nvPr/>
        </p:nvPicPr>
        <p:blipFill>
          <a:blip r:embed="rId3" cstate="print"/>
          <a:srcRect b="40000"/>
          <a:stretch>
            <a:fillRect/>
          </a:stretch>
        </p:blipFill>
        <p:spPr>
          <a:xfrm>
            <a:off x="179512" y="123478"/>
            <a:ext cx="2394033" cy="66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2034</Words>
  <Application>Microsoft Office PowerPoint</Application>
  <PresentationFormat>Экран (16:9)</PresentationFormat>
  <Paragraphs>563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УТРЕННЯЯ ГИМНАСТИКА  </vt:lpstr>
      <vt:lpstr>    </vt:lpstr>
      <vt:lpstr>Утренняя гимнастика</vt:lpstr>
      <vt:lpstr>Слайд 4</vt:lpstr>
      <vt:lpstr>Структура утренней гимнастики:</vt:lpstr>
      <vt:lpstr>    </vt:lpstr>
      <vt:lpstr> Утренняя зарядка - основа здорового образа жизни </vt:lpstr>
      <vt:lpstr> Польза зарядки по утрам </vt:lpstr>
      <vt:lpstr>  Лучшая утренняя гимнастика – это та, после которой чувствуется прилив сил и бодрости  </vt:lpstr>
      <vt:lpstr> </vt:lpstr>
      <vt:lpstr> </vt:lpstr>
      <vt:lpstr>Слайд 12</vt:lpstr>
      <vt:lpstr>Слайд 13</vt:lpstr>
      <vt:lpstr>Слайд 14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Эффект от регулярных занятий </vt:lpstr>
      <vt:lpstr>   </vt:lpstr>
      <vt:lpstr>Комплекс утренней зарядки для педагогов</vt:lpstr>
      <vt:lpstr>   </vt:lpstr>
      <vt:lpstr>   </vt:lpstr>
      <vt:lpstr>   </vt:lpstr>
      <vt:lpstr>    Индивидуальный подход к подбору физической нагрузки для  утренней зарядки  </vt:lpstr>
      <vt:lpstr>    Индивидуальный подход к подбору упражнений для  утренней зарядки  </vt:lpstr>
      <vt:lpstr>  Вывод </vt:lpstr>
      <vt:lpstr>  Вывод </vt:lpstr>
      <vt:lpstr>  Вывод </vt:lpstr>
      <vt:lpstr>  Вывод 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ПРЕДВЫБОРНЫХ ПЛАТФОРМ КАНДИДАТОВ В ПРЕЗИДЕНТЫ РОССИИ 2012 г. В ОБЛАСТИ ОБРАЗОВАНИЯ</dc:title>
  <dc:creator>User</dc:creator>
  <cp:lastModifiedBy>user</cp:lastModifiedBy>
  <cp:revision>160</cp:revision>
  <dcterms:created xsi:type="dcterms:W3CDTF">2013-04-02T05:16:06Z</dcterms:created>
  <dcterms:modified xsi:type="dcterms:W3CDTF">2015-08-07T12:30:02Z</dcterms:modified>
</cp:coreProperties>
</file>