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7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8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9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0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1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2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3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4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15.xml" ContentType="application/vnd.openxmlformats-officedocument.theme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6.xml" ContentType="application/vnd.openxmlformats-officedocument.theme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17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1" r:id="rId2"/>
    <p:sldMasterId id="2147483703" r:id="rId3"/>
    <p:sldMasterId id="2147483753" r:id="rId4"/>
    <p:sldMasterId id="2147483779" r:id="rId5"/>
    <p:sldMasterId id="2147483791" r:id="rId6"/>
    <p:sldMasterId id="2147483810" r:id="rId7"/>
    <p:sldMasterId id="2147483829" r:id="rId8"/>
    <p:sldMasterId id="2147483848" r:id="rId9"/>
    <p:sldMasterId id="2147483867" r:id="rId10"/>
    <p:sldMasterId id="2147483886" r:id="rId11"/>
    <p:sldMasterId id="2147483898" r:id="rId12"/>
    <p:sldMasterId id="2147483910" r:id="rId13"/>
    <p:sldMasterId id="2147483922" r:id="rId14"/>
    <p:sldMasterId id="2147483934" r:id="rId15"/>
    <p:sldMasterId id="2147483946" r:id="rId16"/>
    <p:sldMasterId id="2147483958" r:id="rId17"/>
    <p:sldMasterId id="2147483977" r:id="rId18"/>
  </p:sldMasterIdLst>
  <p:notesMasterIdLst>
    <p:notesMasterId r:id="rId94"/>
  </p:notesMasterIdLst>
  <p:handoutMasterIdLst>
    <p:handoutMasterId r:id="rId95"/>
  </p:handoutMasterIdLst>
  <p:sldIdLst>
    <p:sldId id="488" r:id="rId19"/>
    <p:sldId id="725" r:id="rId20"/>
    <p:sldId id="692" r:id="rId21"/>
    <p:sldId id="726" r:id="rId22"/>
    <p:sldId id="783" r:id="rId23"/>
    <p:sldId id="784" r:id="rId24"/>
    <p:sldId id="785" r:id="rId25"/>
    <p:sldId id="786" r:id="rId26"/>
    <p:sldId id="727" r:id="rId27"/>
    <p:sldId id="699" r:id="rId28"/>
    <p:sldId id="708" r:id="rId29"/>
    <p:sldId id="700" r:id="rId30"/>
    <p:sldId id="709" r:id="rId31"/>
    <p:sldId id="728" r:id="rId32"/>
    <p:sldId id="702" r:id="rId33"/>
    <p:sldId id="729" r:id="rId34"/>
    <p:sldId id="730" r:id="rId35"/>
    <p:sldId id="732" r:id="rId36"/>
    <p:sldId id="704" r:id="rId37"/>
    <p:sldId id="772" r:id="rId38"/>
    <p:sldId id="705" r:id="rId39"/>
    <p:sldId id="782" r:id="rId40"/>
    <p:sldId id="733" r:id="rId41"/>
    <p:sldId id="734" r:id="rId42"/>
    <p:sldId id="735" r:id="rId43"/>
    <p:sldId id="737" r:id="rId44"/>
    <p:sldId id="736" r:id="rId45"/>
    <p:sldId id="739" r:id="rId46"/>
    <p:sldId id="738" r:id="rId47"/>
    <p:sldId id="740" r:id="rId48"/>
    <p:sldId id="741" r:id="rId49"/>
    <p:sldId id="742" r:id="rId50"/>
    <p:sldId id="743" r:id="rId51"/>
    <p:sldId id="744" r:id="rId52"/>
    <p:sldId id="745" r:id="rId53"/>
    <p:sldId id="746" r:id="rId54"/>
    <p:sldId id="747" r:id="rId55"/>
    <p:sldId id="748" r:id="rId56"/>
    <p:sldId id="749" r:id="rId57"/>
    <p:sldId id="750" r:id="rId58"/>
    <p:sldId id="751" r:id="rId59"/>
    <p:sldId id="752" r:id="rId60"/>
    <p:sldId id="753" r:id="rId61"/>
    <p:sldId id="754" r:id="rId62"/>
    <p:sldId id="755" r:id="rId63"/>
    <p:sldId id="756" r:id="rId64"/>
    <p:sldId id="757" r:id="rId65"/>
    <p:sldId id="758" r:id="rId66"/>
    <p:sldId id="759" r:id="rId67"/>
    <p:sldId id="760" r:id="rId68"/>
    <p:sldId id="761" r:id="rId69"/>
    <p:sldId id="762" r:id="rId70"/>
    <p:sldId id="763" r:id="rId71"/>
    <p:sldId id="769" r:id="rId72"/>
    <p:sldId id="764" r:id="rId73"/>
    <p:sldId id="765" r:id="rId74"/>
    <p:sldId id="766" r:id="rId75"/>
    <p:sldId id="767" r:id="rId76"/>
    <p:sldId id="768" r:id="rId77"/>
    <p:sldId id="714" r:id="rId78"/>
    <p:sldId id="718" r:id="rId79"/>
    <p:sldId id="719" r:id="rId80"/>
    <p:sldId id="720" r:id="rId81"/>
    <p:sldId id="781" r:id="rId82"/>
    <p:sldId id="731" r:id="rId83"/>
    <p:sldId id="770" r:id="rId84"/>
    <p:sldId id="771" r:id="rId85"/>
    <p:sldId id="778" r:id="rId86"/>
    <p:sldId id="779" r:id="rId87"/>
    <p:sldId id="780" r:id="rId88"/>
    <p:sldId id="777" r:id="rId89"/>
    <p:sldId id="773" r:id="rId90"/>
    <p:sldId id="774" r:id="rId91"/>
    <p:sldId id="775" r:id="rId92"/>
    <p:sldId id="663" r:id="rId93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68AEAD6-DD62-4102-9A63-6D45EFDE8C35}">
          <p14:sldIdLst>
            <p14:sldId id="488"/>
            <p14:sldId id="725"/>
            <p14:sldId id="692"/>
            <p14:sldId id="726"/>
            <p14:sldId id="783"/>
            <p14:sldId id="784"/>
            <p14:sldId id="785"/>
            <p14:sldId id="786"/>
            <p14:sldId id="727"/>
            <p14:sldId id="699"/>
            <p14:sldId id="708"/>
            <p14:sldId id="700"/>
            <p14:sldId id="709"/>
            <p14:sldId id="728"/>
            <p14:sldId id="702"/>
            <p14:sldId id="729"/>
            <p14:sldId id="730"/>
            <p14:sldId id="732"/>
            <p14:sldId id="704"/>
            <p14:sldId id="772"/>
            <p14:sldId id="705"/>
            <p14:sldId id="782"/>
            <p14:sldId id="733"/>
            <p14:sldId id="734"/>
            <p14:sldId id="735"/>
            <p14:sldId id="737"/>
            <p14:sldId id="736"/>
            <p14:sldId id="739"/>
            <p14:sldId id="738"/>
            <p14:sldId id="740"/>
            <p14:sldId id="741"/>
            <p14:sldId id="742"/>
            <p14:sldId id="743"/>
            <p14:sldId id="744"/>
            <p14:sldId id="745"/>
            <p14:sldId id="746"/>
            <p14:sldId id="747"/>
            <p14:sldId id="748"/>
            <p14:sldId id="749"/>
            <p14:sldId id="750"/>
            <p14:sldId id="751"/>
            <p14:sldId id="752"/>
            <p14:sldId id="753"/>
            <p14:sldId id="754"/>
            <p14:sldId id="755"/>
            <p14:sldId id="756"/>
            <p14:sldId id="757"/>
            <p14:sldId id="758"/>
            <p14:sldId id="759"/>
            <p14:sldId id="760"/>
            <p14:sldId id="761"/>
            <p14:sldId id="762"/>
            <p14:sldId id="763"/>
            <p14:sldId id="769"/>
            <p14:sldId id="764"/>
            <p14:sldId id="765"/>
            <p14:sldId id="766"/>
            <p14:sldId id="767"/>
            <p14:sldId id="768"/>
            <p14:sldId id="714"/>
            <p14:sldId id="718"/>
            <p14:sldId id="719"/>
            <p14:sldId id="720"/>
            <p14:sldId id="781"/>
            <p14:sldId id="731"/>
            <p14:sldId id="770"/>
            <p14:sldId id="771"/>
            <p14:sldId id="778"/>
            <p14:sldId id="779"/>
            <p14:sldId id="780"/>
            <p14:sldId id="777"/>
            <p14:sldId id="773"/>
            <p14:sldId id="774"/>
            <p14:sldId id="775"/>
            <p14:sldId id="66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60696"/>
    <a:srgbClr val="A0A294"/>
    <a:srgbClr val="BABDB7"/>
    <a:srgbClr val="868B81"/>
    <a:srgbClr val="80F177"/>
    <a:srgbClr val="99CCFF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73" autoAdjust="0"/>
    <p:restoredTop sz="80842" autoAdjust="0"/>
  </p:normalViewPr>
  <p:slideViewPr>
    <p:cSldViewPr>
      <p:cViewPr>
        <p:scale>
          <a:sx n="66" d="100"/>
          <a:sy n="66" d="100"/>
        </p:scale>
        <p:origin x="-1212" y="-3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76" Type="http://schemas.openxmlformats.org/officeDocument/2006/relationships/slide" Target="slides/slide58.xml"/><Relationship Id="rId84" Type="http://schemas.openxmlformats.org/officeDocument/2006/relationships/slide" Target="slides/slide66.xml"/><Relationship Id="rId89" Type="http://schemas.openxmlformats.org/officeDocument/2006/relationships/slide" Target="slides/slide71.xml"/><Relationship Id="rId9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92" Type="http://schemas.openxmlformats.org/officeDocument/2006/relationships/slide" Target="slides/slide74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slide" Target="slides/slide48.xml"/><Relationship Id="rId74" Type="http://schemas.openxmlformats.org/officeDocument/2006/relationships/slide" Target="slides/slide56.xml"/><Relationship Id="rId79" Type="http://schemas.openxmlformats.org/officeDocument/2006/relationships/slide" Target="slides/slide61.xml"/><Relationship Id="rId87" Type="http://schemas.openxmlformats.org/officeDocument/2006/relationships/slide" Target="slides/slide69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90" Type="http://schemas.openxmlformats.org/officeDocument/2006/relationships/slide" Target="slides/slide72.xml"/><Relationship Id="rId95" Type="http://schemas.openxmlformats.org/officeDocument/2006/relationships/handoutMaster" Target="handoutMasters/handoutMaster1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77" Type="http://schemas.openxmlformats.org/officeDocument/2006/relationships/slide" Target="slides/slide5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80" Type="http://schemas.openxmlformats.org/officeDocument/2006/relationships/slide" Target="slides/slide62.xml"/><Relationship Id="rId85" Type="http://schemas.openxmlformats.org/officeDocument/2006/relationships/slide" Target="slides/slide67.xml"/><Relationship Id="rId93" Type="http://schemas.openxmlformats.org/officeDocument/2006/relationships/slide" Target="slides/slide75.xml"/><Relationship Id="rId9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83" Type="http://schemas.openxmlformats.org/officeDocument/2006/relationships/slide" Target="slides/slide65.xml"/><Relationship Id="rId88" Type="http://schemas.openxmlformats.org/officeDocument/2006/relationships/slide" Target="slides/slide70.xml"/><Relationship Id="rId91" Type="http://schemas.openxmlformats.org/officeDocument/2006/relationships/slide" Target="slides/slide73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81" Type="http://schemas.openxmlformats.org/officeDocument/2006/relationships/slide" Target="slides/slide63.xml"/><Relationship Id="rId86" Type="http://schemas.openxmlformats.org/officeDocument/2006/relationships/slide" Target="slides/slide68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3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4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5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6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7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8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9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0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1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2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3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4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15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16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17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18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19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20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21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22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23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24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25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26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27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28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29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30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31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32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33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34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35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36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37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38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39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40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41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42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43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44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45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46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47"/>
            <c:invertIfNegative val="0"/>
            <c:bubble3D val="0"/>
            <c:spPr>
              <a:solidFill>
                <a:srgbClr val="FF0000"/>
              </a:solidFill>
            </c:spPr>
          </c:dPt>
          <c:cat>
            <c:strRef>
              <c:f>' Доля школ, имеющих мед. кабине'!$A$1:$A$48</c:f>
              <c:strCache>
                <c:ptCount val="48"/>
                <c:pt idx="0">
                  <c:v>г. Наб. Челны</c:v>
                </c:pt>
                <c:pt idx="1">
                  <c:v>г. Казань Авиастроительный и Ново-Савиновский</c:v>
                </c:pt>
                <c:pt idx="2">
                  <c:v>г. Казань Вахитовский и Приволжский</c:v>
                </c:pt>
                <c:pt idx="3">
                  <c:v>г. Казань Кировский и Московский</c:v>
                </c:pt>
                <c:pt idx="4">
                  <c:v>г. Казань Советский</c:v>
                </c:pt>
                <c:pt idx="5">
                  <c:v>Апастовский</c:v>
                </c:pt>
                <c:pt idx="6">
                  <c:v>Альметьевский</c:v>
                </c:pt>
                <c:pt idx="7">
                  <c:v>Нижнекамский</c:v>
                </c:pt>
                <c:pt idx="8">
                  <c:v>Азнакаевский</c:v>
                </c:pt>
                <c:pt idx="9">
                  <c:v>Дрожжановский</c:v>
                </c:pt>
                <c:pt idx="10">
                  <c:v>Бугульминский</c:v>
                </c:pt>
                <c:pt idx="11">
                  <c:v>Елабужский</c:v>
                </c:pt>
                <c:pt idx="12">
                  <c:v>Ютазинский</c:v>
                </c:pt>
                <c:pt idx="13">
                  <c:v>Высокогорский</c:v>
                </c:pt>
                <c:pt idx="14">
                  <c:v>Мамадышский</c:v>
                </c:pt>
                <c:pt idx="15">
                  <c:v>Зеленодольский</c:v>
                </c:pt>
                <c:pt idx="16">
                  <c:v>Верхнеуслонский</c:v>
                </c:pt>
                <c:pt idx="17">
                  <c:v>Менделеевский</c:v>
                </c:pt>
                <c:pt idx="18">
                  <c:v>Чистопольский</c:v>
                </c:pt>
                <c:pt idx="19">
                  <c:v>Лениногорский</c:v>
                </c:pt>
                <c:pt idx="20">
                  <c:v>Арский</c:v>
                </c:pt>
                <c:pt idx="21">
                  <c:v>Сармановский</c:v>
                </c:pt>
                <c:pt idx="22">
                  <c:v>Лаишевский</c:v>
                </c:pt>
                <c:pt idx="23">
                  <c:v>Бавлинский</c:v>
                </c:pt>
                <c:pt idx="24">
                  <c:v>Мензелинский</c:v>
                </c:pt>
                <c:pt idx="25">
                  <c:v>Заинский</c:v>
                </c:pt>
                <c:pt idx="26">
                  <c:v>Актанышский</c:v>
                </c:pt>
                <c:pt idx="27">
                  <c:v>Балтасинский</c:v>
                </c:pt>
                <c:pt idx="28">
                  <c:v>Сабинский</c:v>
                </c:pt>
                <c:pt idx="29">
                  <c:v>Спасский</c:v>
                </c:pt>
                <c:pt idx="30">
                  <c:v>Алькеевский</c:v>
                </c:pt>
                <c:pt idx="31">
                  <c:v>Новошешминский</c:v>
                </c:pt>
                <c:pt idx="32">
                  <c:v>Алексеевский</c:v>
                </c:pt>
                <c:pt idx="33">
                  <c:v>Кайбицкий</c:v>
                </c:pt>
                <c:pt idx="34">
                  <c:v>Нурлатский</c:v>
                </c:pt>
                <c:pt idx="35">
                  <c:v>Кукморский</c:v>
                </c:pt>
                <c:pt idx="36">
                  <c:v>Агрызский</c:v>
                </c:pt>
                <c:pt idx="37">
                  <c:v>Буинский</c:v>
                </c:pt>
                <c:pt idx="38">
                  <c:v>Муслюмовский</c:v>
                </c:pt>
                <c:pt idx="39">
                  <c:v>Пестречинский</c:v>
                </c:pt>
                <c:pt idx="40">
                  <c:v>Черемшанский</c:v>
                </c:pt>
                <c:pt idx="41">
                  <c:v>Тетюшский</c:v>
                </c:pt>
                <c:pt idx="42">
                  <c:v>Тукаевский</c:v>
                </c:pt>
                <c:pt idx="43">
                  <c:v>Аксубаевский</c:v>
                </c:pt>
                <c:pt idx="44">
                  <c:v>Атнинский</c:v>
                </c:pt>
                <c:pt idx="45">
                  <c:v>Рыбно-Слободский</c:v>
                </c:pt>
                <c:pt idx="46">
                  <c:v>Тюлячинский</c:v>
                </c:pt>
                <c:pt idx="47">
                  <c:v>Камскоустьинский</c:v>
                </c:pt>
              </c:strCache>
            </c:strRef>
          </c:cat>
          <c:val>
            <c:numRef>
              <c:f>' Доля школ, имеющих мед. кабине'!$B$1:$B$48</c:f>
              <c:numCache>
                <c:formatCode>General</c:formatCode>
                <c:ptCount val="48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91</c:v>
                </c:pt>
                <c:pt idx="6">
                  <c:v>82.4</c:v>
                </c:pt>
                <c:pt idx="7">
                  <c:v>66.7</c:v>
                </c:pt>
                <c:pt idx="8">
                  <c:v>60</c:v>
                </c:pt>
                <c:pt idx="9">
                  <c:v>59.2</c:v>
                </c:pt>
                <c:pt idx="10">
                  <c:v>55</c:v>
                </c:pt>
                <c:pt idx="11">
                  <c:v>54.2</c:v>
                </c:pt>
                <c:pt idx="12">
                  <c:v>53.3</c:v>
                </c:pt>
                <c:pt idx="13">
                  <c:v>52.2</c:v>
                </c:pt>
                <c:pt idx="14">
                  <c:v>47.4</c:v>
                </c:pt>
                <c:pt idx="15">
                  <c:v>46.3</c:v>
                </c:pt>
                <c:pt idx="16">
                  <c:v>45</c:v>
                </c:pt>
                <c:pt idx="17">
                  <c:v>45</c:v>
                </c:pt>
                <c:pt idx="18">
                  <c:v>35.5</c:v>
                </c:pt>
                <c:pt idx="19">
                  <c:v>34.299999999999997</c:v>
                </c:pt>
                <c:pt idx="20">
                  <c:v>33.299999999999997</c:v>
                </c:pt>
                <c:pt idx="21">
                  <c:v>33.299999999999997</c:v>
                </c:pt>
                <c:pt idx="22">
                  <c:v>32</c:v>
                </c:pt>
                <c:pt idx="23">
                  <c:v>31.8</c:v>
                </c:pt>
                <c:pt idx="24">
                  <c:v>30</c:v>
                </c:pt>
                <c:pt idx="25">
                  <c:v>28.6</c:v>
                </c:pt>
                <c:pt idx="26">
                  <c:v>28.1</c:v>
                </c:pt>
                <c:pt idx="27">
                  <c:v>26.5</c:v>
                </c:pt>
                <c:pt idx="28">
                  <c:v>26.1</c:v>
                </c:pt>
                <c:pt idx="29">
                  <c:v>26.1</c:v>
                </c:pt>
                <c:pt idx="30">
                  <c:v>25</c:v>
                </c:pt>
                <c:pt idx="31">
                  <c:v>25</c:v>
                </c:pt>
                <c:pt idx="32">
                  <c:v>24</c:v>
                </c:pt>
                <c:pt idx="33">
                  <c:v>23.5</c:v>
                </c:pt>
                <c:pt idx="34">
                  <c:v>22.2</c:v>
                </c:pt>
                <c:pt idx="35">
                  <c:v>21.9</c:v>
                </c:pt>
                <c:pt idx="36">
                  <c:v>18.5</c:v>
                </c:pt>
                <c:pt idx="37">
                  <c:v>17.600000000000001</c:v>
                </c:pt>
                <c:pt idx="38">
                  <c:v>16.7</c:v>
                </c:pt>
                <c:pt idx="39">
                  <c:v>15.8</c:v>
                </c:pt>
                <c:pt idx="40">
                  <c:v>14.8</c:v>
                </c:pt>
                <c:pt idx="41">
                  <c:v>12.9</c:v>
                </c:pt>
                <c:pt idx="42">
                  <c:v>12</c:v>
                </c:pt>
                <c:pt idx="43">
                  <c:v>9.1</c:v>
                </c:pt>
                <c:pt idx="44">
                  <c:v>7.7</c:v>
                </c:pt>
                <c:pt idx="45">
                  <c:v>7.4</c:v>
                </c:pt>
                <c:pt idx="46">
                  <c:v>6.7</c:v>
                </c:pt>
                <c:pt idx="47">
                  <c:v>5.5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939392"/>
        <c:axId val="26940928"/>
      </c:barChart>
      <c:catAx>
        <c:axId val="26939392"/>
        <c:scaling>
          <c:orientation val="minMax"/>
        </c:scaling>
        <c:delete val="0"/>
        <c:axPos val="b"/>
        <c:majorTickMark val="out"/>
        <c:minorTickMark val="none"/>
        <c:tickLblPos val="nextTo"/>
        <c:crossAx val="26940928"/>
        <c:crosses val="autoZero"/>
        <c:auto val="1"/>
        <c:lblAlgn val="ctr"/>
        <c:lblOffset val="100"/>
        <c:noMultiLvlLbl val="0"/>
      </c:catAx>
      <c:valAx>
        <c:axId val="269409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69393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2011136"/>
        <c:axId val="112012672"/>
        <c:axId val="0"/>
      </c:bar3DChart>
      <c:catAx>
        <c:axId val="112011136"/>
        <c:scaling>
          <c:orientation val="minMax"/>
        </c:scaling>
        <c:delete val="0"/>
        <c:axPos val="b"/>
        <c:majorTickMark val="out"/>
        <c:minorTickMark val="none"/>
        <c:tickLblPos val="nextTo"/>
        <c:crossAx val="112012672"/>
        <c:crosses val="autoZero"/>
        <c:auto val="1"/>
        <c:lblAlgn val="ctr"/>
        <c:lblOffset val="100"/>
        <c:noMultiLvlLbl val="0"/>
      </c:catAx>
      <c:valAx>
        <c:axId val="1120126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201113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4955270643525581E-2"/>
          <c:y val="5.9418891826713539E-2"/>
          <c:w val="0.94504472935647443"/>
          <c:h val="0.6075677717407095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[пРОЦЕНТ.xlsx]Лист1!$C$4</c:f>
              <c:strCache>
                <c:ptCount val="1"/>
                <c:pt idx="0">
                  <c:v>Процент ОУ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3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4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5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6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7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8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9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10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11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12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13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14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15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16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17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18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19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20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21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22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23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24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25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26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27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28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29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30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31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32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33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34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35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36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37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38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39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40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41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42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43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44"/>
            <c:invertIfNegative val="0"/>
            <c:bubble3D val="0"/>
            <c:spPr>
              <a:solidFill>
                <a:srgbClr val="FF0000"/>
              </a:solidFill>
            </c:spPr>
          </c:dPt>
          <c:cat>
            <c:strRef>
              <c:f>[пРОЦЕНТ.xlsx]Лист1!$B$5:$B$49</c:f>
              <c:strCache>
                <c:ptCount val="45"/>
                <c:pt idx="0">
                  <c:v>Атнинский</c:v>
                </c:pt>
                <c:pt idx="1">
                  <c:v>Балтасинский</c:v>
                </c:pt>
                <c:pt idx="2">
                  <c:v>Кайбицкий</c:v>
                </c:pt>
                <c:pt idx="3">
                  <c:v>Тюлячинский</c:v>
                </c:pt>
                <c:pt idx="4">
                  <c:v>Кукморский</c:v>
                </c:pt>
                <c:pt idx="5">
                  <c:v>Муслюмовский</c:v>
                </c:pt>
                <c:pt idx="6">
                  <c:v>Сабинский</c:v>
                </c:pt>
                <c:pt idx="7">
                  <c:v>Алексеевский</c:v>
                </c:pt>
                <c:pt idx="8">
                  <c:v>Высокогорский</c:v>
                </c:pt>
                <c:pt idx="9">
                  <c:v>Пестречинский</c:v>
                </c:pt>
                <c:pt idx="10">
                  <c:v>Алькеевский</c:v>
                </c:pt>
                <c:pt idx="11">
                  <c:v>Арский</c:v>
                </c:pt>
                <c:pt idx="12">
                  <c:v>Заинский</c:v>
                </c:pt>
                <c:pt idx="13">
                  <c:v>Новошешминский</c:v>
                </c:pt>
                <c:pt idx="14">
                  <c:v>Нурлатский</c:v>
                </c:pt>
                <c:pt idx="15">
                  <c:v>Рыбно-Слободский</c:v>
                </c:pt>
                <c:pt idx="16">
                  <c:v>г. Наб. Челны</c:v>
                </c:pt>
                <c:pt idx="17">
                  <c:v>Сармановский</c:v>
                </c:pt>
                <c:pt idx="18">
                  <c:v>Камскоустьинский</c:v>
                </c:pt>
                <c:pt idx="19">
                  <c:v>Лаишевский</c:v>
                </c:pt>
                <c:pt idx="20">
                  <c:v>Агрызский</c:v>
                </c:pt>
                <c:pt idx="21">
                  <c:v>Азнакаевский</c:v>
                </c:pt>
                <c:pt idx="22">
                  <c:v>Ютазинский</c:v>
                </c:pt>
                <c:pt idx="23">
                  <c:v>Мамадышский</c:v>
                </c:pt>
                <c:pt idx="24">
                  <c:v>Мензелинский</c:v>
                </c:pt>
                <c:pt idx="25">
                  <c:v>Нижнекамский</c:v>
                </c:pt>
                <c:pt idx="26">
                  <c:v>Апастовский</c:v>
                </c:pt>
                <c:pt idx="27">
                  <c:v>Бавлинский</c:v>
                </c:pt>
                <c:pt idx="28">
                  <c:v>Елабужский</c:v>
                </c:pt>
                <c:pt idx="29">
                  <c:v>Тетюшский</c:v>
                </c:pt>
                <c:pt idx="30">
                  <c:v>Лениногорский</c:v>
                </c:pt>
                <c:pt idx="31">
                  <c:v>Чистопольский</c:v>
                </c:pt>
                <c:pt idx="32">
                  <c:v>Дрожжановский</c:v>
                </c:pt>
                <c:pt idx="33">
                  <c:v>Зеленодольский</c:v>
                </c:pt>
                <c:pt idx="34">
                  <c:v>Аксубаевский</c:v>
                </c:pt>
                <c:pt idx="35">
                  <c:v>Бугульминский</c:v>
                </c:pt>
                <c:pt idx="36">
                  <c:v>Менделеевский</c:v>
                </c:pt>
                <c:pt idx="37">
                  <c:v>Тукаевский</c:v>
                </c:pt>
                <c:pt idx="38">
                  <c:v>Черемшанский</c:v>
                </c:pt>
                <c:pt idx="39">
                  <c:v>г. Казань </c:v>
                </c:pt>
                <c:pt idx="40">
                  <c:v>Актанышский</c:v>
                </c:pt>
                <c:pt idx="41">
                  <c:v>Верхнеуслонский</c:v>
                </c:pt>
                <c:pt idx="42">
                  <c:v>Спасский</c:v>
                </c:pt>
                <c:pt idx="43">
                  <c:v>Альметьевский</c:v>
                </c:pt>
                <c:pt idx="44">
                  <c:v>Буинский</c:v>
                </c:pt>
              </c:strCache>
            </c:strRef>
          </c:cat>
          <c:val>
            <c:numRef>
              <c:f>[пРОЦЕНТ.xlsx]Лист1!$C$5:$C$49</c:f>
              <c:numCache>
                <c:formatCode>General</c:formatCode>
                <c:ptCount val="4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97</c:v>
                </c:pt>
                <c:pt idx="5">
                  <c:v>96</c:v>
                </c:pt>
                <c:pt idx="6">
                  <c:v>96</c:v>
                </c:pt>
                <c:pt idx="7">
                  <c:v>91</c:v>
                </c:pt>
                <c:pt idx="8">
                  <c:v>91</c:v>
                </c:pt>
                <c:pt idx="9">
                  <c:v>89</c:v>
                </c:pt>
                <c:pt idx="10">
                  <c:v>88</c:v>
                </c:pt>
                <c:pt idx="11">
                  <c:v>85</c:v>
                </c:pt>
                <c:pt idx="12">
                  <c:v>82</c:v>
                </c:pt>
                <c:pt idx="13">
                  <c:v>81</c:v>
                </c:pt>
                <c:pt idx="14">
                  <c:v>81</c:v>
                </c:pt>
                <c:pt idx="15">
                  <c:v>81</c:v>
                </c:pt>
                <c:pt idx="16">
                  <c:v>81</c:v>
                </c:pt>
                <c:pt idx="17">
                  <c:v>79</c:v>
                </c:pt>
                <c:pt idx="18">
                  <c:v>77</c:v>
                </c:pt>
                <c:pt idx="19">
                  <c:v>76</c:v>
                </c:pt>
                <c:pt idx="20">
                  <c:v>74</c:v>
                </c:pt>
                <c:pt idx="21">
                  <c:v>74</c:v>
                </c:pt>
                <c:pt idx="22">
                  <c:v>73</c:v>
                </c:pt>
                <c:pt idx="23">
                  <c:v>72</c:v>
                </c:pt>
                <c:pt idx="24">
                  <c:v>70</c:v>
                </c:pt>
                <c:pt idx="25">
                  <c:v>69</c:v>
                </c:pt>
                <c:pt idx="26">
                  <c:v>68</c:v>
                </c:pt>
                <c:pt idx="27">
                  <c:v>67</c:v>
                </c:pt>
                <c:pt idx="28">
                  <c:v>67</c:v>
                </c:pt>
                <c:pt idx="29">
                  <c:v>65</c:v>
                </c:pt>
                <c:pt idx="30">
                  <c:v>64</c:v>
                </c:pt>
                <c:pt idx="31">
                  <c:v>63</c:v>
                </c:pt>
                <c:pt idx="32">
                  <c:v>62</c:v>
                </c:pt>
                <c:pt idx="33">
                  <c:v>60</c:v>
                </c:pt>
                <c:pt idx="34">
                  <c:v>58</c:v>
                </c:pt>
                <c:pt idx="35">
                  <c:v>55</c:v>
                </c:pt>
                <c:pt idx="36">
                  <c:v>55</c:v>
                </c:pt>
                <c:pt idx="37">
                  <c:v>54</c:v>
                </c:pt>
                <c:pt idx="38">
                  <c:v>48</c:v>
                </c:pt>
                <c:pt idx="39">
                  <c:v>47</c:v>
                </c:pt>
                <c:pt idx="40">
                  <c:v>45</c:v>
                </c:pt>
                <c:pt idx="41">
                  <c:v>44</c:v>
                </c:pt>
                <c:pt idx="42">
                  <c:v>43</c:v>
                </c:pt>
                <c:pt idx="43">
                  <c:v>39</c:v>
                </c:pt>
                <c:pt idx="44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689536"/>
        <c:axId val="30699520"/>
        <c:axId val="0"/>
      </c:bar3DChart>
      <c:catAx>
        <c:axId val="3068953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0699520"/>
        <c:crosses val="autoZero"/>
        <c:auto val="1"/>
        <c:lblAlgn val="ctr"/>
        <c:lblOffset val="100"/>
        <c:noMultiLvlLbl val="0"/>
      </c:catAx>
      <c:valAx>
        <c:axId val="306995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306895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3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4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5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6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7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8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9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10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11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2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3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4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5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6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7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8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9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20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21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22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23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24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25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26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27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28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29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30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31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32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33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34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35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36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37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38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39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40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41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42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43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44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45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46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47"/>
            <c:invertIfNegative val="0"/>
            <c:bubble3D val="0"/>
            <c:spPr>
              <a:solidFill>
                <a:srgbClr val="FF0000"/>
              </a:solidFill>
            </c:spPr>
          </c:dPt>
          <c:cat>
            <c:strRef>
              <c:f>Лист2!$A$1:$A$48</c:f>
              <c:strCache>
                <c:ptCount val="48"/>
                <c:pt idx="0">
                  <c:v>г. Наб. Челны</c:v>
                </c:pt>
                <c:pt idx="1">
                  <c:v>Бугульминский </c:v>
                </c:pt>
                <c:pt idx="2">
                  <c:v>Лениногорский </c:v>
                </c:pt>
                <c:pt idx="3">
                  <c:v>Нижнекамский</c:v>
                </c:pt>
                <c:pt idx="4">
                  <c:v>Мамадышский</c:v>
                </c:pt>
                <c:pt idx="5">
                  <c:v>Сабинский</c:v>
                </c:pt>
                <c:pt idx="6">
                  <c:v>  Вахитовский и Приволжский</c:v>
                </c:pt>
                <c:pt idx="7">
                  <c:v>Заинский</c:v>
                </c:pt>
                <c:pt idx="8">
                  <c:v> Буинский</c:v>
                </c:pt>
                <c:pt idx="9">
                  <c:v>Аксубаевский</c:v>
                </c:pt>
                <c:pt idx="10">
                  <c:v>  Кировский и Московский</c:v>
                </c:pt>
                <c:pt idx="11">
                  <c:v>Кайбицкий</c:v>
                </c:pt>
                <c:pt idx="12">
                  <c:v>Кукморский</c:v>
                </c:pt>
                <c:pt idx="13">
                  <c:v>Азнакаевский </c:v>
                </c:pt>
                <c:pt idx="14">
                  <c:v>Спасский</c:v>
                </c:pt>
                <c:pt idx="15">
                  <c:v>Бавлинский</c:v>
                </c:pt>
                <c:pt idx="16">
                  <c:v>  Авиастроительный и Ново-Савиновский</c:v>
                </c:pt>
                <c:pt idx="17">
                  <c:v>Альметьевский </c:v>
                </c:pt>
                <c:pt idx="18">
                  <c:v>Арский</c:v>
                </c:pt>
                <c:pt idx="19">
                  <c:v>Алькеевский</c:v>
                </c:pt>
                <c:pt idx="20">
                  <c:v>Зеленодольский </c:v>
                </c:pt>
                <c:pt idx="21">
                  <c:v>Тетюшский</c:v>
                </c:pt>
                <c:pt idx="22">
                  <c:v>Елабужский </c:v>
                </c:pt>
                <c:pt idx="23">
                  <c:v>Высокогорский</c:v>
                </c:pt>
                <c:pt idx="24">
                  <c:v>  Советский</c:v>
                </c:pt>
                <c:pt idx="25">
                  <c:v>Верхнеуслонский</c:v>
                </c:pt>
                <c:pt idx="26">
                  <c:v>Балтасинский</c:v>
                </c:pt>
                <c:pt idx="27">
                  <c:v>Агрызский</c:v>
                </c:pt>
                <c:pt idx="28">
                  <c:v>Чистопольский</c:v>
                </c:pt>
                <c:pt idx="29">
                  <c:v>Нурлатский</c:v>
                </c:pt>
                <c:pt idx="30">
                  <c:v>Алексеевский</c:v>
                </c:pt>
                <c:pt idx="31">
                  <c:v>Ютазинский</c:v>
                </c:pt>
                <c:pt idx="32">
                  <c:v>Дрожжановский</c:v>
                </c:pt>
                <c:pt idx="33">
                  <c:v>Камскоустьинский</c:v>
                </c:pt>
                <c:pt idx="34">
                  <c:v>Лаишевский</c:v>
                </c:pt>
                <c:pt idx="35">
                  <c:v>Апастовский</c:v>
                </c:pt>
                <c:pt idx="36">
                  <c:v>Новошешминский</c:v>
                </c:pt>
                <c:pt idx="37">
                  <c:v>Атнинский</c:v>
                </c:pt>
                <c:pt idx="38">
                  <c:v>Сармановский</c:v>
                </c:pt>
                <c:pt idx="39">
                  <c:v>Муслюмовский</c:v>
                </c:pt>
                <c:pt idx="40">
                  <c:v>Тюлячинский</c:v>
                </c:pt>
                <c:pt idx="41">
                  <c:v>Тукаевский</c:v>
                </c:pt>
                <c:pt idx="42">
                  <c:v>Черемшанский</c:v>
                </c:pt>
                <c:pt idx="43">
                  <c:v>Актанышский</c:v>
                </c:pt>
                <c:pt idx="44">
                  <c:v>Мензелинский</c:v>
                </c:pt>
                <c:pt idx="45">
                  <c:v>Рыбнослободский</c:v>
                </c:pt>
                <c:pt idx="46">
                  <c:v>Менделеевский</c:v>
                </c:pt>
                <c:pt idx="47">
                  <c:v>Пестречинский</c:v>
                </c:pt>
              </c:strCache>
            </c:strRef>
          </c:cat>
          <c:val>
            <c:numRef>
              <c:f>Лист2!$B$1:$B$48</c:f>
              <c:numCache>
                <c:formatCode>General</c:formatCode>
                <c:ptCount val="48"/>
                <c:pt idx="0">
                  <c:v>1260</c:v>
                </c:pt>
                <c:pt idx="1">
                  <c:v>1020</c:v>
                </c:pt>
                <c:pt idx="2">
                  <c:v>1020</c:v>
                </c:pt>
                <c:pt idx="3">
                  <c:v>920</c:v>
                </c:pt>
                <c:pt idx="4">
                  <c:v>640</c:v>
                </c:pt>
                <c:pt idx="5">
                  <c:v>640</c:v>
                </c:pt>
                <c:pt idx="6">
                  <c:v>580</c:v>
                </c:pt>
                <c:pt idx="7">
                  <c:v>570</c:v>
                </c:pt>
                <c:pt idx="8">
                  <c:v>560</c:v>
                </c:pt>
                <c:pt idx="9">
                  <c:v>510</c:v>
                </c:pt>
                <c:pt idx="10">
                  <c:v>510</c:v>
                </c:pt>
                <c:pt idx="11">
                  <c:v>490</c:v>
                </c:pt>
                <c:pt idx="12">
                  <c:v>470</c:v>
                </c:pt>
                <c:pt idx="13">
                  <c:v>450</c:v>
                </c:pt>
                <c:pt idx="14">
                  <c:v>430</c:v>
                </c:pt>
                <c:pt idx="15">
                  <c:v>410</c:v>
                </c:pt>
                <c:pt idx="16">
                  <c:v>390</c:v>
                </c:pt>
                <c:pt idx="17">
                  <c:v>380</c:v>
                </c:pt>
                <c:pt idx="18">
                  <c:v>380</c:v>
                </c:pt>
                <c:pt idx="19">
                  <c:v>350</c:v>
                </c:pt>
                <c:pt idx="20">
                  <c:v>350</c:v>
                </c:pt>
                <c:pt idx="21">
                  <c:v>350</c:v>
                </c:pt>
                <c:pt idx="22">
                  <c:v>340</c:v>
                </c:pt>
                <c:pt idx="23">
                  <c:v>330</c:v>
                </c:pt>
                <c:pt idx="24">
                  <c:v>320</c:v>
                </c:pt>
                <c:pt idx="25">
                  <c:v>310</c:v>
                </c:pt>
                <c:pt idx="26">
                  <c:v>280</c:v>
                </c:pt>
                <c:pt idx="27">
                  <c:v>280</c:v>
                </c:pt>
                <c:pt idx="28">
                  <c:v>280</c:v>
                </c:pt>
                <c:pt idx="29">
                  <c:v>270</c:v>
                </c:pt>
                <c:pt idx="30">
                  <c:v>260</c:v>
                </c:pt>
                <c:pt idx="31">
                  <c:v>250</c:v>
                </c:pt>
                <c:pt idx="32">
                  <c:v>230</c:v>
                </c:pt>
                <c:pt idx="33">
                  <c:v>230</c:v>
                </c:pt>
                <c:pt idx="34">
                  <c:v>230</c:v>
                </c:pt>
                <c:pt idx="35">
                  <c:v>180</c:v>
                </c:pt>
                <c:pt idx="36">
                  <c:v>180</c:v>
                </c:pt>
                <c:pt idx="37">
                  <c:v>170</c:v>
                </c:pt>
                <c:pt idx="38">
                  <c:v>170</c:v>
                </c:pt>
                <c:pt idx="39">
                  <c:v>160</c:v>
                </c:pt>
                <c:pt idx="40">
                  <c:v>120</c:v>
                </c:pt>
                <c:pt idx="41">
                  <c:v>110</c:v>
                </c:pt>
                <c:pt idx="42">
                  <c:v>110</c:v>
                </c:pt>
                <c:pt idx="43">
                  <c:v>100</c:v>
                </c:pt>
                <c:pt idx="44">
                  <c:v>100</c:v>
                </c:pt>
                <c:pt idx="45">
                  <c:v>100</c:v>
                </c:pt>
                <c:pt idx="46">
                  <c:v>70</c:v>
                </c:pt>
                <c:pt idx="47">
                  <c:v>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6799232"/>
        <c:axId val="126809216"/>
      </c:barChart>
      <c:catAx>
        <c:axId val="1267992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26809216"/>
        <c:crosses val="autoZero"/>
        <c:auto val="1"/>
        <c:lblAlgn val="ctr"/>
        <c:lblOffset val="100"/>
        <c:noMultiLvlLbl val="0"/>
      </c:catAx>
      <c:valAx>
        <c:axId val="1268092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67992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225" cy="496888"/>
          </a:xfrm>
          <a:prstGeom prst="rect">
            <a:avLst/>
          </a:prstGeom>
        </p:spPr>
        <p:txBody>
          <a:bodyPr vert="horz" lIns="91420" tIns="45711" rIns="91420" bIns="45711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4813" cy="496888"/>
          </a:xfrm>
          <a:prstGeom prst="rect">
            <a:avLst/>
          </a:prstGeom>
        </p:spPr>
        <p:txBody>
          <a:bodyPr vert="horz" lIns="91420" tIns="45711" rIns="91420" bIns="45711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50F4D51-6E53-4017-BBE3-1C6E0214F993}" type="datetimeFigureOut">
              <a:rPr lang="ru-RU"/>
              <a:pPr>
                <a:defRPr/>
              </a:pPr>
              <a:t>17.09.2015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3225" cy="496887"/>
          </a:xfrm>
          <a:prstGeom prst="rect">
            <a:avLst/>
          </a:prstGeom>
        </p:spPr>
        <p:txBody>
          <a:bodyPr vert="horz" lIns="91420" tIns="45711" rIns="91420" bIns="45711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1275" y="9428163"/>
            <a:ext cx="2944813" cy="496887"/>
          </a:xfrm>
          <a:prstGeom prst="rect">
            <a:avLst/>
          </a:prstGeom>
        </p:spPr>
        <p:txBody>
          <a:bodyPr vert="horz" lIns="91420" tIns="45711" rIns="91420" bIns="45711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E7DB815-92FA-4685-A14D-5105A64806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5725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289" tIns="46145" rIns="92289" bIns="46145" numCol="1" anchor="t" anchorCtr="0" compatLnSpc="1">
            <a:prstTxWarp prst="textNoShape">
              <a:avLst/>
            </a:prstTxWarp>
          </a:bodyPr>
          <a:lstStyle>
            <a:lvl1pPr defTabSz="923726"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4813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289" tIns="46145" rIns="92289" bIns="46145" numCol="1" anchor="t" anchorCtr="0" compatLnSpc="1">
            <a:prstTxWarp prst="textNoShape">
              <a:avLst/>
            </a:prstTxWarp>
          </a:bodyPr>
          <a:lstStyle>
            <a:lvl1pPr algn="r" defTabSz="923726"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fld id="{054291CB-75BC-498F-9B22-D3AC2A5AA96F}" type="datetimeFigureOut">
              <a:rPr lang="ru-RU"/>
              <a:pPr>
                <a:defRPr/>
              </a:pPr>
              <a:t>17.09.2015</a:t>
            </a:fld>
            <a:endParaRPr lang="ru-RU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60937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289" tIns="46145" rIns="92289" bIns="46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322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289" tIns="46145" rIns="92289" bIns="46145" numCol="1" anchor="b" anchorCtr="0" compatLnSpc="1">
            <a:prstTxWarp prst="textNoShape">
              <a:avLst/>
            </a:prstTxWarp>
          </a:bodyPr>
          <a:lstStyle>
            <a:lvl1pPr defTabSz="923726"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90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289" tIns="46145" rIns="92289" bIns="46145" numCol="1" anchor="b" anchorCtr="0" compatLnSpc="1">
            <a:prstTxWarp prst="textNoShape">
              <a:avLst/>
            </a:prstTxWarp>
          </a:bodyPr>
          <a:lstStyle>
            <a:lvl1pPr algn="r" defTabSz="923726"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fld id="{F1BE7137-0A7C-4EFF-AE8B-FEF09AD740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501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eaLnBrk="1" hangingPunct="1"/>
            <a:fld id="{D23802F5-28CA-450F-8258-29562C766366}" type="slidenum">
              <a:rPr lang="ru-RU">
                <a:solidFill>
                  <a:srgbClr val="000000"/>
                </a:solidFill>
              </a:rPr>
              <a:pPr eaLnBrk="1" hangingPunct="1"/>
              <a:t>2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33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929" y="4715273"/>
            <a:ext cx="5437821" cy="446801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>
              <a:latin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5666B18C-5B0B-4A1A-A998-DB31F722F975}" type="slidenum">
              <a:rPr lang="ru-RU">
                <a:solidFill>
                  <a:prstClr val="white"/>
                </a:solidFill>
              </a:rPr>
              <a:pPr>
                <a:defRPr/>
              </a:pPr>
              <a:t>26</a:t>
            </a:fld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eaLnBrk="1" hangingPunct="1"/>
            <a:fld id="{D23802F5-28CA-450F-8258-29562C766366}" type="slidenum">
              <a:rPr lang="ru-RU">
                <a:solidFill>
                  <a:srgbClr val="000000"/>
                </a:solidFill>
              </a:rPr>
              <a:pPr eaLnBrk="1" hangingPunct="1"/>
              <a:t>54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33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929" y="4715273"/>
            <a:ext cx="5437821" cy="446801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eaLnBrk="1" hangingPunct="1"/>
            <a:fld id="{143AC160-ABEE-4124-9955-88D15FF435A7}" type="slidenum">
              <a:rPr lang="ru-RU">
                <a:solidFill>
                  <a:srgbClr val="000000"/>
                </a:solidFill>
              </a:rPr>
              <a:pPr eaLnBrk="1" hangingPunct="1"/>
              <a:t>60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84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928" y="4715272"/>
            <a:ext cx="5437821" cy="446801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eaLnBrk="1" hangingPunct="1"/>
            <a:fld id="{DF454C87-57AC-4256-B6DB-7C0C9D1415F3}" type="slidenum">
              <a:rPr lang="ru-RU">
                <a:solidFill>
                  <a:srgbClr val="000000"/>
                </a:solidFill>
              </a:rPr>
              <a:pPr eaLnBrk="1" hangingPunct="1"/>
              <a:t>61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66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928" y="4715272"/>
            <a:ext cx="5437821" cy="446801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eaLnBrk="1" hangingPunct="1"/>
            <a:fld id="{9130BDBB-AD72-41FA-9B03-316EF49743B8}" type="slidenum">
              <a:rPr lang="ru-RU">
                <a:solidFill>
                  <a:srgbClr val="000000"/>
                </a:solidFill>
              </a:rPr>
              <a:pPr eaLnBrk="1" hangingPunct="1"/>
              <a:t>62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928" y="4715272"/>
            <a:ext cx="5437821" cy="446801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eaLnBrk="1" hangingPunct="1"/>
            <a:fld id="{1CFEECDD-FE12-4433-9E61-9D93AB6205BA}" type="slidenum">
              <a:rPr lang="ru-RU">
                <a:solidFill>
                  <a:srgbClr val="000000"/>
                </a:solidFill>
              </a:rPr>
              <a:pPr eaLnBrk="1" hangingPunct="1"/>
              <a:t>63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86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928" y="4715272"/>
            <a:ext cx="5437821" cy="446801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eaLnBrk="1" hangingPunct="1"/>
            <a:fld id="{1CFEECDD-FE12-4433-9E61-9D93AB6205BA}" type="slidenum">
              <a:rPr lang="ru-RU">
                <a:solidFill>
                  <a:srgbClr val="000000"/>
                </a:solidFill>
              </a:rPr>
              <a:pPr eaLnBrk="1" hangingPunct="1"/>
              <a:t>64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86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928" y="4715272"/>
            <a:ext cx="5437821" cy="446801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eaLnBrk="1" hangingPunct="1"/>
            <a:fld id="{D23802F5-28CA-450F-8258-29562C766366}" type="slidenum">
              <a:rPr lang="ru-RU">
                <a:solidFill>
                  <a:srgbClr val="000000"/>
                </a:solidFill>
              </a:rPr>
              <a:pPr eaLnBrk="1" hangingPunct="1"/>
              <a:t>65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33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929" y="4715273"/>
            <a:ext cx="5437821" cy="446801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eaLnBrk="1" hangingPunct="1"/>
            <a:fld id="{D23802F5-28CA-450F-8258-29562C766366}" type="slidenum">
              <a:rPr lang="ru-RU">
                <a:solidFill>
                  <a:srgbClr val="000000"/>
                </a:solidFill>
              </a:rPr>
              <a:pPr eaLnBrk="1" hangingPunct="1"/>
              <a:t>66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33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929" y="4715273"/>
            <a:ext cx="5437821" cy="446801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eaLnBrk="1" hangingPunct="1"/>
            <a:fld id="{D23802F5-28CA-450F-8258-29562C766366}" type="slidenum">
              <a:rPr lang="ru-RU">
                <a:solidFill>
                  <a:srgbClr val="000000"/>
                </a:solidFill>
              </a:rPr>
              <a:pPr eaLnBrk="1" hangingPunct="1"/>
              <a:t>67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33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929" y="4715273"/>
            <a:ext cx="5437821" cy="446801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eaLnBrk="1" hangingPunct="1"/>
            <a:fld id="{D23802F5-28CA-450F-8258-29562C766366}" type="slidenum">
              <a:rPr lang="ru-RU">
                <a:solidFill>
                  <a:srgbClr val="000000"/>
                </a:solidFill>
              </a:rPr>
              <a:pPr eaLnBrk="1" hangingPunct="1"/>
              <a:t>3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33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929" y="4715273"/>
            <a:ext cx="5437821" cy="446801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986E6D6-209B-435E-AF90-2D510C795E2C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72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478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eaLnBrk="1" hangingPunct="1"/>
            <a:fld id="{D23802F5-28CA-450F-8258-29562C766366}" type="slidenum">
              <a:rPr lang="ru-RU">
                <a:solidFill>
                  <a:srgbClr val="000000"/>
                </a:solidFill>
              </a:rPr>
              <a:pPr eaLnBrk="1" hangingPunct="1"/>
              <a:t>74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33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929" y="4715273"/>
            <a:ext cx="5437821" cy="446801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eaLnBrk="1" hangingPunct="1"/>
            <a:fld id="{5D427136-A0D1-41E9-82D0-0B0711D047DF}" type="slidenum">
              <a:rPr lang="ru-RU" smtClean="0">
                <a:solidFill>
                  <a:srgbClr val="000000"/>
                </a:solidFill>
              </a:rPr>
              <a:pPr eaLnBrk="1" hangingPunct="1"/>
              <a:t>75</a:t>
            </a:fld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307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8590" y="744934"/>
            <a:ext cx="5000496" cy="3723084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928" y="4715272"/>
            <a:ext cx="5437821" cy="446801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eaLnBrk="1" hangingPunct="1"/>
            <a:fld id="{D23802F5-28CA-450F-8258-29562C766366}" type="slidenum">
              <a:rPr lang="ru-RU">
                <a:solidFill>
                  <a:srgbClr val="000000"/>
                </a:solidFill>
              </a:rPr>
              <a:pPr eaLnBrk="1" hangingPunct="1"/>
              <a:t>10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33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929" y="4715273"/>
            <a:ext cx="5437821" cy="446801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eaLnBrk="1" hangingPunct="1"/>
            <a:fld id="{D23802F5-28CA-450F-8258-29562C766366}" type="slidenum">
              <a:rPr lang="ru-RU">
                <a:solidFill>
                  <a:srgbClr val="000000"/>
                </a:solidFill>
              </a:rPr>
              <a:pPr eaLnBrk="1" hangingPunct="1"/>
              <a:t>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33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929" y="4715273"/>
            <a:ext cx="5437821" cy="446801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eaLnBrk="1" hangingPunct="1"/>
            <a:fld id="{D23802F5-28CA-450F-8258-29562C766366}" type="slidenum">
              <a:rPr lang="ru-RU">
                <a:solidFill>
                  <a:srgbClr val="000000"/>
                </a:solidFill>
              </a:rPr>
              <a:pPr eaLnBrk="1" hangingPunct="1"/>
              <a:t>12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33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929" y="4715273"/>
            <a:ext cx="5437821" cy="446801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eaLnBrk="1" hangingPunct="1"/>
            <a:fld id="{D23802F5-28CA-450F-8258-29562C766366}" type="slidenum">
              <a:rPr lang="ru-RU">
                <a:solidFill>
                  <a:srgbClr val="000000"/>
                </a:solidFill>
              </a:rPr>
              <a:pPr eaLnBrk="1" hangingPunct="1"/>
              <a:t>13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33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929" y="4715273"/>
            <a:ext cx="5437821" cy="446801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eaLnBrk="1" hangingPunct="1"/>
            <a:fld id="{D23802F5-28CA-450F-8258-29562C766366}" type="slidenum">
              <a:rPr lang="ru-RU">
                <a:solidFill>
                  <a:srgbClr val="000000"/>
                </a:solidFill>
              </a:rPr>
              <a:pPr eaLnBrk="1" hangingPunct="1"/>
              <a:t>15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33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929" y="4715273"/>
            <a:ext cx="5437821" cy="446801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eaLnBrk="1" hangingPunct="1"/>
            <a:fld id="{D23802F5-28CA-450F-8258-29562C766366}" type="slidenum">
              <a:rPr lang="ru-RU">
                <a:solidFill>
                  <a:srgbClr val="000000"/>
                </a:solidFill>
              </a:rPr>
              <a:pPr eaLnBrk="1" hangingPunct="1"/>
              <a:t>19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33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929" y="4715273"/>
            <a:ext cx="5437821" cy="446801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eaLnBrk="1" hangingPunct="1"/>
            <a:fld id="{D23802F5-28CA-450F-8258-29562C766366}" type="slidenum">
              <a:rPr lang="ru-RU">
                <a:solidFill>
                  <a:srgbClr val="000000"/>
                </a:solidFill>
              </a:rPr>
              <a:pPr eaLnBrk="1" hangingPunct="1"/>
              <a:t>21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33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929" y="4715273"/>
            <a:ext cx="5437821" cy="446801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376BB-6C58-4C0F-AA7D-EE8398686826}" type="datetime1">
              <a:rPr lang="en-US"/>
              <a:pPr>
                <a:defRPr/>
              </a:pPr>
              <a:t>9/17/2015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3ED54-5888-45A0-AF62-82505060B5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228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CFEF5-CBE9-4600-A433-C7C971A0277C}" type="datetime1">
              <a:rPr lang="en-US"/>
              <a:pPr>
                <a:defRPr/>
              </a:pPr>
              <a:t>9/17/2015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8570D-930F-458C-AC0C-93A2641FE8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5398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1426F-25FE-4A2E-8176-EA520B33B01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7591E-755D-4D62-B7FD-3500874323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46115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F5253-4A6B-4F1F-85F8-4C211A2838C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84A97-793F-4E18-943B-42749C6C103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34588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334A0-D6CF-4C28-8387-FF606440EF1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8D146-DBEB-427D-B62E-48C7AC36288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46784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72E64-EFB2-46DB-9E10-B6E62F1C6BD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6EAFB-CC62-405C-9EBE-A3FEDA2ACBC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55491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EBEB6-5EB8-4AA7-B0E0-70960E245B6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EA745-D175-483A-BFF0-10FFBE46402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83433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D37E5-B506-49F3-ABB6-8D53074D825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9C8F6-F8BF-4034-8086-C068D09330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73756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961B3-CB7B-4357-9FC4-D2CB2621697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49C1C-2CDF-4505-A4D0-B313414408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27688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3AE1E-2E14-437D-9C02-67C3553A97C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9227E-FCF6-4E0C-A50A-1766A134C9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1221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3567F-3FBC-4ECB-B32C-58B1F8DA3FB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CA3B9-792C-4A0C-995B-3FDADBC9F6E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1271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E6F3C-CE69-487E-87AB-9FDA295D61C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FB12D-0BD4-4286-8D7F-94DC5174D8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728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83EA8-61CA-45B9-A859-D675422A400C}" type="datetime1">
              <a:rPr lang="en-US"/>
              <a:pPr>
                <a:defRPr/>
              </a:pPr>
              <a:t>9/17/2015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5E54C-0C69-49B6-A03D-E74E41C6AE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37373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7BF5C-FE0A-4C8E-A9C1-D20E1114FD93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2A926-7D6F-4084-89A0-F199D37D61E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6660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A8A1E-2F5E-4CED-BC22-01322A07219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94AB0-8E03-4232-8F13-0DA0D02DB7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28629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794B5-573F-4BEF-A2C4-5056F2D1596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3A3C8-8F27-4F2E-A84F-DFC993B121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03117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52B2D-5CFD-4904-A0EB-7EB8068CDB57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F8FBA-34CB-442E-9551-A96409CDA6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80868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DC424-3FAD-4BAE-AC88-D0FB72ABB817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F6DA6-BB39-417D-8CE7-3B021133BF3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73628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32062-5AB8-49F9-8383-F01C143B550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EBED3-BE7E-46FB-A6E2-57D2F08C3E6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80639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C7B7D-D20F-4DF1-8EAA-CD95E122375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66646-76BA-4064-9C80-EFDFFF01C55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9476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529E6-8513-4A2D-946A-2203A34B62B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14685-A761-48E3-8A77-C22AC6CB48C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03029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1426F-25FE-4A2E-8176-EA520B33B01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7591E-755D-4D62-B7FD-3500874323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2327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F5253-4A6B-4F1F-85F8-4C211A2838C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84A97-793F-4E18-943B-42749C6C103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5221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0456F-4A2B-4A01-A545-D00EC8ADB0AD}" type="datetime1">
              <a:rPr lang="en-US"/>
              <a:pPr>
                <a:defRPr/>
              </a:pPr>
              <a:t>9/17/2015</a:t>
            </a:fld>
            <a:endParaRPr 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3DBCE-AE14-4EEE-82AD-4653AB9272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5200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334A0-D6CF-4C28-8387-FF606440EF1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8D146-DBEB-427D-B62E-48C7AC36288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0443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72E64-EFB2-46DB-9E10-B6E62F1C6BD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6EAFB-CC62-405C-9EBE-A3FEDA2ACBC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84202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EBEB6-5EB8-4AA7-B0E0-70960E245B6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EA745-D175-483A-BFF0-10FFBE46402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2575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D37E5-B506-49F3-ABB6-8D53074D825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9C8F6-F8BF-4034-8086-C068D09330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8636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961B3-CB7B-4357-9FC4-D2CB2621697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49C1C-2CDF-4505-A4D0-B313414408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89874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3AE1E-2E14-437D-9C02-67C3553A97C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9227E-FCF6-4E0C-A50A-1766A134C9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03949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3567F-3FBC-4ECB-B32C-58B1F8DA3FB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CA3B9-792C-4A0C-995B-3FDADBC9F6E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25145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E6F3C-CE69-487E-87AB-9FDA295D61C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FB12D-0BD4-4286-8D7F-94DC5174D8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9190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7BF5C-FE0A-4C8E-A9C1-D20E1114FD93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2A926-7D6F-4084-89A0-F199D37D61E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23952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A8A1E-2F5E-4CED-BC22-01322A07219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94AB0-8E03-4232-8F13-0DA0D02DB7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35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EA900-589F-4C3B-BBD3-54A41DC63EFD}" type="datetime1">
              <a:rPr lang="en-US"/>
              <a:pPr>
                <a:defRPr/>
              </a:pPr>
              <a:t>9/17/2015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74548-DD4D-4ABA-AD90-13DDDB309F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86381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794B5-573F-4BEF-A2C4-5056F2D1596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3A3C8-8F27-4F2E-A84F-DFC993B121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08791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52B2D-5CFD-4904-A0EB-7EB8068CDB57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F8FBA-34CB-442E-9551-A96409CDA6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14242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DC424-3FAD-4BAE-AC88-D0FB72ABB817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F6DA6-BB39-417D-8CE7-3B021133BF3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22836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32062-5AB8-49F9-8383-F01C143B550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EBED3-BE7E-46FB-A6E2-57D2F08C3E6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42836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C7B7D-D20F-4DF1-8EAA-CD95E122375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66646-76BA-4064-9C80-EFDFFF01C55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66652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529E6-8513-4A2D-946A-2203A34B62B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14685-A761-48E3-8A77-C22AC6CB48C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62396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1426F-25FE-4A2E-8176-EA520B33B01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7591E-755D-4D62-B7FD-3500874323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51473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F5253-4A6B-4F1F-85F8-4C211A2838C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84A97-793F-4E18-943B-42749C6C103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52529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334A0-D6CF-4C28-8387-FF606440EF1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8D146-DBEB-427D-B62E-48C7AC36288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21761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72E64-EFB2-46DB-9E10-B6E62F1C6BD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6EAFB-CC62-405C-9EBE-A3FEDA2ACBC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192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3408B4-9157-4A96-9AE8-852034CA415B}" type="datetime1">
              <a:rPr lang="en-US"/>
              <a:pPr>
                <a:defRPr/>
              </a:pPr>
              <a:t>9/17/2015</a:t>
            </a:fld>
            <a:endParaRPr lang="en-US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9514A-E9A8-44E0-8AFD-966BC32E1D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17033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EBEB6-5EB8-4AA7-B0E0-70960E245B6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EA745-D175-483A-BFF0-10FFBE46402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13001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D37E5-B506-49F3-ABB6-8D53074D825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9C8F6-F8BF-4034-8086-C068D09330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94606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961B3-CB7B-4357-9FC4-D2CB2621697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49C1C-2CDF-4505-A4D0-B313414408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10599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3AE1E-2E14-437D-9C02-67C3553A97C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9227E-FCF6-4E0C-A50A-1766A134C9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89578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3567F-3FBC-4ECB-B32C-58B1F8DA3FB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CA3B9-792C-4A0C-995B-3FDADBC9F6E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11624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E6F3C-CE69-487E-87AB-9FDA295D61C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FB12D-0BD4-4286-8D7F-94DC5174D8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64375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7BF5C-FE0A-4C8E-A9C1-D20E1114FD93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2A926-7D6F-4084-89A0-F199D37D61E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835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A8A1E-2F5E-4CED-BC22-01322A07219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94AB0-8E03-4232-8F13-0DA0D02DB7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40438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794B5-573F-4BEF-A2C4-5056F2D1596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3A3C8-8F27-4F2E-A84F-DFC993B121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91573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52B2D-5CFD-4904-A0EB-7EB8068CDB57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F8FBA-34CB-442E-9551-A96409CDA6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091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A295B-A4D6-4D02-B11C-071070A2510B}" type="datetime1">
              <a:rPr lang="en-US"/>
              <a:pPr>
                <a:defRPr/>
              </a:pPr>
              <a:t>9/17/2015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D50A6-F27F-4C53-9CB5-E38DB07884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9981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DC424-3FAD-4BAE-AC88-D0FB72ABB817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F6DA6-BB39-417D-8CE7-3B021133BF3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07757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32062-5AB8-49F9-8383-F01C143B550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EBED3-BE7E-46FB-A6E2-57D2F08C3E6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52589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C7B7D-D20F-4DF1-8EAA-CD95E122375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66646-76BA-4064-9C80-EFDFFF01C55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79283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844"/>
            <a:ext cx="7772400" cy="147062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7127"/>
            <a:ext cx="6400800" cy="175205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DDBB35-5DD4-4920-BF8C-02975E4D1B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07170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DB14FB-BF02-43E6-87EE-4D81D70AB9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54103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656"/>
            <a:ext cx="7772400" cy="136059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7402"/>
            <a:ext cx="7772400" cy="1500254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3E471-F4E3-45A3-9D44-0AB9AEE54F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40131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2" y="1599706"/>
            <a:ext cx="4037013" cy="499379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1599706"/>
            <a:ext cx="4038600" cy="499379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6F981-CB0A-45AD-ACFB-9DB286DC2E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14873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5092"/>
            <a:ext cx="8229600" cy="114264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4113"/>
            <a:ext cx="4040188" cy="6411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5262"/>
            <a:ext cx="4040188" cy="395059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5" y="1534113"/>
            <a:ext cx="4041775" cy="6411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5" y="2175262"/>
            <a:ext cx="4041775" cy="395059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22061B-48C4-4744-AA51-024D3F186A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03528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6ADFE-184F-4D46-A7EC-0D37A1771C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68993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31BB0-ABB2-4393-94E6-F60B79CCE7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923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1BDED-932B-4063-9F01-719253E4A584}" type="datetime1">
              <a:rPr lang="en-US"/>
              <a:pPr>
                <a:defRPr/>
              </a:pPr>
              <a:t>9/17/2015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22E07-3275-49F4-8D6E-E1CAE10C08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909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2974"/>
            <a:ext cx="3008313" cy="11616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2973"/>
            <a:ext cx="5111750" cy="585289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4657"/>
            <a:ext cx="3008313" cy="469120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F6C0A-E062-490E-8729-66AB1D58B1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45977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1235"/>
            <a:ext cx="5486400" cy="56709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3644"/>
            <a:ext cx="5486400" cy="411353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8345"/>
            <a:ext cx="5486400" cy="80408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ED0BB-836E-4355-9268-2EE6A81356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34115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61CFD-BAB6-4D2F-B65D-2FF993DA72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70186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2" y="-110033"/>
            <a:ext cx="2055813" cy="670353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-110033"/>
            <a:ext cx="6019800" cy="670353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E3F95-72A7-49C2-B3E7-BC1D7CE1DA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44221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E105D-5FFD-45EF-A22F-9D6A54D09A7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0E97C-9292-433F-B955-C2927E455A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86302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E105D-5FFD-45EF-A22F-9D6A54D09A7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0E97C-9292-433F-B955-C2927E455A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96152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E105D-5FFD-45EF-A22F-9D6A54D09A7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0E97C-9292-433F-B955-C2927E455A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23684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E105D-5FFD-45EF-A22F-9D6A54D09A7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0E97C-9292-433F-B955-C2927E455A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95786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E105D-5FFD-45EF-A22F-9D6A54D09A7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0E97C-9292-433F-B955-C2927E455A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56809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E105D-5FFD-45EF-A22F-9D6A54D09A7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0E97C-9292-433F-B955-C2927E455A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9979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4978F-D0C4-4A92-AAE4-9CB09AEFB931}" type="datetime1">
              <a:rPr lang="en-US"/>
              <a:pPr>
                <a:defRPr/>
              </a:pPr>
              <a:t>9/17/2015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E0F23-8C0B-441E-A74E-349962A85D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9466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E105D-5FFD-45EF-A22F-9D6A54D09A7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0E97C-9292-433F-B955-C2927E455A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00484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E105D-5FFD-45EF-A22F-9D6A54D09A7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0E97C-9292-433F-B955-C2927E455A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50960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E105D-5FFD-45EF-A22F-9D6A54D09A7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0E97C-9292-433F-B955-C2927E455A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87670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E105D-5FFD-45EF-A22F-9D6A54D09A7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0E97C-9292-433F-B955-C2927E455A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97704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E105D-5FFD-45EF-A22F-9D6A54D09A7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0E97C-9292-433F-B955-C2927E455A4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73448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844"/>
            <a:ext cx="7772400" cy="147062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7127"/>
            <a:ext cx="6400800" cy="175205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SzTx/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buSzTx/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28C0CA0-A46D-40EA-9A1E-D0870444CA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67218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SzTx/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buSzTx/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507A34AB-DF84-4981-8BB3-0E31EF845D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40571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656"/>
            <a:ext cx="7772400" cy="136059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7402"/>
            <a:ext cx="7772400" cy="1500254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SzTx/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buSzTx/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8562AD95-18CD-4677-BB41-56DD87408B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20399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2" y="1599706"/>
            <a:ext cx="4037013" cy="499379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1599706"/>
            <a:ext cx="4038600" cy="499379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SzTx/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buSzTx/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4F0C95E8-7810-4BBC-A926-B9286A88E0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72238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5092"/>
            <a:ext cx="8229600" cy="114264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4113"/>
            <a:ext cx="4040188" cy="6411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5262"/>
            <a:ext cx="4040188" cy="395059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5" y="1534113"/>
            <a:ext cx="4041775" cy="6411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5" y="2175262"/>
            <a:ext cx="4041775" cy="395059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SzTx/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buSzTx/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9531E6BE-EEC1-43AC-9AC9-C75C3BBD00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714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59EBE-A286-4C88-8B81-F79FF11C7C19}" type="datetime1">
              <a:rPr lang="en-US"/>
              <a:pPr>
                <a:defRPr/>
              </a:pPr>
              <a:t>9/17/2015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5E4D2-FE6D-4358-B1A5-FB2F55206D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469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SzTx/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buSzTx/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45F8E1CF-AEDB-4E14-A67F-BC96A20A1C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091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SzTx/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buSzTx/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463E8824-1770-400D-B7AB-497D2FE9DA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512892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2974"/>
            <a:ext cx="3008313" cy="11616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2973"/>
            <a:ext cx="5111750" cy="585289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4657"/>
            <a:ext cx="3008313" cy="469120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SzTx/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buSzTx/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6BD3DCED-D1C4-4DDF-A089-CD04BB535A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37551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1235"/>
            <a:ext cx="5486400" cy="56709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3644"/>
            <a:ext cx="5486400" cy="411353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8345"/>
            <a:ext cx="5486400" cy="80408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SzTx/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buSzTx/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BD5EDC3C-7C92-48D8-8D99-76BBCD1A85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7244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SzTx/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buSzTx/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B30AF014-65F8-42A3-9F98-771F3533FE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04601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2" y="-110033"/>
            <a:ext cx="2055813" cy="670353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-110033"/>
            <a:ext cx="6019800" cy="670353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SzTx/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buSzTx/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87FB37F1-4258-4A6B-A602-C86266C713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83791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  <a:ea typeface="Microsoft YaHei" charset="-122"/>
              </a:defRPr>
            </a:lvl1pPr>
          </a:lstStyle>
          <a:p>
            <a:pPr>
              <a:defRPr/>
            </a:pPr>
            <a:fld id="{7A0930B7-5896-4874-8F65-B66821F6A0FF}" type="datetimeFigureOut">
              <a:rPr lang="ru-RU"/>
              <a:pPr>
                <a:defRPr/>
              </a:pPr>
              <a:t>17.09.2015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  <a:ea typeface="Microsoft YaHei" charset="-12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  <a:ea typeface="Microsoft YaHei" charset="-122"/>
              </a:defRPr>
            </a:lvl1pPr>
          </a:lstStyle>
          <a:p>
            <a:pPr>
              <a:defRPr/>
            </a:pPr>
            <a:fld id="{582F610D-C1DC-45EA-BC78-0566E1FF59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31283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  <a:ea typeface="Microsoft YaHei" charset="-122"/>
              </a:defRPr>
            </a:lvl1pPr>
          </a:lstStyle>
          <a:p>
            <a:pPr>
              <a:defRPr/>
            </a:pPr>
            <a:fld id="{0CD3059F-13B2-4803-83E4-8869E574586B}" type="datetimeFigureOut">
              <a:rPr lang="ru-RU"/>
              <a:pPr>
                <a:defRPr/>
              </a:pPr>
              <a:t>17.09.2015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  <a:ea typeface="Microsoft YaHei" charset="-12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  <a:ea typeface="Microsoft YaHei" charset="-122"/>
              </a:defRPr>
            </a:lvl1pPr>
          </a:lstStyle>
          <a:p>
            <a:pPr>
              <a:defRPr/>
            </a:pPr>
            <a:fld id="{633A897A-7A18-4808-B845-2629C7B970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51127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  <a:ea typeface="Microsoft YaHei" charset="-122"/>
              </a:defRPr>
            </a:lvl1pPr>
          </a:lstStyle>
          <a:p>
            <a:pPr>
              <a:defRPr/>
            </a:pPr>
            <a:fld id="{BAC7595D-D784-46D4-B1BA-EE92D065ACED}" type="datetimeFigureOut">
              <a:rPr lang="ru-RU"/>
              <a:pPr>
                <a:defRPr/>
              </a:pPr>
              <a:t>17.09.2015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  <a:ea typeface="Microsoft YaHei" charset="-12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  <a:ea typeface="Microsoft YaHei" charset="-122"/>
              </a:defRPr>
            </a:lvl1pPr>
          </a:lstStyle>
          <a:p>
            <a:pPr>
              <a:defRPr/>
            </a:pPr>
            <a:fld id="{3C867A40-7644-420E-A782-FEAD295059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032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  <a:ea typeface="Microsoft YaHei" charset="-122"/>
              </a:defRPr>
            </a:lvl1pPr>
          </a:lstStyle>
          <a:p>
            <a:pPr>
              <a:defRPr/>
            </a:pPr>
            <a:fld id="{936F247D-EBDE-44D5-9164-DE14E6BEEC92}" type="datetimeFigureOut">
              <a:rPr lang="ru-RU"/>
              <a:pPr>
                <a:defRPr/>
              </a:pPr>
              <a:t>17.09.2015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  <a:ea typeface="Microsoft YaHei" charset="-12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  <a:ea typeface="Microsoft YaHei" charset="-122"/>
              </a:defRPr>
            </a:lvl1pPr>
          </a:lstStyle>
          <a:p>
            <a:pPr>
              <a:defRPr/>
            </a:pPr>
            <a:fld id="{8BC6FF00-60A0-4840-B317-724AD1EFD9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2736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826"/>
            <a:ext cx="7772400" cy="147062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7117"/>
            <a:ext cx="6400800" cy="175205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754B4-235A-4792-86B1-C8CB8C69D7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73270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  <a:ea typeface="Microsoft YaHei" charset="-122"/>
              </a:defRPr>
            </a:lvl1pPr>
          </a:lstStyle>
          <a:p>
            <a:pPr>
              <a:defRPr/>
            </a:pPr>
            <a:fld id="{3682997B-18BD-48C1-B08E-FF9FE9AF25A1}" type="datetimeFigureOut">
              <a:rPr lang="ru-RU"/>
              <a:pPr>
                <a:defRPr/>
              </a:pPr>
              <a:t>17.09.2015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  <a:ea typeface="Microsoft YaHei" charset="-12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  <a:ea typeface="Microsoft YaHei" charset="-122"/>
              </a:defRPr>
            </a:lvl1pPr>
          </a:lstStyle>
          <a:p>
            <a:pPr>
              <a:defRPr/>
            </a:pPr>
            <a:fld id="{E369C43C-FC86-4297-9091-B31068637B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77592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  <a:ea typeface="Microsoft YaHei" charset="-122"/>
              </a:defRPr>
            </a:lvl1pPr>
          </a:lstStyle>
          <a:p>
            <a:pPr>
              <a:defRPr/>
            </a:pPr>
            <a:fld id="{E254B1FF-2FC0-42B7-B1E8-A149CADF5667}" type="datetimeFigureOut">
              <a:rPr lang="ru-RU"/>
              <a:pPr>
                <a:defRPr/>
              </a:pPr>
              <a:t>17.09.2015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  <a:ea typeface="Microsoft YaHei" charset="-12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  <a:ea typeface="Microsoft YaHei" charset="-122"/>
              </a:defRPr>
            </a:lvl1pPr>
          </a:lstStyle>
          <a:p>
            <a:pPr>
              <a:defRPr/>
            </a:pPr>
            <a:fld id="{A3CE2058-322A-48CD-AED0-4392BEED37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88625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  <a:ea typeface="Microsoft YaHei" charset="-122"/>
              </a:defRPr>
            </a:lvl1pPr>
          </a:lstStyle>
          <a:p>
            <a:pPr>
              <a:defRPr/>
            </a:pPr>
            <a:fld id="{30618605-1EFA-4780-AA70-AD0C187A8356}" type="datetimeFigureOut">
              <a:rPr lang="ru-RU"/>
              <a:pPr>
                <a:defRPr/>
              </a:pPr>
              <a:t>17.09.2015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  <a:ea typeface="Microsoft YaHei" charset="-12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  <a:ea typeface="Microsoft YaHei" charset="-122"/>
              </a:defRPr>
            </a:lvl1pPr>
          </a:lstStyle>
          <a:p>
            <a:pPr>
              <a:defRPr/>
            </a:pPr>
            <a:fld id="{3312B47E-3ED7-4DDC-8F24-A6AFAA1E21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34919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  <a:ea typeface="Microsoft YaHei" charset="-122"/>
              </a:defRPr>
            </a:lvl1pPr>
          </a:lstStyle>
          <a:p>
            <a:pPr>
              <a:defRPr/>
            </a:pPr>
            <a:fld id="{06F3DDFE-B6C4-48B6-9DEF-52DBD9D5892F}" type="datetimeFigureOut">
              <a:rPr lang="ru-RU"/>
              <a:pPr>
                <a:defRPr/>
              </a:pPr>
              <a:t>17.09.2015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  <a:ea typeface="Microsoft YaHei" charset="-12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  <a:ea typeface="Microsoft YaHei" charset="-122"/>
              </a:defRPr>
            </a:lvl1pPr>
          </a:lstStyle>
          <a:p>
            <a:pPr>
              <a:defRPr/>
            </a:pPr>
            <a:fld id="{97127B9C-7DAD-4A85-AAE5-3D0FD971AC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54382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  <a:ea typeface="Microsoft YaHei" charset="-122"/>
              </a:defRPr>
            </a:lvl1pPr>
          </a:lstStyle>
          <a:p>
            <a:pPr>
              <a:defRPr/>
            </a:pPr>
            <a:fld id="{C38EBFE1-F9CF-4390-9522-396E3C4B821D}" type="datetimeFigureOut">
              <a:rPr lang="ru-RU"/>
              <a:pPr>
                <a:defRPr/>
              </a:pPr>
              <a:t>17.09.2015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  <a:ea typeface="Microsoft YaHei" charset="-12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  <a:ea typeface="Microsoft YaHei" charset="-122"/>
              </a:defRPr>
            </a:lvl1pPr>
          </a:lstStyle>
          <a:p>
            <a:pPr>
              <a:defRPr/>
            </a:pPr>
            <a:fld id="{C638CD52-C4E7-44E5-B07C-9685AD122C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3228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  <a:ea typeface="Microsoft YaHei" charset="-122"/>
              </a:defRPr>
            </a:lvl1pPr>
          </a:lstStyle>
          <a:p>
            <a:pPr>
              <a:defRPr/>
            </a:pPr>
            <a:fld id="{4E44DA30-CBE7-47C4-96C2-37384253F512}" type="datetimeFigureOut">
              <a:rPr lang="ru-RU"/>
              <a:pPr>
                <a:defRPr/>
              </a:pPr>
              <a:t>17.09.2015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  <a:ea typeface="Microsoft YaHei" charset="-12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  <a:ea typeface="Microsoft YaHei" charset="-122"/>
              </a:defRPr>
            </a:lvl1pPr>
          </a:lstStyle>
          <a:p>
            <a:pPr>
              <a:defRPr/>
            </a:pPr>
            <a:fld id="{AFE7BBC1-F830-4F79-844C-79693CFBEC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25705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  <a:ea typeface="Microsoft YaHei" charset="-122"/>
              </a:defRPr>
            </a:lvl1pPr>
          </a:lstStyle>
          <a:p>
            <a:pPr>
              <a:defRPr/>
            </a:pPr>
            <a:fld id="{BBAE31DB-3BD0-4640-B361-41552F0FAD0A}" type="datetimeFigureOut">
              <a:rPr lang="ru-RU"/>
              <a:pPr>
                <a:defRPr/>
              </a:pPr>
              <a:t>17.09.2015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  <a:ea typeface="Microsoft YaHei" charset="-12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  <a:ea typeface="Microsoft YaHei" charset="-122"/>
              </a:defRPr>
            </a:lvl1pPr>
          </a:lstStyle>
          <a:p>
            <a:pPr>
              <a:defRPr/>
            </a:pPr>
            <a:fld id="{A3ED2D30-50A3-4A25-BEC8-530F64D6C5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77582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</a:defRPr>
            </a:lvl1pPr>
          </a:lstStyle>
          <a:p>
            <a:pPr>
              <a:defRPr/>
            </a:pPr>
            <a:fld id="{81BE90D1-BCFC-4A30-B2A7-9C9A53DDC524}" type="datetimeFigureOut">
              <a:rPr lang="ru-RU"/>
              <a:pPr>
                <a:defRPr/>
              </a:pPr>
              <a:t>17.09.2015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</a:defRPr>
            </a:lvl1pPr>
          </a:lstStyle>
          <a:p>
            <a:pPr>
              <a:defRPr/>
            </a:pPr>
            <a:fld id="{BA19ADA0-A1DC-43AD-9378-3438D09389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89923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</a:defRPr>
            </a:lvl1pPr>
          </a:lstStyle>
          <a:p>
            <a:pPr>
              <a:defRPr/>
            </a:pPr>
            <a:fld id="{BFD1A712-B90B-4C12-8841-8F8768B98949}" type="datetimeFigureOut">
              <a:rPr lang="ru-RU"/>
              <a:pPr>
                <a:defRPr/>
              </a:pPr>
              <a:t>17.09.2015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</a:defRPr>
            </a:lvl1pPr>
          </a:lstStyle>
          <a:p>
            <a:pPr>
              <a:defRPr/>
            </a:pPr>
            <a:fld id="{67D8D394-279C-49C3-AB75-EFE96E3EB0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70289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</a:defRPr>
            </a:lvl1pPr>
          </a:lstStyle>
          <a:p>
            <a:pPr>
              <a:defRPr/>
            </a:pPr>
            <a:fld id="{6845F7AB-0287-4A00-BB10-DE4643043CD0}" type="datetimeFigureOut">
              <a:rPr lang="ru-RU"/>
              <a:pPr>
                <a:defRPr/>
              </a:pPr>
              <a:t>17.09.2015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</a:defRPr>
            </a:lvl1pPr>
          </a:lstStyle>
          <a:p>
            <a:pPr>
              <a:defRPr/>
            </a:pPr>
            <a:fld id="{683D4C5F-3CF2-4D81-A219-52B998E87C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702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8D4BB-CAF5-4A34-8052-40316C691EBE}" type="datetime1">
              <a:rPr lang="en-US"/>
              <a:pPr>
                <a:defRPr/>
              </a:pPr>
              <a:t>9/17/2015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CD552-B5CC-4CB0-BB68-CA6F620FBC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122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4DA17-FF8B-4CC5-97F8-E829E7B283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97317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</a:defRPr>
            </a:lvl1pPr>
          </a:lstStyle>
          <a:p>
            <a:pPr>
              <a:defRPr/>
            </a:pPr>
            <a:fld id="{665291CF-9500-4E1D-8FA8-DAA00233DCA4}" type="datetimeFigureOut">
              <a:rPr lang="ru-RU"/>
              <a:pPr>
                <a:defRPr/>
              </a:pPr>
              <a:t>17.09.2015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</a:defRPr>
            </a:lvl1pPr>
          </a:lstStyle>
          <a:p>
            <a:pPr>
              <a:defRPr/>
            </a:pPr>
            <a:fld id="{58CC154B-AE36-45E5-92DD-4166F94E6E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1459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</a:defRPr>
            </a:lvl1pPr>
          </a:lstStyle>
          <a:p>
            <a:pPr>
              <a:defRPr/>
            </a:pPr>
            <a:fld id="{F454172F-6F13-46F3-B375-8BD8195F4367}" type="datetimeFigureOut">
              <a:rPr lang="ru-RU"/>
              <a:pPr>
                <a:defRPr/>
              </a:pPr>
              <a:t>17.09.2015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</a:defRPr>
            </a:lvl1pPr>
          </a:lstStyle>
          <a:p>
            <a:pPr>
              <a:defRPr/>
            </a:pPr>
            <a:fld id="{D2274B8C-9571-44F6-9DB4-62BA66E3E2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58125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</a:defRPr>
            </a:lvl1pPr>
          </a:lstStyle>
          <a:p>
            <a:pPr>
              <a:defRPr/>
            </a:pPr>
            <a:fld id="{68C39908-13A8-47DE-9FE2-540CFB64F606}" type="datetimeFigureOut">
              <a:rPr lang="ru-RU"/>
              <a:pPr>
                <a:defRPr/>
              </a:pPr>
              <a:t>17.09.2015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</a:defRPr>
            </a:lvl1pPr>
          </a:lstStyle>
          <a:p>
            <a:pPr>
              <a:defRPr/>
            </a:pPr>
            <a:fld id="{DC782D83-9736-4B1A-9AFB-F25028A417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34557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</a:defRPr>
            </a:lvl1pPr>
          </a:lstStyle>
          <a:p>
            <a:pPr>
              <a:defRPr/>
            </a:pPr>
            <a:fld id="{BFAC4879-84FF-4983-B8DC-1B81142DD0F5}" type="datetimeFigureOut">
              <a:rPr lang="ru-RU"/>
              <a:pPr>
                <a:defRPr/>
              </a:pPr>
              <a:t>17.09.2015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</a:defRPr>
            </a:lvl1pPr>
          </a:lstStyle>
          <a:p>
            <a:pPr>
              <a:defRPr/>
            </a:pPr>
            <a:fld id="{872E7C16-8FFE-4F02-8438-968F631076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47841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</a:defRPr>
            </a:lvl1pPr>
          </a:lstStyle>
          <a:p>
            <a:pPr>
              <a:defRPr/>
            </a:pPr>
            <a:fld id="{28270103-0ED1-4B8B-9DF2-6403D2EDF370}" type="datetimeFigureOut">
              <a:rPr lang="ru-RU"/>
              <a:pPr>
                <a:defRPr/>
              </a:pPr>
              <a:t>17.09.2015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</a:defRPr>
            </a:lvl1pPr>
          </a:lstStyle>
          <a:p>
            <a:pPr>
              <a:defRPr/>
            </a:pPr>
            <a:fld id="{5E995012-FBBF-4486-82FA-754897CDEC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16095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</a:defRPr>
            </a:lvl1pPr>
          </a:lstStyle>
          <a:p>
            <a:pPr>
              <a:defRPr/>
            </a:pPr>
            <a:fld id="{DB525996-8329-45BB-ACF0-072DEF20D2F8}" type="datetimeFigureOut">
              <a:rPr lang="ru-RU"/>
              <a:pPr>
                <a:defRPr/>
              </a:pPr>
              <a:t>17.09.2015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</a:defRPr>
            </a:lvl1pPr>
          </a:lstStyle>
          <a:p>
            <a:pPr>
              <a:defRPr/>
            </a:pPr>
            <a:fld id="{5795570C-BB47-4499-BD86-4C1BA1BED4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97864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</a:defRPr>
            </a:lvl1pPr>
          </a:lstStyle>
          <a:p>
            <a:pPr>
              <a:defRPr/>
            </a:pPr>
            <a:fld id="{35C09FE7-CDE3-40D8-A354-14C5E09716E7}" type="datetimeFigureOut">
              <a:rPr lang="ru-RU"/>
              <a:pPr>
                <a:defRPr/>
              </a:pPr>
              <a:t>17.09.2015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</a:defRPr>
            </a:lvl1pPr>
          </a:lstStyle>
          <a:p>
            <a:pPr>
              <a:defRPr/>
            </a:pPr>
            <a:fld id="{89FA623D-5A38-4F84-9300-6F77F1C73D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09079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</a:defRPr>
            </a:lvl1pPr>
          </a:lstStyle>
          <a:p>
            <a:pPr>
              <a:defRPr/>
            </a:pPr>
            <a:fld id="{51631152-562E-42C6-87A7-DC0F3D55C5ED}" type="datetimeFigureOut">
              <a:rPr lang="ru-RU"/>
              <a:pPr>
                <a:defRPr/>
              </a:pPr>
              <a:t>17.09.2015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>
                <a:latin typeface="Calibri" pitchFamily="32" charset="0"/>
              </a:defRPr>
            </a:lvl1pPr>
          </a:lstStyle>
          <a:p>
            <a:pPr>
              <a:defRPr/>
            </a:pPr>
            <a:fld id="{271FA58F-18F5-4259-94E5-44007AC3FB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01428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844"/>
            <a:ext cx="7772400" cy="147062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7127"/>
            <a:ext cx="6400800" cy="175205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SzTx/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buSzTx/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1FD860A7-1C9B-4BBD-A69A-31F7F86A19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95539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SzTx/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buSzTx/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D368CA0F-52F0-4025-8F27-235F651053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3691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656"/>
            <a:ext cx="7772400" cy="136059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7402"/>
            <a:ext cx="7772400" cy="1500254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178D73-8C67-445D-BE39-31A318DD0A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31981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656"/>
            <a:ext cx="7772400" cy="136059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7402"/>
            <a:ext cx="7772400" cy="1500254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SzTx/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buSzTx/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C7BCEC43-DFCC-4C8A-A981-5B415F5AD9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21729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2" y="1599706"/>
            <a:ext cx="4037013" cy="499379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1599706"/>
            <a:ext cx="4038600" cy="499379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SzTx/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buSzTx/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7E1168EA-4FBD-4835-9A72-4F1B903AA5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40280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5092"/>
            <a:ext cx="8229600" cy="114264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4113"/>
            <a:ext cx="4040188" cy="6411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5262"/>
            <a:ext cx="4040188" cy="395059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5" y="1534113"/>
            <a:ext cx="4041775" cy="6411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5" y="2175262"/>
            <a:ext cx="4041775" cy="395059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SzTx/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buSzTx/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183247A6-052D-40A4-A538-E759AAC3EA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79005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SzTx/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buSzTx/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FCDD7EC3-D191-4882-8E66-32FA0CEA56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69748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SzTx/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buSzTx/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1027EEAB-C613-4ABE-82C9-159C7D6F89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29084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2974"/>
            <a:ext cx="3008313" cy="11616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2973"/>
            <a:ext cx="5111750" cy="585289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4657"/>
            <a:ext cx="3008313" cy="469120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SzTx/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buSzTx/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1743A063-9B5D-4B4D-BA65-2111B0D656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43828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1235"/>
            <a:ext cx="5486400" cy="56709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3644"/>
            <a:ext cx="5486400" cy="411353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8345"/>
            <a:ext cx="5486400" cy="80408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SzTx/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buSzTx/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49A4F3C5-D20F-4BFF-AA41-614029FF2C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65800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SzTx/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buSzTx/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7D8A80F4-EC27-488A-A18F-2B07299D8C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20337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2" y="-110033"/>
            <a:ext cx="2055813" cy="670353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-110033"/>
            <a:ext cx="6019800" cy="670353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SzTx/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buSzTx/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BE93568B-F13A-4FDF-9075-B24BB74A73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1022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529E6-8513-4A2D-946A-2203A34B62B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14685-A761-48E3-8A77-C22AC6CB48C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6107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1" y="1599706"/>
            <a:ext cx="4037013" cy="499379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1599706"/>
            <a:ext cx="4038600" cy="499379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67A87-2123-4A2B-B8A9-4B64B11E29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39201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1426F-25FE-4A2E-8176-EA520B33B01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7591E-755D-4D62-B7FD-3500874323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77798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F5253-4A6B-4F1F-85F8-4C211A2838C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84A97-793F-4E18-943B-42749C6C103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605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334A0-D6CF-4C28-8387-FF606440EF1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8D146-DBEB-427D-B62E-48C7AC36288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52633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72E64-EFB2-46DB-9E10-B6E62F1C6BD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6EAFB-CC62-405C-9EBE-A3FEDA2ACBC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037422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EBEB6-5EB8-4AA7-B0E0-70960E245B6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EA745-D175-483A-BFF0-10FFBE46402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6648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D37E5-B506-49F3-ABB6-8D53074D825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9C8F6-F8BF-4034-8086-C068D09330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85950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961B3-CB7B-4357-9FC4-D2CB2621697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49C1C-2CDF-4505-A4D0-B313414408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80511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3AE1E-2E14-437D-9C02-67C3553A97C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9227E-FCF6-4E0C-A50A-1766A134C9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93142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3567F-3FBC-4ECB-B32C-58B1F8DA3FB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CA3B9-792C-4A0C-995B-3FDADBC9F6E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48520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E6F3C-CE69-487E-87AB-9FDA295D61C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FB12D-0BD4-4286-8D7F-94DC5174D8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745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5082"/>
            <a:ext cx="8229600" cy="114264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4111"/>
            <a:ext cx="4040188" cy="6411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5262"/>
            <a:ext cx="4040188" cy="395059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4111"/>
            <a:ext cx="4041775" cy="6411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5262"/>
            <a:ext cx="4041775" cy="395059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637F7-57A0-4574-9DB9-2F558315ED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643368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7BF5C-FE0A-4C8E-A9C1-D20E1114FD93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2A926-7D6F-4084-89A0-F199D37D61E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7730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A8A1E-2F5E-4CED-BC22-01322A07219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94AB0-8E03-4232-8F13-0DA0D02DB7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89965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794B5-573F-4BEF-A2C4-5056F2D1596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3A3C8-8F27-4F2E-A84F-DFC993B121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19386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52B2D-5CFD-4904-A0EB-7EB8068CDB57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F8FBA-34CB-442E-9551-A96409CDA6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710333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DC424-3FAD-4BAE-AC88-D0FB72ABB817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F6DA6-BB39-417D-8CE7-3B021133BF3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14890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32062-5AB8-49F9-8383-F01C143B550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EBED3-BE7E-46FB-A6E2-57D2F08C3E6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39514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C7B7D-D20F-4DF1-8EAA-CD95E122375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66646-76BA-4064-9C80-EFDFFF01C55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48160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529E6-8513-4A2D-946A-2203A34B62B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14685-A761-48E3-8A77-C22AC6CB48C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193139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1426F-25FE-4A2E-8176-EA520B33B01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7591E-755D-4D62-B7FD-3500874323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19422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F5253-4A6B-4F1F-85F8-4C211A2838C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84A97-793F-4E18-943B-42749C6C103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1625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A21AA-EECC-4184-8184-BB32CC6914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32964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334A0-D6CF-4C28-8387-FF606440EF1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8D146-DBEB-427D-B62E-48C7AC36288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503585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72E64-EFB2-46DB-9E10-B6E62F1C6BD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6EAFB-CC62-405C-9EBE-A3FEDA2ACBC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03898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EBEB6-5EB8-4AA7-B0E0-70960E245B6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EA745-D175-483A-BFF0-10FFBE46402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19632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D37E5-B506-49F3-ABB6-8D53074D825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9C8F6-F8BF-4034-8086-C068D09330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1096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961B3-CB7B-4357-9FC4-D2CB2621697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49C1C-2CDF-4505-A4D0-B313414408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821816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3AE1E-2E14-437D-9C02-67C3553A97C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9227E-FCF6-4E0C-A50A-1766A134C9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87583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3567F-3FBC-4ECB-B32C-58B1F8DA3FB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CA3B9-792C-4A0C-995B-3FDADBC9F6E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44320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E6F3C-CE69-487E-87AB-9FDA295D61C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FB12D-0BD4-4286-8D7F-94DC5174D8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730404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7BF5C-FE0A-4C8E-A9C1-D20E1114FD93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2A926-7D6F-4084-89A0-F199D37D61E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357378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A8A1E-2F5E-4CED-BC22-01322A07219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94AB0-8E03-4232-8F13-0DA0D02DB7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5184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7A00F5-D935-4D30-B628-9877F280DA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087671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794B5-573F-4BEF-A2C4-5056F2D1596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3A3C8-8F27-4F2E-A84F-DFC993B121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714285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52B2D-5CFD-4904-A0EB-7EB8068CDB57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F8FBA-34CB-442E-9551-A96409CDA6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012383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DC424-3FAD-4BAE-AC88-D0FB72ABB817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F6DA6-BB39-417D-8CE7-3B021133BF3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95511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32062-5AB8-49F9-8383-F01C143B550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EBED3-BE7E-46FB-A6E2-57D2F08C3E6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77670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C7B7D-D20F-4DF1-8EAA-CD95E122375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66646-76BA-4064-9C80-EFDFFF01C55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4251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2967"/>
            <a:ext cx="3008313" cy="11616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2967"/>
            <a:ext cx="5111750" cy="585289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4657"/>
            <a:ext cx="3008313" cy="469120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A6A67-BD08-4F61-BEC4-3E83392110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8270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1235"/>
            <a:ext cx="5486400" cy="56709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3644"/>
            <a:ext cx="5486400" cy="411353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8327"/>
            <a:ext cx="5486400" cy="80408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F74B0-BF4B-409C-8551-04CA898FB8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3731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68CEC-CDA3-433D-B760-76A6B3ED90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9688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-110033"/>
            <a:ext cx="2055813" cy="670353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-110033"/>
            <a:ext cx="6019800" cy="670353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04FFE-06C4-4C03-A22A-D050175F9F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087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37BE2-05BE-4DB9-BF41-4FF21B426800}" type="datetime1">
              <a:rPr lang="en-US"/>
              <a:pPr>
                <a:defRPr/>
              </a:pPr>
              <a:t>9/17/2015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30EA4-8F81-437B-BD07-9DBA9DCF1D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5289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844"/>
            <a:ext cx="7772400" cy="147062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7127"/>
            <a:ext cx="6400800" cy="175205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754B4-235A-4792-86B1-C8CB8C69D7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9419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4DA17-FF8B-4CC5-97F8-E829E7B283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4952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656"/>
            <a:ext cx="7772400" cy="136059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7402"/>
            <a:ext cx="7772400" cy="1500254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178D73-8C67-445D-BE39-31A318DD0A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3284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2" y="1599706"/>
            <a:ext cx="4037013" cy="499379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1599706"/>
            <a:ext cx="4038600" cy="499379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67A87-2123-4A2B-B8A9-4B64B11E29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6062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5092"/>
            <a:ext cx="8229600" cy="114264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4113"/>
            <a:ext cx="4040188" cy="6411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5262"/>
            <a:ext cx="4040188" cy="395059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5" y="1534113"/>
            <a:ext cx="4041775" cy="6411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5" y="2175262"/>
            <a:ext cx="4041775" cy="395059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637F7-57A0-4574-9DB9-2F558315ED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8785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A21AA-EECC-4184-8184-BB32CC6914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2347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7A00F5-D935-4D30-B628-9877F280DA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8737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2974"/>
            <a:ext cx="3008313" cy="11616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2973"/>
            <a:ext cx="5111750" cy="585289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4657"/>
            <a:ext cx="3008313" cy="469120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A6A67-BD08-4F61-BEC4-3E83392110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7441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1235"/>
            <a:ext cx="5486400" cy="56709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3644"/>
            <a:ext cx="5486400" cy="411353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8345"/>
            <a:ext cx="5486400" cy="80408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F74B0-BF4B-409C-8551-04CA898FB8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0369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68CEC-CDA3-433D-B760-76A6B3ED90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485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47F28-C3FB-4242-A133-50EAD4F89B2D}" type="datetime1">
              <a:rPr lang="en-US"/>
              <a:pPr>
                <a:defRPr/>
              </a:pPr>
              <a:t>9/17/2015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CCAFB-1824-48D7-A473-FE4A360FBD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9749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2" y="-110033"/>
            <a:ext cx="2055813" cy="670353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-110033"/>
            <a:ext cx="6019800" cy="670353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04FFE-06C4-4C03-A22A-D050175F9F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2996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4890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053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1226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9054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6736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2670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286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8470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016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D6E89-65A6-4EC6-83BF-123A960EBD6D}" type="datetime1">
              <a:rPr lang="en-US"/>
              <a:pPr>
                <a:defRPr/>
              </a:pPr>
              <a:t>9/17/2015</a:t>
            </a:fld>
            <a:endParaRPr 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F8855-99DA-4B22-BB4E-660E66BF00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5562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4962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8145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826"/>
            <a:ext cx="7772400" cy="147062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7117"/>
            <a:ext cx="6400800" cy="175205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DC0B0-4C7A-4AB1-9112-C7CE6DCD4F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2495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820625-C68C-428E-8F9E-ACB3D25440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3538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656"/>
            <a:ext cx="7772400" cy="136059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7402"/>
            <a:ext cx="7772400" cy="1500254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0E4A93-E57A-43FE-A260-F2A07CA1B3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4551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1" y="1599706"/>
            <a:ext cx="4037013" cy="499379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1599706"/>
            <a:ext cx="4038600" cy="499379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2AEAD-5C7E-4AF9-BA2F-8A7A976B3E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9755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5082"/>
            <a:ext cx="8229600" cy="114264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4111"/>
            <a:ext cx="4040188" cy="6411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5262"/>
            <a:ext cx="4040188" cy="395059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4111"/>
            <a:ext cx="4041775" cy="6411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5262"/>
            <a:ext cx="4041775" cy="395059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CC2F26-22C6-4B69-AAF7-268FA263EF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3211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5E751-D154-4C40-8C91-425EDBB080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9285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AD2C6-01AD-44B2-BE60-A121AFF1B2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7606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2967"/>
            <a:ext cx="3008313" cy="11616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2967"/>
            <a:ext cx="5111750" cy="585289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4657"/>
            <a:ext cx="3008313" cy="469120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A3425-0E3E-48C8-8528-9B8EBD12B2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468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00F5C-0CA7-4FDC-86C5-83E0091BA490}" type="datetime1">
              <a:rPr lang="en-US"/>
              <a:pPr>
                <a:defRPr/>
              </a:pPr>
              <a:t>9/17/2015</a:t>
            </a:fld>
            <a:endParaRPr 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32D27-7984-4145-8AB1-67E3F81714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4442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1235"/>
            <a:ext cx="5486400" cy="56709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3644"/>
            <a:ext cx="5486400" cy="411353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8327"/>
            <a:ext cx="5486400" cy="80408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287A3-1792-4330-BE8C-780726EFD9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5754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D1837-0790-4DCD-9B17-179DA6EB1E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206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-110033"/>
            <a:ext cx="2055813" cy="670353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-110033"/>
            <a:ext cx="6019800" cy="670353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DEFED-FD00-4A52-92F0-7B02FBF344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6716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529E6-8513-4A2D-946A-2203A34B62B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14685-A761-48E3-8A77-C22AC6CB48C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9472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1426F-25FE-4A2E-8176-EA520B33B01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7591E-755D-4D62-B7FD-3500874323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286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F5253-4A6B-4F1F-85F8-4C211A2838C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84A97-793F-4E18-943B-42749C6C103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4826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334A0-D6CF-4C28-8387-FF606440EF1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8D146-DBEB-427D-B62E-48C7AC36288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992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72E64-EFB2-46DB-9E10-B6E62F1C6BD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6EAFB-CC62-405C-9EBE-A3FEDA2ACBC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3704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EBEB6-5EB8-4AA7-B0E0-70960E245B6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EA745-D175-483A-BFF0-10FFBE46402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400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D37E5-B506-49F3-ABB6-8D53074D825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9C8F6-F8BF-4034-8086-C068D09330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068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0ACC7-5C6B-4089-BBC5-D3348D689E0A}" type="datetime1">
              <a:rPr lang="en-US"/>
              <a:pPr>
                <a:defRPr/>
              </a:pPr>
              <a:t>9/17/2015</a:t>
            </a:fld>
            <a:endParaRPr lang="en-US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065A6-029D-4019-B6A3-B998B5BE23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166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961B3-CB7B-4357-9FC4-D2CB2621697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49C1C-2CDF-4505-A4D0-B313414408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1296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3AE1E-2E14-437D-9C02-67C3553A97C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9227E-FCF6-4E0C-A50A-1766A134C9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3200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3567F-3FBC-4ECB-B32C-58B1F8DA3FB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CA3B9-792C-4A0C-995B-3FDADBC9F6E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3221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E6F3C-CE69-487E-87AB-9FDA295D61C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FB12D-0BD4-4286-8D7F-94DC5174D8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7214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7BF5C-FE0A-4C8E-A9C1-D20E1114FD93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2A926-7D6F-4084-89A0-F199D37D61E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8349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A8A1E-2F5E-4CED-BC22-01322A07219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94AB0-8E03-4232-8F13-0DA0D02DB7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9217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794B5-573F-4BEF-A2C4-5056F2D1596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3A3C8-8F27-4F2E-A84F-DFC993B121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7549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52B2D-5CFD-4904-A0EB-7EB8068CDB57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F8FBA-34CB-442E-9551-A96409CDA6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1718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DC424-3FAD-4BAE-AC88-D0FB72ABB817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F6DA6-BB39-417D-8CE7-3B021133BF3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3893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32062-5AB8-49F9-8383-F01C143B550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EBED3-BE7E-46FB-A6E2-57D2F08C3E6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949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550CE-0907-4629-B0F3-800753C53BA1}" type="datetime1">
              <a:rPr lang="en-US"/>
              <a:pPr>
                <a:defRPr/>
              </a:pPr>
              <a:t>9/17/2015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0849F-E9B0-4F4F-A5B9-8CAEFC12D0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08623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C7B7D-D20F-4DF1-8EAA-CD95E122375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66646-76BA-4064-9C80-EFDFFF01C55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1001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529E6-8513-4A2D-946A-2203A34B62B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14685-A761-48E3-8A77-C22AC6CB48C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6313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1426F-25FE-4A2E-8176-EA520B33B01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7591E-755D-4D62-B7FD-3500874323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23815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F5253-4A6B-4F1F-85F8-4C211A2838C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84A97-793F-4E18-943B-42749C6C103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3500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334A0-D6CF-4C28-8387-FF606440EF1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8D146-DBEB-427D-B62E-48C7AC36288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56785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72E64-EFB2-46DB-9E10-B6E62F1C6BD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6EAFB-CC62-405C-9EBE-A3FEDA2ACBC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4318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EBEB6-5EB8-4AA7-B0E0-70960E245B6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EA745-D175-483A-BFF0-10FFBE46402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1846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D37E5-B506-49F3-ABB6-8D53074D825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9C8F6-F8BF-4034-8086-C068D09330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11599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961B3-CB7B-4357-9FC4-D2CB2621697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49C1C-2CDF-4505-A4D0-B313414408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30743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3AE1E-2E14-437D-9C02-67C3553A97C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9227E-FCF6-4E0C-A50A-1766A134C9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76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FFD06-8E1C-46C1-A900-087D4DF1BCAD}" type="datetime1">
              <a:rPr lang="en-US"/>
              <a:pPr>
                <a:defRPr/>
              </a:pPr>
              <a:t>9/17/2015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46AC2-CC7C-4A62-BA18-49DF1CBE67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5669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3567F-3FBC-4ECB-B32C-58B1F8DA3FB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CA3B9-792C-4A0C-995B-3FDADBC9F6E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16175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E6F3C-CE69-487E-87AB-9FDA295D61C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FB12D-0BD4-4286-8D7F-94DC5174D8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8388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7BF5C-FE0A-4C8E-A9C1-D20E1114FD93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2A926-7D6F-4084-89A0-F199D37D61E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39359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A8A1E-2F5E-4CED-BC22-01322A07219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94AB0-8E03-4232-8F13-0DA0D02DB7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42263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794B5-573F-4BEF-A2C4-5056F2D1596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3A3C8-8F27-4F2E-A84F-DFC993B121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1351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52B2D-5CFD-4904-A0EB-7EB8068CDB57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F8FBA-34CB-442E-9551-A96409CDA6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49166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DC424-3FAD-4BAE-AC88-D0FB72ABB817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F6DA6-BB39-417D-8CE7-3B021133BF3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57233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32062-5AB8-49F9-8383-F01C143B550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EBED3-BE7E-46FB-A6E2-57D2F08C3E6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08639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C7B7D-D20F-4DF1-8EAA-CD95E122375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66646-76BA-4064-9C80-EFDFFF01C55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0268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529E6-8513-4A2D-946A-2203A34B62B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14685-A761-48E3-8A77-C22AC6CB48C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767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1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44.xml"/><Relationship Id="rId19" Type="http://schemas.openxmlformats.org/officeDocument/2006/relationships/theme" Target="../theme/theme10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8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79.xml"/><Relationship Id="rId10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9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3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5.xml"/><Relationship Id="rId3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21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209.xml"/><Relationship Id="rId1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212.xml"/><Relationship Id="rId10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6.xml"/><Relationship Id="rId13" Type="http://schemas.openxmlformats.org/officeDocument/2006/relationships/slideLayout" Target="../slideLayouts/slideLayout231.xml"/><Relationship Id="rId18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221.xml"/><Relationship Id="rId7" Type="http://schemas.openxmlformats.org/officeDocument/2006/relationships/slideLayout" Target="../slideLayouts/slideLayout225.xml"/><Relationship Id="rId12" Type="http://schemas.openxmlformats.org/officeDocument/2006/relationships/slideLayout" Target="../slideLayouts/slideLayout230.xml"/><Relationship Id="rId17" Type="http://schemas.openxmlformats.org/officeDocument/2006/relationships/slideLayout" Target="../slideLayouts/slideLayout235.xml"/><Relationship Id="rId2" Type="http://schemas.openxmlformats.org/officeDocument/2006/relationships/slideLayout" Target="../slideLayouts/slideLayout220.xml"/><Relationship Id="rId16" Type="http://schemas.openxmlformats.org/officeDocument/2006/relationships/slideLayout" Target="../slideLayouts/slideLayout234.xml"/><Relationship Id="rId1" Type="http://schemas.openxmlformats.org/officeDocument/2006/relationships/slideLayout" Target="../slideLayouts/slideLayout219.xml"/><Relationship Id="rId6" Type="http://schemas.openxmlformats.org/officeDocument/2006/relationships/slideLayout" Target="../slideLayouts/slideLayout224.xml"/><Relationship Id="rId11" Type="http://schemas.openxmlformats.org/officeDocument/2006/relationships/slideLayout" Target="../slideLayouts/slideLayout229.xml"/><Relationship Id="rId5" Type="http://schemas.openxmlformats.org/officeDocument/2006/relationships/slideLayout" Target="../slideLayouts/slideLayout223.xml"/><Relationship Id="rId15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28.xml"/><Relationship Id="rId19" Type="http://schemas.openxmlformats.org/officeDocument/2006/relationships/theme" Target="../theme/theme17.xml"/><Relationship Id="rId4" Type="http://schemas.openxmlformats.org/officeDocument/2006/relationships/slideLayout" Target="../slideLayouts/slideLayout222.xml"/><Relationship Id="rId9" Type="http://schemas.openxmlformats.org/officeDocument/2006/relationships/slideLayout" Target="../slideLayouts/slideLayout227.xml"/><Relationship Id="rId14" Type="http://schemas.openxmlformats.org/officeDocument/2006/relationships/slideLayout" Target="../slideLayouts/slideLayout23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13" Type="http://schemas.openxmlformats.org/officeDocument/2006/relationships/slideLayout" Target="../slideLayouts/slideLayout249.xml"/><Relationship Id="rId18" Type="http://schemas.openxmlformats.org/officeDocument/2006/relationships/slideLayout" Target="../slideLayouts/slideLayout254.xml"/><Relationship Id="rId3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3.xml"/><Relationship Id="rId12" Type="http://schemas.openxmlformats.org/officeDocument/2006/relationships/slideLayout" Target="../slideLayouts/slideLayout248.xml"/><Relationship Id="rId17" Type="http://schemas.openxmlformats.org/officeDocument/2006/relationships/slideLayout" Target="../slideLayouts/slideLayout253.xml"/><Relationship Id="rId2" Type="http://schemas.openxmlformats.org/officeDocument/2006/relationships/slideLayout" Target="../slideLayouts/slideLayout238.xml"/><Relationship Id="rId16" Type="http://schemas.openxmlformats.org/officeDocument/2006/relationships/slideLayout" Target="../slideLayouts/slideLayout252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1.xml"/><Relationship Id="rId15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46.xml"/><Relationship Id="rId19" Type="http://schemas.openxmlformats.org/officeDocument/2006/relationships/theme" Target="../theme/theme18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Relationship Id="rId14" Type="http://schemas.openxmlformats.org/officeDocument/2006/relationships/slideLayout" Target="../slideLayouts/slideLayout25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08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1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17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18.xml"/><Relationship Id="rId16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26.xml"/><Relationship Id="rId19" Type="http://schemas.openxmlformats.org/officeDocument/2006/relationships/theme" Target="../theme/theme9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8DE4F34-769D-443B-836C-57691E455905}" type="datetime1">
              <a:rPr lang="en-US"/>
              <a:pPr>
                <a:defRPr/>
              </a:pPr>
              <a:t>9/17/2015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FA5C742-5102-4D68-82B2-2E08A6155D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8FCD984-E834-44D7-BB49-E26FBE105F5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2FB142E-BB53-4350-909E-A60C517D03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47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81" r:id="rId14"/>
    <p:sldLayoutId id="2147483882" r:id="rId15"/>
    <p:sldLayoutId id="2147483883" r:id="rId16"/>
    <p:sldLayoutId id="2147483884" r:id="rId17"/>
    <p:sldLayoutId id="2147483885" r:id="rId1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-109538"/>
            <a:ext cx="8228013" cy="190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9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88088"/>
            <a:ext cx="21320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+mn-ea"/>
                <a:cs typeface="Arial" charset="0"/>
              </a:defRPr>
            </a:lvl1pPr>
          </a:lstStyle>
          <a:p>
            <a:pPr defTabSz="449263">
              <a:defRPr/>
            </a:pPr>
            <a:endParaRPr lang="ru-RU"/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291263"/>
            <a:ext cx="2895600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88088"/>
            <a:ext cx="21320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+mn-ea"/>
                <a:cs typeface="Arial" charset="0"/>
              </a:defRPr>
            </a:lvl1pPr>
          </a:lstStyle>
          <a:p>
            <a:pPr defTabSz="449263">
              <a:defRPr/>
            </a:pPr>
            <a:fld id="{3DC6A191-BC0C-4A93-9FA7-ABE56A2826B6}" type="slidenum">
              <a:rPr lang="ru-RU"/>
              <a:pPr defTabSz="449263"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661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3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5DE105D-5FFD-45EF-A22F-9D6A54D09A75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17.09.2015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1E0E97C-9292-433F-B955-C2927E455A4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3142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-109538"/>
            <a:ext cx="8228013" cy="190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9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88088"/>
            <a:ext cx="21320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+mn-ea"/>
                <a:cs typeface="Arial" charset="0"/>
              </a:defRPr>
            </a:lvl1pPr>
          </a:lstStyle>
          <a:p>
            <a:pPr defTabSz="449263">
              <a:defRPr/>
            </a:pPr>
            <a:endParaRPr lang="ru-RU"/>
          </a:p>
        </p:txBody>
      </p:sp>
      <p:sp>
        <p:nvSpPr>
          <p:cNvPr id="6149" name="Text Box 4"/>
          <p:cNvSpPr txBox="1">
            <a:spLocks noChangeArrowheads="1"/>
          </p:cNvSpPr>
          <p:nvPr/>
        </p:nvSpPr>
        <p:spPr bwMode="auto">
          <a:xfrm>
            <a:off x="3124200" y="6291263"/>
            <a:ext cx="2895600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88088"/>
            <a:ext cx="21320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+mn-ea"/>
                <a:cs typeface="Arial" charset="0"/>
              </a:defRPr>
            </a:lvl1pPr>
          </a:lstStyle>
          <a:p>
            <a:pPr defTabSz="449263">
              <a:defRPr/>
            </a:pPr>
            <a:fld id="{82887E53-9914-4B9B-A0C4-11864CBAAA71}" type="slidenum">
              <a:rPr lang="ru-RU"/>
              <a:pPr defTabSz="449263"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445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AE926AFA-D158-4F73-9C93-CA92BBE84731}" type="datetimeFigureOut">
              <a:rPr lang="ru-RU"/>
              <a:pPr>
                <a:defRPr/>
              </a:pPr>
              <a:t>17.09.2015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42DAE0DB-69A4-4519-B201-8F75E39B9B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91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Microsoft YaHei" charset="-122"/>
                <a:cs typeface="+mn-cs"/>
              </a:defRPr>
            </a:lvl1pPr>
          </a:lstStyle>
          <a:p>
            <a:pPr>
              <a:defRPr/>
            </a:pPr>
            <a:fld id="{9B581420-0466-42C7-9413-9E39FBDC5922}" type="datetimeFigureOut">
              <a:rPr lang="ru-RU"/>
              <a:pPr>
                <a:defRPr/>
              </a:pPr>
              <a:t>17.09.2015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Microsoft YaHei" charset="-122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Microsoft YaHei" charset="-122"/>
                <a:cs typeface="+mn-cs"/>
              </a:defRPr>
            </a:lvl1pPr>
          </a:lstStyle>
          <a:p>
            <a:pPr>
              <a:defRPr/>
            </a:pPr>
            <a:fld id="{D6EF4E2C-4938-4FCF-93B7-232642C755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567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-109538"/>
            <a:ext cx="8228013" cy="190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9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88088"/>
            <a:ext cx="21320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+mn-ea"/>
                <a:cs typeface="Arial" charset="0"/>
              </a:defRPr>
            </a:lvl1pPr>
          </a:lstStyle>
          <a:p>
            <a:pPr defTabSz="449263">
              <a:defRPr/>
            </a:pPr>
            <a:endParaRPr lang="ru-RU"/>
          </a:p>
        </p:txBody>
      </p:sp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3124200" y="6291263"/>
            <a:ext cx="2895600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88088"/>
            <a:ext cx="21320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+mn-ea"/>
                <a:cs typeface="Arial" charset="0"/>
              </a:defRPr>
            </a:lvl1pPr>
          </a:lstStyle>
          <a:p>
            <a:pPr defTabSz="449263">
              <a:defRPr/>
            </a:pPr>
            <a:fld id="{5848E227-65C5-4A9E-B2B8-E1A4CABA3785}" type="slidenum">
              <a:rPr lang="ru-RU"/>
              <a:pPr defTabSz="449263"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788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8FCD984-E834-44D7-BB49-E26FBE105F5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2FB142E-BB53-4350-909E-A60C517D03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490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  <p:sldLayoutId id="2147483970" r:id="rId12"/>
    <p:sldLayoutId id="2147483971" r:id="rId13"/>
    <p:sldLayoutId id="2147483972" r:id="rId14"/>
    <p:sldLayoutId id="2147483973" r:id="rId15"/>
    <p:sldLayoutId id="2147483974" r:id="rId16"/>
    <p:sldLayoutId id="2147483975" r:id="rId17"/>
    <p:sldLayoutId id="2147483976" r:id="rId1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8FCD984-E834-44D7-BB49-E26FBE105F5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2FB142E-BB53-4350-909E-A60C517D03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978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3989" r:id="rId12"/>
    <p:sldLayoutId id="2147483990" r:id="rId13"/>
    <p:sldLayoutId id="2147483991" r:id="rId14"/>
    <p:sldLayoutId id="2147483992" r:id="rId15"/>
    <p:sldLayoutId id="2147483993" r:id="rId16"/>
    <p:sldLayoutId id="2147483994" r:id="rId17"/>
    <p:sldLayoutId id="2147483995" r:id="rId1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1" y="-110032"/>
            <a:ext cx="8228013" cy="1910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1" y="1599706"/>
            <a:ext cx="8228013" cy="4993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1" y="6288792"/>
            <a:ext cx="2132013" cy="495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mtClean="0">
                <a:solidFill>
                  <a:srgbClr val="000000"/>
                </a:solidFill>
                <a:ea typeface="+mn-ea"/>
                <a:cs typeface="Arial" charset="0"/>
              </a:defRPr>
            </a:lvl1pPr>
          </a:lstStyle>
          <a:p>
            <a:pPr defTabSz="449263">
              <a:buSzPct val="100000"/>
              <a:defRPr/>
            </a:pPr>
            <a:endParaRPr lang="ru-RU">
              <a:latin typeface="Calibri" pitchFamily="32" charset="0"/>
            </a:endParaRPr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290908"/>
            <a:ext cx="2895600" cy="490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>
              <a:solidFill>
                <a:srgbClr val="FFFFFF"/>
              </a:solidFill>
              <a:latin typeface="Calibri" pitchFamily="32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1" y="6288792"/>
            <a:ext cx="2132013" cy="495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mtClean="0">
                <a:solidFill>
                  <a:srgbClr val="000000"/>
                </a:solidFill>
                <a:ea typeface="+mn-ea"/>
                <a:cs typeface="Arial" charset="0"/>
              </a:defRPr>
            </a:lvl1pPr>
          </a:lstStyle>
          <a:p>
            <a:pPr defTabSz="449263">
              <a:buSzPct val="100000"/>
              <a:defRPr/>
            </a:pPr>
            <a:fld id="{7304B375-C69C-43A2-9B7F-DF9752B674F6}" type="slidenum">
              <a:rPr lang="ru-RU">
                <a:latin typeface="Calibri" pitchFamily="32" charset="0"/>
              </a:rPr>
              <a:pPr defTabSz="449263">
                <a:buSzPct val="100000"/>
                <a:defRPr/>
              </a:pPr>
              <a:t>‹#›</a:t>
            </a:fld>
            <a:endParaRPr lang="ru-RU">
              <a:latin typeface="Calibri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59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-110030"/>
            <a:ext cx="8228013" cy="1910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599706"/>
            <a:ext cx="8228013" cy="4993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2" y="6288810"/>
            <a:ext cx="2132013" cy="495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mtClean="0">
                <a:solidFill>
                  <a:srgbClr val="000000"/>
                </a:solidFill>
                <a:ea typeface="+mn-ea"/>
                <a:cs typeface="Arial" charset="0"/>
              </a:defRPr>
            </a:lvl1pPr>
          </a:lstStyle>
          <a:p>
            <a:pPr defTabSz="449263">
              <a:buSzPct val="100000"/>
              <a:defRPr/>
            </a:pPr>
            <a:endParaRPr lang="ru-RU">
              <a:latin typeface="Calibri" pitchFamily="32" charset="0"/>
            </a:endParaRPr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290926"/>
            <a:ext cx="2895600" cy="490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>
              <a:solidFill>
                <a:srgbClr val="FFFFFF"/>
              </a:solidFill>
              <a:latin typeface="Calibri" pitchFamily="32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2" y="6288810"/>
            <a:ext cx="2132013" cy="495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mtClean="0">
                <a:solidFill>
                  <a:srgbClr val="000000"/>
                </a:solidFill>
                <a:ea typeface="+mn-ea"/>
                <a:cs typeface="Arial" charset="0"/>
              </a:defRPr>
            </a:lvl1pPr>
          </a:lstStyle>
          <a:p>
            <a:pPr defTabSz="449263">
              <a:buSzPct val="100000"/>
              <a:defRPr/>
            </a:pPr>
            <a:fld id="{7304B375-C69C-43A2-9B7F-DF9752B674F6}" type="slidenum">
              <a:rPr lang="ru-RU">
                <a:latin typeface="Calibri" pitchFamily="32" charset="0"/>
              </a:rPr>
              <a:pPr defTabSz="449263">
                <a:buSzPct val="100000"/>
                <a:defRPr/>
              </a:pPr>
              <a:t>‹#›</a:t>
            </a:fld>
            <a:endParaRPr lang="ru-RU">
              <a:latin typeface="Calibri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91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17.09.2015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0152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-109538"/>
            <a:ext cx="8228013" cy="190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9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88088"/>
            <a:ext cx="21320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+mn-ea"/>
                <a:cs typeface="Arial" charset="0"/>
              </a:defRPr>
            </a:lvl1pPr>
          </a:lstStyle>
          <a:p>
            <a:pPr defTabSz="449263">
              <a:defRPr/>
            </a:pPr>
            <a:endParaRPr lang="ru-RU"/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291263"/>
            <a:ext cx="2895600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88088"/>
            <a:ext cx="21320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+mn-ea"/>
                <a:cs typeface="Arial" charset="0"/>
              </a:defRPr>
            </a:lvl1pPr>
          </a:lstStyle>
          <a:p>
            <a:pPr defTabSz="449263">
              <a:defRPr/>
            </a:pPr>
            <a:fld id="{392A5E29-55B6-468E-8F0F-BAD241BC3CFE}" type="slidenum">
              <a:rPr lang="ru-RU"/>
              <a:pPr defTabSz="449263"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049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8FCD984-E834-44D7-BB49-E26FBE105F5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2FB142E-BB53-4350-909E-A60C517D03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676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  <p:sldLayoutId id="2147483808" r:id="rId17"/>
    <p:sldLayoutId id="2147483809" r:id="rId1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8FCD984-E834-44D7-BB49-E26FBE105F5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2FB142E-BB53-4350-909E-A60C517D03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667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  <p:sldLayoutId id="2147483828" r:id="rId1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8FCD984-E834-44D7-BB49-E26FBE105F5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2FB142E-BB53-4350-909E-A60C517D03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733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  <p:sldLayoutId id="2147483844" r:id="rId15"/>
    <p:sldLayoutId id="2147483845" r:id="rId16"/>
    <p:sldLayoutId id="2147483846" r:id="rId17"/>
    <p:sldLayoutId id="2147483847" r:id="rId1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8FCD984-E834-44D7-BB49-E26FBE105F5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2FB142E-BB53-4350-909E-A60C517D03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40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  <p:sldLayoutId id="2147483861" r:id="rId13"/>
    <p:sldLayoutId id="2147483862" r:id="rId14"/>
    <p:sldLayoutId id="2147483863" r:id="rId15"/>
    <p:sldLayoutId id="2147483864" r:id="rId16"/>
    <p:sldLayoutId id="2147483865" r:id="rId17"/>
    <p:sldLayoutId id="2147483866" r:id="rId1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_____Microsoft_Excel_97-20031.xls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6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6.xml"/><Relationship Id="rId5" Type="http://schemas.openxmlformats.org/officeDocument/2006/relationships/image" Target="../media/image7.pn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1.xml"/><Relationship Id="rId4" Type="http://schemas.openxmlformats.org/officeDocument/2006/relationships/chart" Target="../charts/char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6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4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slideLayout" Target="../slideLayouts/slideLayout15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3.png"/><Relationship Id="rId5" Type="http://schemas.openxmlformats.org/officeDocument/2006/relationships/oleObject" Target="../embeddings/_____Microsoft_Excel_97-20032.xls"/><Relationship Id="rId4" Type="http://schemas.openxmlformats.org/officeDocument/2006/relationships/oleObject" Target="../embeddings/oleObject3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5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54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54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54.xml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5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5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5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5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5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5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8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9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8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5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5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5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0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60.png"/><Relationship Id="rId4" Type="http://schemas.openxmlformats.org/officeDocument/2006/relationships/image" Target="../media/image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5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54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5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5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4.xml"/><Relationship Id="rId5" Type="http://schemas.openxmlformats.org/officeDocument/2006/relationships/chart" Target="../charts/chart1.xml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3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1763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Прямоугольник 2"/>
          <p:cNvSpPr>
            <a:spLocks noChangeArrowheads="1"/>
          </p:cNvSpPr>
          <p:nvPr/>
        </p:nvSpPr>
        <p:spPr bwMode="auto">
          <a:xfrm>
            <a:off x="250825" y="1471613"/>
            <a:ext cx="8782050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000" b="1" dirty="0" smtClean="0"/>
              <a:t> </a:t>
            </a:r>
            <a:endParaRPr lang="ru-RU" altLang="ru-RU" sz="2000" b="1" dirty="0"/>
          </a:p>
          <a:p>
            <a:pPr algn="ctr"/>
            <a:r>
              <a:rPr lang="ru-RU" altLang="ru-RU" sz="2800" b="1" dirty="0" smtClean="0">
                <a:solidFill>
                  <a:schemeClr val="tx2"/>
                </a:solidFill>
              </a:rPr>
              <a:t>«Основные подходы к организации </a:t>
            </a:r>
            <a:r>
              <a:rPr lang="ru-RU" altLang="ru-RU" sz="2800" b="1" dirty="0" err="1" smtClean="0">
                <a:solidFill>
                  <a:schemeClr val="tx2"/>
                </a:solidFill>
              </a:rPr>
              <a:t>здоровьесберегающей</a:t>
            </a:r>
            <a:r>
              <a:rPr lang="ru-RU" altLang="ru-RU" sz="2800" b="1" dirty="0" smtClean="0">
                <a:solidFill>
                  <a:schemeClr val="tx2"/>
                </a:solidFill>
              </a:rPr>
              <a:t> и физкультурно-массовой работы в свете поэтапного внедрения Всероссийского физкультурно-спортивного комплекса Готов к труду </a:t>
            </a:r>
          </a:p>
          <a:p>
            <a:pPr algn="ctr"/>
            <a:r>
              <a:rPr lang="ru-RU" altLang="ru-RU" sz="2800" b="1" dirty="0" smtClean="0">
                <a:solidFill>
                  <a:schemeClr val="tx2"/>
                </a:solidFill>
              </a:rPr>
              <a:t>и обороне» (ГТО)»</a:t>
            </a:r>
            <a:endParaRPr lang="ru-RU" altLang="ru-RU" sz="2800" b="1" dirty="0">
              <a:solidFill>
                <a:schemeClr val="tx2"/>
              </a:solidFill>
            </a:endParaRPr>
          </a:p>
          <a:p>
            <a:pPr algn="ctr"/>
            <a:r>
              <a:rPr lang="ru-RU" altLang="ru-RU" sz="3200" b="1" dirty="0" smtClean="0">
                <a:solidFill>
                  <a:schemeClr val="tx2"/>
                </a:solidFill>
              </a:rPr>
              <a:t>   </a:t>
            </a:r>
          </a:p>
          <a:p>
            <a:pPr algn="ctr"/>
            <a:r>
              <a:rPr lang="ru-RU" altLang="ru-RU" sz="3200" b="1" dirty="0">
                <a:solidFill>
                  <a:schemeClr val="tx2"/>
                </a:solidFill>
              </a:rPr>
              <a:t> </a:t>
            </a:r>
            <a:r>
              <a:rPr lang="ru-RU" altLang="ru-RU" sz="3200" b="1" dirty="0" smtClean="0">
                <a:solidFill>
                  <a:schemeClr val="tx2"/>
                </a:solidFill>
              </a:rPr>
              <a:t>  </a:t>
            </a:r>
            <a:r>
              <a:rPr lang="ru-RU" altLang="ru-RU" sz="2000" b="1" dirty="0" smtClean="0"/>
              <a:t>Ж.В. Соркина,   </a:t>
            </a:r>
          </a:p>
          <a:p>
            <a:pPr algn="ctr"/>
            <a:r>
              <a:rPr lang="ru-RU" altLang="ru-RU" sz="2000" b="1" dirty="0" smtClean="0"/>
              <a:t>                             ведущий советник сектора  </a:t>
            </a:r>
          </a:p>
          <a:p>
            <a:pPr algn="ctr"/>
            <a:r>
              <a:rPr lang="ru-RU" altLang="ru-RU" sz="2000" b="1" dirty="0" smtClean="0"/>
              <a:t>                                           реализации программ внеурочной</a:t>
            </a:r>
          </a:p>
          <a:p>
            <a:pPr algn="ctr"/>
            <a:r>
              <a:rPr lang="ru-RU" altLang="ru-RU" sz="2000" b="1" dirty="0" smtClean="0"/>
              <a:t>                                                   и </a:t>
            </a:r>
            <a:r>
              <a:rPr lang="ru-RU" altLang="ru-RU" sz="2000" b="1" dirty="0" err="1" smtClean="0"/>
              <a:t>здоровьесберегающей</a:t>
            </a:r>
            <a:r>
              <a:rPr lang="ru-RU" altLang="ru-RU" sz="2000" b="1" dirty="0" smtClean="0"/>
              <a:t> деятельности</a:t>
            </a:r>
          </a:p>
          <a:p>
            <a:pPr algn="ctr"/>
            <a:r>
              <a:rPr lang="ru-RU" altLang="ru-RU" sz="2000" b="1" dirty="0" smtClean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ru-RU" altLang="ru-RU" sz="2000" b="1" dirty="0" smtClean="0">
                <a:solidFill>
                  <a:schemeClr val="tx2"/>
                </a:solidFill>
              </a:rPr>
              <a:t> </a:t>
            </a:r>
          </a:p>
          <a:p>
            <a:pPr algn="ctr"/>
            <a:endParaRPr lang="ru-RU" altLang="ru-RU" sz="3200" b="1" dirty="0">
              <a:solidFill>
                <a:schemeClr val="tx2"/>
              </a:solidFill>
            </a:endParaRPr>
          </a:p>
        </p:txBody>
      </p:sp>
      <p:pic>
        <p:nvPicPr>
          <p:cNvPr id="2053" name="Picture 2" descr="File:Coat of Arms of Tatarstan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5" y="182563"/>
            <a:ext cx="10858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Подзаголовок 4"/>
          <p:cNvSpPr>
            <a:spLocks noGrp="1"/>
          </p:cNvSpPr>
          <p:nvPr>
            <p:ph type="subTitle" idx="1"/>
          </p:nvPr>
        </p:nvSpPr>
        <p:spPr>
          <a:xfrm flipV="1">
            <a:off x="2195513" y="6408737"/>
            <a:ext cx="5432425" cy="573087"/>
          </a:xfrm>
        </p:spPr>
        <p:txBody>
          <a:bodyPr/>
          <a:lstStyle/>
          <a:p>
            <a:r>
              <a:rPr lang="ru-RU" altLang="ru-RU" sz="2000" b="1" dirty="0" smtClean="0">
                <a:solidFill>
                  <a:schemeClr val="tx1"/>
                </a:solidFill>
              </a:rPr>
              <a:t> .</a:t>
            </a:r>
          </a:p>
          <a:p>
            <a:endParaRPr lang="ru-RU" altLang="ru-RU" sz="2000" b="1" dirty="0" smtClean="0">
              <a:solidFill>
                <a:schemeClr val="tx1"/>
              </a:solidFill>
            </a:endParaRPr>
          </a:p>
        </p:txBody>
      </p:sp>
      <p:pic>
        <p:nvPicPr>
          <p:cNvPr id="205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6384925"/>
            <a:ext cx="8510588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243408"/>
            <a:ext cx="9175750" cy="689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639"/>
            <a:ext cx="1403350" cy="6855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39114"/>
            <a:ext cx="658812" cy="859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7" name="AutoShape 4"/>
          <p:cNvSpPr>
            <a:spLocks noChangeArrowheads="1"/>
          </p:cNvSpPr>
          <p:nvPr/>
        </p:nvSpPr>
        <p:spPr bwMode="auto">
          <a:xfrm>
            <a:off x="701675" y="6403059"/>
            <a:ext cx="8370888" cy="385114"/>
          </a:xfrm>
          <a:custGeom>
            <a:avLst/>
            <a:gdLst>
              <a:gd name="T0" fmla="*/ 0 w 8370888"/>
              <a:gd name="T1" fmla="*/ 0 h 288925"/>
              <a:gd name="T2" fmla="*/ 8322733 w 8370888"/>
              <a:gd name="T3" fmla="*/ 0 h 288925"/>
              <a:gd name="T4" fmla="*/ 8370888 w 8370888"/>
              <a:gd name="T5" fmla="*/ 48155 h 288925"/>
              <a:gd name="T6" fmla="*/ 8370888 w 8370888"/>
              <a:gd name="T7" fmla="*/ 288925 h 288925"/>
              <a:gd name="T8" fmla="*/ 8370888 w 8370888"/>
              <a:gd name="T9" fmla="*/ 288925 h 288925"/>
              <a:gd name="T10" fmla="*/ 48155 w 8370888"/>
              <a:gd name="T11" fmla="*/ 288925 h 288925"/>
              <a:gd name="T12" fmla="*/ 0 w 8370888"/>
              <a:gd name="T13" fmla="*/ 240770 h 288925"/>
              <a:gd name="T14" fmla="*/ 0 w 8370888"/>
              <a:gd name="T15" fmla="*/ 0 h 2889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370888"/>
              <a:gd name="T25" fmla="*/ 0 h 288925"/>
              <a:gd name="T26" fmla="*/ 8370888 w 8370888"/>
              <a:gd name="T27" fmla="*/ 288925 h 2889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370888" h="288925">
                <a:moveTo>
                  <a:pt x="0" y="0"/>
                </a:moveTo>
                <a:lnTo>
                  <a:pt x="8322733" y="0"/>
                </a:lnTo>
                <a:lnTo>
                  <a:pt x="8370888" y="48155"/>
                </a:lnTo>
                <a:lnTo>
                  <a:pt x="8370888" y="288925"/>
                </a:lnTo>
                <a:lnTo>
                  <a:pt x="48155" y="288925"/>
                </a:lnTo>
                <a:lnTo>
                  <a:pt x="0" y="24077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4780C5"/>
              </a:gs>
              <a:gs pos="100000">
                <a:srgbClr val="254872"/>
              </a:gs>
            </a:gsLst>
            <a:lin ang="10800000" scaled="1"/>
          </a:gradFill>
          <a:ln w="25560">
            <a:solidFill>
              <a:srgbClr val="385D8A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</p:spPr>
        <p:txBody>
          <a:bodyPr lIns="90000" tIns="46800" rIns="90000" bIns="46800" anchor="ctr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>
                <a:solidFill>
                  <a:srgbClr val="FFFFFF"/>
                </a:solidFill>
              </a:rPr>
              <a:t>Министерство образования и науки Республики Татарстан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63312" y="205258"/>
            <a:ext cx="7632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ahoma"/>
                <a:ea typeface="+mj-ea"/>
                <a:cs typeface="Tahoma" pitchFamily="32" charset="0"/>
              </a:rPr>
              <a:t>Школы, содействующие здоровью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63312" y="836712"/>
            <a:ext cx="3798168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hangingPunct="0">
              <a:spcBef>
                <a:spcPts val="500"/>
              </a:spcBef>
            </a:pPr>
            <a:r>
              <a:rPr lang="ru-RU" altLang="ru-RU" b="1" dirty="0">
                <a:solidFill>
                  <a:srgbClr val="FF0000"/>
                </a:solidFill>
                <a:latin typeface="Tahoma"/>
              </a:rPr>
              <a:t>Критерии</a:t>
            </a:r>
          </a:p>
          <a:p>
            <a:pPr lvl="0" hangingPunct="0">
              <a:spcBef>
                <a:spcPts val="500"/>
              </a:spcBef>
            </a:pPr>
            <a:r>
              <a:rPr lang="ru-RU" altLang="ru-RU" b="1" dirty="0">
                <a:solidFill>
                  <a:srgbClr val="17375E"/>
                </a:solidFill>
                <a:latin typeface="Tahoma"/>
              </a:rPr>
              <a:t>Бронзовый уровень</a:t>
            </a:r>
          </a:p>
          <a:p>
            <a:pPr lvl="0" hangingPunct="0">
              <a:spcBef>
                <a:spcPts val="500"/>
              </a:spcBef>
            </a:pPr>
            <a:r>
              <a:rPr lang="ru-RU" altLang="ru-RU" b="1" dirty="0">
                <a:solidFill>
                  <a:prstClr val="black"/>
                </a:solidFill>
                <a:latin typeface="Tahoma"/>
              </a:rPr>
              <a:t>1. Инфраструктура</a:t>
            </a:r>
          </a:p>
          <a:p>
            <a:pPr lvl="0" hangingPunct="0">
              <a:spcBef>
                <a:spcPts val="500"/>
              </a:spcBef>
            </a:pPr>
            <a:r>
              <a:rPr lang="ru-RU" altLang="ru-RU" b="1" dirty="0">
                <a:solidFill>
                  <a:prstClr val="black"/>
                </a:solidFill>
                <a:latin typeface="Tahoma"/>
              </a:rPr>
              <a:t>2. Физическое развитие</a:t>
            </a:r>
          </a:p>
          <a:p>
            <a:pPr lvl="0" hangingPunct="0">
              <a:spcBef>
                <a:spcPts val="500"/>
              </a:spcBef>
            </a:pPr>
            <a:r>
              <a:rPr lang="ru-RU" altLang="ru-RU" b="1" dirty="0">
                <a:solidFill>
                  <a:prstClr val="black"/>
                </a:solidFill>
                <a:latin typeface="Tahoma"/>
              </a:rPr>
              <a:t>и двигательная активность</a:t>
            </a:r>
          </a:p>
          <a:p>
            <a:pPr lvl="0" hangingPunct="0">
              <a:spcBef>
                <a:spcPts val="500"/>
              </a:spcBef>
            </a:pPr>
            <a:r>
              <a:rPr lang="ru-RU" altLang="ru-RU" b="1" dirty="0">
                <a:solidFill>
                  <a:prstClr val="black"/>
                </a:solidFill>
                <a:latin typeface="Tahoma"/>
              </a:rPr>
              <a:t>3. Питание</a:t>
            </a:r>
          </a:p>
          <a:p>
            <a:pPr lvl="0" hangingPunct="0">
              <a:spcBef>
                <a:spcPts val="500"/>
              </a:spcBef>
            </a:pPr>
            <a:r>
              <a:rPr lang="ru-RU" altLang="ru-RU" b="1" dirty="0">
                <a:solidFill>
                  <a:prstClr val="black"/>
                </a:solidFill>
                <a:latin typeface="Tahoma"/>
              </a:rPr>
              <a:t>4. Превентивные меры</a:t>
            </a:r>
          </a:p>
          <a:p>
            <a:pPr lvl="0" hangingPunct="0">
              <a:spcBef>
                <a:spcPts val="500"/>
              </a:spcBef>
            </a:pPr>
            <a:r>
              <a:rPr lang="ru-RU" altLang="ru-RU" b="1" dirty="0">
                <a:solidFill>
                  <a:srgbClr val="17375E"/>
                </a:solidFill>
                <a:latin typeface="Tahoma"/>
              </a:rPr>
              <a:t>Серебряный уровень</a:t>
            </a:r>
          </a:p>
          <a:p>
            <a:pPr lvl="0" hangingPunct="0">
              <a:spcBef>
                <a:spcPts val="500"/>
              </a:spcBef>
            </a:pPr>
            <a:r>
              <a:rPr lang="ru-RU" altLang="ru-RU" b="1" dirty="0">
                <a:solidFill>
                  <a:prstClr val="black"/>
                </a:solidFill>
                <a:latin typeface="Tahoma"/>
              </a:rPr>
              <a:t>1-4, 5. Профильные образовательные программы</a:t>
            </a:r>
          </a:p>
          <a:p>
            <a:pPr lvl="0" hangingPunct="0">
              <a:spcBef>
                <a:spcPts val="500"/>
              </a:spcBef>
            </a:pPr>
            <a:r>
              <a:rPr lang="ru-RU" altLang="ru-RU" b="1" dirty="0">
                <a:solidFill>
                  <a:srgbClr val="17375E"/>
                </a:solidFill>
                <a:latin typeface="Tahoma"/>
              </a:rPr>
              <a:t>Золотой уровень</a:t>
            </a:r>
          </a:p>
          <a:p>
            <a:pPr lvl="0" hangingPunct="0">
              <a:spcBef>
                <a:spcPts val="500"/>
              </a:spcBef>
            </a:pPr>
            <a:r>
              <a:rPr lang="ru-RU" altLang="ru-RU" b="1" dirty="0">
                <a:solidFill>
                  <a:prstClr val="black"/>
                </a:solidFill>
                <a:latin typeface="Tahoma"/>
              </a:rPr>
              <a:t>1-5, 6. Кадры</a:t>
            </a:r>
          </a:p>
          <a:p>
            <a:pPr lvl="0" hangingPunct="0">
              <a:spcBef>
                <a:spcPts val="500"/>
              </a:spcBef>
            </a:pPr>
            <a:r>
              <a:rPr lang="ru-RU" altLang="ru-RU" b="1" dirty="0">
                <a:solidFill>
                  <a:prstClr val="black"/>
                </a:solidFill>
                <a:latin typeface="Tahoma"/>
              </a:rPr>
              <a:t>7. Политика содействия здоровью</a:t>
            </a:r>
          </a:p>
          <a:p>
            <a:pPr lvl="0" hangingPunct="0">
              <a:spcBef>
                <a:spcPts val="500"/>
              </a:spcBef>
            </a:pPr>
            <a:r>
              <a:rPr lang="ru-RU" altLang="ru-RU" b="1" dirty="0">
                <a:solidFill>
                  <a:prstClr val="black"/>
                </a:solidFill>
                <a:latin typeface="Tahoma"/>
              </a:rPr>
              <a:t>8.   Социальное партнерство</a:t>
            </a:r>
            <a:endParaRPr lang="ru-RU" altLang="ru-RU" sz="2000" b="1" dirty="0">
              <a:solidFill>
                <a:prstClr val="black"/>
              </a:solidFill>
              <a:latin typeface="Tahoma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6782356"/>
              </p:ext>
            </p:extLst>
          </p:nvPr>
        </p:nvGraphicFramePr>
        <p:xfrm>
          <a:off x="5061480" y="980728"/>
          <a:ext cx="3978474" cy="5018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4" r:id="rId8" imgW="4389500" imgH="4493141" progId="Excel.Chart.8">
                  <p:embed/>
                </p:oleObj>
              </mc:Choice>
              <mc:Fallback>
                <p:oleObj r:id="rId8" imgW="4389500" imgH="4493141" progId="Excel.Chart.8">
                  <p:embed/>
                  <p:pic>
                    <p:nvPicPr>
                      <p:cNvPr id="0" name="Объект 12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1480" y="980728"/>
                        <a:ext cx="3978474" cy="50185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946596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8" y="-28277"/>
            <a:ext cx="1403350" cy="6855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39114"/>
            <a:ext cx="658812" cy="859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7" name="AutoShape 4"/>
          <p:cNvSpPr>
            <a:spLocks noChangeArrowheads="1"/>
          </p:cNvSpPr>
          <p:nvPr/>
        </p:nvSpPr>
        <p:spPr bwMode="auto">
          <a:xfrm>
            <a:off x="701675" y="6403059"/>
            <a:ext cx="8370888" cy="385114"/>
          </a:xfrm>
          <a:custGeom>
            <a:avLst/>
            <a:gdLst>
              <a:gd name="T0" fmla="*/ 0 w 8370888"/>
              <a:gd name="T1" fmla="*/ 0 h 288925"/>
              <a:gd name="T2" fmla="*/ 8322733 w 8370888"/>
              <a:gd name="T3" fmla="*/ 0 h 288925"/>
              <a:gd name="T4" fmla="*/ 8370888 w 8370888"/>
              <a:gd name="T5" fmla="*/ 48155 h 288925"/>
              <a:gd name="T6" fmla="*/ 8370888 w 8370888"/>
              <a:gd name="T7" fmla="*/ 288925 h 288925"/>
              <a:gd name="T8" fmla="*/ 8370888 w 8370888"/>
              <a:gd name="T9" fmla="*/ 288925 h 288925"/>
              <a:gd name="T10" fmla="*/ 48155 w 8370888"/>
              <a:gd name="T11" fmla="*/ 288925 h 288925"/>
              <a:gd name="T12" fmla="*/ 0 w 8370888"/>
              <a:gd name="T13" fmla="*/ 240770 h 288925"/>
              <a:gd name="T14" fmla="*/ 0 w 8370888"/>
              <a:gd name="T15" fmla="*/ 0 h 2889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370888"/>
              <a:gd name="T25" fmla="*/ 0 h 288925"/>
              <a:gd name="T26" fmla="*/ 8370888 w 8370888"/>
              <a:gd name="T27" fmla="*/ 288925 h 2889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370888" h="288925">
                <a:moveTo>
                  <a:pt x="0" y="0"/>
                </a:moveTo>
                <a:lnTo>
                  <a:pt x="8322733" y="0"/>
                </a:lnTo>
                <a:lnTo>
                  <a:pt x="8370888" y="48155"/>
                </a:lnTo>
                <a:lnTo>
                  <a:pt x="8370888" y="288925"/>
                </a:lnTo>
                <a:lnTo>
                  <a:pt x="48155" y="288925"/>
                </a:lnTo>
                <a:lnTo>
                  <a:pt x="0" y="24077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4780C5"/>
              </a:gs>
              <a:gs pos="100000">
                <a:srgbClr val="254872"/>
              </a:gs>
            </a:gsLst>
            <a:lin ang="10800000" scaled="1"/>
          </a:gradFill>
          <a:ln w="25560">
            <a:solidFill>
              <a:srgbClr val="385D8A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</p:spPr>
        <p:txBody>
          <a:bodyPr lIns="90000" tIns="46800" rIns="90000" bIns="46800" anchor="ctr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>
                <a:solidFill>
                  <a:srgbClr val="FFFFFF"/>
                </a:solidFill>
              </a:rPr>
              <a:t>Министерство образования и науки Республики Татарстан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43608" y="116632"/>
            <a:ext cx="784887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Раннее выявление отклонений в состоянии здоровья школьников с использованием аппаратно-программного комплекса "</a:t>
            </a:r>
            <a:r>
              <a:rPr kumimoji="0" lang="ru-RU" sz="2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АРМИС</a:t>
            </a:r>
            <a:r>
              <a:rPr kumimoji="0" lang="ru-RU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"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1809403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B641B"/>
              </a:buClr>
              <a:buSzPct val="68000"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Позволяет выявлять  отклонения   в сердечно-сосудистой,  дыхательной, зрительной,  слуховой и центральной нервной системах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7" name="Picture 3" descr="C:\Work\Projects\Armis\Plakat\noteboo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988840"/>
            <a:ext cx="2411412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Work\Projects\Armis\Plakat\box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109650"/>
            <a:ext cx="3546922" cy="2316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84249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-91702"/>
            <a:ext cx="9175750" cy="689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639"/>
            <a:ext cx="1403350" cy="6855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39114"/>
            <a:ext cx="658812" cy="859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7" name="AutoShape 4"/>
          <p:cNvSpPr>
            <a:spLocks noChangeArrowheads="1"/>
          </p:cNvSpPr>
          <p:nvPr/>
        </p:nvSpPr>
        <p:spPr bwMode="auto">
          <a:xfrm>
            <a:off x="701675" y="6403059"/>
            <a:ext cx="8370888" cy="385114"/>
          </a:xfrm>
          <a:custGeom>
            <a:avLst/>
            <a:gdLst>
              <a:gd name="T0" fmla="*/ 0 w 8370888"/>
              <a:gd name="T1" fmla="*/ 0 h 288925"/>
              <a:gd name="T2" fmla="*/ 8322733 w 8370888"/>
              <a:gd name="T3" fmla="*/ 0 h 288925"/>
              <a:gd name="T4" fmla="*/ 8370888 w 8370888"/>
              <a:gd name="T5" fmla="*/ 48155 h 288925"/>
              <a:gd name="T6" fmla="*/ 8370888 w 8370888"/>
              <a:gd name="T7" fmla="*/ 288925 h 288925"/>
              <a:gd name="T8" fmla="*/ 8370888 w 8370888"/>
              <a:gd name="T9" fmla="*/ 288925 h 288925"/>
              <a:gd name="T10" fmla="*/ 48155 w 8370888"/>
              <a:gd name="T11" fmla="*/ 288925 h 288925"/>
              <a:gd name="T12" fmla="*/ 0 w 8370888"/>
              <a:gd name="T13" fmla="*/ 240770 h 288925"/>
              <a:gd name="T14" fmla="*/ 0 w 8370888"/>
              <a:gd name="T15" fmla="*/ 0 h 2889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370888"/>
              <a:gd name="T25" fmla="*/ 0 h 288925"/>
              <a:gd name="T26" fmla="*/ 8370888 w 8370888"/>
              <a:gd name="T27" fmla="*/ 288925 h 2889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370888" h="288925">
                <a:moveTo>
                  <a:pt x="0" y="0"/>
                </a:moveTo>
                <a:lnTo>
                  <a:pt x="8322733" y="0"/>
                </a:lnTo>
                <a:lnTo>
                  <a:pt x="8370888" y="48155"/>
                </a:lnTo>
                <a:lnTo>
                  <a:pt x="8370888" y="288925"/>
                </a:lnTo>
                <a:lnTo>
                  <a:pt x="48155" y="288925"/>
                </a:lnTo>
                <a:lnTo>
                  <a:pt x="0" y="24077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4780C5"/>
              </a:gs>
              <a:gs pos="100000">
                <a:srgbClr val="254872"/>
              </a:gs>
            </a:gsLst>
            <a:lin ang="10800000" scaled="1"/>
          </a:gradFill>
          <a:ln w="25560">
            <a:solidFill>
              <a:srgbClr val="385D8A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</p:spPr>
        <p:txBody>
          <a:bodyPr lIns="90000" tIns="46800" rIns="90000" bIns="46800" anchor="ctr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>
                <a:solidFill>
                  <a:srgbClr val="FFFFFF"/>
                </a:solidFill>
              </a:rPr>
              <a:t>Министерство образования и науки Республики Татарстан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08069" y="239114"/>
            <a:ext cx="79208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Результаты доврачебной </a:t>
            </a:r>
            <a:r>
              <a:rPr kumimoji="0" lang="ru-R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скрининговой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диагностики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7614049"/>
              </p:ext>
            </p:extLst>
          </p:nvPr>
        </p:nvGraphicFramePr>
        <p:xfrm>
          <a:off x="688045" y="1484784"/>
          <a:ext cx="8564475" cy="4752529"/>
        </p:xfrm>
        <a:graphic>
          <a:graphicData uri="http://schemas.openxmlformats.org/drawingml/2006/table">
            <a:tbl>
              <a:tblPr firstRow="1" firstCol="1" bandRow="1"/>
              <a:tblGrid>
                <a:gridCol w="2336434"/>
                <a:gridCol w="1557623"/>
                <a:gridCol w="1644158"/>
                <a:gridCol w="1644158"/>
                <a:gridCol w="1382102"/>
              </a:tblGrid>
              <a:tr h="8918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</a:rPr>
                        <a:t>  2012-2013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</a:rPr>
                        <a:t>учебный год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</a:rPr>
                        <a:t>2013-2014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</a:rPr>
                        <a:t>учебный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</a:rPr>
                        <a:t>2014-2015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</a:rPr>
                        <a:t>учебный год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</a:rPr>
                        <a:t>ИТОГО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10930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</a:rPr>
                        <a:t>Количество      обследованных обучающихся </a:t>
                      </a:r>
                      <a:endParaRPr lang="ru-RU" sz="18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4 873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9 920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9 685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24 478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7676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50" dirty="0" smtClean="0">
                          <a:effectLst/>
                        </a:rPr>
                        <a:t> </a:t>
                      </a:r>
                      <a:r>
                        <a:rPr lang="ru-RU" sz="1800" dirty="0" smtClean="0">
                          <a:effectLst/>
                        </a:rPr>
                        <a:t>Количество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     обучающихся,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    направленных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в лечебно-профилактические учреждения для подтверждения результатов обследования </a:t>
                      </a:r>
                      <a:endParaRPr lang="ru-RU" sz="18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1 923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4 645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5 124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11 692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0452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8" y="-28277"/>
            <a:ext cx="1065797" cy="6855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39114"/>
            <a:ext cx="658812" cy="859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7" name="AutoShape 4"/>
          <p:cNvSpPr>
            <a:spLocks noChangeArrowheads="1"/>
          </p:cNvSpPr>
          <p:nvPr/>
        </p:nvSpPr>
        <p:spPr bwMode="auto">
          <a:xfrm>
            <a:off x="701675" y="6403059"/>
            <a:ext cx="8370888" cy="385114"/>
          </a:xfrm>
          <a:custGeom>
            <a:avLst/>
            <a:gdLst>
              <a:gd name="T0" fmla="*/ 0 w 8370888"/>
              <a:gd name="T1" fmla="*/ 0 h 288925"/>
              <a:gd name="T2" fmla="*/ 8322733 w 8370888"/>
              <a:gd name="T3" fmla="*/ 0 h 288925"/>
              <a:gd name="T4" fmla="*/ 8370888 w 8370888"/>
              <a:gd name="T5" fmla="*/ 48155 h 288925"/>
              <a:gd name="T6" fmla="*/ 8370888 w 8370888"/>
              <a:gd name="T7" fmla="*/ 288925 h 288925"/>
              <a:gd name="T8" fmla="*/ 8370888 w 8370888"/>
              <a:gd name="T9" fmla="*/ 288925 h 288925"/>
              <a:gd name="T10" fmla="*/ 48155 w 8370888"/>
              <a:gd name="T11" fmla="*/ 288925 h 288925"/>
              <a:gd name="T12" fmla="*/ 0 w 8370888"/>
              <a:gd name="T13" fmla="*/ 240770 h 288925"/>
              <a:gd name="T14" fmla="*/ 0 w 8370888"/>
              <a:gd name="T15" fmla="*/ 0 h 2889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370888"/>
              <a:gd name="T25" fmla="*/ 0 h 288925"/>
              <a:gd name="T26" fmla="*/ 8370888 w 8370888"/>
              <a:gd name="T27" fmla="*/ 288925 h 2889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370888" h="288925">
                <a:moveTo>
                  <a:pt x="0" y="0"/>
                </a:moveTo>
                <a:lnTo>
                  <a:pt x="8322733" y="0"/>
                </a:lnTo>
                <a:lnTo>
                  <a:pt x="8370888" y="48155"/>
                </a:lnTo>
                <a:lnTo>
                  <a:pt x="8370888" y="288925"/>
                </a:lnTo>
                <a:lnTo>
                  <a:pt x="48155" y="288925"/>
                </a:lnTo>
                <a:lnTo>
                  <a:pt x="0" y="24077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4780C5"/>
              </a:gs>
              <a:gs pos="100000">
                <a:srgbClr val="254872"/>
              </a:gs>
            </a:gsLst>
            <a:lin ang="10800000" scaled="1"/>
          </a:gradFill>
          <a:ln w="25560">
            <a:solidFill>
              <a:srgbClr val="385D8A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</p:spPr>
        <p:txBody>
          <a:bodyPr lIns="90000" tIns="46800" rIns="90000" bIns="46800" anchor="ctr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>
                <a:solidFill>
                  <a:srgbClr val="FFFFFF"/>
                </a:solidFill>
              </a:rPr>
              <a:t>Министерство образования и науки Республики Татарстан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79675" y="237567"/>
            <a:ext cx="79928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Новые возможности АПК «</a:t>
            </a:r>
            <a:r>
              <a:rPr kumimoji="0" lang="ru-RU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АРМИС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»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64" y="868838"/>
            <a:ext cx="2286943" cy="536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908" y="948601"/>
            <a:ext cx="2664295" cy="528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203" y="948601"/>
            <a:ext cx="3240360" cy="528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25564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8229600" cy="114300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Взаимодействие 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общеобразовательных организаций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 с Центрами здоровья для детей</a:t>
            </a:r>
          </a:p>
        </p:txBody>
      </p:sp>
      <p:sp>
        <p:nvSpPr>
          <p:cNvPr id="2765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200" dirty="0" smtClean="0"/>
              <a:t>п.17 Плана действий по модернизации общего образования на 2011-2015 годы, утвержденного Распоряжением Правительства Российской Федерации от 7 сентября 2011 года №1507 - </a:t>
            </a:r>
            <a:r>
              <a:rPr lang="ru-RU" sz="2200" dirty="0" smtClean="0">
                <a:solidFill>
                  <a:srgbClr val="FF0000"/>
                </a:solidFill>
              </a:rPr>
              <a:t>необходимо систематизировать работу по развитию взаимодействия </a:t>
            </a:r>
          </a:p>
          <a:p>
            <a:r>
              <a:rPr lang="ru-RU" sz="2200" dirty="0" smtClean="0"/>
              <a:t>за  8 месяцев 2015 года на базе Центров здоровья для детей всего обследовано </a:t>
            </a:r>
            <a:r>
              <a:rPr lang="ru-RU" sz="2200" dirty="0" smtClean="0">
                <a:solidFill>
                  <a:srgbClr val="FF0000"/>
                </a:solidFill>
              </a:rPr>
              <a:t>16527 детей</a:t>
            </a:r>
            <a:r>
              <a:rPr lang="ru-RU" sz="2200" dirty="0" smtClean="0"/>
              <a:t>, из них  </a:t>
            </a:r>
            <a:r>
              <a:rPr lang="ru-RU" sz="2200" dirty="0" smtClean="0">
                <a:solidFill>
                  <a:srgbClr val="FF0000"/>
                </a:solidFill>
              </a:rPr>
              <a:t>14  776 (89,4,%) - школьного возраста</a:t>
            </a:r>
            <a:r>
              <a:rPr lang="ru-RU" sz="2200" dirty="0" smtClean="0"/>
              <a:t>, из которых </a:t>
            </a:r>
            <a:r>
              <a:rPr lang="ru-RU" sz="2200" dirty="0" smtClean="0">
                <a:solidFill>
                  <a:srgbClr val="FF0000"/>
                </a:solidFill>
              </a:rPr>
              <a:t>здоровыми признано 4 931 школьник (33,4 % </a:t>
            </a:r>
            <a:r>
              <a:rPr lang="ru-RU" sz="2200" dirty="0" smtClean="0"/>
              <a:t>от общего количества обследованных школьников), имеют </a:t>
            </a:r>
            <a:r>
              <a:rPr lang="ru-RU" sz="2200" dirty="0" smtClean="0">
                <a:solidFill>
                  <a:srgbClr val="FF0000"/>
                </a:solidFill>
              </a:rPr>
              <a:t>функциональные расстройства 11 596 школьников (78,5% </a:t>
            </a:r>
            <a:r>
              <a:rPr lang="ru-RU" sz="2200" dirty="0" smtClean="0"/>
              <a:t>от общего количества обследованных школьников).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FBE190-DFD1-442B-BCE4-AB0D47C8AF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765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081713"/>
            <a:ext cx="9031287" cy="93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9" y="-28277"/>
            <a:ext cx="824322" cy="6855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-28276"/>
            <a:ext cx="658812" cy="1126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136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8" y="-28277"/>
            <a:ext cx="1403350" cy="6855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39114"/>
            <a:ext cx="658812" cy="859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7" name="AutoShape 4"/>
          <p:cNvSpPr>
            <a:spLocks noChangeArrowheads="1"/>
          </p:cNvSpPr>
          <p:nvPr/>
        </p:nvSpPr>
        <p:spPr bwMode="auto">
          <a:xfrm>
            <a:off x="701675" y="6403059"/>
            <a:ext cx="8370888" cy="385114"/>
          </a:xfrm>
          <a:custGeom>
            <a:avLst/>
            <a:gdLst>
              <a:gd name="T0" fmla="*/ 0 w 8370888"/>
              <a:gd name="T1" fmla="*/ 0 h 288925"/>
              <a:gd name="T2" fmla="*/ 8322733 w 8370888"/>
              <a:gd name="T3" fmla="*/ 0 h 288925"/>
              <a:gd name="T4" fmla="*/ 8370888 w 8370888"/>
              <a:gd name="T5" fmla="*/ 48155 h 288925"/>
              <a:gd name="T6" fmla="*/ 8370888 w 8370888"/>
              <a:gd name="T7" fmla="*/ 288925 h 288925"/>
              <a:gd name="T8" fmla="*/ 8370888 w 8370888"/>
              <a:gd name="T9" fmla="*/ 288925 h 288925"/>
              <a:gd name="T10" fmla="*/ 48155 w 8370888"/>
              <a:gd name="T11" fmla="*/ 288925 h 288925"/>
              <a:gd name="T12" fmla="*/ 0 w 8370888"/>
              <a:gd name="T13" fmla="*/ 240770 h 288925"/>
              <a:gd name="T14" fmla="*/ 0 w 8370888"/>
              <a:gd name="T15" fmla="*/ 0 h 2889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370888"/>
              <a:gd name="T25" fmla="*/ 0 h 288925"/>
              <a:gd name="T26" fmla="*/ 8370888 w 8370888"/>
              <a:gd name="T27" fmla="*/ 288925 h 2889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370888" h="288925">
                <a:moveTo>
                  <a:pt x="0" y="0"/>
                </a:moveTo>
                <a:lnTo>
                  <a:pt x="8322733" y="0"/>
                </a:lnTo>
                <a:lnTo>
                  <a:pt x="8370888" y="48155"/>
                </a:lnTo>
                <a:lnTo>
                  <a:pt x="8370888" y="288925"/>
                </a:lnTo>
                <a:lnTo>
                  <a:pt x="48155" y="288925"/>
                </a:lnTo>
                <a:lnTo>
                  <a:pt x="0" y="24077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4780C5"/>
              </a:gs>
              <a:gs pos="100000">
                <a:srgbClr val="254872"/>
              </a:gs>
            </a:gsLst>
            <a:lin ang="10800000" scaled="1"/>
          </a:gradFill>
          <a:ln w="25560">
            <a:solidFill>
              <a:srgbClr val="385D8A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</p:spPr>
        <p:txBody>
          <a:bodyPr lIns="90000" tIns="46800" rIns="90000" bIns="46800" anchor="ctr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>
                <a:solidFill>
                  <a:srgbClr val="FFFFFF"/>
                </a:solidFill>
              </a:rPr>
              <a:t>Министерство образования и науки Республики Татарстан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87624" y="256784"/>
            <a:ext cx="7632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ahoma"/>
                <a:ea typeface="+mj-ea"/>
                <a:cs typeface="Tahoma" pitchFamily="32" charset="0"/>
              </a:rPr>
              <a:t>Реализация технологий массовой первичной профилактики «школьных форм патологий»</a:t>
            </a:r>
            <a:br>
              <a:rPr kumimoji="0" lang="ru-RU" alt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ahoma"/>
                <a:ea typeface="+mj-ea"/>
                <a:cs typeface="Tahoma" pitchFamily="32" charset="0"/>
              </a:rPr>
            </a:br>
            <a:r>
              <a:rPr kumimoji="0" lang="ru-RU" alt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ahoma"/>
                <a:ea typeface="+mj-ea"/>
                <a:cs typeface="Tahoma" pitchFamily="32" charset="0"/>
              </a:rPr>
              <a:t> (технологии В.Ф. Базарного)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Picture 2" descr="C:\Users\Соркина\Documents\Совещания\Дни Татарстана в Москве\МОСКВА\P1070617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31" y="1500398"/>
            <a:ext cx="3824088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Соркина\Documents\Совещания\Дни Татарстана в Москве\МОСКВА\P1070640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1500398"/>
            <a:ext cx="4307918" cy="272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BA79~1\AppData\Local\Temp\Rar$DI18.672\IMG_974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73" y="3624473"/>
            <a:ext cx="4006075" cy="2540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C:\Users\BA79~1\AppData\Local\Temp\Rar$DI23.422\P1120004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179342"/>
            <a:ext cx="4068309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05553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1763" cy="682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5" name="Rectangle 3"/>
          <p:cNvSpPr>
            <a:spLocks noGrp="1"/>
          </p:cNvSpPr>
          <p:nvPr>
            <p:ph idx="1"/>
          </p:nvPr>
        </p:nvSpPr>
        <p:spPr>
          <a:xfrm>
            <a:off x="712788" y="706438"/>
            <a:ext cx="8251825" cy="6015037"/>
          </a:xfrm>
        </p:spPr>
        <p:txBody>
          <a:bodyPr/>
          <a:lstStyle/>
          <a:p>
            <a:pPr marL="0" indent="0" algn="ctr" eaLnBrk="1">
              <a:spcBef>
                <a:spcPts val="500"/>
              </a:spcBef>
              <a:buFont typeface="Arial" pitchFamily="34" charset="0"/>
              <a:buNone/>
            </a:pPr>
            <a:r>
              <a:rPr lang="ru-RU" altLang="ru-RU" sz="1800" b="1" dirty="0" smtClean="0">
                <a:cs typeface="Tahoma" pitchFamily="34" charset="0"/>
              </a:rPr>
              <a:t> </a:t>
            </a:r>
            <a:endParaRPr lang="ru-RU" altLang="ru-RU" sz="1800" b="1" dirty="0" smtClean="0"/>
          </a:p>
          <a:p>
            <a:pPr marL="0" indent="0">
              <a:buFont typeface="Arial" pitchFamily="34" charset="0"/>
              <a:buNone/>
            </a:pPr>
            <a:r>
              <a:rPr lang="ru-RU" altLang="ru-RU" sz="1600" b="1" dirty="0" smtClean="0">
                <a:solidFill>
                  <a:srgbClr val="008000"/>
                </a:solidFill>
              </a:rPr>
              <a:t>  </a:t>
            </a:r>
          </a:p>
          <a:p>
            <a:pPr marL="0" indent="0">
              <a:buFont typeface="Arial" pitchFamily="34" charset="0"/>
              <a:buNone/>
            </a:pPr>
            <a:r>
              <a:rPr lang="ru-RU" altLang="ru-RU" sz="1600" b="1" dirty="0" smtClean="0">
                <a:solidFill>
                  <a:srgbClr val="008000"/>
                </a:solidFill>
              </a:rPr>
              <a:t>- МАОУ «Средняя общеобразовательная школа №2» </a:t>
            </a:r>
            <a:r>
              <a:rPr lang="ru-RU" altLang="ru-RU" sz="1600" b="1" dirty="0" err="1" smtClean="0">
                <a:solidFill>
                  <a:srgbClr val="008000"/>
                </a:solidFill>
              </a:rPr>
              <a:t>Лениногорского</a:t>
            </a:r>
            <a:r>
              <a:rPr lang="ru-RU" altLang="ru-RU" sz="1600" b="1" dirty="0" smtClean="0">
                <a:solidFill>
                  <a:srgbClr val="008000"/>
                </a:solidFill>
              </a:rPr>
              <a:t> муниципального района</a:t>
            </a:r>
          </a:p>
          <a:p>
            <a:pPr marL="0" indent="0">
              <a:buFont typeface="Arial" pitchFamily="34" charset="0"/>
              <a:buNone/>
            </a:pPr>
            <a:r>
              <a:rPr lang="ru-RU" altLang="ru-RU" sz="1600" b="1" dirty="0" smtClean="0">
                <a:solidFill>
                  <a:srgbClr val="008000"/>
                </a:solidFill>
              </a:rPr>
              <a:t>- МБОУ «Гимназия №7» Ново-Савиновского района г. Казань</a:t>
            </a:r>
          </a:p>
          <a:p>
            <a:pPr marL="0" indent="0">
              <a:buFont typeface="Arial" pitchFamily="34" charset="0"/>
              <a:buNone/>
            </a:pPr>
            <a:r>
              <a:rPr lang="ru-RU" altLang="ru-RU" sz="1600" b="1" dirty="0" smtClean="0">
                <a:solidFill>
                  <a:srgbClr val="008000"/>
                </a:solidFill>
              </a:rPr>
              <a:t>- МБОУ «Средняя общеобразовательная школа №167 с углубленным изучением  английского языка» Советского района г. Казань</a:t>
            </a:r>
          </a:p>
          <a:p>
            <a:pPr marL="0" indent="0">
              <a:buFont typeface="Arial" pitchFamily="34" charset="0"/>
              <a:buNone/>
            </a:pPr>
            <a:r>
              <a:rPr lang="ru-RU" altLang="ru-RU" sz="1600" b="1" dirty="0" smtClean="0">
                <a:solidFill>
                  <a:srgbClr val="008000"/>
                </a:solidFill>
              </a:rPr>
              <a:t>- МБОУ «Средняя общеобразовательная школа №15» Нижнекамского муниципального района</a:t>
            </a:r>
          </a:p>
          <a:p>
            <a:pPr marL="0" indent="0">
              <a:buFont typeface="Arial" pitchFamily="34" charset="0"/>
              <a:buNone/>
            </a:pPr>
            <a:r>
              <a:rPr lang="ru-RU" altLang="ru-RU" sz="1600" b="1" dirty="0" smtClean="0">
                <a:solidFill>
                  <a:srgbClr val="008000"/>
                </a:solidFill>
              </a:rPr>
              <a:t>- МБОУ «Средняя общеобразовательная школа №28» г. Набережные Челны</a:t>
            </a:r>
          </a:p>
          <a:p>
            <a:pPr marL="0" indent="0">
              <a:buFont typeface="Arial" pitchFamily="34" charset="0"/>
              <a:buNone/>
            </a:pPr>
            <a:r>
              <a:rPr lang="ru-RU" altLang="ru-RU" sz="1600" b="1" dirty="0" smtClean="0">
                <a:solidFill>
                  <a:srgbClr val="008000"/>
                </a:solidFill>
              </a:rPr>
              <a:t>- МБОУ «Лицей №159» Советского района г. Казань</a:t>
            </a:r>
          </a:p>
          <a:p>
            <a:pPr marL="0" indent="0">
              <a:buFont typeface="Arial" pitchFamily="34" charset="0"/>
              <a:buNone/>
            </a:pPr>
            <a:r>
              <a:rPr lang="ru-RU" altLang="ru-RU" sz="1600" b="1" dirty="0" smtClean="0">
                <a:solidFill>
                  <a:srgbClr val="008000"/>
                </a:solidFill>
              </a:rPr>
              <a:t>- МАОУ «Средняя общеобразовательная школа №5» </a:t>
            </a:r>
            <a:r>
              <a:rPr lang="ru-RU" altLang="ru-RU" sz="1600" b="1" dirty="0" err="1" smtClean="0">
                <a:solidFill>
                  <a:srgbClr val="008000"/>
                </a:solidFill>
              </a:rPr>
              <a:t>Лениногорского</a:t>
            </a:r>
            <a:r>
              <a:rPr lang="ru-RU" altLang="ru-RU" sz="1600" b="1" dirty="0" smtClean="0">
                <a:solidFill>
                  <a:srgbClr val="008000"/>
                </a:solidFill>
              </a:rPr>
              <a:t> муниципального района</a:t>
            </a:r>
          </a:p>
          <a:p>
            <a:pPr marL="0" indent="0">
              <a:buFont typeface="Arial" pitchFamily="34" charset="0"/>
              <a:buNone/>
            </a:pPr>
            <a:r>
              <a:rPr lang="ru-RU" altLang="ru-RU" sz="1600" b="1" dirty="0" smtClean="0">
                <a:solidFill>
                  <a:srgbClr val="008000"/>
                </a:solidFill>
              </a:rPr>
              <a:t>- МАОУ «Средняя общеобразовательная школа №146» Ново-Савиновского района г. Казань</a:t>
            </a:r>
          </a:p>
          <a:p>
            <a:pPr marL="0" indent="0">
              <a:buFont typeface="Arial" pitchFamily="34" charset="0"/>
              <a:buNone/>
            </a:pPr>
            <a:r>
              <a:rPr lang="ru-RU" altLang="ru-RU" sz="1600" b="1" dirty="0" smtClean="0">
                <a:solidFill>
                  <a:srgbClr val="008000"/>
                </a:solidFill>
              </a:rPr>
              <a:t>- МАОУ «Средняя общеобразовательная школа №56» г. Набережные Челны</a:t>
            </a:r>
          </a:p>
          <a:p>
            <a:pPr marL="0" indent="0">
              <a:buFont typeface="Arial" pitchFamily="34" charset="0"/>
              <a:buNone/>
            </a:pPr>
            <a:r>
              <a:rPr lang="ru-RU" altLang="ru-RU" sz="1600" b="1" dirty="0" smtClean="0">
                <a:solidFill>
                  <a:srgbClr val="008000"/>
                </a:solidFill>
              </a:rPr>
              <a:t>- МБОУ «Гимназия №76» г. Набережные Челны</a:t>
            </a:r>
          </a:p>
          <a:p>
            <a:pPr marL="0" indent="0">
              <a:buFont typeface="Arial" pitchFamily="34" charset="0"/>
              <a:buNone/>
            </a:pPr>
            <a:r>
              <a:rPr lang="ru-RU" altLang="ru-RU" sz="1600" b="1" dirty="0" smtClean="0">
                <a:solidFill>
                  <a:srgbClr val="008000"/>
                </a:solidFill>
              </a:rPr>
              <a:t>- МБОУ «Гимназия №6» Приволжского района г. Казань</a:t>
            </a:r>
          </a:p>
          <a:p>
            <a:pPr marL="0" indent="0">
              <a:buFont typeface="Arial" pitchFamily="34" charset="0"/>
              <a:buNone/>
            </a:pPr>
            <a:endParaRPr lang="ru-RU" altLang="ru-RU" sz="1400" dirty="0" smtClean="0"/>
          </a:p>
          <a:p>
            <a:pPr marL="0" indent="0" eaLnBrk="1">
              <a:spcBef>
                <a:spcPts val="500"/>
              </a:spcBef>
              <a:buFont typeface="Arial" pitchFamily="34" charset="0"/>
              <a:buNone/>
            </a:pPr>
            <a:endParaRPr lang="ru-RU" altLang="ru-RU" sz="2000" dirty="0" smtClean="0">
              <a:cs typeface="Tahoma" pitchFamily="34" charset="0"/>
            </a:endParaRPr>
          </a:p>
        </p:txBody>
      </p:sp>
      <p:sp>
        <p:nvSpPr>
          <p:cNvPr id="23556" name="Номер слайда 5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455741E9-26F0-49D3-92F0-1A346777EFC9}" type="slidenum">
              <a:rPr lang="en-US" altLang="ru-RU" sz="1200" smtClean="0">
                <a:solidFill>
                  <a:srgbClr val="000000"/>
                </a:solidFill>
              </a:rPr>
              <a:pPr algn="r" eaLnBrk="1" hangingPunct="1"/>
              <a:t>16</a:t>
            </a:fld>
            <a:endParaRPr lang="en-US" altLang="ru-RU" sz="1200" smtClean="0">
              <a:solidFill>
                <a:srgbClr val="000000"/>
              </a:solidFill>
            </a:endParaRPr>
          </a:p>
        </p:txBody>
      </p:sp>
      <p:sp>
        <p:nvSpPr>
          <p:cNvPr id="5125" name="Rectangle 2"/>
          <p:cNvSpPr>
            <a:spLocks noGrp="1"/>
          </p:cNvSpPr>
          <p:nvPr>
            <p:ph type="title"/>
          </p:nvPr>
        </p:nvSpPr>
        <p:spPr>
          <a:xfrm>
            <a:off x="482600" y="115888"/>
            <a:ext cx="8229600" cy="649287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altLang="ru-RU" sz="2000" b="1" dirty="0" smtClean="0">
                <a:solidFill>
                  <a:srgbClr val="1F497D"/>
                </a:solidFill>
                <a:cs typeface="Tahoma" pitchFamily="32" charset="0"/>
              </a:rPr>
              <a:t/>
            </a:r>
            <a:br>
              <a:rPr lang="ru-RU" altLang="ru-RU" sz="2000" b="1" dirty="0" smtClean="0">
                <a:solidFill>
                  <a:srgbClr val="1F497D"/>
                </a:solidFill>
                <a:cs typeface="Tahoma" pitchFamily="32" charset="0"/>
              </a:rPr>
            </a:br>
            <a:r>
              <a:rPr lang="ru-RU" altLang="ru-RU" sz="2000" b="1" dirty="0" smtClean="0">
                <a:solidFill>
                  <a:srgbClr val="1F497D"/>
                </a:solidFill>
                <a:cs typeface="Tahoma" pitchFamily="32" charset="0"/>
              </a:rPr>
              <a:t>Базовые </a:t>
            </a:r>
            <a:r>
              <a:rPr lang="ru-RU" altLang="ru-RU" sz="2000" b="1" dirty="0">
                <a:solidFill>
                  <a:srgbClr val="1F497D"/>
                </a:solidFill>
                <a:cs typeface="Tahoma" pitchFamily="32" charset="0"/>
              </a:rPr>
              <a:t>площадки по реализации </a:t>
            </a:r>
            <a:r>
              <a:rPr lang="ru-RU" altLang="ru-RU" sz="2000" b="1" dirty="0" err="1">
                <a:solidFill>
                  <a:srgbClr val="1F497D"/>
                </a:solidFill>
                <a:cs typeface="Tahoma" pitchFamily="32" charset="0"/>
              </a:rPr>
              <a:t>здоровьесберегающих</a:t>
            </a:r>
            <a:r>
              <a:rPr lang="ru-RU" altLang="ru-RU" sz="2000" b="1" dirty="0">
                <a:solidFill>
                  <a:srgbClr val="1F497D"/>
                </a:solidFill>
                <a:cs typeface="Tahoma" pitchFamily="32" charset="0"/>
              </a:rPr>
              <a:t> технологий массовой первичной профилактики «школьных форм патологий»</a:t>
            </a:r>
            <a:endParaRPr lang="ru-RU" altLang="ru-RU" sz="2000" b="1" dirty="0">
              <a:solidFill>
                <a:srgbClr val="1F497D"/>
              </a:solidFill>
              <a:ea typeface="+mn-ea"/>
              <a:cs typeface="Tahoma" pitchFamily="32" charset="0"/>
            </a:endParaRPr>
          </a:p>
        </p:txBody>
      </p:sp>
      <p:sp>
        <p:nvSpPr>
          <p:cNvPr id="23558" name="Номер слайда 5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017AC351-79F6-45A7-969D-38EEFF1A0E77}" type="slidenum">
              <a:rPr lang="en-US" altLang="ru-RU" sz="1200" smtClean="0">
                <a:solidFill>
                  <a:srgbClr val="898989"/>
                </a:solidFill>
                <a:latin typeface="Tahoma" pitchFamily="34" charset="0"/>
              </a:rPr>
              <a:pPr algn="r" eaLnBrk="1" hangingPunct="1"/>
              <a:t>16</a:t>
            </a:fld>
            <a:endParaRPr lang="en-US" altLang="ru-RU" sz="1200" smtClean="0">
              <a:solidFill>
                <a:srgbClr val="898989"/>
              </a:solidFill>
              <a:latin typeface="Tahoma" pitchFamily="34" charset="0"/>
            </a:endParaRPr>
          </a:p>
        </p:txBody>
      </p:sp>
      <p:sp>
        <p:nvSpPr>
          <p:cNvPr id="23559" name="Номер слайда 5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FC2798A5-F1C3-435C-9E84-ADDB0D086975}" type="slidenum">
              <a:rPr lang="en-US" altLang="ru-RU" sz="1200" smtClean="0">
                <a:solidFill>
                  <a:srgbClr val="898989"/>
                </a:solidFill>
                <a:latin typeface="Tahoma" pitchFamily="34" charset="0"/>
              </a:rPr>
              <a:pPr algn="r" eaLnBrk="1" hangingPunct="1"/>
              <a:t>16</a:t>
            </a:fld>
            <a:endParaRPr lang="en-US" altLang="ru-RU" sz="1200" smtClean="0">
              <a:solidFill>
                <a:srgbClr val="898989"/>
              </a:solidFill>
              <a:latin typeface="Tahoma" pitchFamily="34" charset="0"/>
            </a:endParaRPr>
          </a:p>
        </p:txBody>
      </p:sp>
      <p:pic>
        <p:nvPicPr>
          <p:cNvPr id="2356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6423025"/>
            <a:ext cx="8510587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92098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925"/>
            <a:ext cx="14017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9" name="Rectangle 3"/>
          <p:cNvSpPr>
            <a:spLocks noGrp="1"/>
          </p:cNvSpPr>
          <p:nvPr>
            <p:ph idx="1"/>
          </p:nvPr>
        </p:nvSpPr>
        <p:spPr>
          <a:xfrm>
            <a:off x="728663" y="696913"/>
            <a:ext cx="8251825" cy="6015037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ru-RU" altLang="ru-RU" sz="1600" b="1" dirty="0" smtClean="0"/>
              <a:t>- </a:t>
            </a:r>
          </a:p>
          <a:p>
            <a:pPr marL="0" indent="0">
              <a:buFont typeface="Arial" pitchFamily="34" charset="0"/>
              <a:buNone/>
            </a:pPr>
            <a:r>
              <a:rPr lang="ru-RU" altLang="ru-RU" sz="1600" b="1" dirty="0" smtClean="0"/>
              <a:t>МБОУ «Лицей №9 им. А.С. Пушкина» Зеленодольского муниципального района</a:t>
            </a:r>
          </a:p>
          <a:p>
            <a:pPr marL="0" indent="0">
              <a:buFont typeface="Arial" pitchFamily="34" charset="0"/>
              <a:buNone/>
            </a:pPr>
            <a:r>
              <a:rPr lang="ru-RU" altLang="ru-RU" sz="1600" b="1" dirty="0" smtClean="0"/>
              <a:t>- МБОУ «</a:t>
            </a:r>
            <a:r>
              <a:rPr lang="ru-RU" altLang="ru-RU" sz="1600" b="1" dirty="0" err="1" smtClean="0"/>
              <a:t>Сунчелеевская</a:t>
            </a:r>
            <a:r>
              <a:rPr lang="ru-RU" altLang="ru-RU" sz="1600" b="1" dirty="0" smtClean="0"/>
              <a:t> средняя общеобразовательная школа» </a:t>
            </a:r>
            <a:r>
              <a:rPr lang="ru-RU" altLang="ru-RU" sz="1600" b="1" dirty="0" err="1" smtClean="0"/>
              <a:t>Аксубаевского</a:t>
            </a:r>
            <a:r>
              <a:rPr lang="ru-RU" altLang="ru-RU" sz="1600" b="1" dirty="0" smtClean="0"/>
              <a:t> муниципального района</a:t>
            </a:r>
          </a:p>
          <a:p>
            <a:pPr marL="0" indent="0">
              <a:buFont typeface="Arial" pitchFamily="34" charset="0"/>
              <a:buNone/>
            </a:pPr>
            <a:r>
              <a:rPr lang="ru-RU" altLang="ru-RU" sz="1600" b="1" dirty="0" smtClean="0"/>
              <a:t>- МБОУ «Балтасинская гимназия» </a:t>
            </a:r>
            <a:r>
              <a:rPr lang="ru-RU" altLang="ru-RU" sz="1600" b="1" dirty="0" err="1" smtClean="0"/>
              <a:t>Балтасинского</a:t>
            </a:r>
            <a:r>
              <a:rPr lang="ru-RU" altLang="ru-RU" sz="1600" b="1" dirty="0" smtClean="0"/>
              <a:t> муниципального района</a:t>
            </a:r>
          </a:p>
          <a:p>
            <a:pPr marL="0" indent="0">
              <a:buFont typeface="Arial" pitchFamily="34" charset="0"/>
              <a:buNone/>
            </a:pPr>
            <a:r>
              <a:rPr lang="ru-RU" altLang="ru-RU" sz="1600" b="1" dirty="0" smtClean="0"/>
              <a:t>- МБОУ «Лицей №121» (Центр образования №178) Советского района г. Казань</a:t>
            </a:r>
          </a:p>
          <a:p>
            <a:pPr marL="0" indent="0">
              <a:buFont typeface="Arial" pitchFamily="34" charset="0"/>
              <a:buNone/>
            </a:pPr>
            <a:r>
              <a:rPr lang="ru-RU" altLang="ru-RU" sz="1600" b="1" dirty="0" smtClean="0"/>
              <a:t>- </a:t>
            </a:r>
            <a:r>
              <a:rPr lang="ru-RU" altLang="ru-RU" sz="1600" b="1" dirty="0" smtClean="0">
                <a:solidFill>
                  <a:srgbClr val="00B050"/>
                </a:solidFill>
              </a:rPr>
              <a:t>МБОУ «Средняя общеобразовательная татарско-русская школа №113 с углубленным изучением отдельных предметов» Ново-Савиновского района г. Казань</a:t>
            </a:r>
          </a:p>
          <a:p>
            <a:pPr marL="0" indent="0">
              <a:buFont typeface="Arial" pitchFamily="34" charset="0"/>
              <a:buNone/>
            </a:pPr>
            <a:r>
              <a:rPr lang="ru-RU" altLang="ru-RU" sz="1600" b="1" dirty="0" smtClean="0"/>
              <a:t>- МАОУ для детей дошкольного и младшего школьного возраста «Прогимназия №64» г. Набережные Челны</a:t>
            </a:r>
          </a:p>
          <a:p>
            <a:pPr marL="0" indent="0">
              <a:buFont typeface="Arial" pitchFamily="34" charset="0"/>
              <a:buNone/>
            </a:pPr>
            <a:r>
              <a:rPr lang="ru-RU" altLang="ru-RU" sz="1600" b="1" dirty="0" smtClean="0"/>
              <a:t>- МБОУ «Лицей №14» Зеленодольского муниципального района;</a:t>
            </a:r>
          </a:p>
          <a:p>
            <a:pPr marL="0" indent="0">
              <a:buFont typeface="Arial" pitchFamily="34" charset="0"/>
              <a:buNone/>
            </a:pPr>
            <a:r>
              <a:rPr lang="ru-RU" altLang="ru-RU" sz="1600" b="1" dirty="0" smtClean="0"/>
              <a:t>- МБОУ «Арская средняя общеобразовательная школа №1 им. В.Ф. Ежкова с углубленным изучением отдельных предметов» Арского    муниципального района</a:t>
            </a:r>
          </a:p>
          <a:p>
            <a:pPr marL="0" indent="0">
              <a:buFont typeface="Arial" pitchFamily="34" charset="0"/>
              <a:buNone/>
            </a:pPr>
            <a:r>
              <a:rPr lang="ru-RU" altLang="ru-RU" sz="1600" b="1" dirty="0" smtClean="0"/>
              <a:t>- </a:t>
            </a:r>
            <a:r>
              <a:rPr lang="ru-RU" altLang="ru-RU" sz="1600" b="1" dirty="0" smtClean="0">
                <a:solidFill>
                  <a:srgbClr val="00B050"/>
                </a:solidFill>
              </a:rPr>
              <a:t>МБОУ «Средняя общеобразовательная школа №22 с углубленным изучением английского языка» Нижнекамского муниципального района</a:t>
            </a:r>
          </a:p>
          <a:p>
            <a:pPr marL="0" indent="0">
              <a:buFont typeface="Arial" pitchFamily="34" charset="0"/>
              <a:buNone/>
            </a:pPr>
            <a:r>
              <a:rPr lang="ru-RU" altLang="ru-RU" sz="1600" b="1" dirty="0" smtClean="0"/>
              <a:t>- МБОУ «</a:t>
            </a:r>
            <a:r>
              <a:rPr lang="ru-RU" altLang="ru-RU" sz="1600" b="1" dirty="0" err="1" smtClean="0"/>
              <a:t>Заинская</a:t>
            </a:r>
            <a:r>
              <a:rPr lang="ru-RU" altLang="ru-RU" sz="1600" b="1" dirty="0" smtClean="0"/>
              <a:t> средняя общеобразовательная школа №1» Заинского муниципального района</a:t>
            </a:r>
          </a:p>
          <a:p>
            <a:pPr marL="0" indent="0">
              <a:buFont typeface="Arial" pitchFamily="34" charset="0"/>
              <a:buNone/>
            </a:pPr>
            <a:endParaRPr lang="ru-RU" altLang="ru-RU" sz="1600" b="1" dirty="0" smtClean="0"/>
          </a:p>
        </p:txBody>
      </p:sp>
      <p:sp>
        <p:nvSpPr>
          <p:cNvPr id="24580" name="Номер слайда 5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A6000AF1-8C37-42A4-BAD9-83228762F545}" type="slidenum">
              <a:rPr lang="en-US" altLang="ru-RU" sz="1200" smtClean="0">
                <a:solidFill>
                  <a:srgbClr val="000000"/>
                </a:solidFill>
              </a:rPr>
              <a:pPr algn="r" eaLnBrk="1" hangingPunct="1"/>
              <a:t>17</a:t>
            </a:fld>
            <a:endParaRPr lang="en-US" altLang="ru-RU" sz="1200" smtClean="0">
              <a:solidFill>
                <a:srgbClr val="000000"/>
              </a:solidFill>
            </a:endParaRPr>
          </a:p>
        </p:txBody>
      </p:sp>
      <p:sp>
        <p:nvSpPr>
          <p:cNvPr id="5125" name="Rectangle 2"/>
          <p:cNvSpPr>
            <a:spLocks noGrp="1"/>
          </p:cNvSpPr>
          <p:nvPr>
            <p:ph type="title"/>
          </p:nvPr>
        </p:nvSpPr>
        <p:spPr>
          <a:xfrm>
            <a:off x="482600" y="115888"/>
            <a:ext cx="8229600" cy="649287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altLang="ru-RU" sz="2400" b="1" dirty="0" smtClean="0">
                <a:solidFill>
                  <a:srgbClr val="1F497D"/>
                </a:solidFill>
                <a:ea typeface="+mn-ea"/>
                <a:cs typeface="Tahoma" pitchFamily="32" charset="0"/>
              </a:rPr>
              <a:t> </a:t>
            </a:r>
            <a:r>
              <a:rPr lang="ru-RU" altLang="ru-RU" sz="2000" b="1" dirty="0" smtClean="0">
                <a:solidFill>
                  <a:srgbClr val="1F497D"/>
                </a:solidFill>
                <a:ea typeface="+mn-ea"/>
                <a:cs typeface="Tahoma" pitchFamily="32" charset="0"/>
              </a:rPr>
              <a:t>Базовые площадки по реализации </a:t>
            </a:r>
            <a:r>
              <a:rPr lang="ru-RU" altLang="ru-RU" sz="2000" b="1" dirty="0" err="1" smtClean="0">
                <a:solidFill>
                  <a:srgbClr val="1F497D"/>
                </a:solidFill>
                <a:ea typeface="+mn-ea"/>
                <a:cs typeface="Tahoma" pitchFamily="32" charset="0"/>
              </a:rPr>
              <a:t>здоровьесберегающих</a:t>
            </a:r>
            <a:r>
              <a:rPr lang="ru-RU" altLang="ru-RU" sz="2000" b="1" dirty="0" smtClean="0">
                <a:solidFill>
                  <a:srgbClr val="1F497D"/>
                </a:solidFill>
                <a:ea typeface="+mn-ea"/>
                <a:cs typeface="Tahoma" pitchFamily="32" charset="0"/>
              </a:rPr>
              <a:t> технологий массовой первичной профилактики «школьных форм патологий»</a:t>
            </a:r>
            <a:endParaRPr lang="ru-RU" altLang="ru-RU" sz="2000" b="1" dirty="0">
              <a:solidFill>
                <a:srgbClr val="1F497D"/>
              </a:solidFill>
              <a:ea typeface="+mn-ea"/>
              <a:cs typeface="Tahoma" pitchFamily="32" charset="0"/>
            </a:endParaRPr>
          </a:p>
        </p:txBody>
      </p:sp>
      <p:sp>
        <p:nvSpPr>
          <p:cNvPr id="24582" name="Номер слайда 5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B5E297FA-27C9-4EF2-A920-8AFC3EE4E5F5}" type="slidenum">
              <a:rPr lang="en-US" altLang="ru-RU" sz="1200" smtClean="0">
                <a:solidFill>
                  <a:srgbClr val="898989"/>
                </a:solidFill>
                <a:latin typeface="Tahoma" pitchFamily="34" charset="0"/>
              </a:rPr>
              <a:pPr algn="r" eaLnBrk="1" hangingPunct="1"/>
              <a:t>17</a:t>
            </a:fld>
            <a:endParaRPr lang="en-US" altLang="ru-RU" sz="1200" smtClean="0">
              <a:solidFill>
                <a:srgbClr val="898989"/>
              </a:solidFill>
              <a:latin typeface="Tahoma" pitchFamily="34" charset="0"/>
            </a:endParaRPr>
          </a:p>
        </p:txBody>
      </p:sp>
      <p:sp>
        <p:nvSpPr>
          <p:cNvPr id="24583" name="Номер слайда 5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9DB2C972-6304-472C-B18C-637ED09927E4}" type="slidenum">
              <a:rPr lang="en-US" altLang="ru-RU" sz="1200" smtClean="0">
                <a:solidFill>
                  <a:srgbClr val="898989"/>
                </a:solidFill>
                <a:latin typeface="Tahoma" pitchFamily="34" charset="0"/>
              </a:rPr>
              <a:pPr algn="r" eaLnBrk="1" hangingPunct="1"/>
              <a:t>17</a:t>
            </a:fld>
            <a:endParaRPr lang="en-US" altLang="ru-RU" sz="1200" smtClean="0">
              <a:solidFill>
                <a:srgbClr val="898989"/>
              </a:solidFill>
              <a:latin typeface="Tahoma" pitchFamily="34" charset="0"/>
            </a:endParaRPr>
          </a:p>
        </p:txBody>
      </p:sp>
      <p:pic>
        <p:nvPicPr>
          <p:cNvPr id="2458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6423025"/>
            <a:ext cx="8510587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05427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925"/>
            <a:ext cx="14017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9" name="Rectangle 3"/>
          <p:cNvSpPr>
            <a:spLocks noGrp="1"/>
          </p:cNvSpPr>
          <p:nvPr>
            <p:ph idx="1"/>
          </p:nvPr>
        </p:nvSpPr>
        <p:spPr>
          <a:xfrm>
            <a:off x="700088" y="706438"/>
            <a:ext cx="8251825" cy="6015037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ru-RU" altLang="ru-RU" sz="1600" b="1" dirty="0" smtClean="0"/>
              <a:t> </a:t>
            </a:r>
          </a:p>
          <a:p>
            <a:pPr marL="0" indent="0" algn="just">
              <a:buFont typeface="Arial" pitchFamily="34" charset="0"/>
              <a:buNone/>
            </a:pPr>
            <a:r>
              <a:rPr lang="ru-RU" altLang="ru-RU" sz="2000" b="1" dirty="0" err="1" smtClean="0">
                <a:solidFill>
                  <a:srgbClr val="FF0000"/>
                </a:solidFill>
              </a:rPr>
              <a:t>Зарубежнова</a:t>
            </a:r>
            <a:r>
              <a:rPr lang="ru-RU" altLang="ru-RU" sz="2000" b="1" dirty="0" smtClean="0">
                <a:solidFill>
                  <a:srgbClr val="FF0000"/>
                </a:solidFill>
              </a:rPr>
              <a:t> Людмила Дмитриевна, </a:t>
            </a:r>
            <a:r>
              <a:rPr lang="ru-RU" altLang="ru-RU" sz="2000" b="1" dirty="0" smtClean="0"/>
              <a:t>учитель биологии МАОУ «Средняя общеобразовательная школа №5» </a:t>
            </a:r>
            <a:r>
              <a:rPr lang="ru-RU" altLang="ru-RU" sz="2000" b="1" dirty="0" err="1" smtClean="0"/>
              <a:t>Лениногорского</a:t>
            </a:r>
            <a:r>
              <a:rPr lang="ru-RU" altLang="ru-RU" sz="2000" b="1" dirty="0" smtClean="0"/>
              <a:t> муниципального района – 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altLang="ru-RU" sz="2000" b="1" dirty="0" smtClean="0">
                <a:solidFill>
                  <a:srgbClr val="FF0000"/>
                </a:solidFill>
              </a:rPr>
              <a:t>лауреат Конкурса  </a:t>
            </a:r>
          </a:p>
          <a:p>
            <a:pPr marL="0" indent="0" algn="ctr">
              <a:buFont typeface="Arial" pitchFamily="34" charset="0"/>
              <a:buNone/>
            </a:pPr>
            <a:endParaRPr lang="ru-RU" altLang="ru-RU" sz="2000" b="1" dirty="0" smtClean="0">
              <a:solidFill>
                <a:srgbClr val="FF0000"/>
              </a:solidFill>
            </a:endParaRPr>
          </a:p>
        </p:txBody>
      </p:sp>
      <p:sp>
        <p:nvSpPr>
          <p:cNvPr id="24580" name="Номер слайда 5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A6000AF1-8C37-42A4-BAD9-83228762F545}" type="slidenum">
              <a:rPr lang="en-US" altLang="ru-RU" sz="1200" smtClean="0">
                <a:solidFill>
                  <a:srgbClr val="000000"/>
                </a:solidFill>
              </a:rPr>
              <a:pPr algn="r" eaLnBrk="1" hangingPunct="1"/>
              <a:t>18</a:t>
            </a:fld>
            <a:endParaRPr lang="en-US" altLang="ru-RU" sz="1200" smtClean="0">
              <a:solidFill>
                <a:srgbClr val="000000"/>
              </a:solidFill>
            </a:endParaRPr>
          </a:p>
        </p:txBody>
      </p:sp>
      <p:sp>
        <p:nvSpPr>
          <p:cNvPr id="5125" name="Rectangle 2"/>
          <p:cNvSpPr>
            <a:spLocks noGrp="1"/>
          </p:cNvSpPr>
          <p:nvPr>
            <p:ph type="title"/>
          </p:nvPr>
        </p:nvSpPr>
        <p:spPr>
          <a:xfrm>
            <a:off x="395536" y="-10640"/>
            <a:ext cx="8229600" cy="649287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altLang="ru-RU" sz="2400" b="1" dirty="0" smtClean="0">
                <a:solidFill>
                  <a:srgbClr val="1F497D"/>
                </a:solidFill>
                <a:ea typeface="+mn-ea"/>
                <a:cs typeface="Tahoma" pitchFamily="32" charset="0"/>
              </a:rPr>
              <a:t> </a:t>
            </a:r>
            <a:r>
              <a:rPr lang="ru-RU" altLang="ru-RU" sz="2000" b="1" dirty="0" smtClean="0">
                <a:solidFill>
                  <a:srgbClr val="1F497D"/>
                </a:solidFill>
                <a:ea typeface="+mn-ea"/>
                <a:cs typeface="Tahoma" pitchFamily="32" charset="0"/>
              </a:rPr>
              <a:t> </a:t>
            </a:r>
            <a:br>
              <a:rPr lang="ru-RU" altLang="ru-RU" sz="2000" b="1" dirty="0" smtClean="0">
                <a:solidFill>
                  <a:srgbClr val="1F497D"/>
                </a:solidFill>
                <a:ea typeface="+mn-ea"/>
                <a:cs typeface="Tahoma" pitchFamily="32" charset="0"/>
              </a:rPr>
            </a:br>
            <a:r>
              <a:rPr lang="ru-RU" altLang="ru-RU" sz="2000" b="1" dirty="0" smtClean="0">
                <a:solidFill>
                  <a:srgbClr val="1F497D"/>
                </a:solidFill>
                <a:ea typeface="+mn-ea"/>
                <a:cs typeface="Tahoma" pitchFamily="32" charset="0"/>
              </a:rPr>
              <a:t/>
            </a:r>
            <a:br>
              <a:rPr lang="ru-RU" altLang="ru-RU" sz="2000" b="1" dirty="0" smtClean="0">
                <a:solidFill>
                  <a:srgbClr val="1F497D"/>
                </a:solidFill>
                <a:ea typeface="+mn-ea"/>
                <a:cs typeface="Tahoma" pitchFamily="32" charset="0"/>
              </a:rPr>
            </a:br>
            <a:r>
              <a:rPr lang="ru-RU" altLang="ru-RU" sz="2000" b="1" dirty="0">
                <a:solidFill>
                  <a:srgbClr val="1F497D"/>
                </a:solidFill>
                <a:ea typeface="+mn-ea"/>
                <a:cs typeface="Tahoma" pitchFamily="32" charset="0"/>
              </a:rPr>
              <a:t/>
            </a:r>
            <a:br>
              <a:rPr lang="ru-RU" altLang="ru-RU" sz="2000" b="1" dirty="0">
                <a:solidFill>
                  <a:srgbClr val="1F497D"/>
                </a:solidFill>
                <a:ea typeface="+mn-ea"/>
                <a:cs typeface="Tahoma" pitchFamily="32" charset="0"/>
              </a:rPr>
            </a:br>
            <a:r>
              <a:rPr lang="en-US" altLang="ru-RU" sz="2000" b="1" dirty="0" smtClean="0">
                <a:solidFill>
                  <a:srgbClr val="1F497D"/>
                </a:solidFill>
                <a:ea typeface="+mn-ea"/>
                <a:cs typeface="Tahoma" pitchFamily="32" charset="0"/>
              </a:rPr>
              <a:t>V </a:t>
            </a:r>
            <a:r>
              <a:rPr lang="ru-RU" altLang="ru-RU" sz="2000" b="1" dirty="0" smtClean="0">
                <a:solidFill>
                  <a:srgbClr val="1F497D"/>
                </a:solidFill>
                <a:ea typeface="+mn-ea"/>
                <a:cs typeface="Tahoma" pitchFamily="32" charset="0"/>
              </a:rPr>
              <a:t>Всероссийский конкурс </a:t>
            </a:r>
            <a:br>
              <a:rPr lang="ru-RU" altLang="ru-RU" sz="2000" b="1" dirty="0" smtClean="0">
                <a:solidFill>
                  <a:srgbClr val="1F497D"/>
                </a:solidFill>
                <a:ea typeface="+mn-ea"/>
                <a:cs typeface="Tahoma" pitchFamily="32" charset="0"/>
              </a:rPr>
            </a:br>
            <a:r>
              <a:rPr lang="ru-RU" altLang="ru-RU" sz="2000" b="1" dirty="0" smtClean="0">
                <a:solidFill>
                  <a:srgbClr val="1F497D"/>
                </a:solidFill>
                <a:ea typeface="+mn-ea"/>
                <a:cs typeface="Tahoma" pitchFamily="32" charset="0"/>
              </a:rPr>
              <a:t>«Учитель здоровья России-2014»</a:t>
            </a:r>
            <a:br>
              <a:rPr lang="ru-RU" altLang="ru-RU" sz="2000" b="1" dirty="0" smtClean="0">
                <a:solidFill>
                  <a:srgbClr val="1F497D"/>
                </a:solidFill>
                <a:ea typeface="+mn-ea"/>
                <a:cs typeface="Tahoma" pitchFamily="32" charset="0"/>
              </a:rPr>
            </a:br>
            <a:r>
              <a:rPr lang="ru-RU" altLang="ru-RU" sz="2000" b="1" dirty="0" smtClean="0">
                <a:solidFill>
                  <a:srgbClr val="1F497D"/>
                </a:solidFill>
                <a:ea typeface="+mn-ea"/>
                <a:cs typeface="Tahoma" pitchFamily="32" charset="0"/>
              </a:rPr>
              <a:t/>
            </a:r>
            <a:br>
              <a:rPr lang="ru-RU" altLang="ru-RU" sz="2000" b="1" dirty="0" smtClean="0">
                <a:solidFill>
                  <a:srgbClr val="1F497D"/>
                </a:solidFill>
                <a:ea typeface="+mn-ea"/>
                <a:cs typeface="Tahoma" pitchFamily="32" charset="0"/>
              </a:rPr>
            </a:br>
            <a:endParaRPr lang="ru-RU" altLang="ru-RU" sz="2000" b="1" dirty="0">
              <a:solidFill>
                <a:srgbClr val="1F497D"/>
              </a:solidFill>
              <a:ea typeface="+mn-ea"/>
              <a:cs typeface="Tahoma" pitchFamily="32" charset="0"/>
            </a:endParaRPr>
          </a:p>
        </p:txBody>
      </p:sp>
      <p:sp>
        <p:nvSpPr>
          <p:cNvPr id="24582" name="Номер слайда 5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B5E297FA-27C9-4EF2-A920-8AFC3EE4E5F5}" type="slidenum">
              <a:rPr lang="en-US" altLang="ru-RU" sz="1200" smtClean="0">
                <a:solidFill>
                  <a:srgbClr val="898989"/>
                </a:solidFill>
                <a:latin typeface="Tahoma" pitchFamily="34" charset="0"/>
              </a:rPr>
              <a:pPr algn="r" eaLnBrk="1" hangingPunct="1"/>
              <a:t>18</a:t>
            </a:fld>
            <a:endParaRPr lang="en-US" altLang="ru-RU" sz="1200" smtClean="0">
              <a:solidFill>
                <a:srgbClr val="898989"/>
              </a:solidFill>
              <a:latin typeface="Tahoma" pitchFamily="34" charset="0"/>
            </a:endParaRPr>
          </a:p>
        </p:txBody>
      </p:sp>
      <p:sp>
        <p:nvSpPr>
          <p:cNvPr id="24583" name="Номер слайда 5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9DB2C972-6304-472C-B18C-637ED09927E4}" type="slidenum">
              <a:rPr lang="en-US" altLang="ru-RU" sz="1200" smtClean="0">
                <a:solidFill>
                  <a:srgbClr val="898989"/>
                </a:solidFill>
                <a:latin typeface="Tahoma" pitchFamily="34" charset="0"/>
              </a:rPr>
              <a:pPr algn="r" eaLnBrk="1" hangingPunct="1"/>
              <a:t>18</a:t>
            </a:fld>
            <a:endParaRPr lang="en-US" altLang="ru-RU" sz="1200" smtClean="0">
              <a:solidFill>
                <a:srgbClr val="898989"/>
              </a:solidFill>
              <a:latin typeface="Tahoma" pitchFamily="34" charset="0"/>
            </a:endParaRPr>
          </a:p>
        </p:txBody>
      </p:sp>
      <p:pic>
        <p:nvPicPr>
          <p:cNvPr id="2458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6423025"/>
            <a:ext cx="8510587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 descr="C:\Users\Соркина\Documents\Здоровье\Российские конкурсы, конференнции\Учитель здоровья 2014\ИТОГИ\Л.Д. Зарубежнов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63" y="2492896"/>
            <a:ext cx="6914654" cy="404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39114"/>
            <a:ext cx="658812" cy="859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64252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8" y="-28277"/>
            <a:ext cx="1403350" cy="6855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39114"/>
            <a:ext cx="658812" cy="859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7" name="AutoShape 4"/>
          <p:cNvSpPr>
            <a:spLocks noChangeArrowheads="1"/>
          </p:cNvSpPr>
          <p:nvPr/>
        </p:nvSpPr>
        <p:spPr bwMode="auto">
          <a:xfrm>
            <a:off x="701675" y="6403059"/>
            <a:ext cx="8370888" cy="385114"/>
          </a:xfrm>
          <a:custGeom>
            <a:avLst/>
            <a:gdLst>
              <a:gd name="T0" fmla="*/ 0 w 8370888"/>
              <a:gd name="T1" fmla="*/ 0 h 288925"/>
              <a:gd name="T2" fmla="*/ 8322733 w 8370888"/>
              <a:gd name="T3" fmla="*/ 0 h 288925"/>
              <a:gd name="T4" fmla="*/ 8370888 w 8370888"/>
              <a:gd name="T5" fmla="*/ 48155 h 288925"/>
              <a:gd name="T6" fmla="*/ 8370888 w 8370888"/>
              <a:gd name="T7" fmla="*/ 288925 h 288925"/>
              <a:gd name="T8" fmla="*/ 8370888 w 8370888"/>
              <a:gd name="T9" fmla="*/ 288925 h 288925"/>
              <a:gd name="T10" fmla="*/ 48155 w 8370888"/>
              <a:gd name="T11" fmla="*/ 288925 h 288925"/>
              <a:gd name="T12" fmla="*/ 0 w 8370888"/>
              <a:gd name="T13" fmla="*/ 240770 h 288925"/>
              <a:gd name="T14" fmla="*/ 0 w 8370888"/>
              <a:gd name="T15" fmla="*/ 0 h 2889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370888"/>
              <a:gd name="T25" fmla="*/ 0 h 288925"/>
              <a:gd name="T26" fmla="*/ 8370888 w 8370888"/>
              <a:gd name="T27" fmla="*/ 288925 h 2889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370888" h="288925">
                <a:moveTo>
                  <a:pt x="0" y="0"/>
                </a:moveTo>
                <a:lnTo>
                  <a:pt x="8322733" y="0"/>
                </a:lnTo>
                <a:lnTo>
                  <a:pt x="8370888" y="48155"/>
                </a:lnTo>
                <a:lnTo>
                  <a:pt x="8370888" y="288925"/>
                </a:lnTo>
                <a:lnTo>
                  <a:pt x="48155" y="288925"/>
                </a:lnTo>
                <a:lnTo>
                  <a:pt x="0" y="24077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4780C5"/>
              </a:gs>
              <a:gs pos="100000">
                <a:srgbClr val="254872"/>
              </a:gs>
            </a:gsLst>
            <a:lin ang="10800000" scaled="1"/>
          </a:gradFill>
          <a:ln w="25560">
            <a:solidFill>
              <a:srgbClr val="385D8A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</p:spPr>
        <p:txBody>
          <a:bodyPr lIns="90000" tIns="46800" rIns="90000" bIns="46800" anchor="ctr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>
                <a:solidFill>
                  <a:srgbClr val="FFFFFF"/>
                </a:solidFill>
              </a:rPr>
              <a:t>Министерство образования и науки Республики Татарстан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332656"/>
            <a:ext cx="78488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Мониторинг участия  общеобразовательных учреждений в Чемпионате Школьной баскетбольной лиги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617700"/>
              </p:ext>
            </p:extLst>
          </p:nvPr>
        </p:nvGraphicFramePr>
        <p:xfrm>
          <a:off x="1017762" y="1348319"/>
          <a:ext cx="8018734" cy="4360118"/>
        </p:xfrm>
        <a:graphic>
          <a:graphicData uri="http://schemas.openxmlformats.org/drawingml/2006/table">
            <a:tbl>
              <a:tblPr/>
              <a:tblGrid>
                <a:gridCol w="2978174"/>
                <a:gridCol w="1440160"/>
                <a:gridCol w="1289988"/>
                <a:gridCol w="1208958"/>
                <a:gridCol w="1101454"/>
              </a:tblGrid>
              <a:tr h="10644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449263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925" marR="34925" marT="34918" marB="349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2011-2012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учебный год</a:t>
                      </a:r>
                    </a:p>
                  </a:txBody>
                  <a:tcPr marL="34925" marR="34925" marT="34918" marB="349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2012-2013 учебный год</a:t>
                      </a:r>
                    </a:p>
                  </a:txBody>
                  <a:tcPr marL="34925" marR="34925" marT="34918" marB="349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2013-2014 учебный год</a:t>
                      </a:r>
                    </a:p>
                  </a:txBody>
                  <a:tcPr marL="34925" marR="34925" marT="34918" marB="349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2014-2015 учебный год</a:t>
                      </a:r>
                    </a:p>
                  </a:txBody>
                  <a:tcPr marL="34925" marR="34925" marT="34918" marB="349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83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школ-участниц/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команд- участниц</a:t>
                      </a:r>
                    </a:p>
                  </a:txBody>
                  <a:tcPr marL="34925" marR="34925" marT="34918" marB="349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960</a:t>
                      </a:r>
                    </a:p>
                  </a:txBody>
                  <a:tcPr marL="34925" marR="34925" marT="34918" marB="349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1060</a:t>
                      </a:r>
                    </a:p>
                  </a:txBody>
                  <a:tcPr marL="34925" marR="34925" marT="34918" marB="349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740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1200</a:t>
                      </a:r>
                    </a:p>
                  </a:txBody>
                  <a:tcPr marL="34925" marR="34925" marT="34918" marB="349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885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1339</a:t>
                      </a:r>
                    </a:p>
                  </a:txBody>
                  <a:tcPr marL="34925" marR="34925" marT="34918" marB="349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46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участников</a:t>
                      </a:r>
                    </a:p>
                  </a:txBody>
                  <a:tcPr marL="34925" marR="34925" marT="34918" marB="349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11 500</a:t>
                      </a:r>
                    </a:p>
                  </a:txBody>
                  <a:tcPr marL="34925" marR="34925" marT="34918" marB="349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12 742</a:t>
                      </a:r>
                    </a:p>
                  </a:txBody>
                  <a:tcPr marL="34925" marR="34925" marT="34918" marB="349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более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тыс.</a:t>
                      </a:r>
                    </a:p>
                  </a:txBody>
                  <a:tcPr marL="34925" marR="34925" marT="34918" marB="349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более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тыс.</a:t>
                      </a:r>
                    </a:p>
                  </a:txBody>
                  <a:tcPr marL="34925" marR="34925" marT="34918" marB="349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46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поставленных комплектов спортивной формы</a:t>
                      </a:r>
                    </a:p>
                  </a:txBody>
                  <a:tcPr marL="34925" marR="34925" marT="34918" marB="349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432</a:t>
                      </a:r>
                    </a:p>
                  </a:txBody>
                  <a:tcPr marL="34925" marR="34925" marT="34918" marB="349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432</a:t>
                      </a:r>
                    </a:p>
                  </a:txBody>
                  <a:tcPr marL="34925" marR="34925" marT="34918" marB="349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432</a:t>
                      </a:r>
                    </a:p>
                  </a:txBody>
                  <a:tcPr marL="34925" marR="34925" marT="34918" marB="349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432</a:t>
                      </a:r>
                    </a:p>
                  </a:txBody>
                  <a:tcPr marL="34925" marR="34925" marT="34918" marB="349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98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поставленных мячей</a:t>
                      </a:r>
                    </a:p>
                  </a:txBody>
                  <a:tcPr marL="34925" marR="34925" marT="34918" marB="349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3024 </a:t>
                      </a:r>
                    </a:p>
                  </a:txBody>
                  <a:tcPr marL="34925" marR="34925" marT="34918" marB="349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3846  </a:t>
                      </a:r>
                    </a:p>
                  </a:txBody>
                  <a:tcPr marL="34925" marR="34925" marT="34918" marB="349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4 440</a:t>
                      </a:r>
                    </a:p>
                  </a:txBody>
                  <a:tcPr marL="34925" marR="34925" marT="34918" marB="349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5 310</a:t>
                      </a:r>
                    </a:p>
                  </a:txBody>
                  <a:tcPr marL="34925" marR="34925" marT="34918" marB="349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41" y="1556792"/>
            <a:ext cx="28082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84249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9" y="-243408"/>
            <a:ext cx="9175750" cy="689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639"/>
            <a:ext cx="1403350" cy="6855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39114"/>
            <a:ext cx="658812" cy="859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7" name="AutoShape 4"/>
          <p:cNvSpPr>
            <a:spLocks noChangeArrowheads="1"/>
          </p:cNvSpPr>
          <p:nvPr/>
        </p:nvSpPr>
        <p:spPr bwMode="auto">
          <a:xfrm>
            <a:off x="701675" y="6403059"/>
            <a:ext cx="8370888" cy="385114"/>
          </a:xfrm>
          <a:custGeom>
            <a:avLst/>
            <a:gdLst>
              <a:gd name="T0" fmla="*/ 0 w 8370888"/>
              <a:gd name="T1" fmla="*/ 0 h 288925"/>
              <a:gd name="T2" fmla="*/ 8322733 w 8370888"/>
              <a:gd name="T3" fmla="*/ 0 h 288925"/>
              <a:gd name="T4" fmla="*/ 8370888 w 8370888"/>
              <a:gd name="T5" fmla="*/ 48155 h 288925"/>
              <a:gd name="T6" fmla="*/ 8370888 w 8370888"/>
              <a:gd name="T7" fmla="*/ 288925 h 288925"/>
              <a:gd name="T8" fmla="*/ 8370888 w 8370888"/>
              <a:gd name="T9" fmla="*/ 288925 h 288925"/>
              <a:gd name="T10" fmla="*/ 48155 w 8370888"/>
              <a:gd name="T11" fmla="*/ 288925 h 288925"/>
              <a:gd name="T12" fmla="*/ 0 w 8370888"/>
              <a:gd name="T13" fmla="*/ 240770 h 288925"/>
              <a:gd name="T14" fmla="*/ 0 w 8370888"/>
              <a:gd name="T15" fmla="*/ 0 h 2889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370888"/>
              <a:gd name="T25" fmla="*/ 0 h 288925"/>
              <a:gd name="T26" fmla="*/ 8370888 w 8370888"/>
              <a:gd name="T27" fmla="*/ 288925 h 2889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370888" h="288925">
                <a:moveTo>
                  <a:pt x="0" y="0"/>
                </a:moveTo>
                <a:lnTo>
                  <a:pt x="8322733" y="0"/>
                </a:lnTo>
                <a:lnTo>
                  <a:pt x="8370888" y="48155"/>
                </a:lnTo>
                <a:lnTo>
                  <a:pt x="8370888" y="288925"/>
                </a:lnTo>
                <a:lnTo>
                  <a:pt x="48155" y="288925"/>
                </a:lnTo>
                <a:lnTo>
                  <a:pt x="0" y="24077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4780C5"/>
              </a:gs>
              <a:gs pos="100000">
                <a:srgbClr val="254872"/>
              </a:gs>
            </a:gsLst>
            <a:lin ang="10800000" scaled="1"/>
          </a:gradFill>
          <a:ln w="25560">
            <a:solidFill>
              <a:srgbClr val="385D8A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</p:spPr>
        <p:txBody>
          <a:bodyPr lIns="90000" tIns="46800" rIns="90000" bIns="46800" anchor="ctr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>
                <a:solidFill>
                  <a:srgbClr val="FFFFFF"/>
                </a:solidFill>
              </a:rPr>
              <a:t>Министерство образования и науки Республики Татарстан</a:t>
            </a:r>
          </a:p>
        </p:txBody>
      </p:sp>
      <p:sp>
        <p:nvSpPr>
          <p:cNvPr id="3078" name="Text Box 5"/>
          <p:cNvSpPr txBox="1">
            <a:spLocks noChangeArrowheads="1"/>
          </p:cNvSpPr>
          <p:nvPr/>
        </p:nvSpPr>
        <p:spPr bwMode="auto">
          <a:xfrm>
            <a:off x="1619250" y="205258"/>
            <a:ext cx="7056438" cy="706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079" name="Rectangle 6"/>
          <p:cNvSpPr>
            <a:spLocks noChangeArrowheads="1"/>
          </p:cNvSpPr>
          <p:nvPr/>
        </p:nvSpPr>
        <p:spPr bwMode="auto">
          <a:xfrm>
            <a:off x="701675" y="253923"/>
            <a:ext cx="8370888" cy="9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smtClean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smtClean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Стратегия развития воспитания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1" dirty="0" smtClean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Российской Федерации на 2015-2015 годы</a:t>
            </a:r>
            <a:endParaRPr lang="ru-RU" sz="2400" b="1" dirty="0" smtClean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38200" y="1108345"/>
            <a:ext cx="8126288" cy="5242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49263" eaLnBrk="0" hangingPunct="0">
              <a:spcBef>
                <a:spcPts val="80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b="1" kern="0" dirty="0" smtClean="0">
              <a:solidFill>
                <a:srgbClr val="FF0000"/>
              </a:solidFill>
              <a:latin typeface="Tahoma" pitchFamily="32" charset="0"/>
              <a:cs typeface="Tahoma" pitchFamily="32" charset="0"/>
            </a:endParaRPr>
          </a:p>
          <a:p>
            <a:pPr algn="just" defTabSz="449263" eaLnBrk="0" hangingPunct="0">
              <a:spcBef>
                <a:spcPts val="80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kern="0" dirty="0" smtClean="0">
                <a:solidFill>
                  <a:srgbClr val="FF0000"/>
                </a:solidFill>
                <a:latin typeface="Tahoma" pitchFamily="32" charset="0"/>
                <a:cs typeface="Tahoma" pitchFamily="32" charset="0"/>
              </a:rPr>
              <a:t> Физическое воспитание и формирование культуры здоровья</a:t>
            </a:r>
          </a:p>
          <a:p>
            <a:pPr algn="just" defTabSz="449263" eaLnBrk="0" hangingPunct="0">
              <a:spcBef>
                <a:spcPts val="80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kern="0" dirty="0">
                <a:solidFill>
                  <a:srgbClr val="000000"/>
                </a:solidFill>
                <a:latin typeface="Tahoma" pitchFamily="32" charset="0"/>
                <a:cs typeface="Tahoma" pitchFamily="32" charset="0"/>
              </a:rPr>
              <a:t> </a:t>
            </a:r>
            <a:r>
              <a:rPr lang="ru-RU" b="1" kern="0" dirty="0" smtClean="0">
                <a:solidFill>
                  <a:srgbClr val="000000"/>
                </a:solidFill>
                <a:latin typeface="Tahoma" pitchFamily="32" charset="0"/>
                <a:cs typeface="Tahoma" pitchFamily="32" charset="0"/>
              </a:rPr>
              <a:t>- ответственное отношение к здоровью, потребность в здоровом образе жизни;</a:t>
            </a:r>
          </a:p>
          <a:p>
            <a:pPr algn="just" defTabSz="449263" eaLnBrk="0" hangingPunct="0">
              <a:spcBef>
                <a:spcPts val="80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kern="0" dirty="0" smtClean="0">
                <a:solidFill>
                  <a:srgbClr val="000000"/>
                </a:solidFill>
                <a:latin typeface="Tahoma" pitchFamily="32" charset="0"/>
                <a:cs typeface="Tahoma" pitchFamily="32" charset="0"/>
              </a:rPr>
              <a:t>-  мотивация  в детской и семейной среде к активному и здоровому образу жизни, занятиям физической культурой, развитие культуры здорового питания;</a:t>
            </a:r>
          </a:p>
          <a:p>
            <a:pPr marL="285750" indent="-285750" algn="just" defTabSz="449263" eaLnBrk="0" hangingPunct="0">
              <a:spcBef>
                <a:spcPts val="800"/>
              </a:spcBef>
              <a:buSzPct val="100000"/>
              <a:buFontTx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kern="0" dirty="0" smtClean="0">
                <a:solidFill>
                  <a:srgbClr val="000000"/>
                </a:solidFill>
                <a:latin typeface="Tahoma" pitchFamily="32" charset="0"/>
                <a:cs typeface="Tahoma" pitchFamily="32" charset="0"/>
              </a:rPr>
              <a:t>создание условий для занятий физической культурой, развивающего отдыха и оздоровления;</a:t>
            </a:r>
          </a:p>
          <a:p>
            <a:pPr marL="285750" indent="-285750" algn="just" defTabSz="449263" eaLnBrk="0" hangingPunct="0">
              <a:spcBef>
                <a:spcPts val="800"/>
              </a:spcBef>
              <a:buSzPct val="100000"/>
              <a:buFontTx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kern="0" dirty="0" smtClean="0">
                <a:solidFill>
                  <a:srgbClr val="000000"/>
                </a:solidFill>
                <a:latin typeface="Tahoma" pitchFamily="32" charset="0"/>
                <a:cs typeface="Tahoma" pitchFamily="32" charset="0"/>
              </a:rPr>
              <a:t>профилактика употребления ПАВ;</a:t>
            </a:r>
          </a:p>
          <a:p>
            <a:pPr marL="285750" indent="-285750" algn="just" defTabSz="449263" eaLnBrk="0" hangingPunct="0">
              <a:spcBef>
                <a:spcPts val="800"/>
              </a:spcBef>
              <a:buSzPct val="100000"/>
              <a:buFontTx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kern="0" dirty="0" smtClean="0">
                <a:solidFill>
                  <a:srgbClr val="000000"/>
                </a:solidFill>
                <a:latin typeface="Tahoma" pitchFamily="32" charset="0"/>
                <a:cs typeface="Tahoma" pitchFamily="32" charset="0"/>
              </a:rPr>
              <a:t>предоставление условий для физического совершенствования на основе регулярных занятий физической культурой и спортом с учетом индивидуальных способностей и склонностей;</a:t>
            </a:r>
          </a:p>
          <a:p>
            <a:pPr marL="285750" indent="-285750" algn="just" defTabSz="449263" eaLnBrk="0" hangingPunct="0">
              <a:spcBef>
                <a:spcPts val="800"/>
              </a:spcBef>
              <a:buSzPct val="100000"/>
              <a:buFontTx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kern="0" dirty="0" smtClean="0">
                <a:solidFill>
                  <a:srgbClr val="000000"/>
                </a:solidFill>
                <a:latin typeface="Tahoma" pitchFamily="32" charset="0"/>
                <a:cs typeface="Tahoma" pitchFamily="32" charset="0"/>
              </a:rPr>
              <a:t> проведение массовых общественно-спортивных мероприятий и привлечение к участию в них детей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391514"/>
            <a:ext cx="658812" cy="859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65868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Доля школ от общего количества школ,  принимавших участие в школьном и муниципальных этапах </a:t>
            </a:r>
            <a:b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Чемпионата Школьной баскетбольной лиги</a:t>
            </a:r>
            <a:b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(2014-2015 учебный год)</a:t>
            </a:r>
            <a:endParaRPr lang="ru-RU" sz="20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3620583"/>
              </p:ext>
            </p:extLst>
          </p:nvPr>
        </p:nvGraphicFramePr>
        <p:xfrm>
          <a:off x="821852" y="1340768"/>
          <a:ext cx="7998620" cy="4857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8777096"/>
              </p:ext>
            </p:extLst>
          </p:nvPr>
        </p:nvGraphicFramePr>
        <p:xfrm>
          <a:off x="467544" y="1708150"/>
          <a:ext cx="8208912" cy="4313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5799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8" y="-28277"/>
            <a:ext cx="1403350" cy="6855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39114"/>
            <a:ext cx="658812" cy="859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7" name="AutoShape 4"/>
          <p:cNvSpPr>
            <a:spLocks noChangeArrowheads="1"/>
          </p:cNvSpPr>
          <p:nvPr/>
        </p:nvSpPr>
        <p:spPr bwMode="auto">
          <a:xfrm>
            <a:off x="701675" y="6403059"/>
            <a:ext cx="8370888" cy="385114"/>
          </a:xfrm>
          <a:custGeom>
            <a:avLst/>
            <a:gdLst>
              <a:gd name="T0" fmla="*/ 0 w 8370888"/>
              <a:gd name="T1" fmla="*/ 0 h 288925"/>
              <a:gd name="T2" fmla="*/ 8322733 w 8370888"/>
              <a:gd name="T3" fmla="*/ 0 h 288925"/>
              <a:gd name="T4" fmla="*/ 8370888 w 8370888"/>
              <a:gd name="T5" fmla="*/ 48155 h 288925"/>
              <a:gd name="T6" fmla="*/ 8370888 w 8370888"/>
              <a:gd name="T7" fmla="*/ 288925 h 288925"/>
              <a:gd name="T8" fmla="*/ 8370888 w 8370888"/>
              <a:gd name="T9" fmla="*/ 288925 h 288925"/>
              <a:gd name="T10" fmla="*/ 48155 w 8370888"/>
              <a:gd name="T11" fmla="*/ 288925 h 288925"/>
              <a:gd name="T12" fmla="*/ 0 w 8370888"/>
              <a:gd name="T13" fmla="*/ 240770 h 288925"/>
              <a:gd name="T14" fmla="*/ 0 w 8370888"/>
              <a:gd name="T15" fmla="*/ 0 h 2889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370888"/>
              <a:gd name="T25" fmla="*/ 0 h 288925"/>
              <a:gd name="T26" fmla="*/ 8370888 w 8370888"/>
              <a:gd name="T27" fmla="*/ 288925 h 2889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370888" h="288925">
                <a:moveTo>
                  <a:pt x="0" y="0"/>
                </a:moveTo>
                <a:lnTo>
                  <a:pt x="8322733" y="0"/>
                </a:lnTo>
                <a:lnTo>
                  <a:pt x="8370888" y="48155"/>
                </a:lnTo>
                <a:lnTo>
                  <a:pt x="8370888" y="288925"/>
                </a:lnTo>
                <a:lnTo>
                  <a:pt x="48155" y="288925"/>
                </a:lnTo>
                <a:lnTo>
                  <a:pt x="0" y="24077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4780C5"/>
              </a:gs>
              <a:gs pos="100000">
                <a:srgbClr val="254872"/>
              </a:gs>
            </a:gsLst>
            <a:lin ang="10800000" scaled="1"/>
          </a:gradFill>
          <a:ln w="25560">
            <a:solidFill>
              <a:srgbClr val="385D8A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</p:spPr>
        <p:txBody>
          <a:bodyPr lIns="90000" tIns="46800" rIns="90000" bIns="46800" anchor="ctr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>
                <a:solidFill>
                  <a:srgbClr val="FFFFFF"/>
                </a:solidFill>
              </a:rPr>
              <a:t>Министерство образования и науки Республики Татарстан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404664"/>
            <a:ext cx="78488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Всероссийские спортивные соревнования школьников «Президентские состязания» и «Президентские спортивные игры»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756652"/>
              </p:ext>
            </p:extLst>
          </p:nvPr>
        </p:nvGraphicFramePr>
        <p:xfrm>
          <a:off x="838201" y="1628800"/>
          <a:ext cx="8054280" cy="2865512"/>
        </p:xfrm>
        <a:graphic>
          <a:graphicData uri="http://schemas.openxmlformats.org/drawingml/2006/table">
            <a:tbl>
              <a:tblPr firstRow="1" firstCol="1" bandRow="1"/>
              <a:tblGrid>
                <a:gridCol w="1704369"/>
                <a:gridCol w="1154531"/>
                <a:gridCol w="1154531"/>
                <a:gridCol w="1016512"/>
                <a:gridCol w="991036"/>
                <a:gridCol w="986208"/>
                <a:gridCol w="1047093"/>
              </a:tblGrid>
              <a:tr h="72008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9pPr>
                    </a:lstStyle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Количество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общеобразовательных организаций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Количество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обучающихся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647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2012-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2013</a:t>
                      </a:r>
                    </a:p>
                    <a:p>
                      <a:pPr marL="0" marR="0" lvl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учебный год</a:t>
                      </a:r>
                      <a:endParaRPr kumimoji="0" lang="ru-RU" sz="14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2013-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2014</a:t>
                      </a:r>
                    </a:p>
                    <a:p>
                      <a:pPr marL="0" marR="0" lvl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учебный год</a:t>
                      </a:r>
                      <a:endParaRPr kumimoji="0" lang="ru-RU" sz="14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2014-2015</a:t>
                      </a:r>
                    </a:p>
                    <a:p>
                      <a:pPr marL="0" marR="0" lvl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учебный год</a:t>
                      </a:r>
                      <a:endParaRPr kumimoji="0" lang="ru-RU" sz="14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2012-2013</a:t>
                      </a:r>
                    </a:p>
                    <a:p>
                      <a:pPr marL="0" marR="0" lvl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учебный год</a:t>
                      </a:r>
                      <a:endParaRPr kumimoji="0" lang="ru-RU" sz="14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2013-2014</a:t>
                      </a:r>
                    </a:p>
                    <a:p>
                      <a:pPr marL="0" marR="0" lvl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учебный год</a:t>
                      </a:r>
                      <a:endParaRPr kumimoji="0" lang="ru-RU" sz="14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2014-2015</a:t>
                      </a:r>
                    </a:p>
                    <a:p>
                      <a:pPr marL="0" marR="0" lvl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учебный год</a:t>
                      </a:r>
                      <a:endParaRPr kumimoji="0" lang="ru-RU" sz="14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5326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«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Президентские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состязания»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1 561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(100%)</a:t>
                      </a:r>
                      <a:endParaRPr lang="ru-RU" sz="1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1486</a:t>
                      </a:r>
                      <a:endParaRPr lang="ru-RU" sz="1400" b="1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(100%)</a:t>
                      </a:r>
                      <a:endParaRPr lang="ru-RU" sz="1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1 459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(100%)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326638</a:t>
                      </a:r>
                      <a:endParaRPr lang="ru-RU" sz="1200" b="1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(89,8%)</a:t>
                      </a:r>
                      <a:endParaRPr lang="ru-RU" sz="1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20169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(94,6%)</a:t>
                      </a:r>
                      <a:endParaRPr lang="ru-RU" sz="1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349 509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(96,3%)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6480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«Президентские спортивные игры»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4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1369 </a:t>
                      </a:r>
                      <a:r>
                        <a:rPr lang="ru-RU" sz="1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(100%)</a:t>
                      </a:r>
                      <a:endParaRPr lang="ru-RU" sz="1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4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1353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ru-RU" sz="1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100%)</a:t>
                      </a:r>
                      <a:endParaRPr lang="ru-RU" sz="1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1 337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(100%)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193 853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(90%)</a:t>
                      </a:r>
                      <a:endParaRPr lang="ru-RU" sz="1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148 290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(93,3%)</a:t>
                      </a:r>
                      <a:endParaRPr lang="ru-RU" sz="14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202 687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(95,7%)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7" name="Picture 2" descr="C:\Users\Соркина\Desktop\Президентские  игры2014\Финал ПИ\ФОТО\P1000591JP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653136"/>
            <a:ext cx="2293640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Соркина\Desktop\Президентские  игры2014\Финал ПИ\ФОТО\P1000565JP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653136"/>
            <a:ext cx="2232248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Соркина\Desktop\Президентские  игры2014\Финал ПС\ИТОГИ на сайт\IMG_302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620" y="4702563"/>
            <a:ext cx="1915600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Соркина\Desktop\Президентские  игры2014\Финал ПС\ИТОГИ на сайт\IMG_253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220" y="4653136"/>
            <a:ext cx="1691268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391514"/>
            <a:ext cx="658812" cy="859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84249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4"/>
          <p:cNvSpPr>
            <a:spLocks noGrp="1"/>
          </p:cNvSpPr>
          <p:nvPr>
            <p:ph type="title"/>
          </p:nvPr>
        </p:nvSpPr>
        <p:spPr>
          <a:xfrm>
            <a:off x="457200" y="273050"/>
            <a:ext cx="3898776" cy="1162050"/>
          </a:xfrm>
        </p:spPr>
        <p:txBody>
          <a:bodyPr/>
          <a:lstStyle/>
          <a:p>
            <a:r>
              <a:rPr lang="ru-RU" sz="1800" dirty="0" smtClean="0">
                <a:solidFill>
                  <a:srgbClr val="0070C0"/>
                </a:solidFill>
              </a:rPr>
              <a:t>Всероссийские соревнования среди общеобразовательных организаций </a:t>
            </a:r>
          </a:p>
        </p:txBody>
      </p:sp>
      <p:sp>
        <p:nvSpPr>
          <p:cNvPr id="48131" name="Объект 5"/>
          <p:cNvSpPr>
            <a:spLocks noGrp="1"/>
          </p:cNvSpPr>
          <p:nvPr>
            <p:ph idx="1"/>
          </p:nvPr>
        </p:nvSpPr>
        <p:spPr>
          <a:xfrm>
            <a:off x="4788024" y="273050"/>
            <a:ext cx="3898776" cy="5853113"/>
          </a:xfrm>
        </p:spPr>
        <p:txBody>
          <a:bodyPr/>
          <a:lstStyle/>
          <a:p>
            <a:endParaRPr lang="ru-RU" dirty="0" smtClean="0"/>
          </a:p>
        </p:txBody>
      </p:sp>
      <p:sp>
        <p:nvSpPr>
          <p:cNvPr id="48132" name="Текст 6"/>
          <p:cNvSpPr>
            <a:spLocks noGrp="1"/>
          </p:cNvSpPr>
          <p:nvPr>
            <p:ph type="body" sz="half" idx="2"/>
          </p:nvPr>
        </p:nvSpPr>
        <p:spPr>
          <a:xfrm>
            <a:off x="0" y="1449388"/>
            <a:ext cx="4499992" cy="495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МБОУ «СОШ №28»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(г. Набережные Челны) 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1 место по плаванию («Всероссийская </a:t>
            </a:r>
            <a:r>
              <a:rPr lang="ru-RU" b="1" dirty="0" err="1" smtClean="0">
                <a:solidFill>
                  <a:srgbClr val="0070C0"/>
                </a:solidFill>
              </a:rPr>
              <a:t>гимназиада</a:t>
            </a:r>
            <a:r>
              <a:rPr lang="ru-RU" b="1" dirty="0" smtClean="0">
                <a:solidFill>
                  <a:srgbClr val="0070C0"/>
                </a:solidFill>
              </a:rPr>
              <a:t> школьников», г. Орел) </a:t>
            </a:r>
            <a:endParaRPr lang="ru-RU" b="1" dirty="0">
              <a:solidFill>
                <a:srgbClr val="0070C0"/>
              </a:solidFill>
            </a:endParaRPr>
          </a:p>
          <a:p>
            <a:endParaRPr lang="ru-RU" b="1" dirty="0" smtClean="0">
              <a:solidFill>
                <a:srgbClr val="0070C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МБОУ «СОШ №3»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(Заинский муниципальный район)  </a:t>
            </a:r>
          </a:p>
          <a:p>
            <a:pPr lvl="0"/>
            <a:r>
              <a:rPr lang="ru-RU" b="1" dirty="0" smtClean="0">
                <a:solidFill>
                  <a:srgbClr val="0070C0"/>
                </a:solidFill>
              </a:rPr>
              <a:t> призовые места по легкой атлетике в личном зачете</a:t>
            </a:r>
          </a:p>
          <a:p>
            <a:pPr lvl="0"/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>
                <a:solidFill>
                  <a:srgbClr val="0070C0"/>
                </a:solidFill>
              </a:rPr>
              <a:t>(«Всероссийская </a:t>
            </a:r>
            <a:r>
              <a:rPr lang="ru-RU" b="1" dirty="0" err="1">
                <a:solidFill>
                  <a:srgbClr val="0070C0"/>
                </a:solidFill>
              </a:rPr>
              <a:t>гимназиада</a:t>
            </a:r>
            <a:r>
              <a:rPr lang="ru-RU" b="1" dirty="0">
                <a:solidFill>
                  <a:srgbClr val="0070C0"/>
                </a:solidFill>
              </a:rPr>
              <a:t> школьников», г. Орел) </a:t>
            </a:r>
          </a:p>
          <a:p>
            <a:endParaRPr lang="ru-RU" b="1" dirty="0" smtClean="0">
              <a:solidFill>
                <a:srgbClr val="0070C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МАОУ «СОШ №50» (г. Набережные Челны)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МБОУ «Лицей №2» (Бугульминский район)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МБОУ «Гимназия №122» (г. Казань) 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МБОУ «СОШ №10» (Нижнекамский район)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МБОУ «СОШ №11» (Зеленодольский район)</a:t>
            </a:r>
            <a:endParaRPr lang="ru-RU" b="1" dirty="0" smtClean="0">
              <a:solidFill>
                <a:srgbClr val="0070C0"/>
              </a:solidFill>
            </a:endParaRPr>
          </a:p>
          <a:p>
            <a:r>
              <a:rPr lang="ru-RU" b="1" dirty="0" smtClean="0">
                <a:solidFill>
                  <a:srgbClr val="0070C0"/>
                </a:solidFill>
              </a:rPr>
              <a:t> Всероссийский зимний фестиваль школьников «Президентские спортивные игры», г. Челябинск)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D1ABC6-3965-456A-BA04-80B7DAC502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137" name="AutoShape 4"/>
          <p:cNvSpPr>
            <a:spLocks noChangeArrowheads="1"/>
          </p:cNvSpPr>
          <p:nvPr/>
        </p:nvSpPr>
        <p:spPr bwMode="auto">
          <a:xfrm>
            <a:off x="701675" y="6402388"/>
            <a:ext cx="8370888" cy="385762"/>
          </a:xfrm>
          <a:custGeom>
            <a:avLst/>
            <a:gdLst>
              <a:gd name="T0" fmla="*/ 0 w 8370888"/>
              <a:gd name="T1" fmla="*/ 0 h 288925"/>
              <a:gd name="T2" fmla="*/ 8322733 w 8370888"/>
              <a:gd name="T3" fmla="*/ 0 h 288925"/>
              <a:gd name="T4" fmla="*/ 8370888 w 8370888"/>
              <a:gd name="T5" fmla="*/ 1542845 h 288925"/>
              <a:gd name="T6" fmla="*/ 8370888 w 8370888"/>
              <a:gd name="T7" fmla="*/ 9256934 h 288925"/>
              <a:gd name="T8" fmla="*/ 8370888 w 8370888"/>
              <a:gd name="T9" fmla="*/ 9256934 h 288925"/>
              <a:gd name="T10" fmla="*/ 48155 w 8370888"/>
              <a:gd name="T11" fmla="*/ 9256934 h 288925"/>
              <a:gd name="T12" fmla="*/ 0 w 8370888"/>
              <a:gd name="T13" fmla="*/ 7714074 h 288925"/>
              <a:gd name="T14" fmla="*/ 0 w 8370888"/>
              <a:gd name="T15" fmla="*/ 0 h 2889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370888"/>
              <a:gd name="T25" fmla="*/ 0 h 288925"/>
              <a:gd name="T26" fmla="*/ 8370888 w 8370888"/>
              <a:gd name="T27" fmla="*/ 288925 h 2889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370888" h="288925">
                <a:moveTo>
                  <a:pt x="0" y="0"/>
                </a:moveTo>
                <a:lnTo>
                  <a:pt x="8322733" y="0"/>
                </a:lnTo>
                <a:lnTo>
                  <a:pt x="8370888" y="48155"/>
                </a:lnTo>
                <a:lnTo>
                  <a:pt x="8370888" y="288925"/>
                </a:lnTo>
                <a:lnTo>
                  <a:pt x="48155" y="288925"/>
                </a:lnTo>
                <a:lnTo>
                  <a:pt x="0" y="24077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4780C5"/>
              </a:gs>
              <a:gs pos="100000">
                <a:srgbClr val="254872"/>
              </a:gs>
            </a:gsLst>
            <a:lin ang="10800000" scaled="1"/>
          </a:gradFill>
          <a:ln w="25560">
            <a:solidFill>
              <a:srgbClr val="385D8A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</p:spPr>
        <p:txBody>
          <a:bodyPr lIns="90000" tIns="46800" rIns="90000" bIns="46800" anchor="ctr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mtClean="0">
                <a:solidFill>
                  <a:srgbClr val="FFFFFF"/>
                </a:solidFill>
                <a:cs typeface="Arial" pitchFamily="34" charset="0"/>
              </a:rPr>
              <a:t>Министерство образования и науки Республики Татарстан</a:t>
            </a:r>
          </a:p>
        </p:txBody>
      </p:sp>
      <p:pic>
        <p:nvPicPr>
          <p:cNvPr id="257026" name="Picture 2" descr="C:\Users\Соркина\Documents\ГИМНАЗИАДА\2014\Орел\ИТОГИ\Команда%20СОШ%2028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-149057"/>
            <a:ext cx="3960440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7027" name="Picture 3" descr="C:\Users\Соркина\Documents\ГИМНАЗИАДА\2014\Орел\ИТОГИ\сош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2420888"/>
            <a:ext cx="4176463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7028" name="Picture 4" descr="C:\Users\Соркина\AppData\Local\Microsoft\Windows\Temporary Internet Files\Content.IE5\5WG7JRVU\DSC034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806" y="4470815"/>
            <a:ext cx="4211960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41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09"/>
          <a:stretch>
            <a:fillRect/>
          </a:stretch>
        </p:blipFill>
        <p:spPr bwMode="auto">
          <a:xfrm>
            <a:off x="4763" y="549275"/>
            <a:ext cx="9139237" cy="569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5" name="Picture 2" descr="C:\Users\Afanaseva\Desktop\сам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260350"/>
            <a:ext cx="93662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976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Прямоугольник 1"/>
          <p:cNvSpPr>
            <a:spLocks noChangeArrowheads="1"/>
          </p:cNvSpPr>
          <p:nvPr/>
        </p:nvSpPr>
        <p:spPr bwMode="auto">
          <a:xfrm>
            <a:off x="755650" y="188913"/>
            <a:ext cx="71294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8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Некоторые  статистические данные</a:t>
            </a:r>
            <a:endParaRPr lang="ru-RU" smtClean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76803" name="Picture 2" descr="C:\Users\Afanaseva\Desktop\сам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57163"/>
            <a:ext cx="936625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2" descr="C:\Users\Habibullina\Desktop\Рисунок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161463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5" name="Объект 3"/>
          <p:cNvSpPr txBox="1">
            <a:spLocks/>
          </p:cNvSpPr>
          <p:nvPr/>
        </p:nvSpPr>
        <p:spPr bwMode="auto">
          <a:xfrm>
            <a:off x="1763713" y="908050"/>
            <a:ext cx="561657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1pPr>
            <a:lvl2pPr eaLnBrk="0" hangingPunct="0"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2pPr>
            <a:lvl3pPr eaLnBrk="0" hangingPunct="0"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3pPr>
            <a:lvl4pPr eaLnBrk="0" hangingPunct="0"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4pPr>
            <a:lvl5pPr eaLnBrk="0" hangingPunct="0"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algn="just" eaLnBrk="1" hangingPunct="1">
              <a:spcBef>
                <a:spcPct val="20000"/>
              </a:spcBef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ru-RU" b="1" smtClean="0">
                <a:solidFill>
                  <a:srgbClr val="003399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ru-RU" sz="2400" b="1" smtClean="0">
              <a:solidFill>
                <a:srgbClr val="898989"/>
              </a:solidFill>
            </a:endParaRPr>
          </a:p>
          <a:p>
            <a:pPr algn="ctr" eaLnBrk="1" hangingPunct="1">
              <a:spcBef>
                <a:spcPct val="20000"/>
              </a:spcBef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ru-RU" b="1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Общее количество учащихся  -</a:t>
            </a:r>
            <a:r>
              <a:rPr lang="ru-RU" b="1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  372 273 чел., </a:t>
            </a:r>
            <a:endParaRPr lang="ru-RU" b="1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ru-RU" b="1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из  них: </a:t>
            </a:r>
            <a:endParaRPr lang="ru-RU" b="1" smtClean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  <a:p>
            <a:pPr algn="just" eaLnBrk="1" hangingPunct="1">
              <a:spcBef>
                <a:spcPct val="20000"/>
              </a:spcBef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ru-RU" b="1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имеют основную группу  по физической культуре (по данным муниципальных районов)   –  </a:t>
            </a:r>
            <a:r>
              <a:rPr lang="ru-RU" b="1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224 313  чел. </a:t>
            </a:r>
          </a:p>
          <a:p>
            <a:pPr algn="ctr" eaLnBrk="1" hangingPunct="1">
              <a:spcBef>
                <a:spcPct val="20000"/>
              </a:spcBef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ru-RU" b="1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	60,3% от числа обучающихся </a:t>
            </a:r>
          </a:p>
          <a:p>
            <a:pPr algn="ctr" eaLnBrk="1" hangingPunct="1">
              <a:spcBef>
                <a:spcPct val="20000"/>
              </a:spcBef>
              <a:buClr>
                <a:srgbClr val="000000"/>
              </a:buClr>
              <a:buSzPct val="100000"/>
              <a:buFont typeface="Arial" pitchFamily="34" charset="0"/>
              <a:buNone/>
            </a:pPr>
            <a:endParaRPr lang="ru-RU" b="1" smtClean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  <a:p>
            <a:pPr algn="ctr" eaLnBrk="1" hangingPunct="1">
              <a:spcBef>
                <a:spcPct val="20000"/>
              </a:spcBef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ru-RU" b="1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Приступили к выполнению испытаний:</a:t>
            </a:r>
          </a:p>
          <a:p>
            <a:pPr algn="ctr" eaLnBrk="1" hangingPunct="1">
              <a:spcBef>
                <a:spcPct val="20000"/>
              </a:spcBef>
              <a:buClr>
                <a:srgbClr val="000000"/>
              </a:buClr>
              <a:buSzPct val="100000"/>
              <a:buFont typeface="Arial" pitchFamily="34" charset="0"/>
              <a:buNone/>
            </a:pPr>
            <a:endParaRPr lang="ru-RU" b="1" smtClean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  <a:p>
            <a:pPr algn="ctr" eaLnBrk="1" hangingPunct="1">
              <a:spcBef>
                <a:spcPct val="200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ru-RU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осенняя сессия  –211 699 чел.</a:t>
            </a:r>
          </a:p>
          <a:p>
            <a:pPr algn="ctr" eaLnBrk="1" hangingPunct="1">
              <a:spcBef>
                <a:spcPct val="200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ru-RU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зимняя сессия    –220 245 чел. </a:t>
            </a:r>
          </a:p>
          <a:p>
            <a:pPr algn="ctr" eaLnBrk="1" hangingPunct="1">
              <a:spcBef>
                <a:spcPct val="200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ru-RU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весенняя сессия –232 901 чел.</a:t>
            </a:r>
          </a:p>
          <a:p>
            <a:pPr algn="ctr" eaLnBrk="1" hangingPunct="1">
              <a:spcBef>
                <a:spcPct val="20000"/>
              </a:spcBef>
              <a:buClr>
                <a:srgbClr val="000000"/>
              </a:buClr>
              <a:buSzPct val="100000"/>
              <a:buFont typeface="Arial" pitchFamily="34" charset="0"/>
              <a:buNone/>
            </a:pPr>
            <a:endParaRPr lang="ru-RU" sz="2400" b="1" smtClean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  <a:p>
            <a:pPr algn="ctr" eaLnBrk="1" hangingPunct="1">
              <a:spcBef>
                <a:spcPct val="20000"/>
              </a:spcBef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ru-RU" b="1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 </a:t>
            </a:r>
          </a:p>
          <a:p>
            <a:pPr algn="ctr" eaLnBrk="1" hangingPunct="1">
              <a:spcBef>
                <a:spcPct val="20000"/>
              </a:spcBef>
              <a:buClr>
                <a:srgbClr val="000000"/>
              </a:buClr>
              <a:buSzPct val="100000"/>
              <a:buFont typeface="Arial" pitchFamily="34" charset="0"/>
              <a:buNone/>
            </a:pPr>
            <a:endParaRPr lang="ru-RU" sz="320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82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Заголовок 1"/>
          <p:cNvSpPr>
            <a:spLocks noGrp="1"/>
          </p:cNvSpPr>
          <p:nvPr>
            <p:ph type="title"/>
          </p:nvPr>
        </p:nvSpPr>
        <p:spPr>
          <a:xfrm>
            <a:off x="457200" y="-109538"/>
            <a:ext cx="8228013" cy="1450976"/>
          </a:xfrm>
        </p:spPr>
        <p:txBody>
          <a:bodyPr/>
          <a:lstStyle/>
          <a:p>
            <a:r>
              <a:rPr lang="ru-RU" sz="2800" b="1" smtClean="0">
                <a:solidFill>
                  <a:srgbClr val="1F497D"/>
                </a:solidFill>
                <a:latin typeface="Tahoma" pitchFamily="34" charset="0"/>
                <a:cs typeface="Tahoma" pitchFamily="34" charset="0"/>
              </a:rPr>
              <a:t>Динамика  выполнения нормативов осенней,  зимней и весенней сессии</a:t>
            </a:r>
            <a:br>
              <a:rPr lang="ru-RU" sz="2800" b="1" smtClean="0">
                <a:solidFill>
                  <a:srgbClr val="1F497D"/>
                </a:solidFill>
                <a:latin typeface="Tahoma" pitchFamily="34" charset="0"/>
                <a:cs typeface="Tahoma" pitchFamily="34" charset="0"/>
              </a:rPr>
            </a:br>
            <a:r>
              <a:rPr lang="ru-RU" sz="2800" b="1" smtClean="0">
                <a:solidFill>
                  <a:srgbClr val="1F497D"/>
                </a:solidFill>
                <a:latin typeface="Tahoma" pitchFamily="34" charset="0"/>
                <a:cs typeface="Tahoma" pitchFamily="34" charset="0"/>
              </a:rPr>
              <a:t>(% от общего количества обучающихся) </a:t>
            </a:r>
          </a:p>
        </p:txBody>
      </p:sp>
      <p:graphicFrame>
        <p:nvGraphicFramePr>
          <p:cNvPr id="77827" name="Объект 10"/>
          <p:cNvGraphicFramePr>
            <a:graphicFrameLocks noGrp="1"/>
          </p:cNvGraphicFramePr>
          <p:nvPr>
            <p:ph idx="1"/>
          </p:nvPr>
        </p:nvGraphicFramePr>
        <p:xfrm>
          <a:off x="849313" y="1506538"/>
          <a:ext cx="7877175" cy="416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2" r:id="rId5" imgW="7882811" imgH="4163929" progId="Excel.Chart.8">
                  <p:embed/>
                </p:oleObj>
              </mc:Choice>
              <mc:Fallback>
                <p:oleObj r:id="rId5" imgW="7882811" imgH="4163929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313" y="1506538"/>
                        <a:ext cx="7877175" cy="416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934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>
          <a:xfrm>
            <a:off x="107950" y="188913"/>
            <a:ext cx="9036050" cy="431800"/>
          </a:xfrm>
        </p:spPr>
        <p:txBody>
          <a:bodyPr/>
          <a:lstStyle/>
          <a:p>
            <a:pPr marL="342900" indent="342900"/>
            <a:r>
              <a:rPr lang="ru-RU" sz="20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Рейтинг </a:t>
            </a:r>
            <a:br>
              <a:rPr lang="ru-RU" sz="20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</a:br>
            <a:r>
              <a:rPr lang="ru-RU" sz="20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муниципальных образований по итогам апробации ВФСК ГТО   </a:t>
            </a:r>
            <a:r>
              <a:rPr lang="ru-RU" sz="16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16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</a:br>
            <a:r>
              <a:rPr lang="ru-RU" sz="16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875"/>
            <a:ext cx="8228013" cy="5180013"/>
          </a:xfrm>
        </p:spPr>
        <p:txBody>
          <a:bodyPr/>
          <a:lstStyle/>
          <a:p>
            <a:pPr indent="342900" algn="just">
              <a:spcBef>
                <a:spcPts val="0"/>
              </a:spcBef>
              <a:spcAft>
                <a:spcPts val="0"/>
              </a:spcAft>
              <a:buFont typeface="Times New Roman" pitchFamily="16" charset="0"/>
              <a:buNone/>
              <a:defRPr/>
            </a:pPr>
            <a:endParaRPr lang="ru-RU" sz="1800" dirty="0" smtClean="0">
              <a:latin typeface="Times New Roman"/>
              <a:ea typeface="Calibri"/>
              <a:cs typeface="Times New Roman"/>
            </a:endParaRPr>
          </a:p>
          <a:p>
            <a:pPr marL="628650" indent="-285750" algn="just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b="1" dirty="0" smtClean="0"/>
              <a:t> </a:t>
            </a:r>
            <a:endParaRPr lang="ru-RU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Times New Roman" pitchFamily="16" charset="0"/>
              <a:buNone/>
              <a:defRPr/>
            </a:pP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88" y="692150"/>
          <a:ext cx="9144000" cy="6411919"/>
        </p:xfrm>
        <a:graphic>
          <a:graphicData uri="http://schemas.openxmlformats.org/drawingml/2006/table">
            <a:tbl>
              <a:tblPr/>
              <a:tblGrid>
                <a:gridCol w="661987"/>
                <a:gridCol w="2397125"/>
                <a:gridCol w="646113"/>
                <a:gridCol w="2447925"/>
                <a:gridCol w="642937"/>
                <a:gridCol w="2347913"/>
              </a:tblGrid>
              <a:tr h="4524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Актанышский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18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Мензелинский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32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Тукаевский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979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Бавлинский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19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Спасский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33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Кукморский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979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Дрожжановский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20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Лениногорский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34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Нижнекамский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979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Рыбно-Слободский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20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 Советский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35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Лаишевский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595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Мамадышский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20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 Авиастроительный,  Ново-Савиновский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35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Сабинский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595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Сармановский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21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Нурлатский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36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Камско-Устьинский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2979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Зеленодольский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22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Кайбицкий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37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Тетюшский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2979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Чистопольский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23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Аксубаевский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38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Агрызский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2979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Буинский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24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Ютазинский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5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10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Набережные Челны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25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Атнинский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39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Кировский,  Московский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595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11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Алькеевский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26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Альметьевский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40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Вахитовский, Приволжский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2979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12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Алексеевский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27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Верхнеуслонский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41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Муслюмовский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2979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12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Балтасинский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28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Заинский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42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Арский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2979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14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Высокогорский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29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Азнакаевский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43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Менделеевский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2979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15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Тюлячинский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30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Апастовский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44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Новошешминский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2979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16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Бугульминский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79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17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Елабужский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31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Пестречинский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45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Черемшанский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44158" name="Rectangle 1"/>
          <p:cNvSpPr>
            <a:spLocks noChangeArrowheads="1"/>
          </p:cNvSpPr>
          <p:nvPr/>
        </p:nvSpPr>
        <p:spPr bwMode="auto">
          <a:xfrm>
            <a:off x="1293813" y="19954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63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fanaseva\Desktop\сам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8384" y="157457"/>
            <a:ext cx="936154" cy="915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Habibullina\Desktop\Рисунок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61306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57457"/>
            <a:ext cx="83169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Финал регионального этапа Фестиваля Всероссийского физкультурно-спортивного комплекса «Готов к труду и обороне»(ГТО)</a:t>
            </a:r>
            <a:endParaRPr lang="ru-RU" kern="0" dirty="0" smtClea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0148" y="1484784"/>
            <a:ext cx="86410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Финал регионального этапа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17-19 июня 2015 г.,  Набережные Челны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Участники – сборные команды обучающихся образовательных организаций: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621738"/>
              </p:ext>
            </p:extLst>
          </p:nvPr>
        </p:nvGraphicFramePr>
        <p:xfrm>
          <a:off x="683568" y="2696299"/>
          <a:ext cx="8217590" cy="35346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6753"/>
                <a:gridCol w="4230837"/>
              </a:tblGrid>
              <a:tr h="700543">
                <a:tc>
                  <a:txBody>
                    <a:bodyPr/>
                    <a:lstStyle/>
                    <a:p>
                      <a:pPr algn="l"/>
                      <a:r>
                        <a:rPr lang="ru-RU" sz="2200" b="1" dirty="0" smtClean="0">
                          <a:solidFill>
                            <a:schemeClr val="tx1"/>
                          </a:solidFill>
                        </a:rPr>
                        <a:t>г. Набережные Челны</a:t>
                      </a:r>
                      <a:endParaRPr lang="ru-RU" sz="2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 b="1" dirty="0" smtClean="0">
                          <a:solidFill>
                            <a:schemeClr val="tx1"/>
                          </a:solidFill>
                        </a:rPr>
                        <a:t>Арский</a:t>
                      </a:r>
                      <a:endParaRPr lang="ru-RU" sz="2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700543">
                <a:tc>
                  <a:txBody>
                    <a:bodyPr/>
                    <a:lstStyle/>
                    <a:p>
                      <a:pPr algn="l"/>
                      <a:r>
                        <a:rPr lang="ru-RU" sz="2200" b="1" dirty="0" smtClean="0">
                          <a:solidFill>
                            <a:schemeClr val="tx1"/>
                          </a:solidFill>
                        </a:rPr>
                        <a:t>г. Казань, Советский район</a:t>
                      </a:r>
                      <a:endParaRPr lang="ru-RU" sz="2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 b="1" dirty="0" err="1" smtClean="0">
                          <a:solidFill>
                            <a:schemeClr val="tx1"/>
                          </a:solidFill>
                        </a:rPr>
                        <a:t>Заинский</a:t>
                      </a:r>
                      <a:endParaRPr lang="ru-RU" sz="2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15242">
                <a:tc>
                  <a:txBody>
                    <a:bodyPr/>
                    <a:lstStyle/>
                    <a:p>
                      <a:pPr algn="l"/>
                      <a:r>
                        <a:rPr lang="ru-RU" sz="2200" b="1" dirty="0" smtClean="0">
                          <a:solidFill>
                            <a:schemeClr val="tx1"/>
                          </a:solidFill>
                        </a:rPr>
                        <a:t>Лениногорский</a:t>
                      </a:r>
                      <a:endParaRPr lang="ru-RU" sz="2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 b="1" dirty="0" err="1" smtClean="0">
                          <a:solidFill>
                            <a:schemeClr val="tx1"/>
                          </a:solidFill>
                        </a:rPr>
                        <a:t>Бугульминский</a:t>
                      </a:r>
                      <a:endParaRPr lang="ru-RU" sz="2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15242">
                <a:tc>
                  <a:txBody>
                    <a:bodyPr/>
                    <a:lstStyle/>
                    <a:p>
                      <a:pPr algn="l"/>
                      <a:r>
                        <a:rPr lang="ru-RU" sz="2200" b="1" dirty="0" err="1" smtClean="0">
                          <a:solidFill>
                            <a:schemeClr val="tx1"/>
                          </a:solidFill>
                        </a:rPr>
                        <a:t>Кайбицкий</a:t>
                      </a:r>
                      <a:endParaRPr lang="ru-RU" sz="2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 b="1" dirty="0" smtClean="0">
                          <a:solidFill>
                            <a:schemeClr val="tx1"/>
                          </a:solidFill>
                        </a:rPr>
                        <a:t>Мамадышский</a:t>
                      </a:r>
                      <a:endParaRPr lang="ru-RU" sz="2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15242">
                <a:tc>
                  <a:txBody>
                    <a:bodyPr/>
                    <a:lstStyle/>
                    <a:p>
                      <a:pPr algn="l"/>
                      <a:r>
                        <a:rPr lang="ru-RU" sz="2200" b="1" dirty="0" smtClean="0">
                          <a:solidFill>
                            <a:schemeClr val="tx1"/>
                          </a:solidFill>
                        </a:rPr>
                        <a:t>Нижнекамский</a:t>
                      </a:r>
                      <a:endParaRPr lang="ru-RU" sz="2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 b="1" dirty="0" smtClean="0">
                          <a:solidFill>
                            <a:schemeClr val="tx1"/>
                          </a:solidFill>
                        </a:rPr>
                        <a:t>Камско-</a:t>
                      </a:r>
                      <a:r>
                        <a:rPr lang="ru-RU" sz="2200" b="1" dirty="0" err="1" smtClean="0">
                          <a:solidFill>
                            <a:schemeClr val="tx1"/>
                          </a:solidFill>
                        </a:rPr>
                        <a:t>Устьинский</a:t>
                      </a:r>
                      <a:r>
                        <a:rPr lang="ru-RU" sz="22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sz="2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92304">
                <a:tc>
                  <a:txBody>
                    <a:bodyPr/>
                    <a:lstStyle/>
                    <a:p>
                      <a:pPr algn="l"/>
                      <a:r>
                        <a:rPr lang="ru-RU" sz="2200" b="1" dirty="0" smtClean="0">
                          <a:solidFill>
                            <a:schemeClr val="tx1"/>
                          </a:solidFill>
                        </a:rPr>
                        <a:t>Сабинский</a:t>
                      </a:r>
                      <a:endParaRPr lang="ru-RU" sz="2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 b="1" dirty="0" smtClean="0">
                          <a:solidFill>
                            <a:schemeClr val="tx1"/>
                          </a:solidFill>
                        </a:rPr>
                        <a:t>Буинский</a:t>
                      </a:r>
                      <a:endParaRPr lang="ru-RU" sz="2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15242">
                <a:tc>
                  <a:txBody>
                    <a:bodyPr/>
                    <a:lstStyle/>
                    <a:p>
                      <a:pPr algn="l"/>
                      <a:r>
                        <a:rPr lang="ru-RU" sz="2200" b="1" dirty="0" err="1" smtClean="0">
                          <a:solidFill>
                            <a:schemeClr val="tx1"/>
                          </a:solidFill>
                        </a:rPr>
                        <a:t>Новошешминский</a:t>
                      </a:r>
                      <a:endParaRPr lang="ru-RU" sz="2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2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204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3175"/>
            <a:ext cx="140335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666750" y="1217613"/>
            <a:ext cx="3894138" cy="51847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endParaRPr lang="ru-RU" sz="2000" dirty="0" smtClean="0">
              <a:latin typeface="+mj-lt"/>
            </a:endParaRP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ru-RU" sz="20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A3AE83FB-2F03-46E8-A7BA-4FB7D4A12A1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2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39713"/>
            <a:ext cx="658812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3" name="AutoShape 4"/>
          <p:cNvSpPr>
            <a:spLocks noChangeArrowheads="1"/>
          </p:cNvSpPr>
          <p:nvPr/>
        </p:nvSpPr>
        <p:spPr bwMode="auto">
          <a:xfrm>
            <a:off x="701675" y="6402388"/>
            <a:ext cx="8370888" cy="385762"/>
          </a:xfrm>
          <a:custGeom>
            <a:avLst/>
            <a:gdLst>
              <a:gd name="T0" fmla="*/ 0 w 8370888"/>
              <a:gd name="T1" fmla="*/ 0 h 288925"/>
              <a:gd name="T2" fmla="*/ 8322733 w 8370888"/>
              <a:gd name="T3" fmla="*/ 0 h 288925"/>
              <a:gd name="T4" fmla="*/ 8370888 w 8370888"/>
              <a:gd name="T5" fmla="*/ 1542845 h 288925"/>
              <a:gd name="T6" fmla="*/ 8370888 w 8370888"/>
              <a:gd name="T7" fmla="*/ 9256934 h 288925"/>
              <a:gd name="T8" fmla="*/ 8370888 w 8370888"/>
              <a:gd name="T9" fmla="*/ 9256934 h 288925"/>
              <a:gd name="T10" fmla="*/ 48155 w 8370888"/>
              <a:gd name="T11" fmla="*/ 9256934 h 288925"/>
              <a:gd name="T12" fmla="*/ 0 w 8370888"/>
              <a:gd name="T13" fmla="*/ 7714074 h 288925"/>
              <a:gd name="T14" fmla="*/ 0 w 8370888"/>
              <a:gd name="T15" fmla="*/ 0 h 2889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370888"/>
              <a:gd name="T25" fmla="*/ 0 h 288925"/>
              <a:gd name="T26" fmla="*/ 8370888 w 8370888"/>
              <a:gd name="T27" fmla="*/ 288925 h 2889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370888" h="288925">
                <a:moveTo>
                  <a:pt x="0" y="0"/>
                </a:moveTo>
                <a:lnTo>
                  <a:pt x="8322733" y="0"/>
                </a:lnTo>
                <a:lnTo>
                  <a:pt x="8370888" y="48155"/>
                </a:lnTo>
                <a:lnTo>
                  <a:pt x="8370888" y="288925"/>
                </a:lnTo>
                <a:lnTo>
                  <a:pt x="48155" y="288925"/>
                </a:lnTo>
                <a:lnTo>
                  <a:pt x="0" y="24077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4780C5"/>
              </a:gs>
              <a:gs pos="100000">
                <a:srgbClr val="254872"/>
              </a:gs>
            </a:gsLst>
            <a:lin ang="10800000" scaled="1"/>
          </a:gradFill>
          <a:ln w="25560">
            <a:solidFill>
              <a:srgbClr val="385D8A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</p:spPr>
        <p:txBody>
          <a:bodyPr lIns="90000" tIns="46800" rIns="90000" bIns="46800" anchor="ctr"/>
          <a:lstStyle>
            <a:lvl1pPr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algn="r" eaLnBrk="1" fontAlgn="auto" hangingPunct="1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ru-RU" altLang="ru-RU" sz="1800">
                <a:solidFill>
                  <a:srgbClr val="FFFFFF"/>
                </a:solidFill>
                <a:cs typeface="Arial" pitchFamily="34" charset="0"/>
              </a:rPr>
              <a:t>Министерство образования и науки Республики Татарстан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15616" y="239713"/>
            <a:ext cx="791026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kern="0" dirty="0" smtClean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ru-RU" sz="2400" b="1" kern="0" dirty="0" smtClean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Финал регионального этапа Фестиваля Всероссийского  физкультурно-спортивного комплекса «Готов к труду и обороне» (ГТО)</a:t>
            </a:r>
            <a:endParaRPr lang="ru-RU" sz="2400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15616" y="1193820"/>
            <a:ext cx="7632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49263" eaLnBrk="0" hangingPunct="0">
              <a:spcBef>
                <a:spcPts val="80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b="1" kern="0" dirty="0" smtClean="0">
                <a:solidFill>
                  <a:srgbClr val="000000"/>
                </a:solidFill>
                <a:latin typeface="Tahoma" pitchFamily="32" charset="0"/>
                <a:ea typeface="Microsoft YaHei"/>
                <a:cs typeface="Tahoma" pitchFamily="32" charset="0"/>
              </a:rPr>
              <a:t> </a:t>
            </a:r>
            <a:endParaRPr lang="ru-RU" sz="2000" b="1" kern="0" dirty="0">
              <a:solidFill>
                <a:srgbClr val="000000"/>
              </a:solidFill>
              <a:latin typeface="Tahoma" pitchFamily="32" charset="0"/>
              <a:ea typeface="Microsoft YaHei"/>
              <a:cs typeface="Tahoma" pitchFamily="32" charset="0"/>
            </a:endParaRPr>
          </a:p>
        </p:txBody>
      </p:sp>
      <p:pic>
        <p:nvPicPr>
          <p:cNvPr id="9" name="Рисунок 8" descr="C:\Users\Habibullina\AppData\Local\Microsoft\Windows\Temporary Internet Files\Content.Word\DSC0300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66" y="1700808"/>
            <a:ext cx="3374390" cy="2245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Habibullina\AppData\Local\Microsoft\Windows\Temporary Internet Files\Content.Word\DSC0291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277" y="1732138"/>
            <a:ext cx="3589784" cy="2214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Habibullina\AppData\Local\Microsoft\Windows\Temporary Internet Files\Content.Word\DSC0287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920" y="4149080"/>
            <a:ext cx="3488080" cy="2078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Habibullina\AppData\Local\Microsoft\Windows\Temporary Internet Files\Content.Word\DSC0288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120" y="4221087"/>
            <a:ext cx="3595941" cy="19442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17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63" y="4548188"/>
            <a:ext cx="1504950" cy="199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3" name="Заголовок 1"/>
          <p:cNvSpPr>
            <a:spLocks noGrp="1"/>
          </p:cNvSpPr>
          <p:nvPr>
            <p:ph type="title"/>
          </p:nvPr>
        </p:nvSpPr>
        <p:spPr>
          <a:xfrm>
            <a:off x="0" y="-109538"/>
            <a:ext cx="9144000" cy="1017588"/>
          </a:xfrm>
        </p:spPr>
        <p:txBody>
          <a:bodyPr/>
          <a:lstStyle/>
          <a:p>
            <a:r>
              <a:rPr lang="ru-RU" sz="20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Фестиваль  Всероссийского физкультурно-спортивного комплекса «Готов к труду и обороне» , г. Белгород, 23.08.2015-29.08.2015</a:t>
            </a:r>
          </a:p>
        </p:txBody>
      </p:sp>
      <p:pic>
        <p:nvPicPr>
          <p:cNvPr id="46084" name="Picture 1" descr="C:\Users\Habibullina\Desktop\Скриншот\Фото\Базуева Елизавета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836613"/>
            <a:ext cx="1387475" cy="1728787"/>
          </a:xfrm>
        </p:spPr>
      </p:pic>
      <p:sp>
        <p:nvSpPr>
          <p:cNvPr id="46085" name="Заголовок 1"/>
          <p:cNvSpPr txBox="1">
            <a:spLocks/>
          </p:cNvSpPr>
          <p:nvPr/>
        </p:nvSpPr>
        <p:spPr bwMode="auto">
          <a:xfrm>
            <a:off x="2589213" y="946150"/>
            <a:ext cx="5903912" cy="104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</a:t>
            </a:r>
          </a:p>
          <a:p>
            <a: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000" b="1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Базуева Елизавета</a:t>
            </a:r>
          </a:p>
          <a:p>
            <a: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000" b="1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СОШ  №31 г. Набережные Челны</a:t>
            </a:r>
          </a:p>
        </p:txBody>
      </p:sp>
      <p:pic>
        <p:nvPicPr>
          <p:cNvPr id="46086" name="Picture 2" descr="C:\Users\Habibullina\Desktop\Скриншот\Фото\Ерицян Ар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63" y="2755900"/>
            <a:ext cx="150495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7" name="Заголовок 1"/>
          <p:cNvSpPr txBox="1">
            <a:spLocks/>
          </p:cNvSpPr>
          <p:nvPr/>
        </p:nvSpPr>
        <p:spPr bwMode="auto">
          <a:xfrm>
            <a:off x="2589213" y="3292475"/>
            <a:ext cx="5903912" cy="104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b="1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Ерицян Ара </a:t>
            </a:r>
          </a:p>
          <a:p>
            <a: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b="1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СОШ  №50 г. Набережные Челны</a:t>
            </a:r>
          </a:p>
        </p:txBody>
      </p:sp>
      <p:sp>
        <p:nvSpPr>
          <p:cNvPr id="46088" name="Прямоугольник 3"/>
          <p:cNvSpPr>
            <a:spLocks noChangeArrowheads="1"/>
          </p:cNvSpPr>
          <p:nvPr/>
        </p:nvSpPr>
        <p:spPr bwMode="auto">
          <a:xfrm>
            <a:off x="2700338" y="5381625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b="1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Иванова Анастасия</a:t>
            </a:r>
          </a:p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b="1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Лицей №2, Бугульминского муниципального района</a:t>
            </a:r>
            <a:endParaRPr lang="ru-RU" smtClean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4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243408"/>
            <a:ext cx="9175750" cy="689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639"/>
            <a:ext cx="1403350" cy="6855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39114"/>
            <a:ext cx="658812" cy="859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7" name="AutoShape 4"/>
          <p:cNvSpPr>
            <a:spLocks noChangeArrowheads="1"/>
          </p:cNvSpPr>
          <p:nvPr/>
        </p:nvSpPr>
        <p:spPr bwMode="auto">
          <a:xfrm>
            <a:off x="701675" y="6403059"/>
            <a:ext cx="8370888" cy="385114"/>
          </a:xfrm>
          <a:custGeom>
            <a:avLst/>
            <a:gdLst>
              <a:gd name="T0" fmla="*/ 0 w 8370888"/>
              <a:gd name="T1" fmla="*/ 0 h 288925"/>
              <a:gd name="T2" fmla="*/ 8322733 w 8370888"/>
              <a:gd name="T3" fmla="*/ 0 h 288925"/>
              <a:gd name="T4" fmla="*/ 8370888 w 8370888"/>
              <a:gd name="T5" fmla="*/ 48155 h 288925"/>
              <a:gd name="T6" fmla="*/ 8370888 w 8370888"/>
              <a:gd name="T7" fmla="*/ 288925 h 288925"/>
              <a:gd name="T8" fmla="*/ 8370888 w 8370888"/>
              <a:gd name="T9" fmla="*/ 288925 h 288925"/>
              <a:gd name="T10" fmla="*/ 48155 w 8370888"/>
              <a:gd name="T11" fmla="*/ 288925 h 288925"/>
              <a:gd name="T12" fmla="*/ 0 w 8370888"/>
              <a:gd name="T13" fmla="*/ 240770 h 288925"/>
              <a:gd name="T14" fmla="*/ 0 w 8370888"/>
              <a:gd name="T15" fmla="*/ 0 h 2889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370888"/>
              <a:gd name="T25" fmla="*/ 0 h 288925"/>
              <a:gd name="T26" fmla="*/ 8370888 w 8370888"/>
              <a:gd name="T27" fmla="*/ 288925 h 2889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370888" h="288925">
                <a:moveTo>
                  <a:pt x="0" y="0"/>
                </a:moveTo>
                <a:lnTo>
                  <a:pt x="8322733" y="0"/>
                </a:lnTo>
                <a:lnTo>
                  <a:pt x="8370888" y="48155"/>
                </a:lnTo>
                <a:lnTo>
                  <a:pt x="8370888" y="288925"/>
                </a:lnTo>
                <a:lnTo>
                  <a:pt x="48155" y="288925"/>
                </a:lnTo>
                <a:lnTo>
                  <a:pt x="0" y="24077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4780C5"/>
              </a:gs>
              <a:gs pos="100000">
                <a:srgbClr val="254872"/>
              </a:gs>
            </a:gsLst>
            <a:lin ang="10800000" scaled="1"/>
          </a:gradFill>
          <a:ln w="25560">
            <a:solidFill>
              <a:srgbClr val="385D8A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</p:spPr>
        <p:txBody>
          <a:bodyPr lIns="90000" tIns="46800" rIns="90000" bIns="46800" anchor="ctr"/>
          <a:lstStyle/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>
                <a:solidFill>
                  <a:srgbClr val="FFFFFF"/>
                </a:solidFill>
              </a:rPr>
              <a:t>Министерство образования и науки Республики Татарстан</a:t>
            </a:r>
          </a:p>
        </p:txBody>
      </p:sp>
      <p:sp>
        <p:nvSpPr>
          <p:cNvPr id="3078" name="Text Box 5"/>
          <p:cNvSpPr txBox="1">
            <a:spLocks noChangeArrowheads="1"/>
          </p:cNvSpPr>
          <p:nvPr/>
        </p:nvSpPr>
        <p:spPr bwMode="auto">
          <a:xfrm>
            <a:off x="1619250" y="205258"/>
            <a:ext cx="7056438" cy="706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9" name="Rectangle 6"/>
          <p:cNvSpPr>
            <a:spLocks noChangeArrowheads="1"/>
          </p:cNvSpPr>
          <p:nvPr/>
        </p:nvSpPr>
        <p:spPr bwMode="auto">
          <a:xfrm>
            <a:off x="701675" y="253923"/>
            <a:ext cx="8370888" cy="9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smtClean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smtClean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Стратегия развития воспитания обучающихся 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1" dirty="0" smtClean="0">
                <a:solidFill>
                  <a:srgbClr val="1F4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Республике Татарстан  на 2015-2025 годы</a:t>
            </a:r>
            <a:endParaRPr lang="ru-RU" sz="2400" b="1" dirty="0" smtClean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38200" y="1156583"/>
            <a:ext cx="8126288" cy="5088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49263" eaLnBrk="0" hangingPunct="0">
              <a:spcBef>
                <a:spcPts val="80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b="1" kern="0" dirty="0" smtClean="0">
              <a:solidFill>
                <a:srgbClr val="FF0000"/>
              </a:solidFill>
              <a:latin typeface="Tahoma" pitchFamily="32" charset="0"/>
              <a:cs typeface="Tahoma" pitchFamily="32" charset="0"/>
            </a:endParaRPr>
          </a:p>
          <a:p>
            <a:pPr lvl="0" algn="just" defTabSz="449263" eaLnBrk="0" hangingPunct="0">
              <a:spcBef>
                <a:spcPts val="80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kern="0" dirty="0" smtClean="0">
                <a:solidFill>
                  <a:srgbClr val="FF0000"/>
                </a:solidFill>
                <a:latin typeface="Tahoma" pitchFamily="32" charset="0"/>
                <a:cs typeface="Tahoma" pitchFamily="32" charset="0"/>
              </a:rPr>
              <a:t>Формирование личности с высоким уровнем экологической культуры, культуры здорового и безопасного образа жизни</a:t>
            </a:r>
            <a:endParaRPr lang="ru-RU" sz="1600" b="1" kern="0" dirty="0" smtClean="0">
              <a:latin typeface="Tahoma" pitchFamily="32" charset="0"/>
              <a:cs typeface="Tahoma" pitchFamily="32" charset="0"/>
            </a:endParaRPr>
          </a:p>
          <a:p>
            <a:pPr marL="285750" lvl="0" indent="-285750" algn="just" defTabSz="449263" eaLnBrk="0" hangingPunct="0">
              <a:spcBef>
                <a:spcPts val="800"/>
              </a:spcBef>
              <a:buSzPct val="100000"/>
              <a:buFontTx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600" b="1" kern="0" dirty="0" smtClean="0">
                <a:latin typeface="Tahoma" pitchFamily="32" charset="0"/>
                <a:cs typeface="Tahoma" pitchFamily="32" charset="0"/>
              </a:rPr>
              <a:t>формирование ценностного отношения к жизни во всех ее проявлениях (….. своему здоровью, здоровье родителей, близких, педагогов, сверстников);</a:t>
            </a:r>
          </a:p>
          <a:p>
            <a:pPr marL="285750" lvl="0" indent="-285750" algn="just" defTabSz="449263" eaLnBrk="0" hangingPunct="0">
              <a:spcBef>
                <a:spcPts val="800"/>
              </a:spcBef>
              <a:buSzPct val="100000"/>
              <a:buFontTx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600" b="1" kern="0" dirty="0" smtClean="0">
                <a:latin typeface="Tahoma" pitchFamily="32" charset="0"/>
                <a:cs typeface="Tahoma" pitchFamily="32" charset="0"/>
              </a:rPr>
              <a:t>создание </a:t>
            </a:r>
            <a:r>
              <a:rPr lang="ru-RU" sz="1600" b="1" kern="0" dirty="0" err="1" smtClean="0">
                <a:latin typeface="Tahoma" pitchFamily="32" charset="0"/>
                <a:cs typeface="Tahoma" pitchFamily="32" charset="0"/>
              </a:rPr>
              <a:t>здоровьеформирующего</a:t>
            </a:r>
            <a:r>
              <a:rPr lang="ru-RU" sz="1600" b="1" kern="0" dirty="0" smtClean="0">
                <a:latin typeface="Tahoma" pitchFamily="32" charset="0"/>
                <a:cs typeface="Tahoma" pitchFamily="32" charset="0"/>
              </a:rPr>
              <a:t> образовательного пространства (…..потребность в здоровом образе жизни, гармония с самим собой, обществом, способность научит сохранять, укреплять и восстанавливать здоровье);</a:t>
            </a:r>
          </a:p>
          <a:p>
            <a:pPr marL="285750" lvl="0" indent="-285750" algn="just" defTabSz="449263" eaLnBrk="0" hangingPunct="0">
              <a:spcBef>
                <a:spcPts val="800"/>
              </a:spcBef>
              <a:buSzPct val="100000"/>
              <a:buFontTx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600" b="1" kern="0" dirty="0" smtClean="0">
                <a:latin typeface="Tahoma" pitchFamily="32" charset="0"/>
                <a:cs typeface="Tahoma" pitchFamily="32" charset="0"/>
              </a:rPr>
              <a:t>создание научно-обоснованных санитарно-гигиенических условий и материально-технической базы образовательной организации;</a:t>
            </a:r>
          </a:p>
          <a:p>
            <a:pPr marL="285750" lvl="0" indent="-285750" algn="just" defTabSz="449263" eaLnBrk="0" hangingPunct="0">
              <a:spcBef>
                <a:spcPts val="800"/>
              </a:spcBef>
              <a:buSzPct val="100000"/>
              <a:buFontTx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600" b="1" kern="0" dirty="0" smtClean="0">
                <a:latin typeface="Tahoma" pitchFamily="32" charset="0"/>
                <a:cs typeface="Tahoma" pitchFamily="32" charset="0"/>
              </a:rPr>
              <a:t>формирование осознанного отношения каждого субъекта образовательного процесса к приоритету здоровья в жизни человека;</a:t>
            </a:r>
          </a:p>
          <a:p>
            <a:pPr marL="285750" lvl="0" indent="-285750" algn="just" defTabSz="449263" eaLnBrk="0" hangingPunct="0">
              <a:spcBef>
                <a:spcPts val="800"/>
              </a:spcBef>
              <a:buSzPct val="100000"/>
              <a:buFontTx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600" b="1" kern="0" dirty="0" smtClean="0">
                <a:latin typeface="Tahoma" pitchFamily="32" charset="0"/>
                <a:cs typeface="Tahoma" pitchFamily="32" charset="0"/>
              </a:rPr>
              <a:t>предупреждение и преодоление  синдрома «эмоционального выгорания» у преподавательского состава;</a:t>
            </a:r>
          </a:p>
          <a:p>
            <a:pPr marL="285750" lvl="0" indent="-285750" algn="just" defTabSz="449263" eaLnBrk="0" hangingPunct="0">
              <a:spcBef>
                <a:spcPts val="800"/>
              </a:spcBef>
              <a:buSzPct val="100000"/>
              <a:buFontTx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600" b="1" kern="0" dirty="0" smtClean="0">
                <a:latin typeface="Tahoma" pitchFamily="32" charset="0"/>
                <a:cs typeface="Tahoma" pitchFamily="32" charset="0"/>
              </a:rPr>
              <a:t>утверждение негативного отношения к курению и употреблению ПАВ</a:t>
            </a:r>
          </a:p>
        </p:txBody>
      </p:sp>
    </p:spTree>
    <p:extLst>
      <p:ext uri="{BB962C8B-B14F-4D97-AF65-F5344CB8AC3E}">
        <p14:creationId xmlns:p14="http://schemas.microsoft.com/office/powerpoint/2010/main" val="42178228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>
          <a:xfrm>
            <a:off x="0" y="-109538"/>
            <a:ext cx="9144000" cy="1090613"/>
          </a:xfrm>
        </p:spPr>
        <p:txBody>
          <a:bodyPr/>
          <a:lstStyle/>
          <a:p>
            <a:r>
              <a:rPr lang="ru-RU" sz="20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Фестиваль  Всероссийского физкультурно-спортивного комплекса «Готов к труду и обороне», г. Белгород, 23.08.2015-29.08.2015</a:t>
            </a:r>
            <a:br>
              <a:rPr lang="ru-RU" sz="20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</a:br>
            <a:endParaRPr lang="ru-RU" sz="2000" b="1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7107" name="Заголовок 1"/>
          <p:cNvSpPr txBox="1">
            <a:spLocks/>
          </p:cNvSpPr>
          <p:nvPr/>
        </p:nvSpPr>
        <p:spPr bwMode="auto">
          <a:xfrm>
            <a:off x="2662238" y="2905125"/>
            <a:ext cx="5903912" cy="104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000" b="1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Шайхразиева Лилия</a:t>
            </a:r>
          </a:p>
          <a:p>
            <a: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000" b="1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СОШ №60 г. Набережные Челны</a:t>
            </a:r>
          </a:p>
        </p:txBody>
      </p:sp>
      <p:sp>
        <p:nvSpPr>
          <p:cNvPr id="47108" name="Заголовок 1"/>
          <p:cNvSpPr txBox="1">
            <a:spLocks/>
          </p:cNvSpPr>
          <p:nvPr/>
        </p:nvSpPr>
        <p:spPr bwMode="auto">
          <a:xfrm>
            <a:off x="2689225" y="4549775"/>
            <a:ext cx="5905500" cy="104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000" b="1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Пушкарев Данил</a:t>
            </a:r>
          </a:p>
          <a:p>
            <a: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000" b="1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СОШ №12 Нижнекамского муниципального района</a:t>
            </a:r>
          </a:p>
        </p:txBody>
      </p:sp>
      <p:pic>
        <p:nvPicPr>
          <p:cNvPr id="47109" name="Picture 3" descr="C:\Users\Habibullina\Desktop\Скриншот\Фото\Пушкарев Данил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508500"/>
            <a:ext cx="1503362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725488"/>
            <a:ext cx="1831975" cy="233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1" name="Picture 2" descr="C:\Users\Habibullina\Desktop\Скриншот\Фото\Шайхразиева Лилия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2511425"/>
            <a:ext cx="1620837" cy="1997075"/>
          </a:xfrm>
        </p:spPr>
      </p:pic>
      <p:sp>
        <p:nvSpPr>
          <p:cNvPr id="47112" name="Прямоугольник 3"/>
          <p:cNvSpPr>
            <a:spLocks noChangeArrowheads="1"/>
          </p:cNvSpPr>
          <p:nvPr/>
        </p:nvSpPr>
        <p:spPr bwMode="auto">
          <a:xfrm>
            <a:off x="2528888" y="1268413"/>
            <a:ext cx="59578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000" b="1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Смальков Алексей</a:t>
            </a:r>
          </a:p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000" b="1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Лицей №2, Бугульминского муниципального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239172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Соркина\AppData\Local\Microsoft\Windows\Temporary Internet Files\Content.Outlook\7D48M9SZ\20150901_1613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82725"/>
            <a:ext cx="234632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Фестиваль  Всероссийского физкультурно-спортивного комплекса </a:t>
            </a:r>
            <a:br>
              <a:rPr lang="ru-RU" sz="24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</a:br>
            <a:r>
              <a:rPr lang="ru-RU" sz="24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«Готов к  труду и обороне» (ГТО)</a:t>
            </a:r>
            <a:r>
              <a:rPr lang="ru-RU" sz="32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32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</a:br>
            <a:endParaRPr lang="ru-RU" sz="3200" b="1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8132" name="Заголовок 1"/>
          <p:cNvSpPr txBox="1">
            <a:spLocks/>
          </p:cNvSpPr>
          <p:nvPr/>
        </p:nvSpPr>
        <p:spPr bwMode="auto">
          <a:xfrm>
            <a:off x="3246438" y="1408113"/>
            <a:ext cx="5905500" cy="104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000" b="1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Григорьева Полина</a:t>
            </a:r>
          </a:p>
          <a:p>
            <a: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000" b="1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Федоровская СОШ им. Е.Г. Тутаева </a:t>
            </a:r>
          </a:p>
          <a:p>
            <a: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000" b="1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Кайбицкого муниципального района</a:t>
            </a:r>
          </a:p>
        </p:txBody>
      </p:sp>
      <p:sp>
        <p:nvSpPr>
          <p:cNvPr id="48133" name="Заголовок 1"/>
          <p:cNvSpPr txBox="1">
            <a:spLocks/>
          </p:cNvSpPr>
          <p:nvPr/>
        </p:nvSpPr>
        <p:spPr bwMode="auto">
          <a:xfrm>
            <a:off x="2689225" y="4383088"/>
            <a:ext cx="5905500" cy="104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000" b="1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Сюткин Григорий</a:t>
            </a:r>
          </a:p>
          <a:p>
            <a: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000" b="1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СОШ №35 с углубленным изучением отдельных предметов  г. Набережные Челны</a:t>
            </a:r>
          </a:p>
        </p:txBody>
      </p:sp>
      <p:pic>
        <p:nvPicPr>
          <p:cNvPr id="48134" name="Picture 2" descr="C:\Users\Habibullina\Desktop\Скриншот\Фото\Сюткин Григорий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5363" y="3933825"/>
            <a:ext cx="1609725" cy="2159000"/>
          </a:xfrm>
        </p:spPr>
      </p:pic>
    </p:spTree>
    <p:extLst>
      <p:ext uri="{BB962C8B-B14F-4D97-AF65-F5344CB8AC3E}">
        <p14:creationId xmlns:p14="http://schemas.microsoft.com/office/powerpoint/2010/main" val="232760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Заголовок 1"/>
          <p:cNvSpPr>
            <a:spLocks noGrp="1"/>
          </p:cNvSpPr>
          <p:nvPr>
            <p:ph type="title"/>
          </p:nvPr>
        </p:nvSpPr>
        <p:spPr>
          <a:xfrm>
            <a:off x="457200" y="-109538"/>
            <a:ext cx="8228013" cy="1235076"/>
          </a:xfrm>
        </p:spPr>
        <p:txBody>
          <a:bodyPr/>
          <a:lstStyle/>
          <a:p>
            <a:r>
              <a:rPr lang="ru-RU" sz="32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Некоторые итоги Фестиваля  </a:t>
            </a:r>
          </a:p>
        </p:txBody>
      </p:sp>
      <p:sp>
        <p:nvSpPr>
          <p:cNvPr id="78851" name="Объект 2"/>
          <p:cNvSpPr>
            <a:spLocks noGrp="1"/>
          </p:cNvSpPr>
          <p:nvPr>
            <p:ph idx="1"/>
          </p:nvPr>
        </p:nvSpPr>
        <p:spPr>
          <a:xfrm>
            <a:off x="4445000" y="1125538"/>
            <a:ext cx="4267200" cy="1214437"/>
          </a:xfrm>
        </p:spPr>
        <p:txBody>
          <a:bodyPr/>
          <a:lstStyle/>
          <a:p>
            <a:pPr marL="0" indent="0"/>
            <a:r>
              <a:rPr lang="ru-RU" sz="2400" b="1" smtClean="0">
                <a:solidFill>
                  <a:srgbClr val="FF0000"/>
                </a:solidFill>
              </a:rPr>
              <a:t>Гран-при</a:t>
            </a:r>
            <a:r>
              <a:rPr lang="ru-RU" sz="2400" b="1" smtClean="0"/>
              <a:t> </a:t>
            </a:r>
            <a:r>
              <a:rPr lang="ru-RU" sz="2400" smtClean="0"/>
              <a:t>вокального конкурса «Нам дороги эти позабыть нельзя»</a:t>
            </a:r>
            <a:endParaRPr lang="ru-RU" sz="2400" b="1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78852" name="Picture 2" descr="C:\Users\Habibullina\Desktop\Скриншот\На сайт фестиваль\DSC0346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540125"/>
            <a:ext cx="3814762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3" descr="C:\Users\Habibullina\Desktop\Скриншот\На сайт фестиваль\DSC043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81075"/>
            <a:ext cx="381476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4" name="Объект 2"/>
          <p:cNvSpPr txBox="1">
            <a:spLocks/>
          </p:cNvSpPr>
          <p:nvPr/>
        </p:nvSpPr>
        <p:spPr bwMode="auto">
          <a:xfrm>
            <a:off x="4427538" y="2492375"/>
            <a:ext cx="4105275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defTabSz="449263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400" b="1" smtClean="0">
                <a:solidFill>
                  <a:srgbClr val="FF0000"/>
                </a:solidFill>
                <a:latin typeface="Calibri" pitchFamily="34" charset="0"/>
              </a:rPr>
              <a:t>1 место</a:t>
            </a:r>
            <a:r>
              <a:rPr lang="ru-RU" sz="2400" smtClean="0">
                <a:solidFill>
                  <a:srgbClr val="000000"/>
                </a:solidFill>
                <a:latin typeface="Calibri" pitchFamily="34" charset="0"/>
              </a:rPr>
              <a:t>  в выполнении испытаний Всероссийского физкультурно-спортивного комплекса «Готов к труду и обороне» (ГТО)  на гибкость </a:t>
            </a:r>
          </a:p>
        </p:txBody>
      </p:sp>
      <p:sp>
        <p:nvSpPr>
          <p:cNvPr id="78855" name="Прямоугольник 3"/>
          <p:cNvSpPr>
            <a:spLocks noChangeArrowheads="1"/>
          </p:cNvSpPr>
          <p:nvPr/>
        </p:nvSpPr>
        <p:spPr bwMode="auto">
          <a:xfrm>
            <a:off x="4625975" y="4645025"/>
            <a:ext cx="3617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 bwMode="auto">
          <a:xfrm>
            <a:off x="4433888" y="4597400"/>
            <a:ext cx="4268787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0"/>
              </a:spcBef>
              <a:defRPr/>
            </a:pPr>
            <a:r>
              <a:rPr lang="ru-RU" sz="2400" b="1" kern="0" dirty="0" smtClean="0">
                <a:solidFill>
                  <a:srgbClr val="2D2DB9">
                    <a:lumMod val="50000"/>
                  </a:srgbClr>
                </a:solidFill>
              </a:rPr>
              <a:t>12 место  </a:t>
            </a:r>
            <a:r>
              <a:rPr lang="ru-RU" sz="2400" dirty="0"/>
              <a:t>по итогам Фестиваля </a:t>
            </a:r>
          </a:p>
          <a:p>
            <a:pPr marL="0" indent="0">
              <a:spcBef>
                <a:spcPts val="0"/>
              </a:spcBef>
              <a:defRPr/>
            </a:pPr>
            <a:r>
              <a:rPr lang="ru-RU" sz="2400" dirty="0"/>
              <a:t>среди 75 субъектов Российской Федерации </a:t>
            </a:r>
          </a:p>
        </p:txBody>
      </p:sp>
    </p:spTree>
    <p:extLst>
      <p:ext uri="{BB962C8B-B14F-4D97-AF65-F5344CB8AC3E}">
        <p14:creationId xmlns:p14="http://schemas.microsoft.com/office/powerpoint/2010/main" val="357326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>
          <a:xfrm>
            <a:off x="0" y="-109538"/>
            <a:ext cx="9144000" cy="1909763"/>
          </a:xfrm>
        </p:spPr>
        <p:txBody>
          <a:bodyPr/>
          <a:lstStyle/>
          <a:p>
            <a:r>
              <a:rPr lang="ru-RU" sz="20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Первые обладатели золотых знаков отличия Всероссийского физкультурно-спортивного комплекса «Готов к труду и обороне» (ГТО) в Республике Татарстан  </a:t>
            </a:r>
          </a:p>
        </p:txBody>
      </p:sp>
      <p:pic>
        <p:nvPicPr>
          <p:cNvPr id="50179" name="Picture 1" descr="C:\Users\Habibullina\Desktop\Скриншот\На сайт фестиваль\DSC0389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484313"/>
            <a:ext cx="4038600" cy="2281237"/>
          </a:xfrm>
        </p:spPr>
      </p:pic>
      <p:pic>
        <p:nvPicPr>
          <p:cNvPr id="50180" name="Picture 2" descr="C:\Users\Habibullina\Desktop\Скриншот\На сайт фестиваль\DSC0388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1484313"/>
            <a:ext cx="4130675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3" descr="C:\Users\Habibullina\Desktop\Скриншот\На сайт фестиваль\DSC03536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765550"/>
            <a:ext cx="403225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4" descr="C:\Users\Habibullina\Desktop\Скриншот\На сайт фестиваль\DSC0396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3522663"/>
            <a:ext cx="4130675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768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Заголовок 1"/>
          <p:cNvSpPr>
            <a:spLocks noGrp="1"/>
          </p:cNvSpPr>
          <p:nvPr>
            <p:ph type="title"/>
          </p:nvPr>
        </p:nvSpPr>
        <p:spPr>
          <a:xfrm>
            <a:off x="0" y="115888"/>
            <a:ext cx="9036050" cy="587375"/>
          </a:xfrm>
        </p:spPr>
        <p:txBody>
          <a:bodyPr/>
          <a:lstStyle/>
          <a:p>
            <a:r>
              <a:rPr lang="ru-RU" sz="2400" b="1" smtClean="0">
                <a:solidFill>
                  <a:srgbClr val="002060"/>
                </a:solidFill>
              </a:rPr>
              <a:t/>
            </a:r>
            <a:br>
              <a:rPr lang="ru-RU" sz="2400" b="1" smtClean="0">
                <a:solidFill>
                  <a:srgbClr val="002060"/>
                </a:solidFill>
              </a:rPr>
            </a:br>
            <a:r>
              <a:rPr lang="ru-RU" sz="2400" b="1" smtClean="0">
                <a:solidFill>
                  <a:srgbClr val="002060"/>
                </a:solidFill>
              </a:rPr>
              <a:t>Знаки отличия Всероссийского физкультурно-спортивного комплекса «Готов к труду и обороне» (ГТО) </a:t>
            </a:r>
            <a:br>
              <a:rPr lang="ru-RU" sz="2400" b="1" smtClean="0">
                <a:solidFill>
                  <a:srgbClr val="002060"/>
                </a:solidFill>
              </a:rPr>
            </a:br>
            <a:r>
              <a:rPr lang="ru-RU" sz="2400" b="1" smtClean="0">
                <a:solidFill>
                  <a:srgbClr val="002060"/>
                </a:solidFill>
              </a:rPr>
              <a:t>по итогам «Единой декады ГТО»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</p:nvPr>
        </p:nvGraphicFramePr>
        <p:xfrm>
          <a:off x="107950" y="1268413"/>
          <a:ext cx="8785225" cy="4103687"/>
        </p:xfrm>
        <a:graphic>
          <a:graphicData uri="http://schemas.openxmlformats.org/drawingml/2006/table">
            <a:tbl>
              <a:tblPr/>
              <a:tblGrid>
                <a:gridCol w="1587500"/>
                <a:gridCol w="1439863"/>
                <a:gridCol w="1581150"/>
                <a:gridCol w="1296987"/>
                <a:gridCol w="1582738"/>
                <a:gridCol w="1296987"/>
              </a:tblGrid>
              <a:tr h="86677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Золотой знак отличия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Серебряный знак отличия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Бронзовый  знак отличия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019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Данные органов управления образованием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Данные выгрузки из системы АИС ГТО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Данные органов управления образованием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Данные выгрузки из системы АИС ГТО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Данные органов управления образованием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Данные выгрузки из системы АИС ГТО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635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 </a:t>
                      </a: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5 610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95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 13 252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650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 19 490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icrosoft YaHei" pitchFamily="34" charset="-122"/>
                          <a:cs typeface="Tahoma" pitchFamily="34" charset="0"/>
                        </a:rPr>
                        <a:t>1 038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483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Заголовок 1"/>
          <p:cNvSpPr>
            <a:spLocks noGrp="1"/>
          </p:cNvSpPr>
          <p:nvPr>
            <p:ph type="title"/>
          </p:nvPr>
        </p:nvSpPr>
        <p:spPr>
          <a:xfrm>
            <a:off x="0" y="-109538"/>
            <a:ext cx="9036050" cy="1162051"/>
          </a:xfrm>
        </p:spPr>
        <p:txBody>
          <a:bodyPr/>
          <a:lstStyle/>
          <a:p>
            <a:r>
              <a:rPr lang="ru-RU" sz="20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Данные выгрузки системы АИС ГТО на соответствие знакам отличия ВФСК ГТО (по итогам «Единой декады ГТО»)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0" y="981075"/>
          <a:ext cx="9144000" cy="58245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7704"/>
                <a:gridCol w="1275892"/>
                <a:gridCol w="1220111"/>
                <a:gridCol w="1220111"/>
                <a:gridCol w="1081872"/>
                <a:gridCol w="1219155"/>
                <a:gridCol w="1219155"/>
              </a:tblGrid>
              <a:tr h="560857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Район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Золотой знак отличия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Серебряный знак отличия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Бронзовый знак отличия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469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Данные районов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Данные системы АИС ГТО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Данные районов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Данные системы АИС ГТО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919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Данные районов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Данные системы АИС ГТО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</a:tr>
              <a:tr h="3154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Арский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480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540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919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732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</a:tr>
              <a:tr h="3154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Бавлинский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35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919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33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</a:tr>
              <a:tr h="3154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Балтасинский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112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69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919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897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47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</a:tr>
              <a:tr h="3154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Бугульминский 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78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177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919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102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</a:tr>
              <a:tr h="3154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Буинский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569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805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919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430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</a:tr>
              <a:tr h="3154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Верхнеуслонский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919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64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</a:tr>
              <a:tr h="3154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Высокогорский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109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919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905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</a:tr>
              <a:tr h="3154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Елабужский 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562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986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919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1112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</a:tr>
              <a:tr h="3154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Заинский 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182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608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132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919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808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366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</a:tr>
              <a:tr h="3154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Зеленодольский 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919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</a:tr>
              <a:tr h="3154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Кайбицкий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119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206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919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217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</a:tr>
              <a:tr h="3154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Кукморский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682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624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919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612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</a:tr>
              <a:tr h="3154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Лаишевский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114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234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919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636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</a:tr>
              <a:tr h="3154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Лениногорский 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74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325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919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124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032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Заголовок 1"/>
          <p:cNvSpPr>
            <a:spLocks noGrp="1"/>
          </p:cNvSpPr>
          <p:nvPr>
            <p:ph type="title"/>
          </p:nvPr>
        </p:nvSpPr>
        <p:spPr>
          <a:xfrm>
            <a:off x="107950" y="-109538"/>
            <a:ext cx="9036050" cy="1090613"/>
          </a:xfrm>
        </p:spPr>
        <p:txBody>
          <a:bodyPr/>
          <a:lstStyle/>
          <a:p>
            <a:r>
              <a:rPr lang="ru-RU" sz="24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20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Данные выгрузки системы АИС ГТО на соответствие знакам отличия ВФСК ГТО (по итогам «Единой декады ГТО»)</a:t>
            </a:r>
            <a:br>
              <a:rPr lang="ru-RU" sz="20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</a:br>
            <a:endParaRPr lang="ru-RU" sz="2000" b="1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</p:nvPr>
        </p:nvGraphicFramePr>
        <p:xfrm>
          <a:off x="0" y="836613"/>
          <a:ext cx="9143999" cy="57088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41109"/>
                <a:gridCol w="1050670"/>
                <a:gridCol w="1184919"/>
                <a:gridCol w="1184919"/>
                <a:gridCol w="1050670"/>
                <a:gridCol w="1315856"/>
                <a:gridCol w="1315856"/>
              </a:tblGrid>
              <a:tr h="630908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Район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E6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Золотой знак отличия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Серебряный знак отличия 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Бронзовый знак отличия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463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Данные районов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Данные системы АИС ГТО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919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Данные районов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Данные системы АИС ГТО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919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Данные районов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Данные системы </a:t>
                      </a:r>
                      <a:r>
                        <a:rPr lang="ru-RU" sz="1800" b="1" dirty="0" err="1">
                          <a:solidFill>
                            <a:schemeClr val="tx1"/>
                          </a:solidFill>
                          <a:effectLst/>
                        </a:rPr>
                        <a:t>АИС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 ГТО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</a:tr>
              <a:tr h="3154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Мамадышский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919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919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77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</a:tr>
              <a:tr h="3154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Муслюмовский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48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919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121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919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73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</a:tr>
              <a:tr h="3154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г. Наб. Челны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48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919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 94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41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919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66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</a:tr>
              <a:tr h="3459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Нижнекамский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62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919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45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919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</a:tr>
              <a:tr h="3154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Новошешминский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123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919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93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919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76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</a:tr>
              <a:tr h="3154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Нурлатский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185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919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441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919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662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</a:tr>
              <a:tr h="3154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Пестречинский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919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65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919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180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</a:tr>
              <a:tr h="6309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Рыбно-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Слободский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271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919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461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919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432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</a:tr>
              <a:tr h="3154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Сабинский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68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919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50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919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31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</a:tr>
              <a:tr h="3154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Спасский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919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74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919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</a:tr>
              <a:tr h="3154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Тукаевский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919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45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919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</a:tr>
              <a:tr h="3154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г. Казань  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418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53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919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</a:rPr>
                        <a:t>1583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347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919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1809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D7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510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D7D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501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Приказ </a:t>
            </a:r>
            <a:br>
              <a:rPr lang="ru-RU" sz="28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</a:br>
            <a:r>
              <a:rPr lang="ru-RU" sz="28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Министерства спорта </a:t>
            </a:r>
            <a:br>
              <a:rPr lang="ru-RU" sz="28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</a:br>
            <a:r>
              <a:rPr lang="ru-RU" sz="28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Российской Федерации </a:t>
            </a:r>
            <a:br>
              <a:rPr lang="ru-RU" sz="28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</a:br>
            <a:r>
              <a:rPr lang="ru-RU" sz="28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от 18.02.2015 года №144   </a:t>
            </a:r>
          </a:p>
        </p:txBody>
      </p:sp>
      <p:sp>
        <p:nvSpPr>
          <p:cNvPr id="8397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  <a:p>
            <a:pPr algn="ctr">
              <a:spcBef>
                <a:spcPct val="0"/>
              </a:spcBef>
            </a:pPr>
            <a:r>
              <a:rPr lang="ru-RU" sz="2800" smtClean="0">
                <a:latin typeface="Tahoma" pitchFamily="34" charset="0"/>
                <a:cs typeface="Tahoma" pitchFamily="34" charset="0"/>
              </a:rPr>
              <a:t>«Об утверждении Порядка награждения граждан Российской Федерации знаками отличия Всероссийского физкультурно-спортивного комплекса </a:t>
            </a:r>
          </a:p>
          <a:p>
            <a:pPr algn="ctr">
              <a:spcBef>
                <a:spcPct val="0"/>
              </a:spcBef>
            </a:pPr>
            <a:r>
              <a:rPr lang="ru-RU" sz="2800" smtClean="0">
                <a:latin typeface="Tahoma" pitchFamily="34" charset="0"/>
                <a:cs typeface="Tahoma" pitchFamily="34" charset="0"/>
              </a:rPr>
              <a:t>«Готов к труду и обороне» (ГТО) </a:t>
            </a:r>
          </a:p>
          <a:p>
            <a:pPr algn="ctr">
              <a:spcBef>
                <a:spcPct val="0"/>
              </a:spcBef>
            </a:pPr>
            <a:r>
              <a:rPr lang="ru-RU" sz="2800" smtClean="0">
                <a:latin typeface="Tahoma" pitchFamily="34" charset="0"/>
                <a:cs typeface="Tahoma" pitchFamily="34" charset="0"/>
              </a:rPr>
              <a:t>и присвоения им спортивных разрядов»</a:t>
            </a:r>
          </a:p>
        </p:txBody>
      </p:sp>
    </p:spTree>
    <p:extLst>
      <p:ext uri="{BB962C8B-B14F-4D97-AF65-F5344CB8AC3E}">
        <p14:creationId xmlns:p14="http://schemas.microsoft.com/office/powerpoint/2010/main" val="400977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Комплекс мероприятий по апробации и внедрению ВФСК ГТО в 2015-2016 учебном году</a:t>
            </a:r>
          </a:p>
        </p:txBody>
      </p:sp>
      <p:pic>
        <p:nvPicPr>
          <p:cNvPr id="84995" name="Picture 4" descr="C:\Users\Habibullina\Desktop\Безымянный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341438"/>
            <a:ext cx="8228013" cy="5075237"/>
          </a:xfrm>
        </p:spPr>
      </p:pic>
    </p:spTree>
    <p:extLst>
      <p:ext uri="{BB962C8B-B14F-4D97-AF65-F5344CB8AC3E}">
        <p14:creationId xmlns:p14="http://schemas.microsoft.com/office/powerpoint/2010/main" val="161905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Образец индивидуальной заявки</a:t>
            </a:r>
          </a:p>
        </p:txBody>
      </p:sp>
      <p:pic>
        <p:nvPicPr>
          <p:cNvPr id="86019" name="Picture 3" descr="C:\Users\Admin\Desktop\Безымянный 3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3213" y="1125538"/>
            <a:ext cx="3744912" cy="5392737"/>
          </a:xfrm>
        </p:spPr>
      </p:pic>
    </p:spTree>
    <p:extLst>
      <p:ext uri="{BB962C8B-B14F-4D97-AF65-F5344CB8AC3E}">
        <p14:creationId xmlns:p14="http://schemas.microsoft.com/office/powerpoint/2010/main" val="96825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50" y="-131854"/>
            <a:ext cx="14017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Rectangle 3"/>
          <p:cNvSpPr>
            <a:spLocks noGrp="1"/>
          </p:cNvSpPr>
          <p:nvPr>
            <p:ph idx="1"/>
          </p:nvPr>
        </p:nvSpPr>
        <p:spPr>
          <a:xfrm>
            <a:off x="153988" y="1047750"/>
            <a:ext cx="9036050" cy="5375275"/>
          </a:xfrm>
        </p:spPr>
        <p:txBody>
          <a:bodyPr/>
          <a:lstStyle/>
          <a:p>
            <a:pPr eaLnBrk="1">
              <a:spcBef>
                <a:spcPts val="500"/>
              </a:spcBef>
              <a:defRPr/>
            </a:pPr>
            <a:endParaRPr lang="ru-RU" sz="2400" b="1" dirty="0" smtClean="0"/>
          </a:p>
          <a:p>
            <a:pPr eaLnBrk="1">
              <a:spcBef>
                <a:spcPts val="500"/>
              </a:spcBef>
              <a:defRPr/>
            </a:pPr>
            <a:r>
              <a:rPr lang="ru-RU" sz="2700" b="1" dirty="0" smtClean="0"/>
              <a:t> Статья </a:t>
            </a:r>
            <a:r>
              <a:rPr lang="ru-RU" sz="2700" b="1" dirty="0"/>
              <a:t>41. Охрана здоровья обучающихся</a:t>
            </a:r>
            <a:endParaRPr lang="ru-RU" sz="2700" dirty="0"/>
          </a:p>
          <a:p>
            <a:pPr eaLnBrk="1">
              <a:spcBef>
                <a:spcPts val="500"/>
              </a:spcBef>
              <a:defRPr/>
            </a:pPr>
            <a:r>
              <a:rPr lang="ru-RU" altLang="ru-RU" sz="2700" b="1" dirty="0" smtClean="0">
                <a:cs typeface="Tahoma" pitchFamily="34" charset="0"/>
              </a:rPr>
              <a:t> </a:t>
            </a:r>
            <a:r>
              <a:rPr lang="ru-RU" sz="2700" b="1" dirty="0"/>
              <a:t>Статья 42. Психолого-педагогическая, медицинская и социальная помощь обучающимся, испытывающим трудности в освоении основных общеобразовательных программ, развитии и социальной </a:t>
            </a:r>
            <a:r>
              <a:rPr lang="ru-RU" sz="2700" b="1" dirty="0" smtClean="0"/>
              <a:t>адаптации</a:t>
            </a:r>
          </a:p>
          <a:p>
            <a:pPr>
              <a:defRPr/>
            </a:pPr>
            <a:r>
              <a:rPr lang="ru-RU" sz="2700" b="1" dirty="0" smtClean="0"/>
              <a:t> </a:t>
            </a:r>
            <a:r>
              <a:rPr lang="ru-RU" sz="2700" b="1" dirty="0"/>
              <a:t>Статья 37. Организация питания </a:t>
            </a:r>
            <a:r>
              <a:rPr lang="ru-RU" sz="2700" b="1" dirty="0" smtClean="0"/>
              <a:t>обучающихся</a:t>
            </a:r>
          </a:p>
          <a:p>
            <a:pPr>
              <a:defRPr/>
            </a:pPr>
            <a:r>
              <a:rPr lang="ru-RU" sz="2700" b="1" dirty="0" smtClean="0"/>
              <a:t>Статья </a:t>
            </a:r>
            <a:r>
              <a:rPr lang="ru-RU" sz="2700" b="1" dirty="0"/>
              <a:t>84. Особенности реализации образовательных программ в области физической культуры и спорта</a:t>
            </a:r>
            <a:endParaRPr lang="ru-RU" sz="2700" dirty="0"/>
          </a:p>
          <a:p>
            <a:pPr marL="0" indent="0">
              <a:buFont typeface="Arial" pitchFamily="34" charset="0"/>
              <a:buNone/>
              <a:defRPr/>
            </a:pPr>
            <a:endParaRPr lang="ru-RU" sz="2400" dirty="0"/>
          </a:p>
          <a:p>
            <a:pPr eaLnBrk="1">
              <a:spcBef>
                <a:spcPts val="500"/>
              </a:spcBef>
              <a:defRPr/>
            </a:pPr>
            <a:endParaRPr lang="ru-RU" sz="2400" dirty="0"/>
          </a:p>
          <a:p>
            <a:pPr eaLnBrk="1">
              <a:spcBef>
                <a:spcPts val="500"/>
              </a:spcBef>
              <a:defRPr/>
            </a:pPr>
            <a:endParaRPr lang="ru-RU" sz="2000" dirty="0"/>
          </a:p>
          <a:p>
            <a:pPr eaLnBrk="1">
              <a:spcBef>
                <a:spcPts val="500"/>
              </a:spcBef>
              <a:defRPr/>
            </a:pPr>
            <a:endParaRPr lang="ru-RU" altLang="ru-RU" sz="2000" b="1" dirty="0" smtClean="0">
              <a:cs typeface="Tahoma" pitchFamily="34" charset="0"/>
            </a:endParaRPr>
          </a:p>
        </p:txBody>
      </p:sp>
      <p:sp>
        <p:nvSpPr>
          <p:cNvPr id="16388" name="Номер слайда 5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EA8CB7BA-5E87-473D-AFA4-9597D9C2C815}" type="slidenum">
              <a:rPr lang="en-US" altLang="ru-RU" sz="1200" smtClean="0">
                <a:solidFill>
                  <a:srgbClr val="000000"/>
                </a:solidFill>
              </a:rPr>
              <a:pPr algn="r" eaLnBrk="1" hangingPunct="1"/>
              <a:t>4</a:t>
            </a:fld>
            <a:endParaRPr lang="en-US" altLang="ru-RU" sz="1200" smtClean="0">
              <a:solidFill>
                <a:srgbClr val="000000"/>
              </a:solidFill>
            </a:endParaRPr>
          </a:p>
        </p:txBody>
      </p:sp>
      <p:sp>
        <p:nvSpPr>
          <p:cNvPr id="5125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dirty="0">
                <a:solidFill>
                  <a:srgbClr val="002060"/>
                </a:solidFill>
              </a:rPr>
              <a:t>ФЗ от 29.12.2012 года №273-ФЗ </a:t>
            </a:r>
            <a:r>
              <a:rPr lang="ru-RU" sz="2400" b="1" dirty="0" smtClean="0">
                <a:solidFill>
                  <a:srgbClr val="002060"/>
                </a:solidFill>
              </a:rPr>
              <a:t/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«</a:t>
            </a:r>
            <a:r>
              <a:rPr lang="ru-RU" sz="2400" b="1" dirty="0">
                <a:solidFill>
                  <a:srgbClr val="002060"/>
                </a:solidFill>
              </a:rPr>
              <a:t>Об образовании в Российской Федерации»</a:t>
            </a:r>
            <a:r>
              <a:rPr lang="ru-RU" altLang="ru-RU" sz="2400" b="1" dirty="0" smtClean="0">
                <a:solidFill>
                  <a:srgbClr val="002060"/>
                </a:solidFill>
                <a:ea typeface="+mn-ea"/>
                <a:cs typeface="Tahoma" pitchFamily="32" charset="0"/>
              </a:rPr>
              <a:t> </a:t>
            </a:r>
            <a:endParaRPr lang="ru-RU" altLang="ru-RU" sz="2400" b="1" dirty="0">
              <a:solidFill>
                <a:srgbClr val="002060"/>
              </a:solidFill>
              <a:ea typeface="+mn-ea"/>
              <a:cs typeface="Tahoma" pitchFamily="32" charset="0"/>
            </a:endParaRPr>
          </a:p>
        </p:txBody>
      </p:sp>
      <p:sp>
        <p:nvSpPr>
          <p:cNvPr id="16390" name="Номер слайда 5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F2052E73-F494-4C0A-B916-B8EC32399617}" type="slidenum">
              <a:rPr lang="en-US" altLang="ru-RU" sz="1200" smtClean="0">
                <a:solidFill>
                  <a:srgbClr val="898989"/>
                </a:solidFill>
                <a:latin typeface="Tahoma" pitchFamily="34" charset="0"/>
              </a:rPr>
              <a:pPr algn="r" eaLnBrk="1" hangingPunct="1"/>
              <a:t>4</a:t>
            </a:fld>
            <a:endParaRPr lang="en-US" altLang="ru-RU" sz="1200" smtClean="0">
              <a:solidFill>
                <a:srgbClr val="898989"/>
              </a:solidFill>
              <a:latin typeface="Tahoma" pitchFamily="34" charset="0"/>
            </a:endParaRPr>
          </a:p>
        </p:txBody>
      </p:sp>
      <p:sp>
        <p:nvSpPr>
          <p:cNvPr id="16391" name="Номер слайда 5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50BDC0BA-E05B-493D-98DE-3315BA7769E0}" type="slidenum">
              <a:rPr lang="en-US" altLang="ru-RU" sz="1200" smtClean="0">
                <a:solidFill>
                  <a:srgbClr val="898989"/>
                </a:solidFill>
                <a:latin typeface="Tahoma" pitchFamily="34" charset="0"/>
              </a:rPr>
              <a:pPr algn="r" eaLnBrk="1" hangingPunct="1"/>
              <a:t>4</a:t>
            </a:fld>
            <a:endParaRPr lang="en-US" altLang="ru-RU" sz="1200" smtClean="0">
              <a:solidFill>
                <a:srgbClr val="898989"/>
              </a:solidFill>
              <a:latin typeface="Tahoma" pitchFamily="34" charset="0"/>
            </a:endParaRPr>
          </a:p>
        </p:txBody>
      </p:sp>
      <p:pic>
        <p:nvPicPr>
          <p:cNvPr id="163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6423025"/>
            <a:ext cx="8510587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39114"/>
            <a:ext cx="658812" cy="859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30938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Образец коллективной заявки</a:t>
            </a:r>
          </a:p>
        </p:txBody>
      </p:sp>
      <p:pic>
        <p:nvPicPr>
          <p:cNvPr id="87043" name="Picture 2" descr="C:\Users\Admin\Desktop\Безымянный 4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341438"/>
            <a:ext cx="8228012" cy="4906962"/>
          </a:xfrm>
        </p:spPr>
      </p:pic>
    </p:spTree>
    <p:extLst>
      <p:ext uri="{BB962C8B-B14F-4D97-AF65-F5344CB8AC3E}">
        <p14:creationId xmlns:p14="http://schemas.microsoft.com/office/powerpoint/2010/main" val="384199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Протоколы по видам испытаний</a:t>
            </a:r>
          </a:p>
        </p:txBody>
      </p:sp>
      <p:pic>
        <p:nvPicPr>
          <p:cNvPr id="88067" name="Picture 2" descr="C:\Users\Admin\Desktop\Безымянный 1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268413"/>
            <a:ext cx="8193088" cy="4608512"/>
          </a:xfrm>
        </p:spPr>
      </p:pic>
    </p:spTree>
    <p:extLst>
      <p:ext uri="{BB962C8B-B14F-4D97-AF65-F5344CB8AC3E}">
        <p14:creationId xmlns:p14="http://schemas.microsoft.com/office/powerpoint/2010/main" val="276134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Сводный протокол выполнения государственных требований</a:t>
            </a:r>
          </a:p>
        </p:txBody>
      </p:sp>
      <p:pic>
        <p:nvPicPr>
          <p:cNvPr id="89091" name="Picture 2" descr="C:\Users\Admin\Desktop\Безымянный 2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412875"/>
            <a:ext cx="8328025" cy="4824413"/>
          </a:xfrm>
        </p:spPr>
      </p:pic>
    </p:spTree>
    <p:extLst>
      <p:ext uri="{BB962C8B-B14F-4D97-AF65-F5344CB8AC3E}">
        <p14:creationId xmlns:p14="http://schemas.microsoft.com/office/powerpoint/2010/main" val="158225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Правила заполнения протоколов </a:t>
            </a:r>
            <a:br>
              <a:rPr lang="ru-RU" sz="32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</a:br>
            <a:r>
              <a:rPr lang="ru-RU" sz="32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по видам испытаний  </a:t>
            </a:r>
          </a:p>
        </p:txBody>
      </p:sp>
      <p:pic>
        <p:nvPicPr>
          <p:cNvPr id="90115" name="Picture 2" descr="C:\Users\Admin\Desktop\Безымянный 5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341438"/>
            <a:ext cx="8072437" cy="4535487"/>
          </a:xfrm>
        </p:spPr>
      </p:pic>
    </p:spTree>
    <p:extLst>
      <p:ext uri="{BB962C8B-B14F-4D97-AF65-F5344CB8AC3E}">
        <p14:creationId xmlns:p14="http://schemas.microsoft.com/office/powerpoint/2010/main" val="201185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Правила заполнения сводного протокола </a:t>
            </a:r>
          </a:p>
        </p:txBody>
      </p:sp>
      <p:pic>
        <p:nvPicPr>
          <p:cNvPr id="91139" name="Picture 2" descr="C:\Users\Admin\Desktop\Безымянный 6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41438"/>
            <a:ext cx="8228012" cy="4627562"/>
          </a:xfrm>
        </p:spPr>
      </p:pic>
    </p:spTree>
    <p:extLst>
      <p:ext uri="{BB962C8B-B14F-4D97-AF65-F5344CB8AC3E}">
        <p14:creationId xmlns:p14="http://schemas.microsoft.com/office/powerpoint/2010/main" val="259191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Приказ МОиН РТ от 24.08.2015 года №9111/5 «Об апробации и внедрении Всероссийского физкультурно-спортивного комплекса «Готов к труду и обороне» (ГТО)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3" y="1677988"/>
            <a:ext cx="7704137" cy="5180012"/>
          </a:xfrm>
        </p:spPr>
        <p:txBody>
          <a:bodyPr/>
          <a:lstStyle/>
          <a:p>
            <a:pPr indent="342900" algn="just">
              <a:spcBef>
                <a:spcPts val="0"/>
              </a:spcBef>
              <a:spcAft>
                <a:spcPts val="0"/>
              </a:spcAft>
              <a:buFont typeface="Times New Roman" pitchFamily="16" charset="0"/>
              <a:buNone/>
              <a:defRPr/>
            </a:pP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Регламент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внедрения и 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апробации</a:t>
            </a:r>
            <a:endParaRPr lang="ru-RU" sz="2400" dirty="0"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  <a:p>
            <a:pPr indent="98425" algn="just">
              <a:spcBef>
                <a:spcPts val="0"/>
              </a:spcBef>
              <a:spcAft>
                <a:spcPts val="0"/>
              </a:spcAft>
              <a:buFont typeface="Times New Roman" pitchFamily="16" charset="0"/>
              <a:buNone/>
              <a:defRPr/>
            </a:pPr>
            <a:r>
              <a:rPr lang="ru-RU" sz="2400" b="1" dirty="0" smtClean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До 30.11.2015 г . </a:t>
            </a:r>
            <a:r>
              <a:rPr lang="ru-RU" sz="24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- </a:t>
            </a:r>
            <a:r>
              <a:rPr lang="ru-RU" sz="2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выполнение нормативов </a:t>
            </a:r>
            <a:r>
              <a:rPr lang="ru-RU" sz="2400" dirty="0" smtClean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обучающимися</a:t>
            </a:r>
            <a:r>
              <a:rPr lang="ru-RU" sz="2400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не приступившими к выполнению нормативов в 2014-2015 учебном году. Предоставление информации в </a:t>
            </a:r>
            <a:r>
              <a:rPr lang="ru-RU" sz="2400" dirty="0" smtClean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МОиН РТ до </a:t>
            </a:r>
            <a:r>
              <a:rPr lang="ru-RU" sz="2400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02.12.2015 г. </a:t>
            </a:r>
            <a:r>
              <a:rPr lang="ru-RU" sz="2400" dirty="0" smtClean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</a:p>
          <a:p>
            <a:pPr indent="98425" algn="just">
              <a:spcBef>
                <a:spcPts val="0"/>
              </a:spcBef>
              <a:spcAft>
                <a:spcPts val="0"/>
              </a:spcAft>
              <a:buFont typeface="Times New Roman" pitchFamily="16" charset="0"/>
              <a:buNone/>
              <a:defRPr/>
            </a:pPr>
            <a:endParaRPr lang="ru-RU" sz="2400" b="1" dirty="0"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  <a:p>
            <a:pPr indent="98425" algn="just">
              <a:spcBef>
                <a:spcPts val="0"/>
              </a:spcBef>
              <a:spcAft>
                <a:spcPts val="0"/>
              </a:spcAft>
              <a:buFont typeface="Times New Roman" pitchFamily="16" charset="0"/>
              <a:buNone/>
              <a:defRPr/>
            </a:pPr>
            <a:r>
              <a:rPr lang="ru-RU" sz="2400" b="1" dirty="0" smtClean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До </a:t>
            </a:r>
            <a:r>
              <a:rPr lang="ru-RU" sz="2400" b="1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20.09.2015 </a:t>
            </a:r>
            <a:r>
              <a:rPr lang="ru-RU" sz="2400" b="1" dirty="0" smtClean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г. </a:t>
            </a:r>
            <a:r>
              <a:rPr lang="ru-RU" sz="2400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формирование заявок и согласий родителей на выполнение обучающимися нормативов (обязательных и по выбору) </a:t>
            </a:r>
            <a:r>
              <a:rPr lang="ru-RU" sz="2400" dirty="0" smtClean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в </a:t>
            </a:r>
            <a:r>
              <a:rPr lang="ru-RU" sz="2400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разрезе </a:t>
            </a:r>
            <a:r>
              <a:rPr lang="ru-RU" sz="2400" dirty="0" smtClean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школ</a:t>
            </a:r>
            <a:endParaRPr lang="ru-RU" sz="2400" dirty="0"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  <a:p>
            <a:pPr>
              <a:buFont typeface="Times New Roman" pitchFamily="16" charset="0"/>
              <a:buNone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759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Заголовок 1"/>
          <p:cNvSpPr>
            <a:spLocks noGrp="1"/>
          </p:cNvSpPr>
          <p:nvPr>
            <p:ph type="title"/>
          </p:nvPr>
        </p:nvSpPr>
        <p:spPr>
          <a:xfrm>
            <a:off x="-180975" y="-109538"/>
            <a:ext cx="9324975" cy="1738313"/>
          </a:xfrm>
        </p:spPr>
        <p:txBody>
          <a:bodyPr/>
          <a:lstStyle/>
          <a:p>
            <a:pPr marL="342900" indent="342900"/>
            <a:r>
              <a:rPr lang="ru-RU" sz="24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24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</a:br>
            <a:r>
              <a:rPr lang="ru-RU" sz="22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Регламент внедрения и апробации Всероссийского физкультурно-спортивного комплекса «Готов к труду и обороне» в общеобразовательных организациях РТ в 2015-2016 учебном году </a:t>
            </a:r>
            <a:br>
              <a:rPr lang="ru-RU" sz="22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</a:br>
            <a:r>
              <a:rPr lang="ru-RU" sz="22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93187" name="Объект 2"/>
          <p:cNvSpPr>
            <a:spLocks noGrp="1"/>
          </p:cNvSpPr>
          <p:nvPr>
            <p:ph idx="1"/>
          </p:nvPr>
        </p:nvSpPr>
        <p:spPr>
          <a:xfrm>
            <a:off x="755650" y="1677988"/>
            <a:ext cx="7488238" cy="5180012"/>
          </a:xfrm>
        </p:spPr>
        <p:txBody>
          <a:bodyPr/>
          <a:lstStyle/>
          <a:p>
            <a:pPr indent="342900" algn="just">
              <a:spcBef>
                <a:spcPct val="0"/>
              </a:spcBef>
            </a:pPr>
            <a:endParaRPr lang="ru-RU" sz="180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342900" algn="just">
              <a:spcBef>
                <a:spcPct val="0"/>
              </a:spcBef>
            </a:pPr>
            <a:r>
              <a:rPr lang="ru-RU" sz="2400" b="1" smtClean="0">
                <a:latin typeface="Arial" pitchFamily="34" charset="0"/>
                <a:ea typeface="Calibri" pitchFamily="34" charset="0"/>
                <a:cs typeface="Arial" pitchFamily="34" charset="0"/>
              </a:rPr>
              <a:t>До 01.10.2015 года</a:t>
            </a:r>
            <a:r>
              <a:rPr lang="ru-RU" sz="2400" smtClean="0">
                <a:latin typeface="Arial" pitchFamily="34" charset="0"/>
                <a:ea typeface="Calibri" pitchFamily="34" charset="0"/>
                <a:cs typeface="Arial" pitchFamily="34" charset="0"/>
              </a:rPr>
              <a:t> - формирование сводных заявок на выполнение нормативов (обязательных и по выбору) от муниципальных образований </a:t>
            </a:r>
          </a:p>
          <a:p>
            <a:pPr indent="342900" algn="just">
              <a:spcBef>
                <a:spcPct val="0"/>
              </a:spcBef>
              <a:buFontTx/>
              <a:buChar char="-"/>
            </a:pPr>
            <a:endParaRPr lang="ru-RU" sz="2400" b="1" smtClean="0">
              <a:latin typeface="Arial" pitchFamily="34" charset="0"/>
              <a:cs typeface="Arial" pitchFamily="34" charset="0"/>
            </a:endParaRPr>
          </a:p>
          <a:p>
            <a:pPr indent="342900" algn="just">
              <a:spcBef>
                <a:spcPct val="0"/>
              </a:spcBef>
              <a:buFontTx/>
              <a:buChar char="-"/>
            </a:pPr>
            <a:endParaRPr lang="ru-RU" sz="2400" b="1" smtClean="0">
              <a:latin typeface="Arial" pitchFamily="34" charset="0"/>
              <a:cs typeface="Arial" pitchFamily="34" charset="0"/>
            </a:endParaRPr>
          </a:p>
          <a:p>
            <a:pPr indent="342900" algn="just">
              <a:spcBef>
                <a:spcPct val="0"/>
              </a:spcBef>
            </a:pPr>
            <a:r>
              <a:rPr lang="ru-RU" sz="2400" b="1" smtClean="0">
                <a:latin typeface="Arial" pitchFamily="34" charset="0"/>
                <a:cs typeface="Arial" pitchFamily="34" charset="0"/>
              </a:rPr>
              <a:t> До 01.10.2015 г. -  </a:t>
            </a:r>
            <a:r>
              <a:rPr lang="ru-RU" sz="2400" smtClean="0">
                <a:latin typeface="Arial" pitchFamily="34" charset="0"/>
                <a:cs typeface="Arial" pitchFamily="34" charset="0"/>
              </a:rPr>
              <a:t>обязательная регистрация в системе АИС ГТО всех участников  выполнения нормативов ВФСК ГТО</a:t>
            </a:r>
            <a:endParaRPr lang="ru-RU" sz="2400" smtClean="0">
              <a:latin typeface="Arial" pitchFamily="34" charset="0"/>
              <a:cs typeface="Tahoma" pitchFamily="34" charset="0"/>
            </a:endParaRPr>
          </a:p>
          <a:p>
            <a:pPr indent="342900" algn="just">
              <a:spcBef>
                <a:spcPct val="0"/>
              </a:spcBef>
              <a:buFontTx/>
              <a:buChar char="-"/>
            </a:pPr>
            <a:endParaRPr lang="ru-RU" sz="2000" smtClean="0">
              <a:latin typeface="Tahoma" pitchFamily="34" charset="0"/>
              <a:cs typeface="Tahoma" pitchFamily="34" charset="0"/>
            </a:endParaRPr>
          </a:p>
          <a:p>
            <a:pPr indent="342900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1469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marL="342900" indent="342900" eaLnBrk="1" hangingPunct="1"/>
            <a:r>
              <a:rPr lang="ru-RU" sz="24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График выполнения нормативов</a:t>
            </a:r>
            <a:r>
              <a:rPr lang="ru-RU" sz="32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br>
              <a:rPr lang="ru-RU" sz="32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</a:br>
            <a:r>
              <a:rPr lang="ru-RU" sz="24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2400" b="1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Осенняя сессия</a:t>
            </a:r>
          </a:p>
        </p:txBody>
      </p:sp>
      <p:sp>
        <p:nvSpPr>
          <p:cNvPr id="94211" name="Объект 2"/>
          <p:cNvSpPr>
            <a:spLocks noGrp="1"/>
          </p:cNvSpPr>
          <p:nvPr>
            <p:ph idx="1"/>
          </p:nvPr>
        </p:nvSpPr>
        <p:spPr>
          <a:xfrm>
            <a:off x="900113" y="1268413"/>
            <a:ext cx="7786687" cy="4824412"/>
          </a:xfrm>
        </p:spPr>
        <p:txBody>
          <a:bodyPr/>
          <a:lstStyle/>
          <a:p>
            <a:pPr indent="0"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ru-RU" sz="2000" b="1" smtClean="0">
                <a:latin typeface="Tahoma" pitchFamily="34" charset="0"/>
                <a:cs typeface="Tahoma" pitchFamily="34" charset="0"/>
              </a:rPr>
              <a:t>Сроки проведения </a:t>
            </a:r>
            <a:endParaRPr lang="ru-RU" sz="2000" b="1" smtClean="0"/>
          </a:p>
          <a:p>
            <a:pPr indent="0"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ru-RU" sz="2000" b="1" smtClean="0"/>
              <a:t> </a:t>
            </a:r>
            <a:r>
              <a:rPr lang="ru-RU" sz="2400" b="1" smtClean="0">
                <a:solidFill>
                  <a:srgbClr val="002060"/>
                </a:solidFill>
              </a:rPr>
              <a:t>27.09 - 6.10.2015</a:t>
            </a:r>
          </a:p>
          <a:p>
            <a:pPr indent="0" algn="just" eaLnBrk="1" hangingPunct="1">
              <a:spcBef>
                <a:spcPct val="0"/>
              </a:spcBef>
              <a:buFont typeface="Arial" pitchFamily="34" charset="0"/>
              <a:buNone/>
            </a:pPr>
            <a:endParaRPr lang="ru-RU" sz="2000" b="1" smtClean="0">
              <a:latin typeface="Tahoma" pitchFamily="34" charset="0"/>
              <a:cs typeface="Tahoma" pitchFamily="34" charset="0"/>
            </a:endParaRPr>
          </a:p>
          <a:p>
            <a:pPr indent="0"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ru-RU" sz="2000" b="1" smtClean="0">
                <a:latin typeface="Tahoma" pitchFamily="34" charset="0"/>
                <a:cs typeface="Tahoma" pitchFamily="34" charset="0"/>
              </a:rPr>
              <a:t>Период загрузки протоколов в систему АИС ГТО </a:t>
            </a:r>
          </a:p>
          <a:p>
            <a:pPr indent="0"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ru-RU" sz="20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ноябрь-декабрь 2015</a:t>
            </a:r>
          </a:p>
          <a:p>
            <a:pPr indent="0" eaLnBrk="1" hangingPunct="1">
              <a:spcBef>
                <a:spcPct val="0"/>
              </a:spcBef>
              <a:buFont typeface="Arial" pitchFamily="34" charset="0"/>
              <a:buNone/>
            </a:pPr>
            <a:endParaRPr lang="ru-RU" sz="2000" b="1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indent="0"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ru-RU" sz="2000" b="1" smtClean="0">
                <a:latin typeface="Tahoma" pitchFamily="34" charset="0"/>
                <a:cs typeface="Tahoma" pitchFamily="34" charset="0"/>
              </a:rPr>
              <a:t>Предоставление информации в МОиН РТ </a:t>
            </a:r>
          </a:p>
          <a:p>
            <a:pPr indent="0"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ru-RU" sz="20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до 20.10.2015 г.</a:t>
            </a:r>
            <a:endParaRPr lang="ru-RU" sz="200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indent="0" algn="ctr" eaLnBrk="1" hangingPunct="1">
              <a:buFont typeface="Arial" pitchFamily="34" charset="0"/>
              <a:buNone/>
            </a:pPr>
            <a:endParaRPr lang="ru-RU" sz="2000" b="1" smtClean="0">
              <a:latin typeface="Tahoma" pitchFamily="34" charset="0"/>
              <a:cs typeface="Tahoma" pitchFamily="34" charset="0"/>
            </a:endParaRPr>
          </a:p>
          <a:p>
            <a:pPr indent="0" algn="ctr" eaLnBrk="1" hangingPunct="1">
              <a:buFont typeface="Arial" pitchFamily="34" charset="0"/>
              <a:buNone/>
            </a:pPr>
            <a:r>
              <a:rPr lang="ru-RU" sz="2000" b="1" smtClean="0">
                <a:latin typeface="Tahoma" pitchFamily="34" charset="0"/>
                <a:cs typeface="Tahoma" pitchFamily="34" charset="0"/>
              </a:rPr>
              <a:t>Резервные дни</a:t>
            </a:r>
          </a:p>
          <a:p>
            <a:pPr indent="0" algn="ctr" eaLnBrk="1" hangingPunct="1">
              <a:buFont typeface="Arial" pitchFamily="34" charset="0"/>
              <a:buNone/>
            </a:pPr>
            <a:r>
              <a:rPr lang="ru-RU" sz="20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2.11-10.11.2015</a:t>
            </a:r>
          </a:p>
          <a:p>
            <a:pPr indent="0" algn="ctr" eaLnBrk="1" hangingPunct="1">
              <a:buFont typeface="Arial" pitchFamily="34" charset="0"/>
              <a:buNone/>
            </a:pPr>
            <a:endParaRPr lang="ru-RU" sz="2000" b="1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indent="0" algn="ctr" eaLnBrk="1" hangingPunct="1">
              <a:buFont typeface="Arial" pitchFamily="34" charset="0"/>
              <a:buNone/>
            </a:pPr>
            <a:r>
              <a:rPr lang="ru-RU" sz="2000" b="1" smtClean="0">
                <a:latin typeface="Tahoma" pitchFamily="34" charset="0"/>
                <a:cs typeface="Tahoma" pitchFamily="34" charset="0"/>
              </a:rPr>
              <a:t>Предоставление итоговой информации в МОиН РТ</a:t>
            </a:r>
          </a:p>
          <a:p>
            <a:pPr indent="0" algn="ctr" eaLnBrk="1" hangingPunct="1">
              <a:buFont typeface="Arial" pitchFamily="34" charset="0"/>
              <a:buNone/>
            </a:pPr>
            <a:r>
              <a:rPr lang="ru-RU" sz="20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15.11.2015</a:t>
            </a:r>
          </a:p>
        </p:txBody>
      </p:sp>
    </p:spTree>
    <p:extLst>
      <p:ext uri="{BB962C8B-B14F-4D97-AF65-F5344CB8AC3E}">
        <p14:creationId xmlns:p14="http://schemas.microsoft.com/office/powerpoint/2010/main" val="12804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marL="342900" indent="342900" eaLnBrk="1" hangingPunct="1"/>
            <a:r>
              <a:rPr lang="ru-RU" sz="24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График выполнения нормативов</a:t>
            </a:r>
            <a:r>
              <a:rPr lang="ru-RU" sz="32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br>
              <a:rPr lang="ru-RU" sz="32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</a:br>
            <a:r>
              <a:rPr lang="ru-RU" sz="24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2400" b="1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Зимняя сессия</a:t>
            </a:r>
          </a:p>
        </p:txBody>
      </p:sp>
      <p:sp>
        <p:nvSpPr>
          <p:cNvPr id="95235" name="Объект 2"/>
          <p:cNvSpPr>
            <a:spLocks noGrp="1"/>
          </p:cNvSpPr>
          <p:nvPr>
            <p:ph idx="1"/>
          </p:nvPr>
        </p:nvSpPr>
        <p:spPr>
          <a:xfrm>
            <a:off x="900113" y="1268413"/>
            <a:ext cx="7786687" cy="4824412"/>
          </a:xfrm>
        </p:spPr>
        <p:txBody>
          <a:bodyPr/>
          <a:lstStyle/>
          <a:p>
            <a:pPr indent="0"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ru-RU" sz="2000" b="1" smtClean="0">
                <a:latin typeface="Tahoma" pitchFamily="34" charset="0"/>
                <a:cs typeface="Tahoma" pitchFamily="34" charset="0"/>
              </a:rPr>
              <a:t>Сроки проведения </a:t>
            </a:r>
            <a:endParaRPr lang="ru-RU" sz="2000" b="1" smtClean="0"/>
          </a:p>
          <a:p>
            <a:pPr indent="0"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ru-RU" sz="2000" b="1" smtClean="0"/>
              <a:t> </a:t>
            </a:r>
            <a:r>
              <a:rPr lang="ru-RU" sz="2400" b="1" smtClean="0">
                <a:solidFill>
                  <a:srgbClr val="002060"/>
                </a:solidFill>
              </a:rPr>
              <a:t>25.01 – 03.02.2016</a:t>
            </a:r>
          </a:p>
          <a:p>
            <a:pPr indent="0" algn="just" eaLnBrk="1" hangingPunct="1">
              <a:spcBef>
                <a:spcPct val="0"/>
              </a:spcBef>
              <a:buFont typeface="Arial" pitchFamily="34" charset="0"/>
              <a:buNone/>
            </a:pPr>
            <a:endParaRPr lang="ru-RU" sz="2000" b="1" smtClean="0">
              <a:latin typeface="Tahoma" pitchFamily="34" charset="0"/>
              <a:cs typeface="Tahoma" pitchFamily="34" charset="0"/>
            </a:endParaRPr>
          </a:p>
          <a:p>
            <a:pPr indent="0"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ru-RU" sz="2000" b="1" smtClean="0">
                <a:latin typeface="Tahoma" pitchFamily="34" charset="0"/>
                <a:cs typeface="Tahoma" pitchFamily="34" charset="0"/>
              </a:rPr>
              <a:t>Период загрузки протоколов в систему АИС ГТО </a:t>
            </a:r>
          </a:p>
          <a:p>
            <a:pPr indent="0"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ru-RU" sz="20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04.02 – 14.02.2016 г.</a:t>
            </a:r>
          </a:p>
          <a:p>
            <a:pPr indent="0" algn="ctr" eaLnBrk="1" hangingPunct="1">
              <a:spcBef>
                <a:spcPct val="0"/>
              </a:spcBef>
              <a:buFont typeface="Arial" pitchFamily="34" charset="0"/>
              <a:buNone/>
            </a:pPr>
            <a:endParaRPr lang="ru-RU" sz="2000" b="1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indent="0"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ru-RU" sz="2000" b="1" smtClean="0">
                <a:latin typeface="Tahoma" pitchFamily="34" charset="0"/>
                <a:cs typeface="Tahoma" pitchFamily="34" charset="0"/>
              </a:rPr>
              <a:t>Предоставление информации в МОиН РТ </a:t>
            </a:r>
          </a:p>
          <a:p>
            <a:pPr indent="0"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ru-RU" sz="20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до 16.02.2016 г.</a:t>
            </a:r>
            <a:endParaRPr lang="ru-RU" sz="200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indent="0" algn="ctr" eaLnBrk="1" hangingPunct="1">
              <a:buFont typeface="Arial" pitchFamily="34" charset="0"/>
              <a:buNone/>
            </a:pPr>
            <a:endParaRPr lang="ru-RU" sz="2000" b="1" smtClean="0">
              <a:latin typeface="Tahoma" pitchFamily="34" charset="0"/>
              <a:cs typeface="Tahoma" pitchFamily="34" charset="0"/>
            </a:endParaRPr>
          </a:p>
          <a:p>
            <a:pPr indent="0" algn="ctr" eaLnBrk="1" hangingPunct="1">
              <a:buFont typeface="Arial" pitchFamily="34" charset="0"/>
              <a:buNone/>
            </a:pPr>
            <a:r>
              <a:rPr lang="ru-RU" sz="2000" b="1" smtClean="0">
                <a:latin typeface="Tahoma" pitchFamily="34" charset="0"/>
                <a:cs typeface="Tahoma" pitchFamily="34" charset="0"/>
              </a:rPr>
              <a:t>Резервные дни</a:t>
            </a:r>
          </a:p>
          <a:p>
            <a:pPr indent="0" algn="ctr" eaLnBrk="1" hangingPunct="1">
              <a:buFont typeface="Arial" pitchFamily="34" charset="0"/>
              <a:buNone/>
            </a:pPr>
            <a:r>
              <a:rPr lang="ru-RU" sz="20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14.03. – 21.03 2016 г.</a:t>
            </a:r>
          </a:p>
          <a:p>
            <a:pPr indent="0" algn="ctr" eaLnBrk="1" hangingPunct="1">
              <a:buFont typeface="Arial" pitchFamily="34" charset="0"/>
              <a:buNone/>
            </a:pPr>
            <a:endParaRPr lang="ru-RU" sz="2000" b="1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indent="0" algn="ctr" eaLnBrk="1" hangingPunct="1">
              <a:buFont typeface="Arial" pitchFamily="34" charset="0"/>
              <a:buNone/>
            </a:pPr>
            <a:r>
              <a:rPr lang="ru-RU" sz="2000" b="1" smtClean="0">
                <a:latin typeface="Tahoma" pitchFamily="34" charset="0"/>
                <a:cs typeface="Tahoma" pitchFamily="34" charset="0"/>
              </a:rPr>
              <a:t>Предоставление итоговой информации в МОиН РТ</a:t>
            </a:r>
          </a:p>
          <a:p>
            <a:pPr indent="0" algn="ctr" eaLnBrk="1" hangingPunct="1">
              <a:buFont typeface="Arial" pitchFamily="34" charset="0"/>
              <a:buNone/>
            </a:pPr>
            <a:r>
              <a:rPr lang="ru-RU" sz="20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26.03.2016 г.</a:t>
            </a:r>
          </a:p>
        </p:txBody>
      </p:sp>
    </p:spTree>
    <p:extLst>
      <p:ext uri="{BB962C8B-B14F-4D97-AF65-F5344CB8AC3E}">
        <p14:creationId xmlns:p14="http://schemas.microsoft.com/office/powerpoint/2010/main" val="370899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marL="342900" indent="342900" eaLnBrk="1" hangingPunct="1"/>
            <a:r>
              <a:rPr lang="ru-RU" sz="24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График выполнения нормативов</a:t>
            </a:r>
            <a:r>
              <a:rPr lang="ru-RU" sz="32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br>
              <a:rPr lang="ru-RU" sz="32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</a:br>
            <a:r>
              <a:rPr lang="ru-RU" sz="24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2400" b="1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Весенняя сессия</a:t>
            </a:r>
          </a:p>
        </p:txBody>
      </p:sp>
      <p:sp>
        <p:nvSpPr>
          <p:cNvPr id="96259" name="Объект 2"/>
          <p:cNvSpPr>
            <a:spLocks noGrp="1"/>
          </p:cNvSpPr>
          <p:nvPr>
            <p:ph idx="1"/>
          </p:nvPr>
        </p:nvSpPr>
        <p:spPr>
          <a:xfrm>
            <a:off x="900113" y="1268413"/>
            <a:ext cx="7786687" cy="4824412"/>
          </a:xfrm>
        </p:spPr>
        <p:txBody>
          <a:bodyPr/>
          <a:lstStyle/>
          <a:p>
            <a:pPr indent="0"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ru-RU" sz="2000" b="1" smtClean="0">
                <a:latin typeface="Tahoma" pitchFamily="34" charset="0"/>
                <a:cs typeface="Tahoma" pitchFamily="34" charset="0"/>
              </a:rPr>
              <a:t>Сроки проведения </a:t>
            </a:r>
            <a:endParaRPr lang="ru-RU" sz="2000" b="1" smtClean="0"/>
          </a:p>
          <a:p>
            <a:pPr indent="0"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ru-RU" sz="2000" b="1" smtClean="0"/>
              <a:t> </a:t>
            </a:r>
            <a:r>
              <a:rPr lang="ru-RU" sz="2400" b="1" smtClean="0">
                <a:solidFill>
                  <a:srgbClr val="002060"/>
                </a:solidFill>
              </a:rPr>
              <a:t>20.04 – 15.05.2016</a:t>
            </a:r>
          </a:p>
          <a:p>
            <a:pPr indent="0" algn="just" eaLnBrk="1" hangingPunct="1">
              <a:spcBef>
                <a:spcPct val="0"/>
              </a:spcBef>
              <a:buFont typeface="Arial" pitchFamily="34" charset="0"/>
              <a:buNone/>
            </a:pPr>
            <a:endParaRPr lang="ru-RU" sz="2000" b="1" smtClean="0">
              <a:latin typeface="Tahoma" pitchFamily="34" charset="0"/>
              <a:cs typeface="Tahoma" pitchFamily="34" charset="0"/>
            </a:endParaRPr>
          </a:p>
          <a:p>
            <a:pPr indent="0"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ru-RU" sz="2000" b="1" smtClean="0">
                <a:latin typeface="Tahoma" pitchFamily="34" charset="0"/>
                <a:cs typeface="Tahoma" pitchFamily="34" charset="0"/>
              </a:rPr>
              <a:t>Период загрузки протоколов в систему АИС ГТО </a:t>
            </a:r>
          </a:p>
          <a:p>
            <a:pPr indent="0"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ru-RU" sz="20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15.05 – 25.05.2016г.</a:t>
            </a:r>
          </a:p>
          <a:p>
            <a:pPr indent="0" algn="ctr" eaLnBrk="1" hangingPunct="1">
              <a:spcBef>
                <a:spcPct val="0"/>
              </a:spcBef>
              <a:buFont typeface="Arial" pitchFamily="34" charset="0"/>
              <a:buNone/>
            </a:pPr>
            <a:endParaRPr lang="ru-RU" sz="2000" b="1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indent="0"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ru-RU" sz="2000" b="1" smtClean="0">
                <a:latin typeface="Tahoma" pitchFamily="34" charset="0"/>
                <a:cs typeface="Tahoma" pitchFamily="34" charset="0"/>
              </a:rPr>
              <a:t>Предоставление информации в МОиН РТ </a:t>
            </a:r>
          </a:p>
          <a:p>
            <a:pPr indent="0"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ru-RU" sz="20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до 30.05.2016 г.</a:t>
            </a:r>
            <a:endParaRPr lang="ru-RU" sz="200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indent="0" algn="ctr" eaLnBrk="1" hangingPunct="1">
              <a:buFont typeface="Arial" pitchFamily="34" charset="0"/>
              <a:buNone/>
            </a:pPr>
            <a:endParaRPr lang="ru-RU" sz="2000" b="1" smtClean="0">
              <a:latin typeface="Tahoma" pitchFamily="34" charset="0"/>
              <a:cs typeface="Tahoma" pitchFamily="34" charset="0"/>
            </a:endParaRPr>
          </a:p>
          <a:p>
            <a:pPr indent="0" algn="ctr" eaLnBrk="1" hangingPunct="1">
              <a:buFont typeface="Arial" pitchFamily="34" charset="0"/>
              <a:buNone/>
            </a:pPr>
            <a:r>
              <a:rPr lang="ru-RU" sz="2000" b="1" smtClean="0">
                <a:latin typeface="Tahoma" pitchFamily="34" charset="0"/>
                <a:cs typeface="Tahoma" pitchFamily="34" charset="0"/>
              </a:rPr>
              <a:t>Резервные дни</a:t>
            </a:r>
          </a:p>
          <a:p>
            <a:pPr indent="0" algn="ctr" eaLnBrk="1" hangingPunct="1">
              <a:buFont typeface="Arial" pitchFamily="34" charset="0"/>
              <a:buNone/>
            </a:pPr>
            <a:r>
              <a:rPr lang="ru-RU" sz="20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01.06.2016 г. – 06.06.2016г.</a:t>
            </a:r>
          </a:p>
          <a:p>
            <a:pPr indent="0" algn="ctr" eaLnBrk="1" hangingPunct="1">
              <a:buFont typeface="Arial" pitchFamily="34" charset="0"/>
              <a:buNone/>
            </a:pPr>
            <a:endParaRPr lang="ru-RU" sz="2000" b="1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indent="0" algn="ctr" eaLnBrk="1" hangingPunct="1">
              <a:buFont typeface="Arial" pitchFamily="34" charset="0"/>
              <a:buNone/>
            </a:pPr>
            <a:r>
              <a:rPr lang="ru-RU" sz="2000" b="1" smtClean="0">
                <a:latin typeface="Tahoma" pitchFamily="34" charset="0"/>
                <a:cs typeface="Tahoma" pitchFamily="34" charset="0"/>
              </a:rPr>
              <a:t>Предоставление итоговой информации в МОиН РТ</a:t>
            </a:r>
          </a:p>
          <a:p>
            <a:pPr indent="0" algn="ctr" eaLnBrk="1" hangingPunct="1">
              <a:buFont typeface="Arial" pitchFamily="34" charset="0"/>
              <a:buNone/>
            </a:pPr>
            <a:r>
              <a:rPr lang="ru-RU" sz="20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11.06.2016 г.</a:t>
            </a:r>
          </a:p>
        </p:txBody>
      </p:sp>
    </p:spTree>
    <p:extLst>
      <p:ext uri="{BB962C8B-B14F-4D97-AF65-F5344CB8AC3E}">
        <p14:creationId xmlns:p14="http://schemas.microsoft.com/office/powerpoint/2010/main" val="391592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50" y="-131854"/>
            <a:ext cx="14017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Rectangle 3"/>
          <p:cNvSpPr>
            <a:spLocks noGrp="1"/>
          </p:cNvSpPr>
          <p:nvPr>
            <p:ph idx="1"/>
          </p:nvPr>
        </p:nvSpPr>
        <p:spPr>
          <a:xfrm>
            <a:off x="153988" y="1047750"/>
            <a:ext cx="9036050" cy="5375275"/>
          </a:xfrm>
        </p:spPr>
        <p:txBody>
          <a:bodyPr/>
          <a:lstStyle/>
          <a:p>
            <a:pPr marL="0" indent="0" eaLnBrk="1">
              <a:spcBef>
                <a:spcPts val="500"/>
              </a:spcBef>
              <a:buNone/>
              <a:defRPr/>
            </a:pPr>
            <a:endParaRPr lang="ru-RU" sz="2400" b="1" dirty="0" smtClean="0"/>
          </a:p>
          <a:p>
            <a:pPr algn="just">
              <a:spcAft>
                <a:spcPts val="0"/>
              </a:spcAft>
            </a:pPr>
            <a:r>
              <a:rPr lang="ru-RU" sz="2800" dirty="0" smtClean="0">
                <a:effectLst/>
                <a:latin typeface="Times New Roman"/>
                <a:ea typeface="Calibri"/>
              </a:rPr>
              <a:t>     </a:t>
            </a:r>
            <a:r>
              <a:rPr lang="ru-RU" sz="2400" dirty="0" smtClean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716 общеобразовательных организаций (49,1% от общего числа общеобразовательных  организаций) общеобразовательных  организаций имеют медицинские кабинеты;</a:t>
            </a:r>
          </a:p>
          <a:p>
            <a:pPr indent="450215" algn="just">
              <a:spcAft>
                <a:spcPts val="0"/>
              </a:spcAft>
            </a:pPr>
            <a:r>
              <a:rPr lang="ru-RU" sz="2400" dirty="0" smtClean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 925 общеобразовательных организаций  обслуживается на базе </a:t>
            </a:r>
            <a:r>
              <a:rPr lang="ru-RU" sz="2400" dirty="0" err="1" smtClean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ФАПов</a:t>
            </a:r>
            <a:r>
              <a:rPr lang="ru-RU" sz="2400" dirty="0" smtClean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(в 143  организациях </a:t>
            </a:r>
            <a:r>
              <a:rPr lang="ru-RU" sz="2400" dirty="0" err="1" smtClean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ФАПы</a:t>
            </a:r>
            <a:r>
              <a:rPr lang="ru-RU" sz="2400" dirty="0" smtClean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располагаются в одном здании со школой);</a:t>
            </a:r>
          </a:p>
          <a:p>
            <a:pPr indent="450215" algn="just">
              <a:spcAft>
                <a:spcPts val="0"/>
              </a:spcAft>
            </a:pPr>
            <a:r>
              <a:rPr lang="ru-RU" sz="2400" dirty="0" smtClean="0"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253 (35,5% от общего числа общеобразовательных организаций, имеющих медицинские кабинеты) общеобразовательные организации  имеют лицензию на медицинскую деятельность (на 01.01.2015 года – 235 медицинских кабинетов, 33%).</a:t>
            </a:r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buFont typeface="Arial" pitchFamily="34" charset="0"/>
              <a:buNone/>
              <a:defRPr/>
            </a:pPr>
            <a:endParaRPr lang="ru-RU" sz="2400" dirty="0"/>
          </a:p>
          <a:p>
            <a:pPr eaLnBrk="1">
              <a:spcBef>
                <a:spcPts val="500"/>
              </a:spcBef>
              <a:defRPr/>
            </a:pPr>
            <a:endParaRPr lang="ru-RU" sz="2400" dirty="0"/>
          </a:p>
          <a:p>
            <a:pPr eaLnBrk="1">
              <a:spcBef>
                <a:spcPts val="500"/>
              </a:spcBef>
              <a:defRPr/>
            </a:pPr>
            <a:endParaRPr lang="ru-RU" sz="2000" dirty="0"/>
          </a:p>
          <a:p>
            <a:pPr eaLnBrk="1">
              <a:spcBef>
                <a:spcPts val="500"/>
              </a:spcBef>
              <a:defRPr/>
            </a:pPr>
            <a:endParaRPr lang="ru-RU" altLang="ru-RU" sz="2000" b="1" dirty="0" smtClean="0">
              <a:cs typeface="Tahoma" pitchFamily="34" charset="0"/>
            </a:endParaRPr>
          </a:p>
        </p:txBody>
      </p:sp>
      <p:sp>
        <p:nvSpPr>
          <p:cNvPr id="16388" name="Номер слайда 5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EA8CB7BA-5E87-473D-AFA4-9597D9C2C815}" type="slidenum">
              <a:rPr lang="en-US" altLang="ru-RU" sz="1200" smtClean="0">
                <a:solidFill>
                  <a:srgbClr val="000000"/>
                </a:solidFill>
              </a:rPr>
              <a:pPr algn="r" eaLnBrk="1" hangingPunct="1"/>
              <a:t>5</a:t>
            </a:fld>
            <a:endParaRPr lang="en-US" altLang="ru-RU" sz="1200" smtClean="0">
              <a:solidFill>
                <a:srgbClr val="000000"/>
              </a:solidFill>
            </a:endParaRPr>
          </a:p>
        </p:txBody>
      </p:sp>
      <p:sp>
        <p:nvSpPr>
          <p:cNvPr id="5125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2400" b="1" dirty="0" smtClean="0">
                <a:solidFill>
                  <a:srgbClr val="002060"/>
                </a:solidFill>
              </a:rPr>
              <a:t>Организация медицинского обслуживания </a:t>
            </a:r>
            <a:br>
              <a:rPr lang="ru-RU" altLang="ru-RU" sz="2400" b="1" dirty="0" smtClean="0">
                <a:solidFill>
                  <a:srgbClr val="002060"/>
                </a:solidFill>
              </a:rPr>
            </a:br>
            <a:r>
              <a:rPr lang="ru-RU" altLang="ru-RU" sz="2400" b="1" dirty="0" smtClean="0">
                <a:solidFill>
                  <a:srgbClr val="002060"/>
                </a:solidFill>
              </a:rPr>
              <a:t>(на 01.07.2015 г.)</a:t>
            </a:r>
            <a:endParaRPr lang="ru-RU" altLang="ru-RU" sz="2400" b="1" dirty="0">
              <a:solidFill>
                <a:srgbClr val="002060"/>
              </a:solidFill>
              <a:ea typeface="+mn-ea"/>
              <a:cs typeface="Tahoma" pitchFamily="32" charset="0"/>
            </a:endParaRPr>
          </a:p>
        </p:txBody>
      </p:sp>
      <p:sp>
        <p:nvSpPr>
          <p:cNvPr id="16390" name="Номер слайда 5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F2052E73-F494-4C0A-B916-B8EC32399617}" type="slidenum">
              <a:rPr lang="en-US" altLang="ru-RU" sz="1200" smtClean="0">
                <a:solidFill>
                  <a:srgbClr val="898989"/>
                </a:solidFill>
                <a:latin typeface="Tahoma" pitchFamily="34" charset="0"/>
              </a:rPr>
              <a:pPr algn="r" eaLnBrk="1" hangingPunct="1"/>
              <a:t>5</a:t>
            </a:fld>
            <a:endParaRPr lang="en-US" altLang="ru-RU" sz="1200" smtClean="0">
              <a:solidFill>
                <a:srgbClr val="898989"/>
              </a:solidFill>
              <a:latin typeface="Tahoma" pitchFamily="34" charset="0"/>
            </a:endParaRPr>
          </a:p>
        </p:txBody>
      </p:sp>
      <p:sp>
        <p:nvSpPr>
          <p:cNvPr id="16391" name="Номер слайда 5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50BDC0BA-E05B-493D-98DE-3315BA7769E0}" type="slidenum">
              <a:rPr lang="en-US" altLang="ru-RU" sz="1200" smtClean="0">
                <a:solidFill>
                  <a:srgbClr val="898989"/>
                </a:solidFill>
                <a:latin typeface="Tahoma" pitchFamily="34" charset="0"/>
              </a:rPr>
              <a:pPr algn="r" eaLnBrk="1" hangingPunct="1"/>
              <a:t>5</a:t>
            </a:fld>
            <a:endParaRPr lang="en-US" altLang="ru-RU" sz="1200" smtClean="0">
              <a:solidFill>
                <a:srgbClr val="898989"/>
              </a:solidFill>
              <a:latin typeface="Tahoma" pitchFamily="34" charset="0"/>
            </a:endParaRPr>
          </a:p>
        </p:txBody>
      </p:sp>
      <p:pic>
        <p:nvPicPr>
          <p:cNvPr id="163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6423025"/>
            <a:ext cx="8510587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39114"/>
            <a:ext cx="658812" cy="859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72220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Приказ МОиН РТ от 24.08.2015 года №9111/5 «Об апробации и внедрении Всероссийского физкультурно-спортивного комплекса «Готов к труду и обороне» (ГТО)</a:t>
            </a:r>
          </a:p>
        </p:txBody>
      </p:sp>
      <p:sp>
        <p:nvSpPr>
          <p:cNvPr id="97283" name="Объект 2"/>
          <p:cNvSpPr>
            <a:spLocks noGrp="1"/>
          </p:cNvSpPr>
          <p:nvPr>
            <p:ph idx="1"/>
          </p:nvPr>
        </p:nvSpPr>
        <p:spPr>
          <a:xfrm>
            <a:off x="457200" y="1412875"/>
            <a:ext cx="8228013" cy="5180013"/>
          </a:xfrm>
        </p:spPr>
        <p:txBody>
          <a:bodyPr/>
          <a:lstStyle/>
          <a:p>
            <a:pPr marL="457200" indent="-228600" algn="just">
              <a:spcBef>
                <a:spcPct val="0"/>
              </a:spcBef>
            </a:pPr>
            <a:r>
              <a:rPr lang="ru-RU" sz="2000" b="1" smtClean="0">
                <a:solidFill>
                  <a:srgbClr val="FF0000"/>
                </a:solidFill>
              </a:rPr>
              <a:t> </a:t>
            </a:r>
          </a:p>
          <a:p>
            <a:pPr marL="457200" indent="-228600" algn="just">
              <a:spcBef>
                <a:spcPct val="0"/>
              </a:spcBef>
            </a:pPr>
            <a:r>
              <a:rPr lang="ru-RU" sz="2000" b="1" smtClean="0">
                <a:solidFill>
                  <a:srgbClr val="FF0000"/>
                </a:solidFill>
              </a:rPr>
              <a:t>    2. </a:t>
            </a:r>
            <a:r>
              <a:rPr lang="ru-RU" sz="2000" b="1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1800" b="1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Дорожная карта апробации и внедрения Всероссийского физкультурно-спортивного комплекса «Готов к труду и обороне» (ГТО) в общеобразовательных организациях  Республики Татарстан на 2015-2016 учебный год</a:t>
            </a:r>
          </a:p>
          <a:p>
            <a:pPr marL="457200" indent="-228600" algn="just">
              <a:spcBef>
                <a:spcPct val="0"/>
              </a:spcBef>
            </a:pPr>
            <a:endParaRPr lang="ru-RU" sz="1800" b="1" smtClean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  <a:p>
            <a:pPr marL="457200" indent="-228600" algn="just">
              <a:spcBef>
                <a:spcPct val="0"/>
              </a:spcBef>
            </a:pPr>
            <a:r>
              <a:rPr lang="ru-RU" sz="1800" b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    нормативно-методическое обеспечение   </a:t>
            </a:r>
          </a:p>
          <a:p>
            <a:pPr marL="457200" indent="-228600" algn="just">
              <a:spcBef>
                <a:spcPct val="0"/>
              </a:spcBef>
            </a:pPr>
            <a:r>
              <a:rPr lang="ru-RU" sz="1800" b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   </a:t>
            </a:r>
          </a:p>
          <a:p>
            <a:pPr marL="457200" indent="-228600" algn="just">
              <a:spcBef>
                <a:spcPct val="0"/>
              </a:spcBef>
            </a:pPr>
            <a:r>
              <a:rPr lang="ru-RU" sz="1800" b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    информационное обеспечение  </a:t>
            </a:r>
          </a:p>
          <a:p>
            <a:pPr marL="457200" indent="-228600" algn="just">
              <a:spcBef>
                <a:spcPct val="0"/>
              </a:spcBef>
            </a:pPr>
            <a:r>
              <a:rPr lang="ru-RU" sz="1800" b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    </a:t>
            </a:r>
          </a:p>
          <a:p>
            <a:pPr marL="457200" indent="-228600" algn="just">
              <a:spcBef>
                <a:spcPct val="0"/>
              </a:spcBef>
            </a:pPr>
            <a:r>
              <a:rPr lang="ru-RU" sz="1800" b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     массовые спортивно-оздоровительные мероприятия   </a:t>
            </a:r>
          </a:p>
          <a:p>
            <a:pPr marL="457200" indent="-228600" algn="just">
              <a:spcBef>
                <a:spcPct val="0"/>
              </a:spcBef>
            </a:pPr>
            <a:r>
              <a:rPr lang="ru-RU" sz="1800" b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    (акцент на работе с родителями) </a:t>
            </a:r>
          </a:p>
          <a:p>
            <a:pPr marL="457200" indent="-228600" algn="just">
              <a:spcBef>
                <a:spcPct val="0"/>
              </a:spcBef>
            </a:pPr>
            <a:endParaRPr lang="ru-RU" sz="1800" b="1" smtClean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 marL="457200" indent="-228600" algn="just">
              <a:spcBef>
                <a:spcPct val="0"/>
              </a:spcBef>
            </a:pPr>
            <a:r>
              <a:rPr lang="ru-RU" sz="1800" b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    методическое сопровождение</a:t>
            </a:r>
          </a:p>
          <a:p>
            <a:pPr marL="457200" indent="-228600" algn="just">
              <a:spcBef>
                <a:spcPct val="0"/>
              </a:spcBef>
            </a:pPr>
            <a:endParaRPr lang="ru-RU" sz="1800" smtClean="0">
              <a:latin typeface="Times New Roman" pitchFamily="18" charset="0"/>
              <a:cs typeface="Calibri" pitchFamily="34" charset="0"/>
            </a:endParaRPr>
          </a:p>
          <a:p>
            <a:pPr marL="457200" indent="-228600" algn="just">
              <a:spcBef>
                <a:spcPct val="0"/>
              </a:spcBef>
            </a:pPr>
            <a:r>
              <a:rPr lang="ru-RU" sz="1800" smtClean="0">
                <a:latin typeface="Times New Roman" pitchFamily="18" charset="0"/>
                <a:cs typeface="Calibri" pitchFamily="34" charset="0"/>
              </a:rPr>
              <a:t> </a:t>
            </a:r>
            <a:endParaRPr lang="ru-RU" sz="1800" smtClean="0">
              <a:latin typeface="Tahoma" pitchFamily="34" charset="0"/>
              <a:cs typeface="Tahoma" pitchFamily="34" charset="0"/>
            </a:endParaRPr>
          </a:p>
          <a:p>
            <a:pPr marL="457200" indent="-228600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4382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Заголовок 1"/>
          <p:cNvSpPr>
            <a:spLocks noGrp="1"/>
          </p:cNvSpPr>
          <p:nvPr>
            <p:ph type="title"/>
          </p:nvPr>
        </p:nvSpPr>
        <p:spPr>
          <a:xfrm>
            <a:off x="0" y="-14288"/>
            <a:ext cx="8964613" cy="706438"/>
          </a:xfrm>
        </p:spPr>
        <p:txBody>
          <a:bodyPr/>
          <a:lstStyle/>
          <a:p>
            <a:r>
              <a:rPr lang="ru-RU" sz="24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Показатели эффективности внедрения ВФСК ГТО  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875"/>
            <a:ext cx="8228013" cy="5180013"/>
          </a:xfrm>
        </p:spPr>
        <p:txBody>
          <a:bodyPr/>
          <a:lstStyle/>
          <a:p>
            <a:pPr marL="457200" indent="-228600" algn="just">
              <a:spcBef>
                <a:spcPts val="0"/>
              </a:spcBef>
              <a:spcAft>
                <a:spcPts val="0"/>
              </a:spcAft>
              <a:buFont typeface="Times New Roman" pitchFamily="16" charset="0"/>
              <a:buNone/>
              <a:defRPr/>
            </a:pPr>
            <a:r>
              <a:rPr lang="ru-RU" sz="2000" b="1" dirty="0" smtClean="0">
                <a:solidFill>
                  <a:srgbClr val="FF0000"/>
                </a:solidFill>
              </a:rPr>
              <a:t> </a:t>
            </a:r>
          </a:p>
          <a:p>
            <a:pPr marL="457200" indent="-228600" algn="just">
              <a:spcBef>
                <a:spcPts val="0"/>
              </a:spcBef>
              <a:spcAft>
                <a:spcPts val="0"/>
              </a:spcAft>
              <a:buFont typeface="Times New Roman" pitchFamily="16" charset="0"/>
              <a:buNone/>
              <a:defRPr/>
            </a:pP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endParaRPr lang="ru-RU" sz="1800" b="1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342900" algn="just">
              <a:spcBef>
                <a:spcPts val="0"/>
              </a:spcBef>
              <a:spcAft>
                <a:spcPts val="0"/>
              </a:spcAft>
              <a:buFont typeface="Times New Roman" pitchFamily="16" charset="0"/>
              <a:buNone/>
              <a:defRPr/>
            </a:pPr>
            <a:endParaRPr lang="ru-RU" sz="1800" dirty="0" smtClean="0">
              <a:latin typeface="Times New Roman"/>
              <a:ea typeface="Calibri"/>
              <a:cs typeface="Times New Roman"/>
            </a:endParaRPr>
          </a:p>
          <a:p>
            <a:pPr indent="342900" algn="just">
              <a:spcBef>
                <a:spcPts val="0"/>
              </a:spcBef>
              <a:spcAft>
                <a:spcPts val="0"/>
              </a:spcAft>
              <a:buFont typeface="Times New Roman" pitchFamily="16" charset="0"/>
              <a:buNone/>
              <a:defRPr/>
            </a:pPr>
            <a:r>
              <a:rPr lang="ru-RU" sz="1800" dirty="0" smtClean="0">
                <a:latin typeface="Times New Roman"/>
                <a:ea typeface="Calibri"/>
                <a:cs typeface="Times New Roman"/>
              </a:rPr>
              <a:t> </a:t>
            </a:r>
            <a:endParaRPr lang="ru-RU" sz="18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Times New Roman" pitchFamily="16" charset="0"/>
              <a:buNone/>
              <a:defRPr/>
            </a:pPr>
            <a:endParaRPr lang="ru-RU" dirty="0"/>
          </a:p>
        </p:txBody>
      </p:sp>
      <p:sp>
        <p:nvSpPr>
          <p:cNvPr id="98308" name="Прямоугольник 4"/>
          <p:cNvSpPr>
            <a:spLocks noChangeArrowheads="1"/>
          </p:cNvSpPr>
          <p:nvPr/>
        </p:nvSpPr>
        <p:spPr bwMode="auto">
          <a:xfrm>
            <a:off x="1095375" y="620713"/>
            <a:ext cx="7299325" cy="569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defTabSz="449263">
              <a:buClr>
                <a:srgbClr val="000000"/>
              </a:buClr>
              <a:buSzPct val="100000"/>
              <a:buFont typeface="Times New Roman" pitchFamily="18" charset="0"/>
              <a:buAutoNum type="arabicPeriod"/>
              <a:tabLst>
                <a:tab pos="92075" algn="l"/>
              </a:tabLst>
            </a:pPr>
            <a:r>
              <a:rPr lang="ru-RU" sz="2000" b="1" smtClean="0">
                <a:solidFill>
                  <a:srgbClr val="000000"/>
                </a:solidFill>
                <a:latin typeface="Calibri" pitchFamily="34" charset="0"/>
              </a:rPr>
              <a:t>Доля общеобразовательных организаций,  участвующих в апробации и внедрении ВФСК ГТО, от общего количества общеобразовательных организаций , %</a:t>
            </a:r>
          </a:p>
          <a:p>
            <a:pPr algn="just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92075" algn="l"/>
              </a:tabLst>
            </a:pPr>
            <a:endParaRPr lang="ru-RU" sz="1200" b="1" smtClean="0">
              <a:solidFill>
                <a:srgbClr val="000000"/>
              </a:solidFill>
              <a:latin typeface="Calibri" pitchFamily="34" charset="0"/>
            </a:endParaRPr>
          </a:p>
          <a:p>
            <a:pPr algn="just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92075" algn="l"/>
              </a:tabLst>
            </a:pPr>
            <a:r>
              <a:rPr lang="ru-RU" sz="2000" b="1" smtClean="0">
                <a:solidFill>
                  <a:srgbClr val="000000"/>
                </a:solidFill>
                <a:latin typeface="Calibri" pitchFamily="34" charset="0"/>
              </a:rPr>
              <a:t>2. Доля обучающихся, принявших участие в тестировании по выполнению видов испытаний (тестов) ВФСК ГТО в течение учебного  года, от общего количества обучающихся, %</a:t>
            </a:r>
          </a:p>
          <a:p>
            <a:pPr algn="just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92075" algn="l"/>
              </a:tabLst>
            </a:pPr>
            <a:endParaRPr lang="ru-RU" sz="1200" b="1" smtClean="0">
              <a:solidFill>
                <a:srgbClr val="000000"/>
              </a:solidFill>
              <a:latin typeface="Calibri" pitchFamily="34" charset="0"/>
            </a:endParaRPr>
          </a:p>
          <a:p>
            <a:pPr algn="just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92075" algn="l"/>
              </a:tabLst>
            </a:pPr>
            <a:r>
              <a:rPr lang="ru-RU" sz="2000" b="1" smtClean="0">
                <a:solidFill>
                  <a:srgbClr val="000000"/>
                </a:solidFill>
                <a:latin typeface="Calibri" pitchFamily="34" charset="0"/>
              </a:rPr>
              <a:t>3. Доля обучающихся, выполнивших нормативы ВФСК ГТО на золотой знак отличия, от количества обучающихся, принявших участие в тестировании в течение учебного года, %</a:t>
            </a:r>
          </a:p>
          <a:p>
            <a:pPr algn="just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92075" algn="l"/>
              </a:tabLst>
            </a:pPr>
            <a:endParaRPr lang="ru-RU" sz="1200" b="1" smtClean="0">
              <a:solidFill>
                <a:srgbClr val="000000"/>
              </a:solidFill>
              <a:latin typeface="Calibri" pitchFamily="34" charset="0"/>
            </a:endParaRPr>
          </a:p>
          <a:p>
            <a:pPr algn="just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92075" algn="l"/>
              </a:tabLst>
            </a:pPr>
            <a:r>
              <a:rPr lang="ru-RU" sz="2000" b="1" smtClean="0">
                <a:solidFill>
                  <a:srgbClr val="000000"/>
                </a:solidFill>
                <a:latin typeface="Calibri" pitchFamily="34" charset="0"/>
              </a:rPr>
              <a:t>4. Доля обучающихся, выполнивших нормативы ВФСК ГТО на серебряный знак отличия, от количества обучающихся, принявших участие в тестировании в течение учебного года,%</a:t>
            </a:r>
          </a:p>
          <a:p>
            <a:pPr algn="just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92075" algn="l"/>
              </a:tabLst>
            </a:pPr>
            <a:endParaRPr lang="ru-RU" sz="1400" b="1" smtClean="0">
              <a:solidFill>
                <a:srgbClr val="000000"/>
              </a:solidFill>
              <a:latin typeface="Calibri" pitchFamily="34" charset="0"/>
            </a:endParaRPr>
          </a:p>
          <a:p>
            <a:pPr algn="just" defTabSz="449263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92075" algn="l"/>
              </a:tabLst>
            </a:pPr>
            <a:r>
              <a:rPr lang="ru-RU" sz="2000" b="1" smtClean="0">
                <a:solidFill>
                  <a:srgbClr val="000000"/>
                </a:solidFill>
                <a:latin typeface="Calibri" pitchFamily="34" charset="0"/>
              </a:rPr>
              <a:t>5. Доля обучающихся, выполнивших нормативы ВФСК ГТО на бронзовый знак отличия, от количества обучающихся, принявших участие в тестировании в течение учебного года,%</a:t>
            </a:r>
          </a:p>
        </p:txBody>
      </p:sp>
    </p:spTree>
    <p:extLst>
      <p:ext uri="{BB962C8B-B14F-4D97-AF65-F5344CB8AC3E}">
        <p14:creationId xmlns:p14="http://schemas.microsoft.com/office/powerpoint/2010/main" val="179596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Заголовок 1"/>
          <p:cNvSpPr>
            <a:spLocks noGrp="1"/>
          </p:cNvSpPr>
          <p:nvPr>
            <p:ph type="title"/>
          </p:nvPr>
        </p:nvSpPr>
        <p:spPr>
          <a:xfrm>
            <a:off x="539750" y="31750"/>
            <a:ext cx="8228013" cy="633413"/>
          </a:xfrm>
        </p:spPr>
        <p:txBody>
          <a:bodyPr/>
          <a:lstStyle/>
          <a:p>
            <a:r>
              <a:rPr lang="ru-RU" sz="24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Показатели эффективности внедрения ВФСК ГТО  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875"/>
            <a:ext cx="8228013" cy="5180013"/>
          </a:xfrm>
        </p:spPr>
        <p:txBody>
          <a:bodyPr/>
          <a:lstStyle/>
          <a:p>
            <a:pPr marL="457200" indent="-228600" algn="just">
              <a:spcBef>
                <a:spcPts val="0"/>
              </a:spcBef>
              <a:spcAft>
                <a:spcPts val="0"/>
              </a:spcAft>
              <a:buFont typeface="Times New Roman" pitchFamily="16" charset="0"/>
              <a:buNone/>
              <a:defRPr/>
            </a:pPr>
            <a:r>
              <a:rPr lang="ru-RU" sz="2000" b="1" dirty="0" smtClean="0">
                <a:solidFill>
                  <a:srgbClr val="FF0000"/>
                </a:solidFill>
              </a:rPr>
              <a:t> </a:t>
            </a:r>
          </a:p>
          <a:p>
            <a:pPr marL="457200" indent="-228600" algn="just">
              <a:spcBef>
                <a:spcPts val="0"/>
              </a:spcBef>
              <a:spcAft>
                <a:spcPts val="0"/>
              </a:spcAft>
              <a:buFont typeface="Times New Roman" pitchFamily="16" charset="0"/>
              <a:buNone/>
              <a:defRPr/>
            </a:pP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endParaRPr lang="ru-RU" sz="1800" b="1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342900" algn="just">
              <a:spcBef>
                <a:spcPts val="0"/>
              </a:spcBef>
              <a:spcAft>
                <a:spcPts val="0"/>
              </a:spcAft>
              <a:buFont typeface="Times New Roman" pitchFamily="16" charset="0"/>
              <a:buNone/>
              <a:defRPr/>
            </a:pPr>
            <a:endParaRPr lang="ru-RU" sz="1800" dirty="0" smtClean="0">
              <a:latin typeface="Times New Roman"/>
              <a:ea typeface="Calibri"/>
              <a:cs typeface="Times New Roman"/>
            </a:endParaRPr>
          </a:p>
          <a:p>
            <a:pPr indent="342900" algn="just">
              <a:spcBef>
                <a:spcPts val="0"/>
              </a:spcBef>
              <a:spcAft>
                <a:spcPts val="0"/>
              </a:spcAft>
              <a:buFont typeface="Times New Roman" pitchFamily="16" charset="0"/>
              <a:buNone/>
              <a:defRPr/>
            </a:pPr>
            <a:r>
              <a:rPr lang="ru-RU" sz="1800" dirty="0" smtClean="0">
                <a:latin typeface="Times New Roman"/>
                <a:ea typeface="Calibri"/>
                <a:cs typeface="Times New Roman"/>
              </a:rPr>
              <a:t> </a:t>
            </a:r>
            <a:endParaRPr lang="ru-RU" sz="18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Times New Roman" pitchFamily="16" charset="0"/>
              <a:buNone/>
              <a:defRPr/>
            </a:pPr>
            <a:endParaRPr lang="ru-RU" dirty="0"/>
          </a:p>
        </p:txBody>
      </p:sp>
      <p:sp>
        <p:nvSpPr>
          <p:cNvPr id="99332" name="Прямоугольник 3"/>
          <p:cNvSpPr>
            <a:spLocks noChangeArrowheads="1"/>
          </p:cNvSpPr>
          <p:nvPr/>
        </p:nvSpPr>
        <p:spPr bwMode="auto">
          <a:xfrm>
            <a:off x="971550" y="549275"/>
            <a:ext cx="7654925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mtClean="0">
                <a:solidFill>
                  <a:srgbClr val="000000"/>
                </a:solidFill>
                <a:latin typeface="Calibri" pitchFamily="34" charset="0"/>
              </a:rPr>
              <a:t>6. </a:t>
            </a:r>
            <a:r>
              <a:rPr lang="ru-RU" b="1" smtClean="0">
                <a:solidFill>
                  <a:srgbClr val="000000"/>
                </a:solidFill>
                <a:latin typeface="Calibri" pitchFamily="34" charset="0"/>
              </a:rPr>
              <a:t>Доля обучающихся, систематически посещающих занятия физкультурно-спортивной направленности в рамках дополнительного образования, от общего количества обучающихся (на основании статистической отчетности 5-ФК, 1-ДО, 76-РИК)</a:t>
            </a:r>
          </a:p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b="1" smtClean="0">
                <a:solidFill>
                  <a:srgbClr val="000000"/>
                </a:solidFill>
                <a:latin typeface="Calibri" pitchFamily="34" charset="0"/>
              </a:rPr>
              <a:t>7. Доля обучающихся, систематически  занимающихся физической культурой и спортом, от общего количества обучающихся (на основании статистической отчетности 1-ФК)  </a:t>
            </a:r>
          </a:p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b="1" smtClean="0">
                <a:solidFill>
                  <a:srgbClr val="000000"/>
                </a:solidFill>
                <a:latin typeface="Calibri" pitchFamily="34" charset="0"/>
              </a:rPr>
              <a:t>8. Доля обучающихся, принявших участие в мероприятиях регионального значения по тематике ВФСК ГТО, физической культуры, спорта и здорового образа жизни, от общего количества обучающихся</a:t>
            </a:r>
          </a:p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b="1" smtClean="0">
                <a:solidFill>
                  <a:srgbClr val="000000"/>
                </a:solidFill>
                <a:latin typeface="Calibri" pitchFamily="34" charset="0"/>
              </a:rPr>
              <a:t>9. Доля педагогических работников, прошедших с 2014 года повышение квалификации по программам дополнительного образования, включающим вопросы внедрения ВФСК ГТО, от общего количества педагогических работников</a:t>
            </a:r>
          </a:p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b="1" smtClean="0">
                <a:solidFill>
                  <a:srgbClr val="000000"/>
                </a:solidFill>
                <a:latin typeface="Calibri" pitchFamily="34" charset="0"/>
              </a:rPr>
              <a:t>10. Доля общеобразовательных организаций, имеющих на официальных сайтах разделы, посвященные ВФСК ГТО, от общего количества общеобразовательных организаций, имеющих официальные сайты</a:t>
            </a:r>
          </a:p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b="1" smtClean="0">
                <a:solidFill>
                  <a:srgbClr val="000000"/>
                </a:solidFill>
                <a:latin typeface="Calibri" pitchFamily="34" charset="0"/>
              </a:rPr>
              <a:t>11. Доля общеобразовательных организаций, имеющих школьные спортивные клубы, от общего количества общеобразовательных организаций </a:t>
            </a:r>
          </a:p>
        </p:txBody>
      </p:sp>
    </p:spTree>
    <p:extLst>
      <p:ext uri="{BB962C8B-B14F-4D97-AF65-F5344CB8AC3E}">
        <p14:creationId xmlns:p14="http://schemas.microsoft.com/office/powerpoint/2010/main" val="271394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b="1" smtClean="0">
                <a:solidFill>
                  <a:srgbClr val="1F497D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2000" b="1" smtClean="0">
                <a:solidFill>
                  <a:srgbClr val="1F497D"/>
                </a:solidFill>
                <a:latin typeface="Tahoma" pitchFamily="34" charset="0"/>
                <a:cs typeface="Tahoma" pitchFamily="34" charset="0"/>
              </a:rPr>
            </a:br>
            <a:r>
              <a:rPr lang="ru-RU" sz="2000" b="1" smtClean="0">
                <a:solidFill>
                  <a:srgbClr val="1F497D"/>
                </a:solidFill>
                <a:latin typeface="Tahoma" pitchFamily="34" charset="0"/>
                <a:cs typeface="Tahoma" pitchFamily="34" charset="0"/>
              </a:rPr>
              <a:t>Методическое сопровождение поэтапного внедрения и апробации ВФСК ГТО – </a:t>
            </a:r>
            <a:br>
              <a:rPr lang="ru-RU" sz="2000" b="1" smtClean="0">
                <a:solidFill>
                  <a:srgbClr val="1F497D"/>
                </a:solidFill>
                <a:latin typeface="Tahoma" pitchFamily="34" charset="0"/>
                <a:cs typeface="Tahoma" pitchFamily="34" charset="0"/>
              </a:rPr>
            </a:br>
            <a:r>
              <a:rPr lang="ru-RU" sz="2000" b="1" smtClean="0">
                <a:solidFill>
                  <a:srgbClr val="1F497D"/>
                </a:solidFill>
                <a:latin typeface="Tahoma" pitchFamily="34" charset="0"/>
                <a:cs typeface="Tahoma" pitchFamily="34" charset="0"/>
              </a:rPr>
              <a:t>ГАОУ ДПО «Институт развития образования </a:t>
            </a:r>
            <a:br>
              <a:rPr lang="ru-RU" sz="2000" b="1" smtClean="0">
                <a:solidFill>
                  <a:srgbClr val="1F497D"/>
                </a:solidFill>
                <a:latin typeface="Tahoma" pitchFamily="34" charset="0"/>
                <a:cs typeface="Tahoma" pitchFamily="34" charset="0"/>
              </a:rPr>
            </a:br>
            <a:r>
              <a:rPr lang="ru-RU" sz="2000" b="1" smtClean="0">
                <a:solidFill>
                  <a:srgbClr val="1F497D"/>
                </a:solidFill>
                <a:latin typeface="Tahoma" pitchFamily="34" charset="0"/>
                <a:cs typeface="Tahoma" pitchFamily="34" charset="0"/>
              </a:rPr>
              <a:t>Республики Татарстан» </a:t>
            </a:r>
            <a:endParaRPr lang="ru-RU" smtClean="0"/>
          </a:p>
        </p:txBody>
      </p:sp>
      <p:sp>
        <p:nvSpPr>
          <p:cNvPr id="89091" name="Объект 2"/>
          <p:cNvSpPr>
            <a:spLocks noGrp="1"/>
          </p:cNvSpPr>
          <p:nvPr>
            <p:ph idx="1"/>
          </p:nvPr>
        </p:nvSpPr>
        <p:spPr>
          <a:xfrm>
            <a:off x="468313" y="1628775"/>
            <a:ext cx="8424862" cy="4103688"/>
          </a:xfrm>
        </p:spPr>
        <p:txBody>
          <a:bodyPr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600" b="1" smtClean="0">
                <a:latin typeface="Tahoma" pitchFamily="34" charset="0"/>
                <a:cs typeface="Tahoma" pitchFamily="34" charset="0"/>
              </a:rPr>
              <a:t> </a:t>
            </a:r>
            <a:r>
              <a:rPr lang="ru-RU" sz="2400" b="1" smtClean="0">
                <a:latin typeface="Tahoma" pitchFamily="34" charset="0"/>
                <a:cs typeface="Tahoma" pitchFamily="34" charset="0"/>
              </a:rPr>
              <a:t> </a:t>
            </a:r>
            <a:r>
              <a:rPr lang="ru-RU" sz="24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Обучено за период октябрь 2014 г. -  май 2015 г.</a:t>
            </a:r>
          </a:p>
          <a:p>
            <a:pPr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    </a:t>
            </a:r>
            <a:r>
              <a:rPr lang="ru-RU" sz="2400" b="1" smtClean="0">
                <a:latin typeface="Tahoma" pitchFamily="34" charset="0"/>
                <a:cs typeface="Tahoma" pitchFamily="34" charset="0"/>
              </a:rPr>
              <a:t> </a:t>
            </a:r>
            <a:r>
              <a:rPr lang="ru-RU" sz="2000" b="1" smtClean="0">
                <a:latin typeface="Tahoma" pitchFamily="34" charset="0"/>
                <a:cs typeface="Tahoma" pitchFamily="34" charset="0"/>
              </a:rPr>
              <a:t>-    235  педагогов в рамках курсов повышения квалификации</a:t>
            </a:r>
          </a:p>
          <a:p>
            <a:pPr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b="1" smtClean="0">
                <a:latin typeface="Tahoma" pitchFamily="34" charset="0"/>
                <a:cs typeface="Tahoma" pitchFamily="34" charset="0"/>
              </a:rPr>
              <a:t>  -         316  педагогических и руководящих работников в рамках выездных семинаров в  муниципальных образованиях республики 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smtClean="0">
                <a:latin typeface="Tahoma" pitchFamily="34" charset="0"/>
                <a:cs typeface="Tahoma" pitchFamily="34" charset="0"/>
              </a:rPr>
              <a:t>     </a:t>
            </a:r>
            <a:r>
              <a:rPr lang="ru-RU" sz="20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Обучено на дистанционных курсах  </a:t>
            </a:r>
            <a:br>
              <a:rPr lang="ru-RU" sz="20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</a:br>
            <a:r>
              <a:rPr lang="ru-RU" sz="20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повышения квалификации, организованных </a:t>
            </a:r>
            <a:br>
              <a:rPr lang="ru-RU" sz="20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</a:br>
            <a:r>
              <a:rPr lang="ru-RU" sz="20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Российским университетом дружбы народов </a:t>
            </a:r>
            <a:br>
              <a:rPr lang="ru-RU" sz="20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</a:br>
            <a:r>
              <a:rPr lang="ru-RU" sz="20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(по поручению  МОиН РФ) 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                                                   </a:t>
            </a:r>
            <a:r>
              <a:rPr lang="ru-RU" sz="2000" b="1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- 52 педагогических работника</a:t>
            </a: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mtClean="0">
                <a:latin typeface="Tahoma" pitchFamily="34" charset="0"/>
                <a:cs typeface="Tahoma" pitchFamily="34" charset="0"/>
              </a:rPr>
              <a:t>  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12585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8" y="-28277"/>
            <a:ext cx="1403350" cy="6855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39114"/>
            <a:ext cx="658812" cy="859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7" name="AutoShape 4"/>
          <p:cNvSpPr>
            <a:spLocks noChangeArrowheads="1"/>
          </p:cNvSpPr>
          <p:nvPr/>
        </p:nvSpPr>
        <p:spPr bwMode="auto">
          <a:xfrm>
            <a:off x="701675" y="6403059"/>
            <a:ext cx="8370888" cy="385114"/>
          </a:xfrm>
          <a:custGeom>
            <a:avLst/>
            <a:gdLst>
              <a:gd name="T0" fmla="*/ 0 w 8370888"/>
              <a:gd name="T1" fmla="*/ 0 h 288925"/>
              <a:gd name="T2" fmla="*/ 8322733 w 8370888"/>
              <a:gd name="T3" fmla="*/ 0 h 288925"/>
              <a:gd name="T4" fmla="*/ 8370888 w 8370888"/>
              <a:gd name="T5" fmla="*/ 48155 h 288925"/>
              <a:gd name="T6" fmla="*/ 8370888 w 8370888"/>
              <a:gd name="T7" fmla="*/ 288925 h 288925"/>
              <a:gd name="T8" fmla="*/ 8370888 w 8370888"/>
              <a:gd name="T9" fmla="*/ 288925 h 288925"/>
              <a:gd name="T10" fmla="*/ 48155 w 8370888"/>
              <a:gd name="T11" fmla="*/ 288925 h 288925"/>
              <a:gd name="T12" fmla="*/ 0 w 8370888"/>
              <a:gd name="T13" fmla="*/ 240770 h 288925"/>
              <a:gd name="T14" fmla="*/ 0 w 8370888"/>
              <a:gd name="T15" fmla="*/ 0 h 2889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370888"/>
              <a:gd name="T25" fmla="*/ 0 h 288925"/>
              <a:gd name="T26" fmla="*/ 8370888 w 8370888"/>
              <a:gd name="T27" fmla="*/ 288925 h 2889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370888" h="288925">
                <a:moveTo>
                  <a:pt x="0" y="0"/>
                </a:moveTo>
                <a:lnTo>
                  <a:pt x="8322733" y="0"/>
                </a:lnTo>
                <a:lnTo>
                  <a:pt x="8370888" y="48155"/>
                </a:lnTo>
                <a:lnTo>
                  <a:pt x="8370888" y="288925"/>
                </a:lnTo>
                <a:lnTo>
                  <a:pt x="48155" y="288925"/>
                </a:lnTo>
                <a:lnTo>
                  <a:pt x="0" y="24077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4780C5"/>
              </a:gs>
              <a:gs pos="100000">
                <a:srgbClr val="254872"/>
              </a:gs>
            </a:gsLst>
            <a:lin ang="10800000" scaled="1"/>
          </a:gradFill>
          <a:ln w="25560">
            <a:solidFill>
              <a:srgbClr val="385D8A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</p:spPr>
        <p:txBody>
          <a:bodyPr lIns="90000" tIns="46800" rIns="90000" bIns="46800" anchor="ctr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>
                <a:solidFill>
                  <a:srgbClr val="FFFFFF"/>
                </a:solidFill>
              </a:rPr>
              <a:t>Министерство образования и науки Республики Татарстан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404664"/>
            <a:ext cx="78488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2D2DB9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Айрат Миннахметович </a:t>
            </a:r>
            <a:r>
              <a:rPr lang="ru-RU" sz="2000" b="1" dirty="0" err="1">
                <a:solidFill>
                  <a:srgbClr val="2D2DB9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Шагабиев</a:t>
            </a:r>
            <a:r>
              <a:rPr lang="ru-RU" sz="2000" b="1" dirty="0">
                <a:solidFill>
                  <a:srgbClr val="2D2DB9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br>
              <a:rPr lang="ru-RU" sz="2000" b="1" dirty="0">
                <a:solidFill>
                  <a:srgbClr val="2D2DB9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b="1" dirty="0">
                <a:solidFill>
                  <a:srgbClr val="2D2DB9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учитель СОШ №4 </a:t>
            </a:r>
            <a:r>
              <a:rPr lang="ru-RU" sz="2000" b="1" dirty="0" err="1">
                <a:solidFill>
                  <a:srgbClr val="2D2DB9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п.г.т</a:t>
            </a:r>
            <a:r>
              <a:rPr lang="ru-RU" sz="2000" b="1" dirty="0">
                <a:solidFill>
                  <a:srgbClr val="2D2DB9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Кукмор»</a:t>
            </a:r>
            <a:br>
              <a:rPr lang="ru-RU" sz="2000" b="1" dirty="0">
                <a:solidFill>
                  <a:srgbClr val="2D2DB9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b="1" dirty="0">
                <a:solidFill>
                  <a:srgbClr val="2D2DB9">
                    <a:lumMod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– победитель Всероссийского конкурса проектов в области  внедрения физкультурно-спортивного Комплекса Готов к труду и обороне» в  субъектах Российской Федерации</a:t>
            </a:r>
            <a:endParaRPr lang="ru-RU" sz="1600" dirty="0">
              <a:solidFill>
                <a:srgbClr val="2D2DB9">
                  <a:lumMod val="50000"/>
                </a:srgbClr>
              </a:solidFill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343656"/>
            <a:ext cx="7844358" cy="3965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88701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Заголовок 1"/>
          <p:cNvSpPr>
            <a:spLocks noGrp="1"/>
          </p:cNvSpPr>
          <p:nvPr>
            <p:ph type="title"/>
          </p:nvPr>
        </p:nvSpPr>
        <p:spPr>
          <a:xfrm>
            <a:off x="0" y="115888"/>
            <a:ext cx="9036050" cy="587375"/>
          </a:xfrm>
        </p:spPr>
        <p:txBody>
          <a:bodyPr/>
          <a:lstStyle/>
          <a:p>
            <a:r>
              <a:rPr lang="ru-RU" sz="2800" b="1" smtClean="0">
                <a:solidFill>
                  <a:srgbClr val="002060"/>
                </a:solidFill>
              </a:rPr>
              <a:t>Рекомендации к недельному режиму  </a:t>
            </a:r>
            <a:br>
              <a:rPr lang="ru-RU" sz="2800" b="1" smtClean="0">
                <a:solidFill>
                  <a:srgbClr val="002060"/>
                </a:solidFill>
              </a:rPr>
            </a:br>
            <a:r>
              <a:rPr lang="ru-RU" sz="2800" b="1" smtClean="0">
                <a:solidFill>
                  <a:srgbClr val="002060"/>
                </a:solidFill>
              </a:rPr>
              <a:t>двигательной активности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468313" y="908050"/>
          <a:ext cx="8351837" cy="53990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11803"/>
                <a:gridCol w="1015463"/>
                <a:gridCol w="1104375"/>
                <a:gridCol w="1173398"/>
                <a:gridCol w="1104375"/>
                <a:gridCol w="1242423"/>
              </a:tblGrid>
              <a:tr h="35054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Виды двигательной активности 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Временной объем в неделю, не менее (мин)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815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</a:t>
                      </a: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ступень (6-8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л.)</a:t>
                      </a:r>
                      <a:endParaRPr lang="ru-RU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II</a:t>
                      </a: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ступень 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9-10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л.)</a:t>
                      </a:r>
                      <a:endParaRPr lang="ru-RU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III</a:t>
                      </a: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ступень (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11-12 л.)</a:t>
                      </a:r>
                      <a:endParaRPr lang="ru-RU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IV</a:t>
                      </a: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ступень (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13-15 л.</a:t>
                      </a: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ступень (16-17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л.)</a:t>
                      </a:r>
                      <a:endParaRPr lang="ru-RU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505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Утренняя гимнастика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70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70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105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140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140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6096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Обязательные учебные занятия 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135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135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135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135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135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9209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Двигательная активность в процессе учебного дня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120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120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120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100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75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9209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Организованные занятия в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</a:rPr>
                        <a:t>спорт.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секциях и кружках 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90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90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90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90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135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9144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Самостоятельные занятия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</a:rPr>
                        <a:t>физ.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культурой 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90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90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90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 90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120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505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ИТОГО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≥ 8 час.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≥ 8 час.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≥ 9 час.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≥ 9 час.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≥ 9 час.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1" marR="6857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347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Заголовок 1"/>
          <p:cNvSpPr>
            <a:spLocks noGrp="1"/>
          </p:cNvSpPr>
          <p:nvPr>
            <p:ph type="title"/>
          </p:nvPr>
        </p:nvSpPr>
        <p:spPr>
          <a:xfrm>
            <a:off x="457200" y="-109538"/>
            <a:ext cx="8228013" cy="874713"/>
          </a:xfrm>
        </p:spPr>
        <p:txBody>
          <a:bodyPr/>
          <a:lstStyle/>
          <a:p>
            <a:r>
              <a:rPr lang="ru-RU" sz="24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Недельный режим двигательной активности</a:t>
            </a:r>
          </a:p>
        </p:txBody>
      </p:sp>
      <p:sp>
        <p:nvSpPr>
          <p:cNvPr id="101379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01380" name="Picture 2" descr="C:\Users\Habibullina\Desktop\Скриншот\Приказ 5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775" y="800100"/>
            <a:ext cx="10729913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602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Заголовок 1"/>
          <p:cNvSpPr>
            <a:spLocks noGrp="1"/>
          </p:cNvSpPr>
          <p:nvPr>
            <p:ph type="title"/>
          </p:nvPr>
        </p:nvSpPr>
        <p:spPr>
          <a:xfrm>
            <a:off x="0" y="115888"/>
            <a:ext cx="9036050" cy="587375"/>
          </a:xfrm>
        </p:spPr>
        <p:txBody>
          <a:bodyPr/>
          <a:lstStyle/>
          <a:p>
            <a:endParaRPr lang="ru-RU" sz="2800" b="1" smtClean="0">
              <a:solidFill>
                <a:srgbClr val="002060"/>
              </a:solidFill>
            </a:endParaRPr>
          </a:p>
        </p:txBody>
      </p:sp>
      <p:pic>
        <p:nvPicPr>
          <p:cNvPr id="102403" name="Рисунок 4" descr="Лого горизонт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99"/>
          <a:stretch>
            <a:fillRect/>
          </a:stretch>
        </p:blipFill>
        <p:spPr bwMode="auto">
          <a:xfrm>
            <a:off x="1588" y="65088"/>
            <a:ext cx="5146675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4" name="Picture 2" descr="C:\Users\user\Desktop\Утренняя зарядка\утр гимн 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79388"/>
            <a:ext cx="2538412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1557338"/>
            <a:ext cx="8785225" cy="19002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6" name="Picture 2" descr="C:\Users\user\Desktop\Утренняя зарядка\утренняя гимнастика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00438"/>
            <a:ext cx="27813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7" name="Picture 3" descr="C:\Users\user\Desktop\Утренняя зарядка\утр гимнаст 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573463"/>
            <a:ext cx="2963863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8" name="Picture 4" descr="C:\Users\user\Desktop\Утренняя зарядка\утр гимнаст 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500438"/>
            <a:ext cx="2592387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095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Недельный режим </a:t>
            </a:r>
            <a:br>
              <a:rPr lang="ru-RU" sz="32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</a:br>
            <a:r>
              <a:rPr lang="ru-RU" sz="32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двигательной активности</a:t>
            </a:r>
          </a:p>
        </p:txBody>
      </p:sp>
      <p:pic>
        <p:nvPicPr>
          <p:cNvPr id="103427" name="Picture 3" descr="C:\Users\Habibullina\Desktop\Скриншот\Безымянный 23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3" y="1484313"/>
            <a:ext cx="9031287" cy="5084762"/>
          </a:xfrm>
        </p:spPr>
      </p:pic>
    </p:spTree>
    <p:extLst>
      <p:ext uri="{BB962C8B-B14F-4D97-AF65-F5344CB8AC3E}">
        <p14:creationId xmlns:p14="http://schemas.microsoft.com/office/powerpoint/2010/main" val="11342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Недельный режим </a:t>
            </a:r>
            <a:br>
              <a:rPr lang="ru-RU" sz="32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</a:br>
            <a:r>
              <a:rPr lang="ru-RU" sz="3200" b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двигательной активности </a:t>
            </a:r>
          </a:p>
        </p:txBody>
      </p:sp>
      <p:pic>
        <p:nvPicPr>
          <p:cNvPr id="104451" name="Picture 2" descr="C:\Users\Habibullina\Desktop\Скриншот\Недельный режим двиг активности 2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25" y="1484313"/>
            <a:ext cx="9013825" cy="5084762"/>
          </a:xfrm>
        </p:spPr>
      </p:pic>
    </p:spTree>
    <p:extLst>
      <p:ext uri="{BB962C8B-B14F-4D97-AF65-F5344CB8AC3E}">
        <p14:creationId xmlns:p14="http://schemas.microsoft.com/office/powerpoint/2010/main" val="102750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50" y="-131854"/>
            <a:ext cx="14017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Rectangle 3"/>
          <p:cNvSpPr>
            <a:spLocks noGrp="1"/>
          </p:cNvSpPr>
          <p:nvPr>
            <p:ph idx="1"/>
          </p:nvPr>
        </p:nvSpPr>
        <p:spPr>
          <a:xfrm>
            <a:off x="153988" y="1047750"/>
            <a:ext cx="9036050" cy="5375275"/>
          </a:xfrm>
        </p:spPr>
        <p:txBody>
          <a:bodyPr/>
          <a:lstStyle/>
          <a:p>
            <a:pPr marL="0" indent="0" eaLnBrk="1">
              <a:spcBef>
                <a:spcPts val="500"/>
              </a:spcBef>
              <a:buNone/>
              <a:defRPr/>
            </a:pPr>
            <a:endParaRPr lang="ru-RU" sz="2400" b="1" dirty="0" smtClean="0"/>
          </a:p>
          <a:p>
            <a:pPr eaLnBrk="1">
              <a:spcBef>
                <a:spcPts val="500"/>
              </a:spcBef>
              <a:defRPr/>
            </a:pPr>
            <a:endParaRPr lang="ru-RU" sz="2400" dirty="0"/>
          </a:p>
          <a:p>
            <a:pPr eaLnBrk="1">
              <a:spcBef>
                <a:spcPts val="500"/>
              </a:spcBef>
              <a:defRPr/>
            </a:pPr>
            <a:endParaRPr lang="ru-RU" sz="2000" dirty="0"/>
          </a:p>
          <a:p>
            <a:pPr eaLnBrk="1">
              <a:spcBef>
                <a:spcPts val="500"/>
              </a:spcBef>
              <a:defRPr/>
            </a:pPr>
            <a:endParaRPr lang="ru-RU" altLang="ru-RU" sz="2000" b="1" dirty="0" smtClean="0">
              <a:cs typeface="Tahoma" pitchFamily="34" charset="0"/>
            </a:endParaRPr>
          </a:p>
        </p:txBody>
      </p:sp>
      <p:sp>
        <p:nvSpPr>
          <p:cNvPr id="16388" name="Номер слайда 5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EA8CB7BA-5E87-473D-AFA4-9597D9C2C815}" type="slidenum">
              <a:rPr lang="en-US" altLang="ru-RU" sz="1200" smtClean="0">
                <a:solidFill>
                  <a:srgbClr val="000000"/>
                </a:solidFill>
              </a:rPr>
              <a:pPr algn="r" eaLnBrk="1" hangingPunct="1"/>
              <a:t>6</a:t>
            </a:fld>
            <a:endParaRPr lang="en-US" altLang="ru-RU" sz="1200" smtClean="0">
              <a:solidFill>
                <a:srgbClr val="000000"/>
              </a:solidFill>
            </a:endParaRPr>
          </a:p>
        </p:txBody>
      </p:sp>
      <p:sp>
        <p:nvSpPr>
          <p:cNvPr id="5125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2400" b="1" dirty="0" smtClean="0">
                <a:solidFill>
                  <a:srgbClr val="002060"/>
                </a:solidFill>
              </a:rPr>
              <a:t>Организация медицинского обслуживания </a:t>
            </a:r>
            <a:br>
              <a:rPr lang="ru-RU" altLang="ru-RU" sz="2400" b="1" dirty="0" smtClean="0">
                <a:solidFill>
                  <a:srgbClr val="002060"/>
                </a:solidFill>
              </a:rPr>
            </a:br>
            <a:r>
              <a:rPr lang="ru-RU" altLang="ru-RU" sz="2400" b="1" dirty="0" smtClean="0">
                <a:solidFill>
                  <a:srgbClr val="002060"/>
                </a:solidFill>
              </a:rPr>
              <a:t> </a:t>
            </a:r>
            <a:endParaRPr lang="ru-RU" altLang="ru-RU" sz="2400" b="1" dirty="0">
              <a:solidFill>
                <a:srgbClr val="002060"/>
              </a:solidFill>
              <a:ea typeface="+mn-ea"/>
              <a:cs typeface="Tahoma" pitchFamily="32" charset="0"/>
            </a:endParaRPr>
          </a:p>
        </p:txBody>
      </p:sp>
      <p:sp>
        <p:nvSpPr>
          <p:cNvPr id="16390" name="Номер слайда 5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F2052E73-F494-4C0A-B916-B8EC32399617}" type="slidenum">
              <a:rPr lang="en-US" altLang="ru-RU" sz="1200" smtClean="0">
                <a:solidFill>
                  <a:srgbClr val="898989"/>
                </a:solidFill>
                <a:latin typeface="Tahoma" pitchFamily="34" charset="0"/>
              </a:rPr>
              <a:pPr algn="r" eaLnBrk="1" hangingPunct="1"/>
              <a:t>6</a:t>
            </a:fld>
            <a:endParaRPr lang="en-US" altLang="ru-RU" sz="1200" smtClean="0">
              <a:solidFill>
                <a:srgbClr val="898989"/>
              </a:solidFill>
              <a:latin typeface="Tahoma" pitchFamily="34" charset="0"/>
            </a:endParaRPr>
          </a:p>
        </p:txBody>
      </p:sp>
      <p:sp>
        <p:nvSpPr>
          <p:cNvPr id="16391" name="Номер слайда 5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50BDC0BA-E05B-493D-98DE-3315BA7769E0}" type="slidenum">
              <a:rPr lang="en-US" altLang="ru-RU" sz="1200" smtClean="0">
                <a:solidFill>
                  <a:srgbClr val="898989"/>
                </a:solidFill>
                <a:latin typeface="Tahoma" pitchFamily="34" charset="0"/>
              </a:rPr>
              <a:pPr algn="r" eaLnBrk="1" hangingPunct="1"/>
              <a:t>6</a:t>
            </a:fld>
            <a:endParaRPr lang="en-US" altLang="ru-RU" sz="1200" smtClean="0">
              <a:solidFill>
                <a:srgbClr val="898989"/>
              </a:solidFill>
              <a:latin typeface="Tahoma" pitchFamily="34" charset="0"/>
            </a:endParaRPr>
          </a:p>
        </p:txBody>
      </p:sp>
      <p:pic>
        <p:nvPicPr>
          <p:cNvPr id="163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6423025"/>
            <a:ext cx="8510587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39114"/>
            <a:ext cx="658812" cy="859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8008678"/>
              </p:ext>
            </p:extLst>
          </p:nvPr>
        </p:nvGraphicFramePr>
        <p:xfrm>
          <a:off x="251520" y="1412776"/>
          <a:ext cx="8784975" cy="4824536"/>
        </p:xfrm>
        <a:graphic>
          <a:graphicData uri="http://schemas.openxmlformats.org/drawingml/2006/table">
            <a:tbl>
              <a:tblPr firstRow="1" firstCol="1" bandRow="1"/>
              <a:tblGrid>
                <a:gridCol w="2353358"/>
                <a:gridCol w="1283802"/>
                <a:gridCol w="1282963"/>
                <a:gridCol w="1282963"/>
                <a:gridCol w="1282963"/>
                <a:gridCol w="1298926"/>
              </a:tblGrid>
              <a:tr h="10721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2010-2011 учебный год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2011-2012 учебный год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2012-2013 учебный год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2013-2014 учебный год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2014-2015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Times New Roman"/>
                        </a:rPr>
                        <a:t>учебный год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81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Общеобразовательные организации, имеющие медицинские кабинеты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637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(37,8%)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647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(40%)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667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(42%)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695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(46,8%)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716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(49,1%)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42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Общеобразовательные организации, имеющие </a:t>
                      </a: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лицензию</a:t>
                      </a:r>
                      <a:r>
                        <a:rPr lang="ru-RU" sz="1800" baseline="0" dirty="0" smtClean="0">
                          <a:effectLst/>
                          <a:latin typeface="Times New Roman"/>
                          <a:ea typeface="Times New Roman"/>
                        </a:rPr>
                        <a:t> на медицинскую деятельность </a:t>
                      </a: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  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Times New Roman"/>
                        </a:rPr>
                        <a:t>218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Times New Roman"/>
                        </a:rPr>
                        <a:t>( 34,2%)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Times New Roman"/>
                        </a:rPr>
                        <a:t>222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/>
                          <a:ea typeface="Times New Roman"/>
                        </a:rPr>
                        <a:t>(34,3%)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235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(35,2%)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227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(33%)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253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</a:rPr>
                        <a:t>(35,3%)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03077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5" y="-286482"/>
            <a:ext cx="9175750" cy="689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0909"/>
            <a:ext cx="1403350" cy="6855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AutoShape 4"/>
          <p:cNvSpPr>
            <a:spLocks noChangeArrowheads="1"/>
          </p:cNvSpPr>
          <p:nvPr/>
        </p:nvSpPr>
        <p:spPr bwMode="auto">
          <a:xfrm>
            <a:off x="701675" y="6403057"/>
            <a:ext cx="8370888" cy="385114"/>
          </a:xfrm>
          <a:custGeom>
            <a:avLst/>
            <a:gdLst>
              <a:gd name="T0" fmla="*/ 0 w 8370888"/>
              <a:gd name="T1" fmla="*/ 0 h 288925"/>
              <a:gd name="T2" fmla="*/ 8322733 w 8370888"/>
              <a:gd name="T3" fmla="*/ 0 h 288925"/>
              <a:gd name="T4" fmla="*/ 8370888 w 8370888"/>
              <a:gd name="T5" fmla="*/ 48155 h 288925"/>
              <a:gd name="T6" fmla="*/ 8370888 w 8370888"/>
              <a:gd name="T7" fmla="*/ 288925 h 288925"/>
              <a:gd name="T8" fmla="*/ 8370888 w 8370888"/>
              <a:gd name="T9" fmla="*/ 288925 h 288925"/>
              <a:gd name="T10" fmla="*/ 48155 w 8370888"/>
              <a:gd name="T11" fmla="*/ 288925 h 288925"/>
              <a:gd name="T12" fmla="*/ 0 w 8370888"/>
              <a:gd name="T13" fmla="*/ 240770 h 288925"/>
              <a:gd name="T14" fmla="*/ 0 w 8370888"/>
              <a:gd name="T15" fmla="*/ 0 h 2889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370888"/>
              <a:gd name="T25" fmla="*/ 0 h 288925"/>
              <a:gd name="T26" fmla="*/ 8370888 w 8370888"/>
              <a:gd name="T27" fmla="*/ 288925 h 2889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370888" h="288925">
                <a:moveTo>
                  <a:pt x="0" y="0"/>
                </a:moveTo>
                <a:lnTo>
                  <a:pt x="8322733" y="0"/>
                </a:lnTo>
                <a:lnTo>
                  <a:pt x="8370888" y="48155"/>
                </a:lnTo>
                <a:lnTo>
                  <a:pt x="8370888" y="288925"/>
                </a:lnTo>
                <a:lnTo>
                  <a:pt x="48155" y="288925"/>
                </a:lnTo>
                <a:lnTo>
                  <a:pt x="0" y="24077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4780C5"/>
              </a:gs>
              <a:gs pos="100000">
                <a:srgbClr val="254872"/>
              </a:gs>
            </a:gsLst>
            <a:lin ang="10800000" scaled="1"/>
          </a:gradFill>
          <a:ln w="25560">
            <a:solidFill>
              <a:srgbClr val="385D8A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</p:spPr>
        <p:txBody>
          <a:bodyPr lIns="90000" tIns="46800" rIns="90000" bIns="46800" anchor="ctr"/>
          <a:lstStyle/>
          <a:p>
            <a:pPr algn="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>
                <a:solidFill>
                  <a:srgbClr val="FFFFFF"/>
                </a:solidFill>
                <a:latin typeface="Calibri" pitchFamily="32" charset="0"/>
              </a:rPr>
              <a:t>Министерство образования и науки Республики Татарстан</a:t>
            </a: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8245" y="1429370"/>
            <a:ext cx="8126203" cy="3418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П</a:t>
            </a:r>
            <a:r>
              <a:rPr lang="ru-RU" altLang="ru-RU" sz="2400" b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риказ МОиН РТ</a:t>
            </a: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ru-RU" altLang="ru-RU" sz="2400" b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№6564/14 от 17.11.2014 г.</a:t>
            </a: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ru-RU" altLang="ru-RU" sz="2400" b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altLang="ru-RU" sz="2400" b="1" dirty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«О поощрении обучающихся </a:t>
            </a: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ru-RU" altLang="ru-RU" sz="2400" b="1" dirty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образовательных организаций, образовательных</a:t>
            </a: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ru-RU" altLang="ru-RU" sz="2400" b="1" dirty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 организаций, активно внедряющих </a:t>
            </a: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ru-RU" altLang="ru-RU" sz="2400" b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 Всероссийский </a:t>
            </a:r>
            <a:r>
              <a:rPr lang="ru-RU" altLang="ru-RU" sz="2400" b="1" dirty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физкультурно-спортивный комплекс </a:t>
            </a:r>
            <a:r>
              <a:rPr lang="ru-RU" altLang="ru-RU" sz="2400" b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«</a:t>
            </a:r>
            <a:r>
              <a:rPr lang="ru-RU" altLang="ru-RU" sz="2400" b="1" dirty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Готов к труду и обороне» (ГТО</a:t>
            </a:r>
            <a:r>
              <a:rPr lang="ru-RU" altLang="ru-RU" sz="2400" b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)»</a:t>
            </a:r>
            <a:endParaRPr lang="ru-RU" altLang="ru-RU" sz="2400" dirty="0">
              <a:solidFill>
                <a:schemeClr val="accent6">
                  <a:lumMod val="50000"/>
                </a:schemeClr>
              </a:solidFill>
              <a:latin typeface="Calibri" pitchFamily="32" charset="0"/>
            </a:endParaRPr>
          </a:p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2400" dirty="0" smtClean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2289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303213"/>
            <a:ext cx="9175750" cy="6899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138"/>
            <a:ext cx="1403350" cy="6854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39713"/>
            <a:ext cx="658812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9" name="AutoShape 4"/>
          <p:cNvSpPr>
            <a:spLocks noChangeArrowheads="1"/>
          </p:cNvSpPr>
          <p:nvPr/>
        </p:nvSpPr>
        <p:spPr bwMode="auto">
          <a:xfrm>
            <a:off x="701675" y="6402388"/>
            <a:ext cx="8370888" cy="385762"/>
          </a:xfrm>
          <a:custGeom>
            <a:avLst/>
            <a:gdLst>
              <a:gd name="T0" fmla="*/ 0 w 8370888"/>
              <a:gd name="T1" fmla="*/ 0 h 288925"/>
              <a:gd name="T2" fmla="*/ 8322733 w 8370888"/>
              <a:gd name="T3" fmla="*/ 0 h 288925"/>
              <a:gd name="T4" fmla="*/ 8370888 w 8370888"/>
              <a:gd name="T5" fmla="*/ 85700 h 288925"/>
              <a:gd name="T6" fmla="*/ 8370888 w 8370888"/>
              <a:gd name="T7" fmla="*/ 514190 h 288925"/>
              <a:gd name="T8" fmla="*/ 8370888 w 8370888"/>
              <a:gd name="T9" fmla="*/ 514190 h 288925"/>
              <a:gd name="T10" fmla="*/ 48155 w 8370888"/>
              <a:gd name="T11" fmla="*/ 514190 h 288925"/>
              <a:gd name="T12" fmla="*/ 0 w 8370888"/>
              <a:gd name="T13" fmla="*/ 428490 h 288925"/>
              <a:gd name="T14" fmla="*/ 0 w 8370888"/>
              <a:gd name="T15" fmla="*/ 0 h 2889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370888"/>
              <a:gd name="T25" fmla="*/ 0 h 288925"/>
              <a:gd name="T26" fmla="*/ 8370888 w 8370888"/>
              <a:gd name="T27" fmla="*/ 288925 h 2889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370888" h="288925">
                <a:moveTo>
                  <a:pt x="0" y="0"/>
                </a:moveTo>
                <a:lnTo>
                  <a:pt x="8322733" y="0"/>
                </a:lnTo>
                <a:lnTo>
                  <a:pt x="8370888" y="48155"/>
                </a:lnTo>
                <a:lnTo>
                  <a:pt x="8370888" y="288925"/>
                </a:lnTo>
                <a:lnTo>
                  <a:pt x="48155" y="288925"/>
                </a:lnTo>
                <a:lnTo>
                  <a:pt x="0" y="24077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4780C5"/>
              </a:gs>
              <a:gs pos="100000">
                <a:srgbClr val="254872"/>
              </a:gs>
            </a:gsLst>
            <a:lin ang="10800000" scaled="1"/>
          </a:gradFill>
          <a:ln w="25560">
            <a:solidFill>
              <a:srgbClr val="385D8A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</p:spPr>
        <p:txBody>
          <a:bodyPr lIns="90000" tIns="46800" rIns="90000" bIns="46800" anchor="ctr"/>
          <a:lstStyle/>
          <a:p>
            <a:pPr algn="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mtClean="0">
                <a:solidFill>
                  <a:srgbClr val="FFFFFF"/>
                </a:solidFill>
                <a:latin typeface="Calibri" pitchFamily="34" charset="0"/>
              </a:rPr>
              <a:t>Министерство образования и науки Республики Татарстан</a:t>
            </a: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701675" y="254000"/>
            <a:ext cx="8370888" cy="658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Calibri" pitchFamily="32" charset="0"/>
              </a:rPr>
              <a:t>Предлагаемые меры поощрения </a:t>
            </a:r>
          </a:p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Calibri" pitchFamily="32" charset="0"/>
              </a:rPr>
              <a:t>обучающихся и студентов </a:t>
            </a:r>
            <a:endParaRPr lang="ru-RU" sz="2600" b="1" dirty="0">
              <a:solidFill>
                <a:schemeClr val="accent6">
                  <a:lumMod val="50000"/>
                </a:schemeClr>
              </a:solidFill>
              <a:cs typeface="Arial" pitchFamily="34" charset="0"/>
            </a:endParaRPr>
          </a:p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b="1" dirty="0">
              <a:solidFill>
                <a:schemeClr val="accent6">
                  <a:lumMod val="50000"/>
                </a:schemeClr>
              </a:solidFill>
              <a:cs typeface="Arial" pitchFamily="34" charset="0"/>
            </a:endParaRPr>
          </a:p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- благодарственное письмо  руководителя  образовательной организации «За  успехи в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выполнении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нормативов Всероссийского физкультурно-спортивного комплекса «Готов к труду и обороне» (ГТО)»</a:t>
            </a:r>
          </a:p>
          <a:p>
            <a:pPr defTabSz="449263"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</a:p>
          <a:p>
            <a:pPr defTabSz="449263"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-  благодарственное письмо руководителя  образовательной организации  в адрес родителей «За  успехи в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выполнении нормативов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Всероссийского физкультурно-спортивного комплекса «Готов к труду и обороне» (ГТО)»</a:t>
            </a:r>
          </a:p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2000" b="1" dirty="0">
              <a:solidFill>
                <a:schemeClr val="accent6">
                  <a:lumMod val="50000"/>
                </a:schemeClr>
              </a:solidFill>
              <a:cs typeface="Arial" pitchFamily="34" charset="0"/>
            </a:endParaRPr>
          </a:p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-  награждение ценным подарком</a:t>
            </a:r>
          </a:p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2000" b="1" dirty="0">
              <a:solidFill>
                <a:schemeClr val="accent6">
                  <a:lumMod val="50000"/>
                </a:schemeClr>
              </a:solidFill>
              <a:cs typeface="Arial" pitchFamily="34" charset="0"/>
            </a:endParaRPr>
          </a:p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- единовременная денежная премия </a:t>
            </a:r>
          </a:p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2000" b="1" dirty="0">
              <a:solidFill>
                <a:srgbClr val="2D2DB9">
                  <a:lumMod val="75000"/>
                </a:srgbClr>
              </a:solidFill>
              <a:cs typeface="Arial" pitchFamily="34" charset="0"/>
            </a:endParaRPr>
          </a:p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000" b="1" dirty="0">
                <a:solidFill>
                  <a:srgbClr val="2D2DB9">
                    <a:lumMod val="75000"/>
                  </a:srgbClr>
                </a:solidFill>
                <a:cs typeface="Arial" pitchFamily="34" charset="0"/>
              </a:rPr>
              <a:t>  </a:t>
            </a:r>
            <a:r>
              <a:rPr lang="ru-RU" sz="2000" dirty="0">
                <a:solidFill>
                  <a:srgbClr val="000000"/>
                </a:solidFill>
                <a:cs typeface="Arial" pitchFamily="34" charset="0"/>
              </a:rPr>
              <a:t> </a:t>
            </a: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2000" dirty="0">
                <a:solidFill>
                  <a:srgbClr val="000000"/>
                </a:solidFill>
                <a:cs typeface="Arial" pitchFamily="34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Tahoma" pitchFamily="32" charset="0"/>
              <a:cs typeface="Tahoma" pitchFamily="32" charset="0"/>
            </a:endParaRPr>
          </a:p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1600" b="1" dirty="0">
              <a:solidFill>
                <a:srgbClr val="002060"/>
              </a:solidFill>
              <a:latin typeface="Tahoma" pitchFamily="32" charset="0"/>
              <a:cs typeface="Tahoma" pitchFamily="32" charset="0"/>
            </a:endParaRPr>
          </a:p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1600" dirty="0">
              <a:solidFill>
                <a:srgbClr val="000000"/>
              </a:solidFill>
              <a:latin typeface="Tahoma" pitchFamily="32" charset="0"/>
              <a:cs typeface="Tahoma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1405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303213"/>
            <a:ext cx="9175750" cy="6899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138"/>
            <a:ext cx="1403350" cy="6854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39713"/>
            <a:ext cx="658812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3" name="AutoShape 4"/>
          <p:cNvSpPr>
            <a:spLocks noChangeArrowheads="1"/>
          </p:cNvSpPr>
          <p:nvPr/>
        </p:nvSpPr>
        <p:spPr bwMode="auto">
          <a:xfrm>
            <a:off x="701675" y="6402388"/>
            <a:ext cx="8370888" cy="385762"/>
          </a:xfrm>
          <a:custGeom>
            <a:avLst/>
            <a:gdLst>
              <a:gd name="T0" fmla="*/ 0 w 8370888"/>
              <a:gd name="T1" fmla="*/ 0 h 288925"/>
              <a:gd name="T2" fmla="*/ 8322733 w 8370888"/>
              <a:gd name="T3" fmla="*/ 0 h 288925"/>
              <a:gd name="T4" fmla="*/ 8370888 w 8370888"/>
              <a:gd name="T5" fmla="*/ 85700 h 288925"/>
              <a:gd name="T6" fmla="*/ 8370888 w 8370888"/>
              <a:gd name="T7" fmla="*/ 514190 h 288925"/>
              <a:gd name="T8" fmla="*/ 8370888 w 8370888"/>
              <a:gd name="T9" fmla="*/ 514190 h 288925"/>
              <a:gd name="T10" fmla="*/ 48155 w 8370888"/>
              <a:gd name="T11" fmla="*/ 514190 h 288925"/>
              <a:gd name="T12" fmla="*/ 0 w 8370888"/>
              <a:gd name="T13" fmla="*/ 428490 h 288925"/>
              <a:gd name="T14" fmla="*/ 0 w 8370888"/>
              <a:gd name="T15" fmla="*/ 0 h 2889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370888"/>
              <a:gd name="T25" fmla="*/ 0 h 288925"/>
              <a:gd name="T26" fmla="*/ 8370888 w 8370888"/>
              <a:gd name="T27" fmla="*/ 288925 h 2889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370888" h="288925">
                <a:moveTo>
                  <a:pt x="0" y="0"/>
                </a:moveTo>
                <a:lnTo>
                  <a:pt x="8322733" y="0"/>
                </a:lnTo>
                <a:lnTo>
                  <a:pt x="8370888" y="48155"/>
                </a:lnTo>
                <a:lnTo>
                  <a:pt x="8370888" y="288925"/>
                </a:lnTo>
                <a:lnTo>
                  <a:pt x="48155" y="288925"/>
                </a:lnTo>
                <a:lnTo>
                  <a:pt x="0" y="24077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4780C5"/>
              </a:gs>
              <a:gs pos="100000">
                <a:srgbClr val="254872"/>
              </a:gs>
            </a:gsLst>
            <a:lin ang="10800000" scaled="1"/>
          </a:gradFill>
          <a:ln w="25560">
            <a:solidFill>
              <a:srgbClr val="385D8A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</p:spPr>
        <p:txBody>
          <a:bodyPr lIns="90000" tIns="46800" rIns="90000" bIns="46800" anchor="ctr"/>
          <a:lstStyle/>
          <a:p>
            <a:pPr algn="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mtClean="0">
                <a:solidFill>
                  <a:srgbClr val="FFFFFF"/>
                </a:solidFill>
                <a:latin typeface="Calibri" pitchFamily="34" charset="0"/>
              </a:rPr>
              <a:t>Министерство образования и науки Республики Татарстан</a:t>
            </a: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701675" y="254000"/>
            <a:ext cx="8370888" cy="681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Calibri" pitchFamily="32" charset="0"/>
              </a:rPr>
              <a:t>Предлагаемые меры поощрения </a:t>
            </a:r>
          </a:p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Calibri" pitchFamily="32" charset="0"/>
              </a:rPr>
              <a:t>обучающихся и студентов </a:t>
            </a:r>
            <a:endParaRPr lang="ru-RU" sz="2600" b="1" dirty="0">
              <a:solidFill>
                <a:schemeClr val="accent6">
                  <a:lumMod val="50000"/>
                </a:schemeClr>
              </a:solidFill>
              <a:cs typeface="Arial" pitchFamily="34" charset="0"/>
            </a:endParaRPr>
          </a:p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1700" b="1" dirty="0">
              <a:solidFill>
                <a:schemeClr val="accent6">
                  <a:lumMod val="50000"/>
                </a:schemeClr>
              </a:solidFill>
              <a:cs typeface="Arial" pitchFamily="34" charset="0"/>
            </a:endParaRPr>
          </a:p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- занесение фамилий обучающихся на Доску Почета, в Книгу Почета  образовательной организации, муниципального района</a:t>
            </a:r>
          </a:p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2000" b="1" dirty="0">
              <a:solidFill>
                <a:schemeClr val="accent6">
                  <a:lumMod val="50000"/>
                </a:schemeClr>
              </a:solidFill>
              <a:cs typeface="Arial" pitchFamily="34" charset="0"/>
            </a:endParaRPr>
          </a:p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-создание Аллеи Спортивных достижений образовательной организации, муниципального района с занесением фамилий обучающихся</a:t>
            </a:r>
          </a:p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2000" b="1" dirty="0">
              <a:solidFill>
                <a:schemeClr val="accent6">
                  <a:lumMod val="50000"/>
                </a:schemeClr>
              </a:solidFill>
              <a:cs typeface="Arial" pitchFamily="34" charset="0"/>
            </a:endParaRPr>
          </a:p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-посещение на бесплатной основе республиканских, всероссийских, международных спортивных соревнований</a:t>
            </a:r>
          </a:p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2000" b="1" dirty="0">
              <a:solidFill>
                <a:schemeClr val="accent6">
                  <a:lumMod val="50000"/>
                </a:schemeClr>
              </a:solidFill>
              <a:cs typeface="Arial" pitchFamily="34" charset="0"/>
            </a:endParaRPr>
          </a:p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-предоставление абонементов на бесплатные занятия в спортивно-оздоровительных комплексах</a:t>
            </a:r>
          </a:p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2000" b="1" dirty="0">
              <a:solidFill>
                <a:schemeClr val="accent6">
                  <a:lumMod val="50000"/>
                </a:schemeClr>
              </a:solidFill>
              <a:cs typeface="Arial" pitchFamily="34" charset="0"/>
            </a:endParaRPr>
          </a:p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- предоставление бюджетных путевок в загородные оздоровительные лагеря</a:t>
            </a:r>
          </a:p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000" b="1" dirty="0">
                <a:solidFill>
                  <a:srgbClr val="2D2DB9">
                    <a:lumMod val="75000"/>
                  </a:srgbClr>
                </a:solidFill>
                <a:cs typeface="Arial" pitchFamily="34" charset="0"/>
              </a:rPr>
              <a:t>  </a:t>
            </a:r>
            <a:r>
              <a:rPr lang="ru-RU" sz="2000" dirty="0">
                <a:solidFill>
                  <a:srgbClr val="000000"/>
                </a:solidFill>
                <a:cs typeface="Arial" pitchFamily="34" charset="0"/>
              </a:rPr>
              <a:t> </a:t>
            </a: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1600" dirty="0">
                <a:solidFill>
                  <a:srgbClr val="000000"/>
                </a:solidFill>
                <a:cs typeface="Arial" pitchFamily="34" charset="0"/>
              </a:rPr>
              <a:t> </a:t>
            </a:r>
            <a:endParaRPr lang="ru-RU" sz="1600" b="1" dirty="0">
              <a:solidFill>
                <a:srgbClr val="002060"/>
              </a:solidFill>
              <a:latin typeface="Tahoma" pitchFamily="32" charset="0"/>
              <a:cs typeface="Tahoma" pitchFamily="32" charset="0"/>
            </a:endParaRPr>
          </a:p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1600" b="1" dirty="0">
              <a:solidFill>
                <a:srgbClr val="002060"/>
              </a:solidFill>
              <a:latin typeface="Tahoma" pitchFamily="32" charset="0"/>
              <a:cs typeface="Tahoma" pitchFamily="32" charset="0"/>
            </a:endParaRPr>
          </a:p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1600" dirty="0">
              <a:solidFill>
                <a:srgbClr val="000000"/>
              </a:solidFill>
              <a:latin typeface="Tahoma" pitchFamily="32" charset="0"/>
              <a:cs typeface="Tahoma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3423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303213"/>
            <a:ext cx="9175750" cy="6899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138"/>
            <a:ext cx="1403350" cy="6854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39713"/>
            <a:ext cx="658812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7" name="AutoShape 4"/>
          <p:cNvSpPr>
            <a:spLocks noChangeArrowheads="1"/>
          </p:cNvSpPr>
          <p:nvPr/>
        </p:nvSpPr>
        <p:spPr bwMode="auto">
          <a:xfrm>
            <a:off x="701675" y="6402388"/>
            <a:ext cx="8370888" cy="385762"/>
          </a:xfrm>
          <a:custGeom>
            <a:avLst/>
            <a:gdLst>
              <a:gd name="T0" fmla="*/ 0 w 8370888"/>
              <a:gd name="T1" fmla="*/ 0 h 288925"/>
              <a:gd name="T2" fmla="*/ 8322733 w 8370888"/>
              <a:gd name="T3" fmla="*/ 0 h 288925"/>
              <a:gd name="T4" fmla="*/ 8370888 w 8370888"/>
              <a:gd name="T5" fmla="*/ 85700 h 288925"/>
              <a:gd name="T6" fmla="*/ 8370888 w 8370888"/>
              <a:gd name="T7" fmla="*/ 514190 h 288925"/>
              <a:gd name="T8" fmla="*/ 8370888 w 8370888"/>
              <a:gd name="T9" fmla="*/ 514190 h 288925"/>
              <a:gd name="T10" fmla="*/ 48155 w 8370888"/>
              <a:gd name="T11" fmla="*/ 514190 h 288925"/>
              <a:gd name="T12" fmla="*/ 0 w 8370888"/>
              <a:gd name="T13" fmla="*/ 428490 h 288925"/>
              <a:gd name="T14" fmla="*/ 0 w 8370888"/>
              <a:gd name="T15" fmla="*/ 0 h 2889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370888"/>
              <a:gd name="T25" fmla="*/ 0 h 288925"/>
              <a:gd name="T26" fmla="*/ 8370888 w 8370888"/>
              <a:gd name="T27" fmla="*/ 288925 h 2889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370888" h="288925">
                <a:moveTo>
                  <a:pt x="0" y="0"/>
                </a:moveTo>
                <a:lnTo>
                  <a:pt x="8322733" y="0"/>
                </a:lnTo>
                <a:lnTo>
                  <a:pt x="8370888" y="48155"/>
                </a:lnTo>
                <a:lnTo>
                  <a:pt x="8370888" y="288925"/>
                </a:lnTo>
                <a:lnTo>
                  <a:pt x="48155" y="288925"/>
                </a:lnTo>
                <a:lnTo>
                  <a:pt x="0" y="24077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4780C5"/>
              </a:gs>
              <a:gs pos="100000">
                <a:srgbClr val="254872"/>
              </a:gs>
            </a:gsLst>
            <a:lin ang="10800000" scaled="1"/>
          </a:gradFill>
          <a:ln w="25560">
            <a:solidFill>
              <a:srgbClr val="385D8A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</p:spPr>
        <p:txBody>
          <a:bodyPr lIns="90000" tIns="46800" rIns="90000" bIns="46800" anchor="ctr"/>
          <a:lstStyle/>
          <a:p>
            <a:pPr algn="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mtClean="0">
                <a:solidFill>
                  <a:srgbClr val="FFFFFF"/>
                </a:solidFill>
                <a:latin typeface="Calibri" pitchFamily="34" charset="0"/>
              </a:rPr>
              <a:t>Министерство образования и науки Республики Татарстан</a:t>
            </a: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701675" y="254000"/>
            <a:ext cx="8370888" cy="658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alibri" pitchFamily="32" charset="0"/>
              </a:rPr>
              <a:t>Памятный кубок </a:t>
            </a:r>
          </a:p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alibri" pitchFamily="32" charset="0"/>
              </a:rPr>
              <a:t>«За успехи в апробации Комплекса</a:t>
            </a:r>
          </a:p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alibri" pitchFamily="32" charset="0"/>
              </a:rPr>
              <a:t>«Готов к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alibri" pitchFamily="32" charset="0"/>
              </a:rPr>
              <a:t>труду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alibri" pitchFamily="32" charset="0"/>
              </a:rPr>
              <a:t>и обороне» (ГТО)» </a:t>
            </a:r>
          </a:p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(образовательным организациям)</a:t>
            </a:r>
          </a:p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600" b="1" dirty="0">
                <a:solidFill>
                  <a:srgbClr val="002060"/>
                </a:solidFill>
                <a:cs typeface="Arial" pitchFamily="34" charset="0"/>
              </a:rPr>
              <a:t>Критерии:</a:t>
            </a:r>
            <a:endParaRPr lang="ru-RU" sz="1600" b="1" dirty="0">
              <a:solidFill>
                <a:srgbClr val="002060"/>
              </a:solidFill>
              <a:latin typeface="Tahoma" pitchFamily="32" charset="0"/>
              <a:cs typeface="Tahoma" pitchFamily="32" charset="0"/>
            </a:endParaRPr>
          </a:p>
          <a:p>
            <a:pPr marL="285750" indent="-285750" defTabSz="449263">
              <a:buSzPct val="100000"/>
              <a:buFontTx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600" b="1" dirty="0">
                <a:solidFill>
                  <a:srgbClr val="002060"/>
                </a:solidFill>
                <a:latin typeface="Tahoma" pitchFamily="32" charset="0"/>
                <a:cs typeface="Tahoma" pitchFamily="32" charset="0"/>
              </a:rPr>
              <a:t>создание и регулярное обновление специализированного раздела </a:t>
            </a:r>
          </a:p>
          <a:p>
            <a:pPr defTabSz="449263"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600" b="1" dirty="0">
                <a:solidFill>
                  <a:srgbClr val="002060"/>
                </a:solidFill>
                <a:latin typeface="Tahoma" pitchFamily="32" charset="0"/>
                <a:cs typeface="Tahoma" pitchFamily="32" charset="0"/>
              </a:rPr>
              <a:t>на сайте  образовательной организации, отражающего внедрение и апробацию Всероссийского физкультурно-спортивного комплекса </a:t>
            </a:r>
          </a:p>
          <a:p>
            <a:pPr defTabSz="449263"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600" b="1" dirty="0">
                <a:solidFill>
                  <a:srgbClr val="002060"/>
                </a:solidFill>
                <a:latin typeface="Tahoma" pitchFamily="32" charset="0"/>
                <a:cs typeface="Tahoma" pitchFamily="32" charset="0"/>
              </a:rPr>
              <a:t> «Готов к труду и обороне» (ГТО)</a:t>
            </a:r>
          </a:p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1600" b="1" dirty="0">
              <a:solidFill>
                <a:srgbClr val="002060"/>
              </a:solidFill>
              <a:latin typeface="Tahoma" pitchFamily="32" charset="0"/>
              <a:cs typeface="Tahoma" pitchFamily="32" charset="0"/>
            </a:endParaRPr>
          </a:p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600" b="1" dirty="0">
                <a:solidFill>
                  <a:srgbClr val="002060"/>
                </a:solidFill>
                <a:latin typeface="Tahoma" pitchFamily="32" charset="0"/>
                <a:cs typeface="Tahoma" pitchFamily="32" charset="0"/>
              </a:rPr>
              <a:t>- доля обучающихся, участвующих в </a:t>
            </a:r>
            <a:r>
              <a:rPr lang="ru-RU" sz="1600" b="1" dirty="0" smtClean="0">
                <a:solidFill>
                  <a:srgbClr val="002060"/>
                </a:solidFill>
                <a:latin typeface="Tahoma" pitchFamily="32" charset="0"/>
                <a:cs typeface="Tahoma" pitchFamily="32" charset="0"/>
              </a:rPr>
              <a:t>выполнении </a:t>
            </a:r>
            <a:r>
              <a:rPr lang="ru-RU" sz="1600" b="1" dirty="0">
                <a:solidFill>
                  <a:srgbClr val="002060"/>
                </a:solidFill>
                <a:latin typeface="Tahoma" pitchFamily="32" charset="0"/>
                <a:cs typeface="Tahoma" pitchFamily="32" charset="0"/>
              </a:rPr>
              <a:t>нормативов Всероссийского физкультурно-спортивного комплекса «Готов к труду и обороне» (ГТО), к общему количеству обучающихся, допущенных к </a:t>
            </a:r>
            <a:r>
              <a:rPr lang="ru-RU" sz="1600" b="1" dirty="0" smtClean="0">
                <a:solidFill>
                  <a:srgbClr val="002060"/>
                </a:solidFill>
                <a:latin typeface="Tahoma" pitchFamily="32" charset="0"/>
                <a:cs typeface="Tahoma" pitchFamily="32" charset="0"/>
              </a:rPr>
              <a:t>выполнению </a:t>
            </a:r>
            <a:r>
              <a:rPr lang="ru-RU" sz="1600" b="1" dirty="0">
                <a:solidFill>
                  <a:srgbClr val="002060"/>
                </a:solidFill>
                <a:latin typeface="Tahoma" pitchFamily="32" charset="0"/>
                <a:cs typeface="Tahoma" pitchFamily="32" charset="0"/>
              </a:rPr>
              <a:t>нормативов</a:t>
            </a:r>
          </a:p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1600" b="1" dirty="0">
              <a:solidFill>
                <a:srgbClr val="002060"/>
              </a:solidFill>
              <a:latin typeface="Tahoma" pitchFamily="32" charset="0"/>
              <a:cs typeface="Tahoma" pitchFamily="32" charset="0"/>
            </a:endParaRPr>
          </a:p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600" b="1" dirty="0">
                <a:solidFill>
                  <a:srgbClr val="002060"/>
                </a:solidFill>
                <a:latin typeface="Tahoma" pitchFamily="32" charset="0"/>
                <a:cs typeface="Tahoma" pitchFamily="32" charset="0"/>
              </a:rPr>
              <a:t>-создание и обновление информационных стендов</a:t>
            </a:r>
          </a:p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1600" b="1" dirty="0">
              <a:solidFill>
                <a:srgbClr val="002060"/>
              </a:solidFill>
              <a:latin typeface="Tahoma" pitchFamily="32" charset="0"/>
              <a:cs typeface="Tahoma" pitchFamily="32" charset="0"/>
            </a:endParaRPr>
          </a:p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600" b="1" dirty="0">
                <a:solidFill>
                  <a:srgbClr val="002060"/>
                </a:solidFill>
                <a:latin typeface="Tahoma" pitchFamily="32" charset="0"/>
                <a:cs typeface="Tahoma" pitchFamily="32" charset="0"/>
              </a:rPr>
              <a:t>-доля обучающихся, успешно выполнивших требования  Комплекса ГТО</a:t>
            </a:r>
          </a:p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600" b="1" dirty="0">
                <a:solidFill>
                  <a:srgbClr val="002060"/>
                </a:solidFill>
                <a:latin typeface="Tahoma" pitchFamily="32" charset="0"/>
                <a:cs typeface="Tahoma" pitchFamily="32" charset="0"/>
              </a:rPr>
              <a:t> к общему количеству обучающихся, </a:t>
            </a:r>
            <a:r>
              <a:rPr lang="ru-RU" sz="1600" b="1" dirty="0" smtClean="0">
                <a:solidFill>
                  <a:srgbClr val="002060"/>
                </a:solidFill>
                <a:latin typeface="Tahoma" pitchFamily="32" charset="0"/>
                <a:cs typeface="Tahoma" pitchFamily="32" charset="0"/>
              </a:rPr>
              <a:t>выполнявших </a:t>
            </a:r>
            <a:r>
              <a:rPr lang="ru-RU" sz="1600" b="1" dirty="0">
                <a:solidFill>
                  <a:srgbClr val="002060"/>
                </a:solidFill>
                <a:latin typeface="Tahoma" pitchFamily="32" charset="0"/>
                <a:cs typeface="Tahoma" pitchFamily="32" charset="0"/>
              </a:rPr>
              <a:t>нормативы Комплекса</a:t>
            </a:r>
          </a:p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1600" b="1" dirty="0">
              <a:solidFill>
                <a:srgbClr val="002060"/>
              </a:solidFill>
              <a:latin typeface="Tahoma" pitchFamily="32" charset="0"/>
              <a:cs typeface="Tahoma" pitchFamily="32" charset="0"/>
            </a:endParaRPr>
          </a:p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600" b="1" dirty="0">
                <a:solidFill>
                  <a:srgbClr val="002060"/>
                </a:solidFill>
                <a:latin typeface="Tahoma" pitchFamily="32" charset="0"/>
                <a:cs typeface="Tahoma" pitchFamily="32" charset="0"/>
              </a:rPr>
              <a:t>-количество физкультурно-массовых мероприятий, направленных на пропаганду и продвижение Всероссийского физкультурно-спортивного Комплекса «Готов к  труду и обороне» (ГТО)</a:t>
            </a:r>
          </a:p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1600" b="1" dirty="0">
              <a:solidFill>
                <a:srgbClr val="002060"/>
              </a:solidFill>
              <a:latin typeface="Tahoma" pitchFamily="32" charset="0"/>
              <a:cs typeface="Tahoma" pitchFamily="32" charset="0"/>
            </a:endParaRPr>
          </a:p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1600" dirty="0">
              <a:solidFill>
                <a:srgbClr val="000000"/>
              </a:solidFill>
              <a:latin typeface="Tahoma" pitchFamily="32" charset="0"/>
              <a:cs typeface="Tahoma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0852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303213"/>
            <a:ext cx="9175750" cy="6899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138"/>
            <a:ext cx="1403350" cy="6854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39713"/>
            <a:ext cx="658812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7" name="AutoShape 4"/>
          <p:cNvSpPr>
            <a:spLocks noChangeArrowheads="1"/>
          </p:cNvSpPr>
          <p:nvPr/>
        </p:nvSpPr>
        <p:spPr bwMode="auto">
          <a:xfrm>
            <a:off x="701675" y="6402388"/>
            <a:ext cx="8370888" cy="385762"/>
          </a:xfrm>
          <a:custGeom>
            <a:avLst/>
            <a:gdLst>
              <a:gd name="T0" fmla="*/ 0 w 8370888"/>
              <a:gd name="T1" fmla="*/ 0 h 288925"/>
              <a:gd name="T2" fmla="*/ 8322733 w 8370888"/>
              <a:gd name="T3" fmla="*/ 0 h 288925"/>
              <a:gd name="T4" fmla="*/ 8370888 w 8370888"/>
              <a:gd name="T5" fmla="*/ 85700 h 288925"/>
              <a:gd name="T6" fmla="*/ 8370888 w 8370888"/>
              <a:gd name="T7" fmla="*/ 514190 h 288925"/>
              <a:gd name="T8" fmla="*/ 8370888 w 8370888"/>
              <a:gd name="T9" fmla="*/ 514190 h 288925"/>
              <a:gd name="T10" fmla="*/ 48155 w 8370888"/>
              <a:gd name="T11" fmla="*/ 514190 h 288925"/>
              <a:gd name="T12" fmla="*/ 0 w 8370888"/>
              <a:gd name="T13" fmla="*/ 428490 h 288925"/>
              <a:gd name="T14" fmla="*/ 0 w 8370888"/>
              <a:gd name="T15" fmla="*/ 0 h 2889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370888"/>
              <a:gd name="T25" fmla="*/ 0 h 288925"/>
              <a:gd name="T26" fmla="*/ 8370888 w 8370888"/>
              <a:gd name="T27" fmla="*/ 288925 h 2889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370888" h="288925">
                <a:moveTo>
                  <a:pt x="0" y="0"/>
                </a:moveTo>
                <a:lnTo>
                  <a:pt x="8322733" y="0"/>
                </a:lnTo>
                <a:lnTo>
                  <a:pt x="8370888" y="48155"/>
                </a:lnTo>
                <a:lnTo>
                  <a:pt x="8370888" y="288925"/>
                </a:lnTo>
                <a:lnTo>
                  <a:pt x="48155" y="288925"/>
                </a:lnTo>
                <a:lnTo>
                  <a:pt x="0" y="24077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4780C5"/>
              </a:gs>
              <a:gs pos="100000">
                <a:srgbClr val="254872"/>
              </a:gs>
            </a:gsLst>
            <a:lin ang="10800000" scaled="1"/>
          </a:gradFill>
          <a:ln w="25560">
            <a:solidFill>
              <a:srgbClr val="385D8A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</p:spPr>
        <p:txBody>
          <a:bodyPr lIns="90000" tIns="46800" rIns="90000" bIns="46800" anchor="ctr"/>
          <a:lstStyle/>
          <a:p>
            <a:pPr algn="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mtClean="0">
                <a:solidFill>
                  <a:srgbClr val="FFFFFF"/>
                </a:solidFill>
                <a:latin typeface="Calibri" pitchFamily="34" charset="0"/>
              </a:rPr>
              <a:t>Министерство образования и науки Республики Татарстан</a:t>
            </a: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701675" y="254000"/>
            <a:ext cx="8370888" cy="4772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400" b="1" dirty="0" smtClean="0">
                <a:solidFill>
                  <a:srgbClr val="2D2DB9">
                    <a:lumMod val="50000"/>
                  </a:srgbClr>
                </a:solidFill>
                <a:latin typeface="Calibri" pitchFamily="32" charset="0"/>
              </a:rPr>
              <a:t> Профильные смены </a:t>
            </a:r>
          </a:p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400" b="1" dirty="0" smtClean="0">
                <a:solidFill>
                  <a:srgbClr val="2D2DB9">
                    <a:lumMod val="50000"/>
                  </a:srgbClr>
                </a:solidFill>
                <a:latin typeface="Calibri" pitchFamily="32" charset="0"/>
              </a:rPr>
              <a:t>по подготовке обучающихся к участию </a:t>
            </a:r>
          </a:p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400" b="1" dirty="0" smtClean="0">
                <a:solidFill>
                  <a:srgbClr val="2D2DB9">
                    <a:lumMod val="50000"/>
                  </a:srgbClr>
                </a:solidFill>
                <a:latin typeface="Calibri" pitchFamily="32" charset="0"/>
              </a:rPr>
              <a:t>в фестивалях ГТО</a:t>
            </a:r>
          </a:p>
          <a:p>
            <a:pPr algn="ct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2400" b="1" dirty="0">
              <a:solidFill>
                <a:srgbClr val="2D2DB9">
                  <a:lumMod val="50000"/>
                </a:srgbClr>
              </a:solidFill>
              <a:latin typeface="Calibri" pitchFamily="32" charset="0"/>
              <a:cs typeface="Tahoma" pitchFamily="32" charset="0"/>
            </a:endParaRPr>
          </a:p>
          <a:p>
            <a:pPr algn="just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2400" b="1" dirty="0" smtClean="0">
              <a:solidFill>
                <a:srgbClr val="2D2DB9">
                  <a:lumMod val="50000"/>
                </a:srgbClr>
              </a:solidFill>
              <a:latin typeface="Calibri" pitchFamily="32" charset="0"/>
              <a:cs typeface="Tahoma" pitchFamily="32" charset="0"/>
            </a:endParaRPr>
          </a:p>
          <a:p>
            <a:pPr algn="just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800" b="1" dirty="0" smtClean="0">
                <a:solidFill>
                  <a:srgbClr val="2D2DB9">
                    <a:lumMod val="50000"/>
                  </a:srgbClr>
                </a:solidFill>
                <a:latin typeface="Calibri" pitchFamily="32" charset="0"/>
                <a:cs typeface="Tahoma" pitchFamily="32" charset="0"/>
              </a:rPr>
              <a:t>Ноябрь – 100 чел., 7 дней</a:t>
            </a:r>
          </a:p>
          <a:p>
            <a:pPr algn="just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2800" b="1" dirty="0">
              <a:solidFill>
                <a:srgbClr val="2D2DB9">
                  <a:lumMod val="50000"/>
                </a:srgbClr>
              </a:solidFill>
              <a:latin typeface="Calibri" pitchFamily="32" charset="0"/>
              <a:cs typeface="Tahoma" pitchFamily="32" charset="0"/>
            </a:endParaRPr>
          </a:p>
          <a:p>
            <a:pPr algn="just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800" b="1" dirty="0" smtClean="0">
                <a:solidFill>
                  <a:srgbClr val="2D2DB9">
                    <a:lumMod val="50000"/>
                  </a:srgbClr>
                </a:solidFill>
                <a:latin typeface="Calibri" pitchFamily="32" charset="0"/>
                <a:cs typeface="Tahoma" pitchFamily="32" charset="0"/>
              </a:rPr>
              <a:t>Январь – 100 чел., 7 дней</a:t>
            </a:r>
          </a:p>
          <a:p>
            <a:pPr algn="just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2800" b="1" dirty="0">
              <a:solidFill>
                <a:srgbClr val="2D2DB9">
                  <a:lumMod val="50000"/>
                </a:srgbClr>
              </a:solidFill>
              <a:latin typeface="Calibri" pitchFamily="32" charset="0"/>
              <a:cs typeface="Tahoma" pitchFamily="32" charset="0"/>
            </a:endParaRPr>
          </a:p>
          <a:p>
            <a:pPr algn="just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800" b="1" dirty="0" smtClean="0">
                <a:solidFill>
                  <a:srgbClr val="2D2DB9">
                    <a:lumMod val="50000"/>
                  </a:srgbClr>
                </a:solidFill>
                <a:latin typeface="Calibri" pitchFamily="32" charset="0"/>
                <a:cs typeface="Tahoma" pitchFamily="32" charset="0"/>
              </a:rPr>
              <a:t>Июнь – 80 чел., 18 дней</a:t>
            </a:r>
            <a:endParaRPr lang="ru-RU" sz="2800" b="1" dirty="0">
              <a:solidFill>
                <a:srgbClr val="002060"/>
              </a:solidFill>
              <a:latin typeface="Tahoma" pitchFamily="32" charset="0"/>
              <a:cs typeface="Tahoma" pitchFamily="32" charset="0"/>
            </a:endParaRPr>
          </a:p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2800" b="1" dirty="0">
              <a:solidFill>
                <a:srgbClr val="002060"/>
              </a:solidFill>
              <a:latin typeface="Tahoma" pitchFamily="32" charset="0"/>
              <a:cs typeface="Tahoma" pitchFamily="32" charset="0"/>
            </a:endParaRPr>
          </a:p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1600" dirty="0">
              <a:solidFill>
                <a:srgbClr val="000000"/>
              </a:solidFill>
              <a:latin typeface="Tahoma" pitchFamily="32" charset="0"/>
              <a:cs typeface="Tahoma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855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8" y="-28277"/>
            <a:ext cx="1403350" cy="6855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39114"/>
            <a:ext cx="658812" cy="859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7" name="AutoShape 4"/>
          <p:cNvSpPr>
            <a:spLocks noChangeArrowheads="1"/>
          </p:cNvSpPr>
          <p:nvPr/>
        </p:nvSpPr>
        <p:spPr bwMode="auto">
          <a:xfrm>
            <a:off x="701675" y="6403059"/>
            <a:ext cx="8370888" cy="385114"/>
          </a:xfrm>
          <a:custGeom>
            <a:avLst/>
            <a:gdLst>
              <a:gd name="T0" fmla="*/ 0 w 8370888"/>
              <a:gd name="T1" fmla="*/ 0 h 288925"/>
              <a:gd name="T2" fmla="*/ 8322733 w 8370888"/>
              <a:gd name="T3" fmla="*/ 0 h 288925"/>
              <a:gd name="T4" fmla="*/ 8370888 w 8370888"/>
              <a:gd name="T5" fmla="*/ 48155 h 288925"/>
              <a:gd name="T6" fmla="*/ 8370888 w 8370888"/>
              <a:gd name="T7" fmla="*/ 288925 h 288925"/>
              <a:gd name="T8" fmla="*/ 8370888 w 8370888"/>
              <a:gd name="T9" fmla="*/ 288925 h 288925"/>
              <a:gd name="T10" fmla="*/ 48155 w 8370888"/>
              <a:gd name="T11" fmla="*/ 288925 h 288925"/>
              <a:gd name="T12" fmla="*/ 0 w 8370888"/>
              <a:gd name="T13" fmla="*/ 240770 h 288925"/>
              <a:gd name="T14" fmla="*/ 0 w 8370888"/>
              <a:gd name="T15" fmla="*/ 0 h 2889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370888"/>
              <a:gd name="T25" fmla="*/ 0 h 288925"/>
              <a:gd name="T26" fmla="*/ 8370888 w 8370888"/>
              <a:gd name="T27" fmla="*/ 288925 h 2889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370888" h="288925">
                <a:moveTo>
                  <a:pt x="0" y="0"/>
                </a:moveTo>
                <a:lnTo>
                  <a:pt x="8322733" y="0"/>
                </a:lnTo>
                <a:lnTo>
                  <a:pt x="8370888" y="48155"/>
                </a:lnTo>
                <a:lnTo>
                  <a:pt x="8370888" y="288925"/>
                </a:lnTo>
                <a:lnTo>
                  <a:pt x="48155" y="288925"/>
                </a:lnTo>
                <a:lnTo>
                  <a:pt x="0" y="24077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4780C5"/>
              </a:gs>
              <a:gs pos="100000">
                <a:srgbClr val="254872"/>
              </a:gs>
            </a:gsLst>
            <a:lin ang="10800000" scaled="1"/>
          </a:gradFill>
          <a:ln w="25560">
            <a:solidFill>
              <a:srgbClr val="385D8A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</p:spPr>
        <p:txBody>
          <a:bodyPr lIns="90000" tIns="46800" rIns="90000" bIns="46800" anchor="ctr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>
                <a:solidFill>
                  <a:srgbClr val="FFFFFF"/>
                </a:solidFill>
              </a:rPr>
              <a:t>Министерство образования и науки Республики Татарстан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239114"/>
            <a:ext cx="777686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kern="0" dirty="0" smtClean="0">
                <a:solidFill>
                  <a:srgbClr val="376092"/>
                </a:solidFill>
                <a:latin typeface="Tahoma" pitchFamily="34" charset="0"/>
              </a:rPr>
              <a:t>Использование муниципальных </a:t>
            </a:r>
            <a:br>
              <a:rPr lang="ru-RU" sz="2200" b="1" kern="0" dirty="0" smtClean="0">
                <a:solidFill>
                  <a:srgbClr val="376092"/>
                </a:solidFill>
                <a:latin typeface="Tahoma" pitchFamily="34" charset="0"/>
              </a:rPr>
            </a:br>
            <a:r>
              <a:rPr lang="ru-RU" sz="2200" b="1" kern="0" dirty="0" smtClean="0">
                <a:solidFill>
                  <a:srgbClr val="376092"/>
                </a:solidFill>
                <a:latin typeface="Tahoma" pitchFamily="34" charset="0"/>
              </a:rPr>
              <a:t>спортивных объектов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kern="0" dirty="0" smtClean="0">
                <a:solidFill>
                  <a:srgbClr val="376092"/>
                </a:solidFill>
                <a:latin typeface="Tahoma" pitchFamily="34" charset="0"/>
              </a:rPr>
              <a:t>в учебно-воспитательном процессе</a:t>
            </a:r>
            <a:endParaRPr lang="ru-RU" kern="0" dirty="0" smtClean="0">
              <a:solidFill>
                <a:sysClr val="windowText" lastClr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525416"/>
              </p:ext>
            </p:extLst>
          </p:nvPr>
        </p:nvGraphicFramePr>
        <p:xfrm>
          <a:off x="701674" y="1347110"/>
          <a:ext cx="8370888" cy="4962210"/>
        </p:xfrm>
        <a:graphic>
          <a:graphicData uri="http://schemas.openxmlformats.org/drawingml/2006/table">
            <a:tbl>
              <a:tblPr/>
              <a:tblGrid>
                <a:gridCol w="3590815"/>
                <a:gridCol w="1645599"/>
                <a:gridCol w="1488875"/>
                <a:gridCol w="1645599"/>
              </a:tblGrid>
              <a:tr h="12806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2012-2013 уч. год</a:t>
                      </a: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2013-2014 уч. год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2014-2015 уч. год</a:t>
                      </a: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</a:tr>
              <a:tr h="11044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Количество школ, проводящих уроки физической культуры</a:t>
                      </a: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624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(39,3%)</a:t>
                      </a: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621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(41,3%)</a:t>
                      </a: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624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(42,8%)</a:t>
                      </a: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</a:tr>
              <a:tr h="7363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Количество  учащихся</a:t>
                      </a: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176 812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(45,9%)</a:t>
                      </a: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175 176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(47%)</a:t>
                      </a: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183 662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(49,7%)</a:t>
                      </a: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</a:tr>
              <a:tr h="11044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Количество школ, организующих внеурочную работу</a:t>
                      </a: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1514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(96%)</a:t>
                      </a: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1 454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(96%)</a:t>
                      </a: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1 415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(97%)</a:t>
                      </a: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  <a:tr h="7363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Количество  учащихся</a:t>
                      </a: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363 263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(98,1%)</a:t>
                      </a: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361 572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(98,3%)</a:t>
                      </a: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364 735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(98,7%)</a:t>
                      </a: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30623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262" y="-243408"/>
            <a:ext cx="9175750" cy="689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639"/>
            <a:ext cx="1403350" cy="6855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39114"/>
            <a:ext cx="658812" cy="859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7" name="AutoShape 4"/>
          <p:cNvSpPr>
            <a:spLocks noChangeArrowheads="1"/>
          </p:cNvSpPr>
          <p:nvPr/>
        </p:nvSpPr>
        <p:spPr bwMode="auto">
          <a:xfrm>
            <a:off x="701675" y="6403059"/>
            <a:ext cx="8370888" cy="385114"/>
          </a:xfrm>
          <a:custGeom>
            <a:avLst/>
            <a:gdLst>
              <a:gd name="T0" fmla="*/ 0 w 8370888"/>
              <a:gd name="T1" fmla="*/ 0 h 288925"/>
              <a:gd name="T2" fmla="*/ 8322733 w 8370888"/>
              <a:gd name="T3" fmla="*/ 0 h 288925"/>
              <a:gd name="T4" fmla="*/ 8370888 w 8370888"/>
              <a:gd name="T5" fmla="*/ 48155 h 288925"/>
              <a:gd name="T6" fmla="*/ 8370888 w 8370888"/>
              <a:gd name="T7" fmla="*/ 288925 h 288925"/>
              <a:gd name="T8" fmla="*/ 8370888 w 8370888"/>
              <a:gd name="T9" fmla="*/ 288925 h 288925"/>
              <a:gd name="T10" fmla="*/ 48155 w 8370888"/>
              <a:gd name="T11" fmla="*/ 288925 h 288925"/>
              <a:gd name="T12" fmla="*/ 0 w 8370888"/>
              <a:gd name="T13" fmla="*/ 240770 h 288925"/>
              <a:gd name="T14" fmla="*/ 0 w 8370888"/>
              <a:gd name="T15" fmla="*/ 0 h 2889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370888"/>
              <a:gd name="T25" fmla="*/ 0 h 288925"/>
              <a:gd name="T26" fmla="*/ 8370888 w 8370888"/>
              <a:gd name="T27" fmla="*/ 288925 h 2889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370888" h="288925">
                <a:moveTo>
                  <a:pt x="0" y="0"/>
                </a:moveTo>
                <a:lnTo>
                  <a:pt x="8322733" y="0"/>
                </a:lnTo>
                <a:lnTo>
                  <a:pt x="8370888" y="48155"/>
                </a:lnTo>
                <a:lnTo>
                  <a:pt x="8370888" y="288925"/>
                </a:lnTo>
                <a:lnTo>
                  <a:pt x="48155" y="288925"/>
                </a:lnTo>
                <a:lnTo>
                  <a:pt x="0" y="24077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4780C5"/>
              </a:gs>
              <a:gs pos="100000">
                <a:srgbClr val="254872"/>
              </a:gs>
            </a:gsLst>
            <a:lin ang="10800000" scaled="1"/>
          </a:gradFill>
          <a:ln w="25560">
            <a:solidFill>
              <a:srgbClr val="385D8A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</p:spPr>
        <p:txBody>
          <a:bodyPr lIns="90000" tIns="46800" rIns="90000" bIns="46800" anchor="ctr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>
                <a:solidFill>
                  <a:srgbClr val="FFFFFF"/>
                </a:solidFill>
              </a:rPr>
              <a:t>Министерство образования и науки Республики Татарстан</a:t>
            </a:r>
          </a:p>
        </p:txBody>
      </p:sp>
      <p:sp>
        <p:nvSpPr>
          <p:cNvPr id="3078" name="Text Box 5"/>
          <p:cNvSpPr txBox="1">
            <a:spLocks noChangeArrowheads="1"/>
          </p:cNvSpPr>
          <p:nvPr/>
        </p:nvSpPr>
        <p:spPr bwMode="auto">
          <a:xfrm>
            <a:off x="1619250" y="205258"/>
            <a:ext cx="7056438" cy="706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079" name="Rectangle 6"/>
          <p:cNvSpPr>
            <a:spLocks noChangeArrowheads="1"/>
          </p:cNvSpPr>
          <p:nvPr/>
        </p:nvSpPr>
        <p:spPr bwMode="auto">
          <a:xfrm>
            <a:off x="701675" y="253923"/>
            <a:ext cx="8370888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1" dirty="0" smtClean="0">
                <a:solidFill>
                  <a:srgbClr val="002060"/>
                </a:solidFill>
              </a:rPr>
              <a:t>Школьные спортивные клубы</a:t>
            </a:r>
            <a:endParaRPr lang="ru-RU" sz="2400" b="1" dirty="0" smtClean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38200" y="1108345"/>
            <a:ext cx="8126288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49263" eaLnBrk="0" hangingPunct="0">
              <a:spcBef>
                <a:spcPts val="80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kern="0" dirty="0" smtClean="0">
                <a:solidFill>
                  <a:srgbClr val="FF0000"/>
                </a:solidFill>
                <a:latin typeface="Tahoma" pitchFamily="32" charset="0"/>
                <a:cs typeface="Tahoma" pitchFamily="32" charset="0"/>
              </a:rPr>
              <a:t>Основные направления деятельности </a:t>
            </a:r>
          </a:p>
          <a:p>
            <a:pPr algn="just" defTabSz="449263" eaLnBrk="0" hangingPunct="0">
              <a:spcBef>
                <a:spcPts val="80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kern="0" dirty="0">
                <a:solidFill>
                  <a:srgbClr val="000000"/>
                </a:solidFill>
                <a:latin typeface="Tahoma" pitchFamily="32" charset="0"/>
                <a:cs typeface="Tahoma" pitchFamily="32" charset="0"/>
              </a:rPr>
              <a:t> </a:t>
            </a:r>
            <a:r>
              <a:rPr lang="ru-RU" b="1" kern="0" dirty="0" smtClean="0">
                <a:solidFill>
                  <a:srgbClr val="000000"/>
                </a:solidFill>
                <a:latin typeface="Tahoma" pitchFamily="32" charset="0"/>
                <a:cs typeface="Tahoma" pitchFamily="32" charset="0"/>
              </a:rPr>
              <a:t>-  развитие видов спорта в общеобразваотельных организациях</a:t>
            </a:r>
          </a:p>
          <a:p>
            <a:pPr algn="just" defTabSz="449263" eaLnBrk="0" hangingPunct="0">
              <a:spcBef>
                <a:spcPts val="80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kern="0" dirty="0" smtClean="0">
                <a:solidFill>
                  <a:srgbClr val="000000"/>
                </a:solidFill>
                <a:latin typeface="Tahoma" pitchFamily="32" charset="0"/>
                <a:cs typeface="Tahoma" pitchFamily="32" charset="0"/>
              </a:rPr>
              <a:t> -   организация спортивно-массовой работы в школе</a:t>
            </a:r>
            <a:endParaRPr lang="ru-RU" b="1" kern="0" dirty="0">
              <a:solidFill>
                <a:srgbClr val="000000"/>
              </a:solidFill>
              <a:latin typeface="Tahoma" pitchFamily="32" charset="0"/>
              <a:cs typeface="Tahoma" pitchFamily="32" charset="0"/>
            </a:endParaRPr>
          </a:p>
          <a:p>
            <a:pPr algn="just" defTabSz="449263" eaLnBrk="0" hangingPunct="0">
              <a:spcBef>
                <a:spcPts val="80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kern="0" dirty="0" smtClean="0">
                <a:solidFill>
                  <a:srgbClr val="FF0000"/>
                </a:solidFill>
                <a:latin typeface="Tahoma" pitchFamily="32" charset="0"/>
                <a:cs typeface="Tahoma" pitchFamily="32" charset="0"/>
              </a:rPr>
              <a:t>На начало 2015-2016 учебного года  действует 319 школьных спортивных клубов -21,8% (2014-2015 учебный год -147, </a:t>
            </a:r>
            <a:r>
              <a:rPr lang="ru-RU" b="1" kern="0" dirty="0" smtClean="0">
                <a:latin typeface="Tahoma" pitchFamily="32" charset="0"/>
                <a:cs typeface="Tahoma" pitchFamily="32" charset="0"/>
              </a:rPr>
              <a:t>из них:</a:t>
            </a:r>
          </a:p>
          <a:p>
            <a:pPr marL="285750" indent="-285750" algn="just" defTabSz="449263" eaLnBrk="0" hangingPunct="0">
              <a:spcBef>
                <a:spcPts val="800"/>
              </a:spcBef>
              <a:buSzPct val="100000"/>
              <a:buFontTx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kern="0" dirty="0" smtClean="0">
                <a:latin typeface="Tahoma" pitchFamily="32" charset="0"/>
                <a:cs typeface="Tahoma" pitchFamily="32" charset="0"/>
              </a:rPr>
              <a:t>34 – структурные подразделения ОО</a:t>
            </a:r>
          </a:p>
          <a:p>
            <a:pPr marL="285750" indent="-285750" algn="just" defTabSz="449263" eaLnBrk="0" hangingPunct="0">
              <a:spcBef>
                <a:spcPts val="800"/>
              </a:spcBef>
              <a:buSzPct val="100000"/>
              <a:buFontTx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kern="0" dirty="0" smtClean="0">
                <a:latin typeface="Tahoma" pitchFamily="32" charset="0"/>
                <a:cs typeface="Tahoma" pitchFamily="32" charset="0"/>
              </a:rPr>
              <a:t>285 –    общественные объединения </a:t>
            </a:r>
          </a:p>
          <a:p>
            <a:pPr marL="285750" indent="-285750" algn="just" defTabSz="449263" eaLnBrk="0" hangingPunct="0">
              <a:spcBef>
                <a:spcPts val="800"/>
              </a:spcBef>
              <a:buSzPct val="100000"/>
              <a:buFontTx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kern="0" dirty="0" smtClean="0">
                <a:solidFill>
                  <a:srgbClr val="008000"/>
                </a:solidFill>
                <a:latin typeface="Tahoma" pitchFamily="32" charset="0"/>
                <a:cs typeface="Tahoma" pitchFamily="32" charset="0"/>
              </a:rPr>
              <a:t>Открыты вновь – Аксубаевский (+1), Актанышский (+1), </a:t>
            </a:r>
            <a:r>
              <a:rPr lang="ru-RU" b="1" kern="0" dirty="0" err="1" smtClean="0">
                <a:solidFill>
                  <a:srgbClr val="008000"/>
                </a:solidFill>
                <a:latin typeface="Tahoma" pitchFamily="32" charset="0"/>
                <a:cs typeface="Tahoma" pitchFamily="32" charset="0"/>
              </a:rPr>
              <a:t>Альметьевский</a:t>
            </a:r>
            <a:r>
              <a:rPr lang="ru-RU" b="1" kern="0" dirty="0" smtClean="0">
                <a:solidFill>
                  <a:srgbClr val="008000"/>
                </a:solidFill>
                <a:latin typeface="Tahoma" pitchFamily="32" charset="0"/>
                <a:cs typeface="Tahoma" pitchFamily="32" charset="0"/>
              </a:rPr>
              <a:t> (+3), </a:t>
            </a:r>
            <a:r>
              <a:rPr lang="ru-RU" b="1" kern="0" dirty="0" err="1" smtClean="0">
                <a:solidFill>
                  <a:srgbClr val="008000"/>
                </a:solidFill>
                <a:latin typeface="Tahoma" pitchFamily="32" charset="0"/>
                <a:cs typeface="Tahoma" pitchFamily="32" charset="0"/>
              </a:rPr>
              <a:t>Апастовский</a:t>
            </a:r>
            <a:r>
              <a:rPr lang="ru-RU" b="1" kern="0" dirty="0" smtClean="0">
                <a:solidFill>
                  <a:srgbClr val="008000"/>
                </a:solidFill>
                <a:latin typeface="Tahoma" pitchFamily="32" charset="0"/>
                <a:cs typeface="Tahoma" pitchFamily="32" charset="0"/>
              </a:rPr>
              <a:t> (+8), Арский (+5), </a:t>
            </a:r>
            <a:r>
              <a:rPr lang="ru-RU" b="1" kern="0" dirty="0" err="1" smtClean="0">
                <a:solidFill>
                  <a:srgbClr val="008000"/>
                </a:solidFill>
                <a:latin typeface="Tahoma" pitchFamily="32" charset="0"/>
                <a:cs typeface="Tahoma" pitchFamily="32" charset="0"/>
              </a:rPr>
              <a:t>Атнинский</a:t>
            </a:r>
            <a:r>
              <a:rPr lang="ru-RU" b="1" kern="0" dirty="0" smtClean="0">
                <a:solidFill>
                  <a:srgbClr val="008000"/>
                </a:solidFill>
                <a:latin typeface="Tahoma" pitchFamily="32" charset="0"/>
                <a:cs typeface="Tahoma" pitchFamily="32" charset="0"/>
              </a:rPr>
              <a:t> (+3), </a:t>
            </a:r>
            <a:r>
              <a:rPr lang="ru-RU" b="1" kern="0" dirty="0" err="1" smtClean="0">
                <a:solidFill>
                  <a:srgbClr val="008000"/>
                </a:solidFill>
                <a:latin typeface="Tahoma" pitchFamily="32" charset="0"/>
                <a:cs typeface="Tahoma" pitchFamily="32" charset="0"/>
              </a:rPr>
              <a:t>Бавлинский</a:t>
            </a:r>
            <a:r>
              <a:rPr lang="ru-RU" b="1" kern="0" dirty="0" smtClean="0">
                <a:solidFill>
                  <a:srgbClr val="008000"/>
                </a:solidFill>
                <a:latin typeface="Tahoma" pitchFamily="32" charset="0"/>
                <a:cs typeface="Tahoma" pitchFamily="32" charset="0"/>
              </a:rPr>
              <a:t> (+1), </a:t>
            </a:r>
            <a:r>
              <a:rPr lang="ru-RU" b="1" kern="0" dirty="0" err="1" smtClean="0">
                <a:solidFill>
                  <a:srgbClr val="008000"/>
                </a:solidFill>
                <a:latin typeface="Tahoma" pitchFamily="32" charset="0"/>
                <a:cs typeface="Tahoma" pitchFamily="32" charset="0"/>
              </a:rPr>
              <a:t>Дрожжановский</a:t>
            </a:r>
            <a:r>
              <a:rPr lang="ru-RU" b="1" kern="0" dirty="0" smtClean="0">
                <a:solidFill>
                  <a:srgbClr val="008000"/>
                </a:solidFill>
                <a:latin typeface="Tahoma" pitchFamily="32" charset="0"/>
                <a:cs typeface="Tahoma" pitchFamily="32" charset="0"/>
              </a:rPr>
              <a:t> (+23), Елабужский (+22), Заинский (+5), Зеленодольский (+5), </a:t>
            </a:r>
            <a:r>
              <a:rPr lang="ru-RU" b="1" kern="0" dirty="0" err="1" smtClean="0">
                <a:solidFill>
                  <a:srgbClr val="008000"/>
                </a:solidFill>
                <a:latin typeface="Tahoma" pitchFamily="32" charset="0"/>
                <a:cs typeface="Tahoma" pitchFamily="32" charset="0"/>
              </a:rPr>
              <a:t>Кайбицкий</a:t>
            </a:r>
            <a:r>
              <a:rPr lang="ru-RU" b="1" kern="0" dirty="0" smtClean="0">
                <a:solidFill>
                  <a:srgbClr val="008000"/>
                </a:solidFill>
                <a:latin typeface="Tahoma" pitchFamily="32" charset="0"/>
                <a:cs typeface="Tahoma" pitchFamily="32" charset="0"/>
              </a:rPr>
              <a:t> (+7), Лаишевский (+2), Лениногорский (+1), Мамадышский (+2), Муслюмовский (+18), Нижнекамский (+26), </a:t>
            </a:r>
            <a:r>
              <a:rPr lang="ru-RU" b="1" kern="0" dirty="0" err="1" smtClean="0">
                <a:solidFill>
                  <a:srgbClr val="008000"/>
                </a:solidFill>
                <a:latin typeface="Tahoma" pitchFamily="32" charset="0"/>
                <a:cs typeface="Tahoma" pitchFamily="32" charset="0"/>
              </a:rPr>
              <a:t>Новошешминский</a:t>
            </a:r>
            <a:r>
              <a:rPr lang="ru-RU" b="1" kern="0" dirty="0" smtClean="0">
                <a:solidFill>
                  <a:srgbClr val="008000"/>
                </a:solidFill>
                <a:latin typeface="Tahoma" pitchFamily="32" charset="0"/>
                <a:cs typeface="Tahoma" pitchFamily="32" charset="0"/>
              </a:rPr>
              <a:t> (+6), Нурлатский (+2), </a:t>
            </a:r>
            <a:r>
              <a:rPr lang="ru-RU" b="1" kern="0" dirty="0" err="1" smtClean="0">
                <a:solidFill>
                  <a:srgbClr val="008000"/>
                </a:solidFill>
                <a:latin typeface="Tahoma" pitchFamily="32" charset="0"/>
                <a:cs typeface="Tahoma" pitchFamily="32" charset="0"/>
              </a:rPr>
              <a:t>Пестречинский</a:t>
            </a:r>
            <a:r>
              <a:rPr lang="ru-RU" b="1" kern="0" dirty="0" smtClean="0">
                <a:solidFill>
                  <a:srgbClr val="008000"/>
                </a:solidFill>
                <a:latin typeface="Tahoma" pitchFamily="32" charset="0"/>
                <a:cs typeface="Tahoma" pitchFamily="32" charset="0"/>
              </a:rPr>
              <a:t> (+6), </a:t>
            </a:r>
            <a:r>
              <a:rPr lang="ru-RU" b="1" kern="0" dirty="0" err="1" smtClean="0">
                <a:solidFill>
                  <a:srgbClr val="008000"/>
                </a:solidFill>
                <a:latin typeface="Tahoma" pitchFamily="32" charset="0"/>
                <a:cs typeface="Tahoma" pitchFamily="32" charset="0"/>
              </a:rPr>
              <a:t>Сармановский</a:t>
            </a:r>
            <a:r>
              <a:rPr lang="ru-RU" b="1" kern="0" dirty="0" smtClean="0">
                <a:solidFill>
                  <a:srgbClr val="008000"/>
                </a:solidFill>
                <a:latin typeface="Tahoma" pitchFamily="32" charset="0"/>
                <a:cs typeface="Tahoma" pitchFamily="32" charset="0"/>
              </a:rPr>
              <a:t> (+2), </a:t>
            </a:r>
            <a:r>
              <a:rPr lang="ru-RU" b="1" kern="0" dirty="0" err="1" smtClean="0">
                <a:solidFill>
                  <a:srgbClr val="008000"/>
                </a:solidFill>
                <a:latin typeface="Tahoma" pitchFamily="32" charset="0"/>
                <a:cs typeface="Tahoma" pitchFamily="32" charset="0"/>
              </a:rPr>
              <a:t>Тетюшский</a:t>
            </a:r>
            <a:r>
              <a:rPr lang="ru-RU" b="1" kern="0" dirty="0" smtClean="0">
                <a:solidFill>
                  <a:srgbClr val="008000"/>
                </a:solidFill>
                <a:latin typeface="Tahoma" pitchFamily="32" charset="0"/>
                <a:cs typeface="Tahoma" pitchFamily="32" charset="0"/>
              </a:rPr>
              <a:t> (+8), Тукаевский (+5), </a:t>
            </a:r>
            <a:r>
              <a:rPr lang="ru-RU" b="1" kern="0" dirty="0" err="1" smtClean="0">
                <a:solidFill>
                  <a:srgbClr val="008000"/>
                </a:solidFill>
                <a:latin typeface="Tahoma" pitchFamily="32" charset="0"/>
                <a:cs typeface="Tahoma" pitchFamily="32" charset="0"/>
              </a:rPr>
              <a:t>Тюлячинский</a:t>
            </a:r>
            <a:r>
              <a:rPr lang="ru-RU" b="1" kern="0" dirty="0" smtClean="0">
                <a:solidFill>
                  <a:srgbClr val="008000"/>
                </a:solidFill>
                <a:latin typeface="Tahoma" pitchFamily="32" charset="0"/>
                <a:cs typeface="Tahoma" pitchFamily="32" charset="0"/>
              </a:rPr>
              <a:t> (+4), </a:t>
            </a:r>
            <a:r>
              <a:rPr lang="ru-RU" b="1" kern="0" dirty="0" err="1" smtClean="0">
                <a:solidFill>
                  <a:srgbClr val="008000"/>
                </a:solidFill>
                <a:latin typeface="Tahoma" pitchFamily="32" charset="0"/>
                <a:cs typeface="Tahoma" pitchFamily="32" charset="0"/>
              </a:rPr>
              <a:t>Черемшанский</a:t>
            </a:r>
            <a:r>
              <a:rPr lang="ru-RU" b="1" kern="0" dirty="0" smtClean="0">
                <a:solidFill>
                  <a:srgbClr val="008000"/>
                </a:solidFill>
                <a:latin typeface="Tahoma" pitchFamily="32" charset="0"/>
                <a:cs typeface="Tahoma" pitchFamily="32" charset="0"/>
              </a:rPr>
              <a:t> (+1), </a:t>
            </a:r>
            <a:r>
              <a:rPr lang="ru-RU" b="1" kern="0" dirty="0" err="1" smtClean="0">
                <a:solidFill>
                  <a:srgbClr val="008000"/>
                </a:solidFill>
                <a:latin typeface="Tahoma" pitchFamily="32" charset="0"/>
                <a:cs typeface="Tahoma" pitchFamily="32" charset="0"/>
              </a:rPr>
              <a:t>Ютазинский</a:t>
            </a:r>
            <a:r>
              <a:rPr lang="ru-RU" b="1" kern="0" dirty="0" smtClean="0">
                <a:solidFill>
                  <a:srgbClr val="008000"/>
                </a:solidFill>
                <a:latin typeface="Tahoma" pitchFamily="32" charset="0"/>
                <a:cs typeface="Tahoma" pitchFamily="32" charset="0"/>
              </a:rPr>
              <a:t> (+2), г. Казань (+1), г. Набережные Челны (+2)</a:t>
            </a:r>
          </a:p>
        </p:txBody>
      </p:sp>
    </p:spTree>
    <p:extLst>
      <p:ext uri="{BB962C8B-B14F-4D97-AF65-F5344CB8AC3E}">
        <p14:creationId xmlns:p14="http://schemas.microsoft.com/office/powerpoint/2010/main" val="39924395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262" y="-243408"/>
            <a:ext cx="9355262" cy="689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639"/>
            <a:ext cx="1403350" cy="6855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39114"/>
            <a:ext cx="658812" cy="859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7" name="AutoShape 4"/>
          <p:cNvSpPr>
            <a:spLocks noChangeArrowheads="1"/>
          </p:cNvSpPr>
          <p:nvPr/>
        </p:nvSpPr>
        <p:spPr bwMode="auto">
          <a:xfrm>
            <a:off x="701675" y="6403059"/>
            <a:ext cx="8370888" cy="385114"/>
          </a:xfrm>
          <a:custGeom>
            <a:avLst/>
            <a:gdLst>
              <a:gd name="T0" fmla="*/ 0 w 8370888"/>
              <a:gd name="T1" fmla="*/ 0 h 288925"/>
              <a:gd name="T2" fmla="*/ 8322733 w 8370888"/>
              <a:gd name="T3" fmla="*/ 0 h 288925"/>
              <a:gd name="T4" fmla="*/ 8370888 w 8370888"/>
              <a:gd name="T5" fmla="*/ 48155 h 288925"/>
              <a:gd name="T6" fmla="*/ 8370888 w 8370888"/>
              <a:gd name="T7" fmla="*/ 288925 h 288925"/>
              <a:gd name="T8" fmla="*/ 8370888 w 8370888"/>
              <a:gd name="T9" fmla="*/ 288925 h 288925"/>
              <a:gd name="T10" fmla="*/ 48155 w 8370888"/>
              <a:gd name="T11" fmla="*/ 288925 h 288925"/>
              <a:gd name="T12" fmla="*/ 0 w 8370888"/>
              <a:gd name="T13" fmla="*/ 240770 h 288925"/>
              <a:gd name="T14" fmla="*/ 0 w 8370888"/>
              <a:gd name="T15" fmla="*/ 0 h 2889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370888"/>
              <a:gd name="T25" fmla="*/ 0 h 288925"/>
              <a:gd name="T26" fmla="*/ 8370888 w 8370888"/>
              <a:gd name="T27" fmla="*/ 288925 h 2889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370888" h="288925">
                <a:moveTo>
                  <a:pt x="0" y="0"/>
                </a:moveTo>
                <a:lnTo>
                  <a:pt x="8322733" y="0"/>
                </a:lnTo>
                <a:lnTo>
                  <a:pt x="8370888" y="48155"/>
                </a:lnTo>
                <a:lnTo>
                  <a:pt x="8370888" y="288925"/>
                </a:lnTo>
                <a:lnTo>
                  <a:pt x="48155" y="288925"/>
                </a:lnTo>
                <a:lnTo>
                  <a:pt x="0" y="24077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4780C5"/>
              </a:gs>
              <a:gs pos="100000">
                <a:srgbClr val="254872"/>
              </a:gs>
            </a:gsLst>
            <a:lin ang="10800000" scaled="1"/>
          </a:gradFill>
          <a:ln w="25560">
            <a:solidFill>
              <a:srgbClr val="385D8A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</p:spPr>
        <p:txBody>
          <a:bodyPr lIns="90000" tIns="46800" rIns="90000" bIns="46800" anchor="ctr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dirty="0">
                <a:solidFill>
                  <a:srgbClr val="FFFFFF"/>
                </a:solidFill>
              </a:rPr>
              <a:t>Министерство образования и науки Республики Татарстан</a:t>
            </a:r>
          </a:p>
        </p:txBody>
      </p:sp>
      <p:sp>
        <p:nvSpPr>
          <p:cNvPr id="3078" name="Text Box 5"/>
          <p:cNvSpPr txBox="1">
            <a:spLocks noChangeArrowheads="1"/>
          </p:cNvSpPr>
          <p:nvPr/>
        </p:nvSpPr>
        <p:spPr bwMode="auto">
          <a:xfrm>
            <a:off x="1547664" y="132472"/>
            <a:ext cx="7056438" cy="706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079" name="Rectangle 6"/>
          <p:cNvSpPr>
            <a:spLocks noChangeArrowheads="1"/>
          </p:cNvSpPr>
          <p:nvPr/>
        </p:nvSpPr>
        <p:spPr bwMode="auto">
          <a:xfrm>
            <a:off x="701675" y="253923"/>
            <a:ext cx="8370888" cy="4157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1" dirty="0" smtClean="0">
                <a:solidFill>
                  <a:srgbClr val="002060"/>
                </a:solidFill>
              </a:rPr>
              <a:t>Школьные спортивные клубы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2400" b="1" dirty="0">
              <a:solidFill>
                <a:srgbClr val="002060"/>
              </a:solidFill>
              <a:cs typeface="Arial" pitchFamily="34" charset="0"/>
            </a:endParaRP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1" dirty="0" smtClean="0">
                <a:solidFill>
                  <a:srgbClr val="FF0000"/>
                </a:solidFill>
                <a:cs typeface="Arial" pitchFamily="34" charset="0"/>
              </a:rPr>
              <a:t>отсутствуют или закрыты:</a:t>
            </a: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1" dirty="0" smtClean="0">
                <a:solidFill>
                  <a:srgbClr val="FF0000"/>
                </a:solidFill>
                <a:cs typeface="Arial" pitchFamily="34" charset="0"/>
              </a:rPr>
              <a:t> – </a:t>
            </a:r>
            <a:r>
              <a:rPr lang="ru-RU" sz="2400" b="1" dirty="0" err="1" smtClean="0">
                <a:solidFill>
                  <a:srgbClr val="FF0000"/>
                </a:solidFill>
                <a:cs typeface="Arial" pitchFamily="34" charset="0"/>
              </a:rPr>
              <a:t>Агрызский</a:t>
            </a:r>
            <a:r>
              <a:rPr lang="ru-RU" sz="2400" b="1" dirty="0" smtClean="0">
                <a:solidFill>
                  <a:srgbClr val="FF0000"/>
                </a:solidFill>
                <a:cs typeface="Arial" pitchFamily="34" charset="0"/>
              </a:rPr>
              <a:t> (0), </a:t>
            </a:r>
          </a:p>
          <a:p>
            <a:pPr marL="342900" indent="-342900" algn="just">
              <a:buFontTx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1" dirty="0" err="1" smtClean="0">
                <a:solidFill>
                  <a:srgbClr val="FF0000"/>
                </a:solidFill>
                <a:cs typeface="Arial" pitchFamily="34" charset="0"/>
              </a:rPr>
              <a:t>Алькеевский</a:t>
            </a:r>
            <a:r>
              <a:rPr lang="ru-RU" sz="2400" b="1" dirty="0" smtClean="0">
                <a:solidFill>
                  <a:srgbClr val="FF0000"/>
                </a:solidFill>
                <a:cs typeface="Arial" pitchFamily="34" charset="0"/>
              </a:rPr>
              <a:t> (0), </a:t>
            </a:r>
          </a:p>
          <a:p>
            <a:pPr marL="342900" indent="-342900" algn="just">
              <a:buFontTx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1" dirty="0" err="1" smtClean="0">
                <a:solidFill>
                  <a:srgbClr val="FF0000"/>
                </a:solidFill>
                <a:cs typeface="Arial" pitchFamily="34" charset="0"/>
              </a:rPr>
              <a:t>Балтасинский</a:t>
            </a:r>
            <a:r>
              <a:rPr lang="ru-RU" sz="2400" b="1" dirty="0" smtClean="0">
                <a:solidFill>
                  <a:srgbClr val="FF0000"/>
                </a:solidFill>
                <a:cs typeface="Arial" pitchFamily="34" charset="0"/>
              </a:rPr>
              <a:t> (-5), </a:t>
            </a:r>
          </a:p>
          <a:p>
            <a:pPr marL="342900" indent="-342900" algn="just">
              <a:buFontTx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1" dirty="0" smtClean="0">
                <a:solidFill>
                  <a:srgbClr val="FF0000"/>
                </a:solidFill>
                <a:cs typeface="Arial" pitchFamily="34" charset="0"/>
              </a:rPr>
              <a:t>Буинский (0), </a:t>
            </a:r>
          </a:p>
          <a:p>
            <a:pPr marL="342900" indent="-342900" algn="just">
              <a:buFontTx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1" dirty="0" smtClean="0">
                <a:solidFill>
                  <a:srgbClr val="FF0000"/>
                </a:solidFill>
                <a:cs typeface="Arial" pitchFamily="34" charset="0"/>
              </a:rPr>
              <a:t>Менделеевский (0), </a:t>
            </a:r>
          </a:p>
          <a:p>
            <a:pPr marL="342900" indent="-342900" algn="just">
              <a:buFontTx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1" dirty="0" smtClean="0">
                <a:solidFill>
                  <a:srgbClr val="FF0000"/>
                </a:solidFill>
                <a:cs typeface="Arial" pitchFamily="34" charset="0"/>
              </a:rPr>
              <a:t>Рыбно-</a:t>
            </a:r>
            <a:r>
              <a:rPr lang="ru-RU" sz="2400" b="1" dirty="0" err="1" smtClean="0">
                <a:solidFill>
                  <a:srgbClr val="FF0000"/>
                </a:solidFill>
                <a:cs typeface="Arial" pitchFamily="34" charset="0"/>
              </a:rPr>
              <a:t>Слободский</a:t>
            </a:r>
            <a:r>
              <a:rPr lang="ru-RU" sz="2400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cs typeface="Arial" pitchFamily="34" charset="0"/>
              </a:rPr>
              <a:t>(0), </a:t>
            </a:r>
          </a:p>
          <a:p>
            <a:pPr marL="342900" indent="-342900" algn="just">
              <a:buFontTx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1" dirty="0" smtClean="0">
                <a:solidFill>
                  <a:srgbClr val="FF0000"/>
                </a:solidFill>
                <a:cs typeface="Arial" pitchFamily="34" charset="0"/>
              </a:rPr>
              <a:t>Спасский (0), </a:t>
            </a:r>
          </a:p>
          <a:p>
            <a:pPr marL="342900" indent="-342900" algn="just">
              <a:buFontTx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1" dirty="0" smtClean="0">
                <a:solidFill>
                  <a:srgbClr val="FF0000"/>
                </a:solidFill>
                <a:cs typeface="Arial" pitchFamily="34" charset="0"/>
              </a:rPr>
              <a:t>Чистопольский (0)</a:t>
            </a:r>
            <a:endParaRPr lang="ru-RU" sz="2400" b="1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38200" y="1108345"/>
            <a:ext cx="8126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49263" eaLnBrk="0" hangingPunct="0">
              <a:spcBef>
                <a:spcPts val="80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kern="0" dirty="0" smtClean="0">
                <a:solidFill>
                  <a:srgbClr val="FF0000"/>
                </a:solidFill>
                <a:latin typeface="Tahoma" pitchFamily="32" charset="0"/>
                <a:cs typeface="Tahoma" pitchFamily="32" charset="0"/>
              </a:rPr>
              <a:t> </a:t>
            </a:r>
            <a:endParaRPr lang="ru-RU" b="1" kern="0" dirty="0" smtClean="0">
              <a:solidFill>
                <a:srgbClr val="008000"/>
              </a:solidFill>
              <a:latin typeface="Tahoma" pitchFamily="32" charset="0"/>
              <a:cs typeface="Tahoma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6570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/>
          <p:cNvSpPr>
            <a:spLocks noChangeArrowheads="1"/>
          </p:cNvSpPr>
          <p:nvPr/>
        </p:nvSpPr>
        <p:spPr bwMode="auto">
          <a:xfrm>
            <a:off x="701675" y="6403059"/>
            <a:ext cx="8370888" cy="385114"/>
          </a:xfrm>
          <a:custGeom>
            <a:avLst/>
            <a:gdLst>
              <a:gd name="T0" fmla="*/ 0 w 8370888"/>
              <a:gd name="T1" fmla="*/ 0 h 288925"/>
              <a:gd name="T2" fmla="*/ 8322733 w 8370888"/>
              <a:gd name="T3" fmla="*/ 0 h 288925"/>
              <a:gd name="T4" fmla="*/ 8370888 w 8370888"/>
              <a:gd name="T5" fmla="*/ 48155 h 288925"/>
              <a:gd name="T6" fmla="*/ 8370888 w 8370888"/>
              <a:gd name="T7" fmla="*/ 288925 h 288925"/>
              <a:gd name="T8" fmla="*/ 8370888 w 8370888"/>
              <a:gd name="T9" fmla="*/ 288925 h 288925"/>
              <a:gd name="T10" fmla="*/ 48155 w 8370888"/>
              <a:gd name="T11" fmla="*/ 288925 h 288925"/>
              <a:gd name="T12" fmla="*/ 0 w 8370888"/>
              <a:gd name="T13" fmla="*/ 240770 h 288925"/>
              <a:gd name="T14" fmla="*/ 0 w 8370888"/>
              <a:gd name="T15" fmla="*/ 0 h 2889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370888"/>
              <a:gd name="T25" fmla="*/ 0 h 288925"/>
              <a:gd name="T26" fmla="*/ 8370888 w 8370888"/>
              <a:gd name="T27" fmla="*/ 288925 h 2889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370888" h="288925">
                <a:moveTo>
                  <a:pt x="0" y="0"/>
                </a:moveTo>
                <a:lnTo>
                  <a:pt x="8322733" y="0"/>
                </a:lnTo>
                <a:lnTo>
                  <a:pt x="8370888" y="48155"/>
                </a:lnTo>
                <a:lnTo>
                  <a:pt x="8370888" y="288925"/>
                </a:lnTo>
                <a:lnTo>
                  <a:pt x="48155" y="288925"/>
                </a:lnTo>
                <a:lnTo>
                  <a:pt x="0" y="24077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4780C5"/>
              </a:gs>
              <a:gs pos="100000">
                <a:srgbClr val="254872"/>
              </a:gs>
            </a:gsLst>
            <a:lin ang="10800000" scaled="1"/>
          </a:gradFill>
          <a:ln w="25560">
            <a:solidFill>
              <a:srgbClr val="385D8A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</p:spPr>
        <p:txBody>
          <a:bodyPr lIns="90000" tIns="46800" rIns="90000" bIns="46800" anchor="ctr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dirty="0">
                <a:solidFill>
                  <a:srgbClr val="FFFFFF"/>
                </a:solidFill>
              </a:rPr>
              <a:t>Министерство образования и науки Республики Татарстан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701675" cy="6654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39114"/>
            <a:ext cx="658812" cy="859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68665"/>
            <a:ext cx="7772400" cy="888128"/>
          </a:xfrm>
        </p:spPr>
        <p:txBody>
          <a:bodyPr/>
          <a:lstStyle/>
          <a:p>
            <a:r>
              <a:rPr lang="ru-RU" sz="2800" b="1" dirty="0">
                <a:solidFill>
                  <a:srgbClr val="002060"/>
                </a:solidFill>
              </a:rPr>
              <a:t>Рейтинг 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результативности участия 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в спортивно-оздоровительных проектах 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(2014-2015 учебный год)</a:t>
            </a:r>
            <a:endParaRPr lang="ru-RU" sz="2800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838200" y="2060848"/>
            <a:ext cx="7910264" cy="4032447"/>
          </a:xfrm>
        </p:spPr>
        <p:txBody>
          <a:bodyPr/>
          <a:lstStyle/>
          <a:p>
            <a:endParaRPr lang="ru-RU" sz="28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Критерии </a:t>
            </a:r>
          </a:p>
          <a:p>
            <a:pPr algn="l">
              <a:spcAft>
                <a:spcPts val="0"/>
              </a:spcAft>
            </a:pPr>
            <a:r>
              <a:rPr lang="ru-RU" sz="2200" b="1" dirty="0">
                <a:latin typeface="Times New Roman"/>
                <a:ea typeface="Times New Roman"/>
              </a:rPr>
              <a:t>10 б. -  участие в республиканских мероприятиях (муниципальные, зональные, финальные этапы)</a:t>
            </a:r>
          </a:p>
          <a:p>
            <a:pPr algn="l">
              <a:spcAft>
                <a:spcPts val="0"/>
              </a:spcAft>
            </a:pPr>
            <a:r>
              <a:rPr lang="ru-RU" sz="2200" b="1" dirty="0">
                <a:latin typeface="Times New Roman"/>
                <a:ea typeface="Times New Roman"/>
              </a:rPr>
              <a:t>30 б. – участие во Всероссийских мероприятиях</a:t>
            </a:r>
          </a:p>
          <a:p>
            <a:pPr algn="l">
              <a:spcAft>
                <a:spcPts val="0"/>
              </a:spcAft>
            </a:pPr>
            <a:r>
              <a:rPr lang="ru-RU" sz="2200" b="1" dirty="0">
                <a:latin typeface="Times New Roman"/>
                <a:ea typeface="Times New Roman"/>
              </a:rPr>
              <a:t>30 б. -  проведение мероприятий на территории района</a:t>
            </a:r>
          </a:p>
          <a:p>
            <a:pPr algn="l">
              <a:spcAft>
                <a:spcPts val="0"/>
              </a:spcAft>
            </a:pPr>
            <a:r>
              <a:rPr lang="ru-RU" sz="2200" b="1" dirty="0">
                <a:latin typeface="Times New Roman"/>
                <a:ea typeface="Times New Roman"/>
              </a:rPr>
              <a:t>50 б -   призовые места в республике</a:t>
            </a:r>
          </a:p>
          <a:p>
            <a:pPr algn="l">
              <a:spcAft>
                <a:spcPts val="0"/>
              </a:spcAft>
            </a:pPr>
            <a:r>
              <a:rPr lang="ru-RU" sz="2200" b="1" dirty="0">
                <a:latin typeface="Times New Roman"/>
                <a:ea typeface="Times New Roman"/>
              </a:rPr>
              <a:t>50 б. -  призовые места во Всероссийских соревнованиях</a:t>
            </a:r>
          </a:p>
          <a:p>
            <a:pPr>
              <a:spcAft>
                <a:spcPts val="0"/>
              </a:spcAft>
            </a:pPr>
            <a:r>
              <a:rPr lang="ru-RU" sz="2200" b="1" dirty="0">
                <a:latin typeface="Times New Roman"/>
                <a:ea typeface="Times New Roman"/>
              </a:rPr>
              <a:t> </a:t>
            </a:r>
          </a:p>
          <a:p>
            <a:pPr>
              <a:spcAft>
                <a:spcPts val="0"/>
              </a:spcAft>
            </a:pPr>
            <a:r>
              <a:rPr lang="ru-RU" sz="4000" dirty="0">
                <a:latin typeface="Times New Roman"/>
                <a:ea typeface="Times New Roman"/>
              </a:rPr>
              <a:t> </a:t>
            </a:r>
          </a:p>
          <a:p>
            <a:endParaRPr lang="ru-RU" sz="28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26396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/>
          <p:cNvSpPr>
            <a:spLocks noChangeArrowheads="1"/>
          </p:cNvSpPr>
          <p:nvPr/>
        </p:nvSpPr>
        <p:spPr bwMode="auto">
          <a:xfrm>
            <a:off x="701675" y="6403059"/>
            <a:ext cx="8370888" cy="385114"/>
          </a:xfrm>
          <a:custGeom>
            <a:avLst/>
            <a:gdLst>
              <a:gd name="T0" fmla="*/ 0 w 8370888"/>
              <a:gd name="T1" fmla="*/ 0 h 288925"/>
              <a:gd name="T2" fmla="*/ 8322733 w 8370888"/>
              <a:gd name="T3" fmla="*/ 0 h 288925"/>
              <a:gd name="T4" fmla="*/ 8370888 w 8370888"/>
              <a:gd name="T5" fmla="*/ 48155 h 288925"/>
              <a:gd name="T6" fmla="*/ 8370888 w 8370888"/>
              <a:gd name="T7" fmla="*/ 288925 h 288925"/>
              <a:gd name="T8" fmla="*/ 8370888 w 8370888"/>
              <a:gd name="T9" fmla="*/ 288925 h 288925"/>
              <a:gd name="T10" fmla="*/ 48155 w 8370888"/>
              <a:gd name="T11" fmla="*/ 288925 h 288925"/>
              <a:gd name="T12" fmla="*/ 0 w 8370888"/>
              <a:gd name="T13" fmla="*/ 240770 h 288925"/>
              <a:gd name="T14" fmla="*/ 0 w 8370888"/>
              <a:gd name="T15" fmla="*/ 0 h 2889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370888"/>
              <a:gd name="T25" fmla="*/ 0 h 288925"/>
              <a:gd name="T26" fmla="*/ 8370888 w 8370888"/>
              <a:gd name="T27" fmla="*/ 288925 h 2889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370888" h="288925">
                <a:moveTo>
                  <a:pt x="0" y="0"/>
                </a:moveTo>
                <a:lnTo>
                  <a:pt x="8322733" y="0"/>
                </a:lnTo>
                <a:lnTo>
                  <a:pt x="8370888" y="48155"/>
                </a:lnTo>
                <a:lnTo>
                  <a:pt x="8370888" y="288925"/>
                </a:lnTo>
                <a:lnTo>
                  <a:pt x="48155" y="288925"/>
                </a:lnTo>
                <a:lnTo>
                  <a:pt x="0" y="24077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4780C5"/>
              </a:gs>
              <a:gs pos="100000">
                <a:srgbClr val="254872"/>
              </a:gs>
            </a:gsLst>
            <a:lin ang="10800000" scaled="1"/>
          </a:gradFill>
          <a:ln w="25560">
            <a:solidFill>
              <a:srgbClr val="385D8A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</p:spPr>
        <p:txBody>
          <a:bodyPr lIns="90000" tIns="46800" rIns="90000" bIns="46800" anchor="ctr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dirty="0">
                <a:solidFill>
                  <a:srgbClr val="FFFFFF"/>
                </a:solidFill>
              </a:rPr>
              <a:t>Министерство образования и науки Республики Татарстан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701675" cy="6654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39114"/>
            <a:ext cx="658812" cy="859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68665"/>
            <a:ext cx="7772400" cy="888128"/>
          </a:xfrm>
        </p:spPr>
        <p:txBody>
          <a:bodyPr/>
          <a:lstStyle/>
          <a:p>
            <a:r>
              <a:rPr lang="ru-RU" sz="28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Рейтинг </a:t>
            </a:r>
            <a:br>
              <a:rPr lang="ru-RU" sz="28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8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результативности участия </a:t>
            </a:r>
            <a:br>
              <a:rPr lang="ru-RU" sz="28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8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спортивно-оздоровительных проектах </a:t>
            </a:r>
            <a:br>
              <a:rPr lang="ru-RU" sz="28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8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(2014-2015 учебный год)</a:t>
            </a:r>
            <a:endParaRPr lang="ru-RU" sz="2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838200" y="2060848"/>
            <a:ext cx="7910264" cy="4032447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Мероприятия </a:t>
            </a:r>
          </a:p>
          <a:p>
            <a:pPr marL="342900" indent="-342900" algn="just"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Всероссийский конкурс проектов в области внедрения ВФСК ГТО</a:t>
            </a:r>
          </a:p>
          <a:p>
            <a:pPr marL="342900" indent="-342900" algn="just"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Спорт – альтернатива пагубным привычкам</a:t>
            </a:r>
          </a:p>
          <a:p>
            <a:pPr marL="342900" indent="-342900" algn="just"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Чемпионат Школьной баскетбольной лиги «КЭС-БАСКЕТ»</a:t>
            </a:r>
          </a:p>
          <a:p>
            <a:pPr marL="342900" indent="-342900" algn="just"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«Президентские состязания» </a:t>
            </a:r>
          </a:p>
          <a:p>
            <a:pPr marL="342900" indent="-342900" algn="just"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«Президентские спортивные игры»</a:t>
            </a:r>
          </a:p>
          <a:p>
            <a:pPr marL="342900" indent="-342900" algn="just"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«Олимпиада начинается в школе»</a:t>
            </a:r>
          </a:p>
          <a:p>
            <a:pPr algn="l">
              <a:spcAft>
                <a:spcPts val="0"/>
              </a:spcAft>
            </a:pPr>
            <a:r>
              <a:rPr lang="ru-RU" sz="2200" b="1" dirty="0" smtClean="0">
                <a:latin typeface="Times New Roman"/>
                <a:ea typeface="Times New Roman"/>
              </a:rPr>
              <a:t> </a:t>
            </a:r>
            <a:endParaRPr lang="ru-RU" sz="2200" b="1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4000" dirty="0">
                <a:latin typeface="Times New Roman"/>
                <a:ea typeface="Times New Roman"/>
              </a:rPr>
              <a:t> </a:t>
            </a:r>
          </a:p>
          <a:p>
            <a:endParaRPr lang="ru-RU" sz="28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731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50" y="-131854"/>
            <a:ext cx="14017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Rectangle 3"/>
          <p:cNvSpPr>
            <a:spLocks noGrp="1"/>
          </p:cNvSpPr>
          <p:nvPr>
            <p:ph idx="1"/>
          </p:nvPr>
        </p:nvSpPr>
        <p:spPr>
          <a:xfrm>
            <a:off x="153988" y="1047750"/>
            <a:ext cx="9036050" cy="5375275"/>
          </a:xfrm>
        </p:spPr>
        <p:txBody>
          <a:bodyPr/>
          <a:lstStyle/>
          <a:p>
            <a:pPr marL="0" indent="0" eaLnBrk="1">
              <a:spcBef>
                <a:spcPts val="500"/>
              </a:spcBef>
              <a:buNone/>
              <a:defRPr/>
            </a:pPr>
            <a:endParaRPr lang="ru-RU" sz="2400" b="1" dirty="0" smtClean="0"/>
          </a:p>
          <a:p>
            <a:pPr eaLnBrk="1">
              <a:spcBef>
                <a:spcPts val="500"/>
              </a:spcBef>
              <a:defRPr/>
            </a:pPr>
            <a:endParaRPr lang="ru-RU" sz="2400" dirty="0" smtClean="0"/>
          </a:p>
          <a:p>
            <a:pPr eaLnBrk="1">
              <a:spcBef>
                <a:spcPts val="500"/>
              </a:spcBef>
              <a:defRPr/>
            </a:pPr>
            <a:endParaRPr lang="ru-RU" sz="2000" dirty="0" smtClean="0"/>
          </a:p>
          <a:p>
            <a:pPr eaLnBrk="1">
              <a:spcBef>
                <a:spcPts val="500"/>
              </a:spcBef>
              <a:defRPr/>
            </a:pPr>
            <a:endParaRPr lang="ru-RU" altLang="ru-RU" sz="2000" b="1" dirty="0" smtClean="0">
              <a:cs typeface="Tahoma" pitchFamily="34" charset="0"/>
            </a:endParaRPr>
          </a:p>
        </p:txBody>
      </p:sp>
      <p:sp>
        <p:nvSpPr>
          <p:cNvPr id="16388" name="Номер слайда 5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EA8CB7BA-5E87-473D-AFA4-9597D9C2C815}" type="slidenum">
              <a:rPr lang="en-US" altLang="ru-RU" sz="1200" smtClean="0">
                <a:solidFill>
                  <a:srgbClr val="000000"/>
                </a:solidFill>
              </a:rPr>
              <a:pPr algn="r" eaLnBrk="1" hangingPunct="1"/>
              <a:t>7</a:t>
            </a:fld>
            <a:endParaRPr lang="en-US" altLang="ru-RU" sz="1200" smtClean="0">
              <a:solidFill>
                <a:srgbClr val="000000"/>
              </a:solidFill>
            </a:endParaRPr>
          </a:p>
        </p:txBody>
      </p:sp>
      <p:sp>
        <p:nvSpPr>
          <p:cNvPr id="5125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2400" b="1" dirty="0" smtClean="0">
                <a:solidFill>
                  <a:srgbClr val="002060"/>
                </a:solidFill>
              </a:rPr>
              <a:t> Доля школ, имеющих медицинские кабинеты, </a:t>
            </a:r>
            <a:br>
              <a:rPr lang="ru-RU" altLang="ru-RU" sz="2400" b="1" dirty="0" smtClean="0">
                <a:solidFill>
                  <a:srgbClr val="002060"/>
                </a:solidFill>
              </a:rPr>
            </a:br>
            <a:r>
              <a:rPr lang="ru-RU" altLang="ru-RU" sz="2400" b="1" dirty="0" smtClean="0">
                <a:solidFill>
                  <a:srgbClr val="002060"/>
                </a:solidFill>
              </a:rPr>
              <a:t>от общего количества школ, (%)</a:t>
            </a:r>
            <a:br>
              <a:rPr lang="ru-RU" altLang="ru-RU" sz="2400" b="1" dirty="0" smtClean="0">
                <a:solidFill>
                  <a:srgbClr val="002060"/>
                </a:solidFill>
              </a:rPr>
            </a:br>
            <a:r>
              <a:rPr lang="ru-RU" altLang="ru-RU" sz="2400" b="1" dirty="0" smtClean="0">
                <a:solidFill>
                  <a:srgbClr val="002060"/>
                </a:solidFill>
              </a:rPr>
              <a:t> </a:t>
            </a:r>
            <a:endParaRPr lang="ru-RU" altLang="ru-RU" sz="2400" b="1" dirty="0">
              <a:solidFill>
                <a:srgbClr val="002060"/>
              </a:solidFill>
              <a:ea typeface="+mn-ea"/>
              <a:cs typeface="Tahoma" pitchFamily="32" charset="0"/>
            </a:endParaRPr>
          </a:p>
        </p:txBody>
      </p:sp>
      <p:sp>
        <p:nvSpPr>
          <p:cNvPr id="16390" name="Номер слайда 5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F2052E73-F494-4C0A-B916-B8EC32399617}" type="slidenum">
              <a:rPr lang="en-US" altLang="ru-RU" sz="1200" smtClean="0">
                <a:solidFill>
                  <a:srgbClr val="898989"/>
                </a:solidFill>
                <a:latin typeface="Tahoma" pitchFamily="34" charset="0"/>
              </a:rPr>
              <a:pPr algn="r" eaLnBrk="1" hangingPunct="1"/>
              <a:t>7</a:t>
            </a:fld>
            <a:endParaRPr lang="en-US" altLang="ru-RU" sz="1200" smtClean="0">
              <a:solidFill>
                <a:srgbClr val="898989"/>
              </a:solidFill>
              <a:latin typeface="Tahoma" pitchFamily="34" charset="0"/>
            </a:endParaRPr>
          </a:p>
        </p:txBody>
      </p:sp>
      <p:sp>
        <p:nvSpPr>
          <p:cNvPr id="16391" name="Номер слайда 5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50BDC0BA-E05B-493D-98DE-3315BA7769E0}" type="slidenum">
              <a:rPr lang="en-US" altLang="ru-RU" sz="1200" smtClean="0">
                <a:solidFill>
                  <a:srgbClr val="898989"/>
                </a:solidFill>
                <a:latin typeface="Tahoma" pitchFamily="34" charset="0"/>
              </a:rPr>
              <a:pPr algn="r" eaLnBrk="1" hangingPunct="1"/>
              <a:t>7</a:t>
            </a:fld>
            <a:endParaRPr lang="en-US" altLang="ru-RU" sz="1200" smtClean="0">
              <a:solidFill>
                <a:srgbClr val="898989"/>
              </a:solidFill>
              <a:latin typeface="Tahoma" pitchFamily="34" charset="0"/>
            </a:endParaRPr>
          </a:p>
        </p:txBody>
      </p:sp>
      <p:pic>
        <p:nvPicPr>
          <p:cNvPr id="163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6423025"/>
            <a:ext cx="8510587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39114"/>
            <a:ext cx="658812" cy="859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2003997"/>
              </p:ext>
            </p:extLst>
          </p:nvPr>
        </p:nvGraphicFramePr>
        <p:xfrm>
          <a:off x="179388" y="1052736"/>
          <a:ext cx="9031287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2261177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/>
          <p:cNvSpPr>
            <a:spLocks noChangeArrowheads="1"/>
          </p:cNvSpPr>
          <p:nvPr/>
        </p:nvSpPr>
        <p:spPr bwMode="auto">
          <a:xfrm>
            <a:off x="701675" y="6403059"/>
            <a:ext cx="8370888" cy="385114"/>
          </a:xfrm>
          <a:custGeom>
            <a:avLst/>
            <a:gdLst>
              <a:gd name="T0" fmla="*/ 0 w 8370888"/>
              <a:gd name="T1" fmla="*/ 0 h 288925"/>
              <a:gd name="T2" fmla="*/ 8322733 w 8370888"/>
              <a:gd name="T3" fmla="*/ 0 h 288925"/>
              <a:gd name="T4" fmla="*/ 8370888 w 8370888"/>
              <a:gd name="T5" fmla="*/ 48155 h 288925"/>
              <a:gd name="T6" fmla="*/ 8370888 w 8370888"/>
              <a:gd name="T7" fmla="*/ 288925 h 288925"/>
              <a:gd name="T8" fmla="*/ 8370888 w 8370888"/>
              <a:gd name="T9" fmla="*/ 288925 h 288925"/>
              <a:gd name="T10" fmla="*/ 48155 w 8370888"/>
              <a:gd name="T11" fmla="*/ 288925 h 288925"/>
              <a:gd name="T12" fmla="*/ 0 w 8370888"/>
              <a:gd name="T13" fmla="*/ 240770 h 288925"/>
              <a:gd name="T14" fmla="*/ 0 w 8370888"/>
              <a:gd name="T15" fmla="*/ 0 h 2889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370888"/>
              <a:gd name="T25" fmla="*/ 0 h 288925"/>
              <a:gd name="T26" fmla="*/ 8370888 w 8370888"/>
              <a:gd name="T27" fmla="*/ 288925 h 2889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370888" h="288925">
                <a:moveTo>
                  <a:pt x="0" y="0"/>
                </a:moveTo>
                <a:lnTo>
                  <a:pt x="8322733" y="0"/>
                </a:lnTo>
                <a:lnTo>
                  <a:pt x="8370888" y="48155"/>
                </a:lnTo>
                <a:lnTo>
                  <a:pt x="8370888" y="288925"/>
                </a:lnTo>
                <a:lnTo>
                  <a:pt x="48155" y="288925"/>
                </a:lnTo>
                <a:lnTo>
                  <a:pt x="0" y="24077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4780C5"/>
              </a:gs>
              <a:gs pos="100000">
                <a:srgbClr val="254872"/>
              </a:gs>
            </a:gsLst>
            <a:lin ang="10800000" scaled="1"/>
          </a:gradFill>
          <a:ln w="25560">
            <a:solidFill>
              <a:srgbClr val="385D8A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</p:spPr>
        <p:txBody>
          <a:bodyPr lIns="90000" tIns="46800" rIns="90000" bIns="46800" anchor="ctr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dirty="0">
                <a:solidFill>
                  <a:srgbClr val="FFFFFF"/>
                </a:solidFill>
              </a:rPr>
              <a:t>Министерство образования и науки Республики Татарстан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701675" cy="6654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39114"/>
            <a:ext cx="658812" cy="859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68665"/>
            <a:ext cx="7772400" cy="888128"/>
          </a:xfrm>
        </p:spPr>
        <p:txBody>
          <a:bodyPr/>
          <a:lstStyle/>
          <a:p>
            <a:r>
              <a:rPr lang="ru-RU" sz="28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Рейтинг </a:t>
            </a:r>
            <a:br>
              <a:rPr lang="ru-RU" sz="28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8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результативности участия </a:t>
            </a:r>
            <a:br>
              <a:rPr lang="ru-RU" sz="28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8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спортивно-оздоровительных проектах </a:t>
            </a:r>
            <a:br>
              <a:rPr lang="ru-RU" sz="28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8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(2014-2015 учебный год)</a:t>
            </a:r>
            <a:endParaRPr lang="ru-RU" sz="2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838200" y="2060848"/>
            <a:ext cx="7910264" cy="4032447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Мероприятия </a:t>
            </a:r>
          </a:p>
          <a:p>
            <a:pPr marL="342900" indent="-342900" algn="just"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Учитель здоровья России -2014</a:t>
            </a:r>
          </a:p>
          <a:p>
            <a:pPr marL="342900" indent="-342900" algn="just"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Фестиваль Всероссийского физкультурно-спортивного комплекса «Готов к труду и обороне» (ГТО)</a:t>
            </a:r>
          </a:p>
          <a:p>
            <a:pPr marL="342900" indent="-342900" algn="just"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Зональные соревнования по лыжным гонкам и настольному теннису</a:t>
            </a:r>
          </a:p>
          <a:p>
            <a:pPr marL="342900" indent="-342900" algn="just"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Участие во Всероссийских соревнованиях (Всероссийская </a:t>
            </a:r>
            <a:r>
              <a:rPr lang="ru-RU" sz="20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гимназиада</a:t>
            </a:r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школьников,  зимний фестиваль «Президентские спортивные игры», Фестиваль ГТО)</a:t>
            </a:r>
          </a:p>
          <a:p>
            <a:pPr algn="l">
              <a:spcAft>
                <a:spcPts val="0"/>
              </a:spcAft>
            </a:pPr>
            <a:r>
              <a:rPr lang="ru-RU" sz="2200" b="1" dirty="0" smtClean="0">
                <a:latin typeface="Times New Roman"/>
                <a:ea typeface="Times New Roman"/>
              </a:rPr>
              <a:t> </a:t>
            </a:r>
            <a:endParaRPr lang="ru-RU" sz="2200" b="1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4000" dirty="0">
                <a:latin typeface="Times New Roman"/>
                <a:ea typeface="Times New Roman"/>
              </a:rPr>
              <a:t> </a:t>
            </a:r>
          </a:p>
          <a:p>
            <a:endParaRPr lang="ru-RU" sz="28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9018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Рейтинг 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результативности участия 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в спортивно-оздоровительных проектах 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(2014-2015 учебный год)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CB1F4C-99A9-440B-B8EF-0D9DFC6E73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Диаграмма 4"/>
          <p:cNvGraphicFramePr>
            <a:graphicFrameLocks noGrp="1"/>
          </p:cNvGraphicFramePr>
          <p:nvPr>
            <p:ph type="chart" idx="1"/>
          </p:nvPr>
        </p:nvGraphicFramePr>
        <p:xfrm>
          <a:off x="4267200" y="3767931"/>
          <a:ext cx="609600" cy="190500"/>
        </p:xfrm>
        <a:graphic>
          <a:graphicData uri="http://schemas.openxmlformats.org/drawingml/2006/table">
            <a:tbl>
              <a:tblPr/>
              <a:tblGrid>
                <a:gridCol w="609600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1663881"/>
              </p:ext>
            </p:extLst>
          </p:nvPr>
        </p:nvGraphicFramePr>
        <p:xfrm>
          <a:off x="0" y="1616074"/>
          <a:ext cx="9144000" cy="4189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AutoShape 4"/>
          <p:cNvSpPr>
            <a:spLocks noChangeArrowheads="1"/>
          </p:cNvSpPr>
          <p:nvPr/>
        </p:nvSpPr>
        <p:spPr bwMode="auto">
          <a:xfrm>
            <a:off x="0" y="6403059"/>
            <a:ext cx="9072563" cy="385114"/>
          </a:xfrm>
          <a:custGeom>
            <a:avLst/>
            <a:gdLst>
              <a:gd name="T0" fmla="*/ 0 w 8370888"/>
              <a:gd name="T1" fmla="*/ 0 h 288925"/>
              <a:gd name="T2" fmla="*/ 8322733 w 8370888"/>
              <a:gd name="T3" fmla="*/ 0 h 288925"/>
              <a:gd name="T4" fmla="*/ 8370888 w 8370888"/>
              <a:gd name="T5" fmla="*/ 48155 h 288925"/>
              <a:gd name="T6" fmla="*/ 8370888 w 8370888"/>
              <a:gd name="T7" fmla="*/ 288925 h 288925"/>
              <a:gd name="T8" fmla="*/ 8370888 w 8370888"/>
              <a:gd name="T9" fmla="*/ 288925 h 288925"/>
              <a:gd name="T10" fmla="*/ 48155 w 8370888"/>
              <a:gd name="T11" fmla="*/ 288925 h 288925"/>
              <a:gd name="T12" fmla="*/ 0 w 8370888"/>
              <a:gd name="T13" fmla="*/ 240770 h 288925"/>
              <a:gd name="T14" fmla="*/ 0 w 8370888"/>
              <a:gd name="T15" fmla="*/ 0 h 2889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370888"/>
              <a:gd name="T25" fmla="*/ 0 h 288925"/>
              <a:gd name="T26" fmla="*/ 8370888 w 8370888"/>
              <a:gd name="T27" fmla="*/ 288925 h 2889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370888" h="288925">
                <a:moveTo>
                  <a:pt x="0" y="0"/>
                </a:moveTo>
                <a:lnTo>
                  <a:pt x="8322733" y="0"/>
                </a:lnTo>
                <a:lnTo>
                  <a:pt x="8370888" y="48155"/>
                </a:lnTo>
                <a:lnTo>
                  <a:pt x="8370888" y="288925"/>
                </a:lnTo>
                <a:lnTo>
                  <a:pt x="48155" y="288925"/>
                </a:lnTo>
                <a:lnTo>
                  <a:pt x="0" y="24077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4780C5"/>
              </a:gs>
              <a:gs pos="100000">
                <a:srgbClr val="254872"/>
              </a:gs>
            </a:gsLst>
            <a:lin ang="10800000" scaled="1"/>
          </a:gradFill>
          <a:ln w="25560">
            <a:solidFill>
              <a:srgbClr val="385D8A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</p:spPr>
        <p:txBody>
          <a:bodyPr lIns="90000" tIns="46800" rIns="90000" bIns="4680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Министерство образования и науки Республики Татарстан</a:t>
            </a:r>
          </a:p>
        </p:txBody>
      </p:sp>
    </p:spTree>
    <p:extLst>
      <p:ext uri="{BB962C8B-B14F-4D97-AF65-F5344CB8AC3E}">
        <p14:creationId xmlns:p14="http://schemas.microsoft.com/office/powerpoint/2010/main" val="266021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План спортивных мероприятий </a:t>
            </a:r>
            <a:b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 2015-2016 учебный год</a:t>
            </a:r>
            <a: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sz="24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1300957"/>
              </p:ext>
            </p:extLst>
          </p:nvPr>
        </p:nvGraphicFramePr>
        <p:xfrm>
          <a:off x="467544" y="1268759"/>
          <a:ext cx="8280919" cy="4961392"/>
        </p:xfrm>
        <a:graphic>
          <a:graphicData uri="http://schemas.openxmlformats.org/drawingml/2006/table">
            <a:tbl>
              <a:tblPr/>
              <a:tblGrid>
                <a:gridCol w="4357975"/>
                <a:gridCol w="1961472"/>
                <a:gridCol w="1961472"/>
              </a:tblGrid>
              <a:tr h="24799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Вид соревнований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Ориентировочные сроки проведения  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79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Зональные этапы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Финал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04233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Чемпионат Школьной Баскетбольной Лиги "</a:t>
                      </a:r>
                      <a:r>
                        <a:rPr lang="ru-RU" sz="1600" dirty="0" err="1">
                          <a:latin typeface="Times New Roman"/>
                          <a:ea typeface="Calibri"/>
                          <a:cs typeface="Times New Roman"/>
                        </a:rPr>
                        <a:t>КЭС-Баскет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" среди команд общеобразовательных организаций Республики Татарстан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Декабрь 2015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Февраль 2016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7755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Республиканский этап Всероссийских спортивных соревнований школьников "Президентские состязания"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Апрель 2016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7755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Республиканский этап Всероссийскихспортивных игр школьников "Президентские спортивные игры"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Май 2016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127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Республиканский этап Всероссийского летнего Фестиваля ГТО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20-22 мая 2016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127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Республиканский этап Всероссийского зимнего Фестиваля ГТО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29-31 января 2016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7755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Республиканский этап Всероссийского зимнего Фестиваля школьников "Президентские спортивные игры"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10-11 января 2016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338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3852863" algn="l"/>
              </a:tabLst>
            </a:pPr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План спортивных мероприятий </a:t>
            </a:r>
            <a:b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 2015-2016 учебный год</a:t>
            </a:r>
            <a:endParaRPr lang="ru-RU" sz="20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820799"/>
              </p:ext>
            </p:extLst>
          </p:nvPr>
        </p:nvGraphicFramePr>
        <p:xfrm>
          <a:off x="323528" y="1196753"/>
          <a:ext cx="8568952" cy="5304145"/>
        </p:xfrm>
        <a:graphic>
          <a:graphicData uri="http://schemas.openxmlformats.org/drawingml/2006/table">
            <a:tbl>
              <a:tblPr/>
              <a:tblGrid>
                <a:gridCol w="2356084"/>
                <a:gridCol w="2297744"/>
                <a:gridCol w="1986732"/>
                <a:gridCol w="1928392"/>
              </a:tblGrid>
              <a:tr h="289717"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Вид соревнований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Ориентировочные сроки проведения  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9717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Зональные этапы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Финал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579431">
                <a:tc rowSpan="9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Региональный этап Всероссийской Спартакиады среди обучающихся общеобразовательных организаций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"Веселые старты" (5-6 классы)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 28.12.2015-30.12.2015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Февраль 2016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732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Баскетбол </a:t>
                      </a:r>
                      <a:endParaRPr lang="ru-RU" sz="16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2002-2003 г.р.)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1-20 апреля 2016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11-12 мая 2016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732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Волейбол </a:t>
                      </a:r>
                      <a:endParaRPr lang="ru-RU" sz="16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(2000-2001г.р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.)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5-20 марта 2016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28-30 марта 2016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098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Легкоатлетический </a:t>
                      </a: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кросс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(1999-2000, 2003-2004)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28-29 апреля 2016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732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Лыжные </a:t>
                      </a: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гонки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(2002-2003, 2004-2005)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28.12.2015-30.12.2015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 04.01.2016-06.01.2016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732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Плавание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(2003-2004)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 04.01.2016-06.01.2016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732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Мини-футбол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(2003-2004)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9-30 ноября 2015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22-24 января 2016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732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Шашки </a:t>
                      </a:r>
                      <a:endParaRPr lang="ru-RU" sz="16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(2001-2002, 2003-2004)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2-8 ноября 2015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325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Шахматы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(2001-2002)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2-8 ноября </a:t>
                      </a: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2015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065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262" y="-302588"/>
            <a:ext cx="9175750" cy="689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639"/>
            <a:ext cx="1403350" cy="6855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39114"/>
            <a:ext cx="658812" cy="859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7" name="AutoShape 4"/>
          <p:cNvSpPr>
            <a:spLocks noChangeArrowheads="1"/>
          </p:cNvSpPr>
          <p:nvPr/>
        </p:nvSpPr>
        <p:spPr bwMode="auto">
          <a:xfrm>
            <a:off x="701675" y="6403059"/>
            <a:ext cx="8370888" cy="385114"/>
          </a:xfrm>
          <a:custGeom>
            <a:avLst/>
            <a:gdLst>
              <a:gd name="T0" fmla="*/ 0 w 8370888"/>
              <a:gd name="T1" fmla="*/ 0 h 288925"/>
              <a:gd name="T2" fmla="*/ 8322733 w 8370888"/>
              <a:gd name="T3" fmla="*/ 0 h 288925"/>
              <a:gd name="T4" fmla="*/ 8370888 w 8370888"/>
              <a:gd name="T5" fmla="*/ 48155 h 288925"/>
              <a:gd name="T6" fmla="*/ 8370888 w 8370888"/>
              <a:gd name="T7" fmla="*/ 288925 h 288925"/>
              <a:gd name="T8" fmla="*/ 8370888 w 8370888"/>
              <a:gd name="T9" fmla="*/ 288925 h 288925"/>
              <a:gd name="T10" fmla="*/ 48155 w 8370888"/>
              <a:gd name="T11" fmla="*/ 288925 h 288925"/>
              <a:gd name="T12" fmla="*/ 0 w 8370888"/>
              <a:gd name="T13" fmla="*/ 240770 h 288925"/>
              <a:gd name="T14" fmla="*/ 0 w 8370888"/>
              <a:gd name="T15" fmla="*/ 0 h 2889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370888"/>
              <a:gd name="T25" fmla="*/ 0 h 288925"/>
              <a:gd name="T26" fmla="*/ 8370888 w 8370888"/>
              <a:gd name="T27" fmla="*/ 288925 h 2889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370888" h="288925">
                <a:moveTo>
                  <a:pt x="0" y="0"/>
                </a:moveTo>
                <a:lnTo>
                  <a:pt x="8322733" y="0"/>
                </a:lnTo>
                <a:lnTo>
                  <a:pt x="8370888" y="48155"/>
                </a:lnTo>
                <a:lnTo>
                  <a:pt x="8370888" y="288925"/>
                </a:lnTo>
                <a:lnTo>
                  <a:pt x="48155" y="288925"/>
                </a:lnTo>
                <a:lnTo>
                  <a:pt x="0" y="24077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4780C5"/>
              </a:gs>
              <a:gs pos="100000">
                <a:srgbClr val="254872"/>
              </a:gs>
            </a:gsLst>
            <a:lin ang="10800000" scaled="1"/>
          </a:gradFill>
          <a:ln w="25560">
            <a:solidFill>
              <a:srgbClr val="385D8A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</p:spPr>
        <p:txBody>
          <a:bodyPr lIns="90000" tIns="46800" rIns="90000" bIns="46800" anchor="ctr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>
                <a:solidFill>
                  <a:srgbClr val="FFFFFF"/>
                </a:solidFill>
              </a:rPr>
              <a:t>Министерство образования и науки Республики Татарстан</a:t>
            </a:r>
          </a:p>
        </p:txBody>
      </p:sp>
      <p:sp>
        <p:nvSpPr>
          <p:cNvPr id="3078" name="Text Box 5"/>
          <p:cNvSpPr txBox="1">
            <a:spLocks noChangeArrowheads="1"/>
          </p:cNvSpPr>
          <p:nvPr/>
        </p:nvSpPr>
        <p:spPr bwMode="auto">
          <a:xfrm>
            <a:off x="1619250" y="205258"/>
            <a:ext cx="7056438" cy="706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079" name="Rectangle 6"/>
          <p:cNvSpPr>
            <a:spLocks noChangeArrowheads="1"/>
          </p:cNvSpPr>
          <p:nvPr/>
        </p:nvSpPr>
        <p:spPr bwMode="auto">
          <a:xfrm>
            <a:off x="701675" y="253923"/>
            <a:ext cx="8370888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Конкурсы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38200" y="1108345"/>
            <a:ext cx="8126288" cy="3406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49263" eaLnBrk="0" hangingPunct="0">
              <a:spcBef>
                <a:spcPts val="80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kern="0" dirty="0" smtClean="0">
                <a:solidFill>
                  <a:srgbClr val="FF0000"/>
                </a:solidFill>
                <a:latin typeface="Tahoma" pitchFamily="32" charset="0"/>
                <a:cs typeface="Tahoma" pitchFamily="32" charset="0"/>
              </a:rPr>
              <a:t> - Учитель здоровья России -2015</a:t>
            </a:r>
          </a:p>
          <a:p>
            <a:pPr algn="just" defTabSz="449263" eaLnBrk="0" hangingPunct="0">
              <a:spcBef>
                <a:spcPts val="80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kern="0" dirty="0" smtClean="0">
                <a:solidFill>
                  <a:srgbClr val="FF0000"/>
                </a:solidFill>
                <a:latin typeface="Tahoma" pitchFamily="32" charset="0"/>
                <a:cs typeface="Tahoma" pitchFamily="32" charset="0"/>
              </a:rPr>
              <a:t>  - Конкурс на лучший медицинский кабинет</a:t>
            </a:r>
          </a:p>
          <a:p>
            <a:pPr algn="just" defTabSz="449263" eaLnBrk="0" hangingPunct="0">
              <a:spcBef>
                <a:spcPts val="80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kern="0" dirty="0">
                <a:solidFill>
                  <a:srgbClr val="FF0000"/>
                </a:solidFill>
                <a:latin typeface="Tahoma" pitchFamily="32" charset="0"/>
                <a:cs typeface="Tahoma" pitchFamily="32" charset="0"/>
              </a:rPr>
              <a:t> </a:t>
            </a:r>
            <a:r>
              <a:rPr lang="ru-RU" b="1" kern="0" dirty="0" smtClean="0">
                <a:solidFill>
                  <a:srgbClr val="FF0000"/>
                </a:solidFill>
                <a:latin typeface="Tahoma" pitchFamily="32" charset="0"/>
                <a:cs typeface="Tahoma" pitchFamily="32" charset="0"/>
              </a:rPr>
              <a:t>- Спорт – альтернатива пагубным привычкам</a:t>
            </a:r>
          </a:p>
          <a:p>
            <a:pPr algn="just" defTabSz="449263" eaLnBrk="0" hangingPunct="0">
              <a:spcBef>
                <a:spcPts val="80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kern="0" dirty="0" smtClean="0">
                <a:solidFill>
                  <a:srgbClr val="FF0000"/>
                </a:solidFill>
                <a:latin typeface="Tahoma" pitchFamily="32" charset="0"/>
                <a:cs typeface="Tahoma" pitchFamily="32" charset="0"/>
              </a:rPr>
              <a:t> - Олимпиада начинается в школе:</a:t>
            </a:r>
          </a:p>
          <a:p>
            <a:pPr algn="just" defTabSz="449263" eaLnBrk="0" hangingPunct="0">
              <a:spcBef>
                <a:spcPts val="80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kern="0" dirty="0" smtClean="0">
                <a:solidFill>
                  <a:srgbClr val="002060"/>
                </a:solidFill>
                <a:latin typeface="Tahoma" pitchFamily="32" charset="0"/>
                <a:cs typeface="Tahoma" pitchFamily="32" charset="0"/>
              </a:rPr>
              <a:t>«Городские школы»</a:t>
            </a:r>
          </a:p>
          <a:p>
            <a:pPr algn="just" defTabSz="449263" eaLnBrk="0" hangingPunct="0">
              <a:spcBef>
                <a:spcPts val="80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kern="0" dirty="0" smtClean="0">
                <a:solidFill>
                  <a:srgbClr val="002060"/>
                </a:solidFill>
                <a:latin typeface="Tahoma" pitchFamily="32" charset="0"/>
                <a:cs typeface="Tahoma" pitchFamily="32" charset="0"/>
              </a:rPr>
              <a:t>«Сельские школы» </a:t>
            </a:r>
          </a:p>
          <a:p>
            <a:pPr algn="just" defTabSz="449263" eaLnBrk="0" hangingPunct="0">
              <a:spcBef>
                <a:spcPts val="80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kern="0" dirty="0" smtClean="0">
                <a:solidFill>
                  <a:srgbClr val="002060"/>
                </a:solidFill>
                <a:latin typeface="Tahoma" pitchFamily="32" charset="0"/>
                <a:cs typeface="Tahoma" pitchFamily="32" charset="0"/>
              </a:rPr>
              <a:t>«Апробация ВФСК ГТО»</a:t>
            </a:r>
          </a:p>
          <a:p>
            <a:pPr marL="285750" indent="-285750" algn="just" defTabSz="449263" eaLnBrk="0" hangingPunct="0">
              <a:spcBef>
                <a:spcPts val="800"/>
              </a:spcBef>
              <a:buSzPct val="100000"/>
              <a:buFontTx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kern="0" dirty="0" smtClean="0">
                <a:solidFill>
                  <a:srgbClr val="FF0000"/>
                </a:solidFill>
                <a:latin typeface="Tahoma" pitchFamily="32" charset="0"/>
                <a:cs typeface="Tahoma" pitchFamily="32" charset="0"/>
              </a:rPr>
              <a:t>Всероссийские конкурсы на лучшую постановку работы </a:t>
            </a:r>
          </a:p>
          <a:p>
            <a:pPr algn="just" defTabSz="449263" eaLnBrk="0" hangingPunct="0">
              <a:spcBef>
                <a:spcPts val="80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kern="0" dirty="0" smtClean="0">
                <a:solidFill>
                  <a:srgbClr val="FF0000"/>
                </a:solidFill>
                <a:latin typeface="Tahoma" pitchFamily="32" charset="0"/>
                <a:cs typeface="Tahoma" pitchFamily="32" charset="0"/>
              </a:rPr>
              <a:t>по апробации и внедрению ВФСК ГТО  </a:t>
            </a:r>
            <a:endParaRPr lang="ru-RU" b="1" kern="0" dirty="0" smtClean="0">
              <a:solidFill>
                <a:srgbClr val="008000"/>
              </a:solidFill>
              <a:latin typeface="Tahoma" pitchFamily="32" charset="0"/>
              <a:cs typeface="Tahoma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5652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06363"/>
            <a:ext cx="9175750" cy="6899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8588"/>
            <a:ext cx="1403350" cy="6854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-71438"/>
            <a:ext cx="658813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5" name="AutoShape 4"/>
          <p:cNvSpPr>
            <a:spLocks noChangeArrowheads="1"/>
          </p:cNvSpPr>
          <p:nvPr/>
        </p:nvSpPr>
        <p:spPr bwMode="auto">
          <a:xfrm>
            <a:off x="701675" y="6402388"/>
            <a:ext cx="8370888" cy="385762"/>
          </a:xfrm>
          <a:custGeom>
            <a:avLst/>
            <a:gdLst>
              <a:gd name="T0" fmla="*/ 0 w 8370888"/>
              <a:gd name="T1" fmla="*/ 0 h 288925"/>
              <a:gd name="T2" fmla="*/ 8322733 w 8370888"/>
              <a:gd name="T3" fmla="*/ 0 h 288925"/>
              <a:gd name="T4" fmla="*/ 8370888 w 8370888"/>
              <a:gd name="T5" fmla="*/ 85700 h 288925"/>
              <a:gd name="T6" fmla="*/ 8370888 w 8370888"/>
              <a:gd name="T7" fmla="*/ 514190 h 288925"/>
              <a:gd name="T8" fmla="*/ 8370888 w 8370888"/>
              <a:gd name="T9" fmla="*/ 514190 h 288925"/>
              <a:gd name="T10" fmla="*/ 48155 w 8370888"/>
              <a:gd name="T11" fmla="*/ 514190 h 288925"/>
              <a:gd name="T12" fmla="*/ 0 w 8370888"/>
              <a:gd name="T13" fmla="*/ 428490 h 288925"/>
              <a:gd name="T14" fmla="*/ 0 w 8370888"/>
              <a:gd name="T15" fmla="*/ 0 h 2889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370888"/>
              <a:gd name="T25" fmla="*/ 0 h 288925"/>
              <a:gd name="T26" fmla="*/ 8370888 w 8370888"/>
              <a:gd name="T27" fmla="*/ 288925 h 28892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370888" h="288925">
                <a:moveTo>
                  <a:pt x="0" y="0"/>
                </a:moveTo>
                <a:lnTo>
                  <a:pt x="8322733" y="0"/>
                </a:lnTo>
                <a:lnTo>
                  <a:pt x="8370888" y="48155"/>
                </a:lnTo>
                <a:lnTo>
                  <a:pt x="8370888" y="288925"/>
                </a:lnTo>
                <a:lnTo>
                  <a:pt x="48155" y="288925"/>
                </a:lnTo>
                <a:lnTo>
                  <a:pt x="0" y="24077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4780C5"/>
              </a:gs>
              <a:gs pos="100000">
                <a:srgbClr val="254872"/>
              </a:gs>
            </a:gsLst>
            <a:lin ang="10800000" scaled="1"/>
          </a:gradFill>
          <a:ln w="25560">
            <a:solidFill>
              <a:srgbClr val="385D8A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</p:spPr>
        <p:txBody>
          <a:bodyPr lIns="90000" tIns="46800" rIns="90000" bIns="46800" anchor="ctr"/>
          <a:lstStyle/>
          <a:p>
            <a:pPr algn="r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>
                <a:solidFill>
                  <a:srgbClr val="FFFFFF"/>
                </a:solidFill>
              </a:rPr>
              <a:t>Министерство образования и науки Республики Татарстан</a:t>
            </a:r>
          </a:p>
        </p:txBody>
      </p:sp>
      <p:sp>
        <p:nvSpPr>
          <p:cNvPr id="15366" name="Text Box 5"/>
          <p:cNvSpPr txBox="1">
            <a:spLocks noChangeArrowheads="1"/>
          </p:cNvSpPr>
          <p:nvPr/>
        </p:nvSpPr>
        <p:spPr bwMode="auto">
          <a:xfrm>
            <a:off x="1619250" y="204788"/>
            <a:ext cx="7056438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15367" name="Text Box 6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algn="ctr" eaLnBrk="1" hangingPunct="1">
              <a:buSzPct val="100000"/>
            </a:pPr>
            <a:r>
              <a:rPr lang="ru-RU" sz="2800" b="1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5368" name="Text Box 7"/>
          <p:cNvSpPr txBox="1">
            <a:spLocks noChangeArrowheads="1"/>
          </p:cNvSpPr>
          <p:nvPr/>
        </p:nvSpPr>
        <p:spPr bwMode="auto">
          <a:xfrm>
            <a:off x="827088" y="1600200"/>
            <a:ext cx="7859712" cy="452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1pPr>
            <a:lvl2pPr eaLnBrk="0" hangingPunct="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2pPr>
            <a:lvl3pPr eaLnBrk="0" hangingPunct="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3pPr>
            <a:lvl4pPr eaLnBrk="0" hangingPunct="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4pPr>
            <a:lvl5pPr eaLnBrk="0" hangingPunct="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ts val="650"/>
              </a:spcBef>
              <a:buSzPct val="100000"/>
            </a:pPr>
            <a:endParaRPr lang="ru-RU" sz="2600" b="1">
              <a:solidFill>
                <a:srgbClr val="002060"/>
              </a:solidFill>
            </a:endParaRPr>
          </a:p>
          <a:p>
            <a:pPr eaLnBrk="1" hangingPunct="1">
              <a:spcBef>
                <a:spcPts val="650"/>
              </a:spcBef>
              <a:buSzPct val="100000"/>
            </a:pPr>
            <a:endParaRPr lang="ru-RU" sz="2600" b="1">
              <a:solidFill>
                <a:srgbClr val="002060"/>
              </a:solidFill>
            </a:endParaRPr>
          </a:p>
          <a:p>
            <a:pPr algn="ctr" eaLnBrk="1" hangingPunct="1">
              <a:spcBef>
                <a:spcPts val="900"/>
              </a:spcBef>
              <a:buSzPct val="100000"/>
            </a:pPr>
            <a:r>
              <a:rPr lang="ru-RU" sz="3600" b="1">
                <a:solidFill>
                  <a:srgbClr val="002060"/>
                </a:solidFill>
              </a:rPr>
              <a:t>   Благодарю за внимание!      </a:t>
            </a:r>
          </a:p>
          <a:p>
            <a:pPr eaLnBrk="1" hangingPunct="1">
              <a:spcBef>
                <a:spcPts val="900"/>
              </a:spcBef>
              <a:buClr>
                <a:srgbClr val="002060"/>
              </a:buClr>
              <a:buSzPct val="100000"/>
              <a:buFont typeface="Arial" charset="0"/>
              <a:buNone/>
            </a:pPr>
            <a:endParaRPr lang="ru-RU" sz="36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1388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50" y="-131854"/>
            <a:ext cx="14017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Rectangle 3"/>
          <p:cNvSpPr>
            <a:spLocks noGrp="1"/>
          </p:cNvSpPr>
          <p:nvPr>
            <p:ph idx="1"/>
          </p:nvPr>
        </p:nvSpPr>
        <p:spPr>
          <a:xfrm>
            <a:off x="153988" y="1047750"/>
            <a:ext cx="9036050" cy="5375275"/>
          </a:xfrm>
        </p:spPr>
        <p:txBody>
          <a:bodyPr/>
          <a:lstStyle/>
          <a:p>
            <a:pPr marL="0" indent="0" eaLnBrk="1">
              <a:spcBef>
                <a:spcPts val="500"/>
              </a:spcBef>
              <a:buNone/>
              <a:defRPr/>
            </a:pPr>
            <a:r>
              <a:rPr lang="ru-RU" sz="2200" dirty="0" smtClean="0">
                <a:latin typeface="+mj-lt"/>
              </a:rPr>
              <a:t>За </a:t>
            </a:r>
            <a:r>
              <a:rPr lang="ru-RU" sz="2200" dirty="0">
                <a:latin typeface="+mj-lt"/>
              </a:rPr>
              <a:t>1 полугодие 2015 года наблюдается положительная динамика по прохождению процедуры лицензирования медицинской деятельности </a:t>
            </a:r>
            <a:r>
              <a:rPr lang="ru-RU" sz="2200" dirty="0" smtClean="0">
                <a:latin typeface="+mj-lt"/>
              </a:rPr>
              <a:t>в </a:t>
            </a:r>
            <a:r>
              <a:rPr lang="ru-RU" sz="2200" dirty="0">
                <a:latin typeface="+mj-lt"/>
              </a:rPr>
              <a:t>общеобразовательных организациях </a:t>
            </a:r>
            <a:r>
              <a:rPr lang="ru-RU" sz="2200" b="1" dirty="0">
                <a:solidFill>
                  <a:srgbClr val="008000"/>
                </a:solidFill>
                <a:latin typeface="+mj-lt"/>
              </a:rPr>
              <a:t>Авиастроительного и Ново-Савиновского районов г. Казань (+9), Актанышского (+3), Сабинского (+2), Чистопольского (+1</a:t>
            </a:r>
            <a:r>
              <a:rPr lang="ru-RU" sz="2200" b="1" dirty="0" smtClean="0">
                <a:solidFill>
                  <a:srgbClr val="008000"/>
                </a:solidFill>
                <a:latin typeface="+mj-lt"/>
              </a:rPr>
              <a:t>) муниципальных районах</a:t>
            </a:r>
          </a:p>
          <a:p>
            <a:pPr marL="0" indent="0" algn="just" eaLnBrk="1">
              <a:spcBef>
                <a:spcPts val="500"/>
              </a:spcBef>
              <a:buNone/>
              <a:defRPr/>
            </a:pPr>
            <a:endParaRPr lang="ru-RU" sz="2200" dirty="0" smtClean="0">
              <a:latin typeface="+mj-lt"/>
              <a:ea typeface="Calibri"/>
            </a:endParaRPr>
          </a:p>
          <a:p>
            <a:pPr marL="0" indent="0" algn="just" eaLnBrk="1">
              <a:spcBef>
                <a:spcPts val="500"/>
              </a:spcBef>
              <a:buNone/>
              <a:defRPr/>
            </a:pPr>
            <a:r>
              <a:rPr lang="ru-RU" sz="2200" dirty="0" smtClean="0">
                <a:latin typeface="+mj-lt"/>
                <a:ea typeface="Calibri"/>
              </a:rPr>
              <a:t>Отсутствует </a:t>
            </a:r>
            <a:r>
              <a:rPr lang="ru-RU" sz="2200" dirty="0">
                <a:latin typeface="+mj-lt"/>
                <a:ea typeface="Calibri"/>
              </a:rPr>
              <a:t>положительная динамика по лицензированию медицинской деятельности в </a:t>
            </a:r>
            <a:r>
              <a:rPr lang="ru-RU" sz="2200" b="1" dirty="0" err="1">
                <a:solidFill>
                  <a:srgbClr val="FF0000"/>
                </a:solidFill>
                <a:latin typeface="+mj-lt"/>
                <a:ea typeface="Calibri"/>
              </a:rPr>
              <a:t>Агрызском</a:t>
            </a:r>
            <a:r>
              <a:rPr lang="ru-RU" sz="2200" b="1" dirty="0">
                <a:solidFill>
                  <a:srgbClr val="FF0000"/>
                </a:solidFill>
                <a:latin typeface="+mj-lt"/>
                <a:ea typeface="Calibri"/>
              </a:rPr>
              <a:t>,  Алексеевском, </a:t>
            </a:r>
            <a:r>
              <a:rPr lang="ru-RU" sz="2200" b="1" dirty="0" err="1">
                <a:solidFill>
                  <a:srgbClr val="FF0000"/>
                </a:solidFill>
                <a:latin typeface="+mj-lt"/>
                <a:ea typeface="Calibri"/>
              </a:rPr>
              <a:t>Алькеевском</a:t>
            </a:r>
            <a:r>
              <a:rPr lang="ru-RU" sz="2200" b="1" dirty="0">
                <a:solidFill>
                  <a:srgbClr val="FF0000"/>
                </a:solidFill>
                <a:latin typeface="+mj-lt"/>
                <a:ea typeface="Calibri"/>
              </a:rPr>
              <a:t>, </a:t>
            </a:r>
            <a:r>
              <a:rPr lang="ru-RU" sz="2200" b="1" dirty="0" err="1">
                <a:solidFill>
                  <a:srgbClr val="FF0000"/>
                </a:solidFill>
                <a:latin typeface="+mj-lt"/>
                <a:ea typeface="Calibri"/>
              </a:rPr>
              <a:t>Апастовском</a:t>
            </a:r>
            <a:r>
              <a:rPr lang="ru-RU" sz="2200" b="1" dirty="0">
                <a:solidFill>
                  <a:srgbClr val="FF0000"/>
                </a:solidFill>
                <a:latin typeface="+mj-lt"/>
                <a:ea typeface="Calibri"/>
              </a:rPr>
              <a:t>, </a:t>
            </a:r>
            <a:r>
              <a:rPr lang="ru-RU" sz="2200" b="1" dirty="0" err="1" smtClean="0">
                <a:solidFill>
                  <a:srgbClr val="FF0000"/>
                </a:solidFill>
                <a:latin typeface="+mj-lt"/>
                <a:ea typeface="Calibri"/>
              </a:rPr>
              <a:t>Атнинском</a:t>
            </a:r>
            <a:r>
              <a:rPr lang="ru-RU" sz="2200" b="1" dirty="0" smtClean="0">
                <a:solidFill>
                  <a:srgbClr val="FF0000"/>
                </a:solidFill>
                <a:latin typeface="+mj-lt"/>
                <a:ea typeface="Calibri"/>
              </a:rPr>
              <a:t>, </a:t>
            </a:r>
            <a:r>
              <a:rPr lang="ru-RU" sz="2200" b="1" dirty="0" err="1" smtClean="0">
                <a:solidFill>
                  <a:srgbClr val="FF0000"/>
                </a:solidFill>
                <a:latin typeface="+mj-lt"/>
                <a:ea typeface="Calibri"/>
              </a:rPr>
              <a:t>Бавлинском</a:t>
            </a:r>
            <a:r>
              <a:rPr lang="ru-RU" sz="2200" b="1" dirty="0">
                <a:solidFill>
                  <a:srgbClr val="FF0000"/>
                </a:solidFill>
                <a:latin typeface="+mj-lt"/>
                <a:ea typeface="Calibri"/>
              </a:rPr>
              <a:t>, </a:t>
            </a:r>
            <a:r>
              <a:rPr lang="ru-RU" sz="2200" b="1" dirty="0" err="1">
                <a:solidFill>
                  <a:srgbClr val="FF0000"/>
                </a:solidFill>
                <a:latin typeface="+mj-lt"/>
                <a:ea typeface="Calibri"/>
              </a:rPr>
              <a:t>Верхнеуслонском</a:t>
            </a:r>
            <a:r>
              <a:rPr lang="ru-RU" sz="2200" b="1" dirty="0">
                <a:solidFill>
                  <a:srgbClr val="FF0000"/>
                </a:solidFill>
                <a:latin typeface="+mj-lt"/>
                <a:ea typeface="Calibri"/>
              </a:rPr>
              <a:t>, Высокогорском, Зеленодольском, </a:t>
            </a:r>
            <a:r>
              <a:rPr lang="ru-RU" sz="2200" b="1" dirty="0" err="1">
                <a:solidFill>
                  <a:srgbClr val="FF0000"/>
                </a:solidFill>
                <a:latin typeface="+mj-lt"/>
                <a:ea typeface="Calibri"/>
              </a:rPr>
              <a:t>Кайбицком</a:t>
            </a:r>
            <a:r>
              <a:rPr lang="ru-RU" sz="2200" b="1" dirty="0">
                <a:solidFill>
                  <a:srgbClr val="FF0000"/>
                </a:solidFill>
                <a:latin typeface="+mj-lt"/>
                <a:ea typeface="Calibri"/>
              </a:rPr>
              <a:t>, </a:t>
            </a:r>
            <a:r>
              <a:rPr lang="ru-RU" sz="2200" b="1" dirty="0" err="1">
                <a:solidFill>
                  <a:srgbClr val="FF0000"/>
                </a:solidFill>
                <a:latin typeface="+mj-lt"/>
                <a:ea typeface="Calibri"/>
              </a:rPr>
              <a:t>Лаишевском</a:t>
            </a:r>
            <a:r>
              <a:rPr lang="ru-RU" sz="2200" b="1" dirty="0">
                <a:solidFill>
                  <a:srgbClr val="FF0000"/>
                </a:solidFill>
                <a:latin typeface="+mj-lt"/>
                <a:ea typeface="Calibri"/>
              </a:rPr>
              <a:t>, Лениногорском, </a:t>
            </a:r>
            <a:r>
              <a:rPr lang="ru-RU" sz="2200" b="1" dirty="0" err="1">
                <a:solidFill>
                  <a:srgbClr val="FF0000"/>
                </a:solidFill>
                <a:latin typeface="+mj-lt"/>
                <a:ea typeface="Calibri"/>
              </a:rPr>
              <a:t>Мамадышском</a:t>
            </a:r>
            <a:r>
              <a:rPr lang="ru-RU" sz="2200" b="1" dirty="0">
                <a:solidFill>
                  <a:srgbClr val="FF0000"/>
                </a:solidFill>
                <a:latin typeface="+mj-lt"/>
                <a:ea typeface="Calibri"/>
              </a:rPr>
              <a:t>,  Менделеевском, Рыбно-Слободском, </a:t>
            </a:r>
            <a:r>
              <a:rPr lang="ru-RU" sz="2200" b="1" dirty="0" err="1">
                <a:solidFill>
                  <a:srgbClr val="FF0000"/>
                </a:solidFill>
                <a:latin typeface="+mj-lt"/>
                <a:ea typeface="Calibri"/>
              </a:rPr>
              <a:t>Тетюшском</a:t>
            </a:r>
            <a:r>
              <a:rPr lang="ru-RU" sz="2200" b="1" dirty="0">
                <a:solidFill>
                  <a:srgbClr val="FF0000"/>
                </a:solidFill>
                <a:latin typeface="+mj-lt"/>
                <a:ea typeface="Calibri"/>
              </a:rPr>
              <a:t>, </a:t>
            </a:r>
            <a:r>
              <a:rPr lang="ru-RU" sz="2200" b="1" dirty="0" err="1">
                <a:solidFill>
                  <a:srgbClr val="FF0000"/>
                </a:solidFill>
                <a:latin typeface="+mj-lt"/>
                <a:ea typeface="Calibri"/>
              </a:rPr>
              <a:t>Тукаевском</a:t>
            </a:r>
            <a:r>
              <a:rPr lang="ru-RU" sz="2200" b="1" dirty="0">
                <a:solidFill>
                  <a:srgbClr val="FF0000"/>
                </a:solidFill>
                <a:latin typeface="+mj-lt"/>
                <a:ea typeface="Calibri"/>
              </a:rPr>
              <a:t>, </a:t>
            </a:r>
            <a:r>
              <a:rPr lang="ru-RU" sz="2200" b="1" dirty="0" err="1">
                <a:solidFill>
                  <a:srgbClr val="FF0000"/>
                </a:solidFill>
                <a:latin typeface="+mj-lt"/>
                <a:ea typeface="Calibri"/>
              </a:rPr>
              <a:t>Тюлячинском</a:t>
            </a:r>
            <a:r>
              <a:rPr lang="ru-RU" sz="2200" b="1" dirty="0">
                <a:solidFill>
                  <a:srgbClr val="FF0000"/>
                </a:solidFill>
                <a:latin typeface="+mj-lt"/>
                <a:ea typeface="Calibri"/>
              </a:rPr>
              <a:t>, </a:t>
            </a:r>
            <a:r>
              <a:rPr lang="ru-RU" sz="2200" b="1" dirty="0" err="1">
                <a:solidFill>
                  <a:srgbClr val="FF0000"/>
                </a:solidFill>
                <a:latin typeface="+mj-lt"/>
                <a:ea typeface="Calibri"/>
              </a:rPr>
              <a:t>Черемшанском</a:t>
            </a:r>
            <a:r>
              <a:rPr lang="ru-RU" sz="2200" b="1" dirty="0">
                <a:solidFill>
                  <a:srgbClr val="FF0000"/>
                </a:solidFill>
                <a:latin typeface="+mj-lt"/>
                <a:ea typeface="Calibri"/>
              </a:rPr>
              <a:t>, </a:t>
            </a:r>
            <a:r>
              <a:rPr lang="ru-RU" sz="2200" b="1" dirty="0" err="1">
                <a:solidFill>
                  <a:srgbClr val="FF0000"/>
                </a:solidFill>
                <a:latin typeface="+mj-lt"/>
                <a:ea typeface="Calibri"/>
              </a:rPr>
              <a:t>Ютазинском</a:t>
            </a:r>
            <a:r>
              <a:rPr lang="ru-RU" sz="2200" b="1" dirty="0">
                <a:solidFill>
                  <a:srgbClr val="FF0000"/>
                </a:solidFill>
                <a:latin typeface="+mj-lt"/>
                <a:ea typeface="Calibri"/>
              </a:rPr>
              <a:t> муниципальных районах</a:t>
            </a:r>
            <a:r>
              <a:rPr lang="ru-RU" sz="2200" b="1" dirty="0" smtClean="0">
                <a:solidFill>
                  <a:srgbClr val="FF0000"/>
                </a:solidFill>
                <a:latin typeface="+mj-lt"/>
              </a:rPr>
              <a:t> </a:t>
            </a:r>
            <a:endParaRPr lang="ru-RU" sz="2200" b="1" dirty="0">
              <a:solidFill>
                <a:srgbClr val="FF0000"/>
              </a:solidFill>
              <a:latin typeface="+mj-lt"/>
            </a:endParaRPr>
          </a:p>
          <a:p>
            <a:pPr eaLnBrk="1">
              <a:spcBef>
                <a:spcPts val="500"/>
              </a:spcBef>
              <a:defRPr/>
            </a:pPr>
            <a:endParaRPr lang="ru-RU" sz="2400" dirty="0"/>
          </a:p>
          <a:p>
            <a:pPr eaLnBrk="1">
              <a:spcBef>
                <a:spcPts val="500"/>
              </a:spcBef>
              <a:defRPr/>
            </a:pPr>
            <a:endParaRPr lang="ru-RU" sz="2000" dirty="0"/>
          </a:p>
          <a:p>
            <a:pPr eaLnBrk="1">
              <a:spcBef>
                <a:spcPts val="500"/>
              </a:spcBef>
              <a:defRPr/>
            </a:pPr>
            <a:endParaRPr lang="ru-RU" altLang="ru-RU" sz="2000" b="1" dirty="0" smtClean="0">
              <a:cs typeface="Tahoma" pitchFamily="34" charset="0"/>
            </a:endParaRPr>
          </a:p>
        </p:txBody>
      </p:sp>
      <p:sp>
        <p:nvSpPr>
          <p:cNvPr id="16388" name="Номер слайда 5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EA8CB7BA-5E87-473D-AFA4-9597D9C2C815}" type="slidenum">
              <a:rPr lang="en-US" altLang="ru-RU" sz="1200" smtClean="0">
                <a:solidFill>
                  <a:srgbClr val="000000"/>
                </a:solidFill>
              </a:rPr>
              <a:pPr algn="r" eaLnBrk="1" hangingPunct="1"/>
              <a:t>8</a:t>
            </a:fld>
            <a:endParaRPr lang="en-US" altLang="ru-RU" sz="1200" smtClean="0">
              <a:solidFill>
                <a:srgbClr val="000000"/>
              </a:solidFill>
            </a:endParaRPr>
          </a:p>
        </p:txBody>
      </p:sp>
      <p:sp>
        <p:nvSpPr>
          <p:cNvPr id="5125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2400" b="1" dirty="0" smtClean="0">
                <a:solidFill>
                  <a:srgbClr val="002060"/>
                </a:solidFill>
              </a:rPr>
              <a:t> Лицензирование медицинской деятельности </a:t>
            </a:r>
            <a:br>
              <a:rPr lang="ru-RU" altLang="ru-RU" sz="2400" b="1" dirty="0" smtClean="0">
                <a:solidFill>
                  <a:srgbClr val="002060"/>
                </a:solidFill>
              </a:rPr>
            </a:br>
            <a:r>
              <a:rPr lang="ru-RU" altLang="ru-RU" sz="2400" b="1" dirty="0" smtClean="0">
                <a:solidFill>
                  <a:srgbClr val="002060"/>
                </a:solidFill>
              </a:rPr>
              <a:t> </a:t>
            </a:r>
            <a:endParaRPr lang="ru-RU" altLang="ru-RU" sz="2400" b="1" dirty="0">
              <a:solidFill>
                <a:srgbClr val="002060"/>
              </a:solidFill>
              <a:ea typeface="+mn-ea"/>
              <a:cs typeface="Tahoma" pitchFamily="32" charset="0"/>
            </a:endParaRPr>
          </a:p>
        </p:txBody>
      </p:sp>
      <p:sp>
        <p:nvSpPr>
          <p:cNvPr id="16390" name="Номер слайда 5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F2052E73-F494-4C0A-B916-B8EC32399617}" type="slidenum">
              <a:rPr lang="en-US" altLang="ru-RU" sz="1200" smtClean="0">
                <a:solidFill>
                  <a:srgbClr val="898989"/>
                </a:solidFill>
                <a:latin typeface="Tahoma" pitchFamily="34" charset="0"/>
              </a:rPr>
              <a:pPr algn="r" eaLnBrk="1" hangingPunct="1"/>
              <a:t>8</a:t>
            </a:fld>
            <a:endParaRPr lang="en-US" altLang="ru-RU" sz="1200" smtClean="0">
              <a:solidFill>
                <a:srgbClr val="898989"/>
              </a:solidFill>
              <a:latin typeface="Tahoma" pitchFamily="34" charset="0"/>
            </a:endParaRPr>
          </a:p>
        </p:txBody>
      </p:sp>
      <p:sp>
        <p:nvSpPr>
          <p:cNvPr id="16391" name="Номер слайда 5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50BDC0BA-E05B-493D-98DE-3315BA7769E0}" type="slidenum">
              <a:rPr lang="en-US" altLang="ru-RU" sz="1200" smtClean="0">
                <a:solidFill>
                  <a:srgbClr val="898989"/>
                </a:solidFill>
                <a:latin typeface="Tahoma" pitchFamily="34" charset="0"/>
              </a:rPr>
              <a:pPr algn="r" eaLnBrk="1" hangingPunct="1"/>
              <a:t>8</a:t>
            </a:fld>
            <a:endParaRPr lang="en-US" altLang="ru-RU" sz="1200" smtClean="0">
              <a:solidFill>
                <a:srgbClr val="898989"/>
              </a:solidFill>
              <a:latin typeface="Tahoma" pitchFamily="34" charset="0"/>
            </a:endParaRPr>
          </a:p>
        </p:txBody>
      </p:sp>
      <p:pic>
        <p:nvPicPr>
          <p:cNvPr id="163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6423025"/>
            <a:ext cx="8510587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39114"/>
            <a:ext cx="658812" cy="859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35489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3" y="-68262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8371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85991"/>
            <a:ext cx="1403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с двумя вырезанными противолежащими углами 1"/>
          <p:cNvSpPr/>
          <p:nvPr/>
        </p:nvSpPr>
        <p:spPr>
          <a:xfrm>
            <a:off x="701675" y="6405563"/>
            <a:ext cx="8370888" cy="384175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ru-RU" dirty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331913" y="609600"/>
            <a:ext cx="7848600" cy="70643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2800" b="1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374" name="Заголовок 2"/>
          <p:cNvSpPr>
            <a:spLocks noGrp="1"/>
          </p:cNvSpPr>
          <p:nvPr>
            <p:ph type="title"/>
          </p:nvPr>
        </p:nvSpPr>
        <p:spPr>
          <a:xfrm>
            <a:off x="504825" y="392113"/>
            <a:ext cx="8229600" cy="1143000"/>
          </a:xfrm>
        </p:spPr>
        <p:txBody>
          <a:bodyPr/>
          <a:lstStyle/>
          <a:p>
            <a:r>
              <a:rPr lang="ru-RU" altLang="ru-RU" sz="2400" b="1" smtClean="0">
                <a:solidFill>
                  <a:schemeClr val="tx2"/>
                </a:solidFill>
              </a:rPr>
              <a:t>Федеральный закон Российской Федерации</a:t>
            </a:r>
            <a:br>
              <a:rPr lang="ru-RU" altLang="ru-RU" sz="2400" b="1" smtClean="0">
                <a:solidFill>
                  <a:schemeClr val="tx2"/>
                </a:solidFill>
              </a:rPr>
            </a:br>
            <a:r>
              <a:rPr lang="ru-RU" altLang="ru-RU" sz="2400" b="1" smtClean="0">
                <a:solidFill>
                  <a:schemeClr val="tx2"/>
                </a:solidFill>
              </a:rPr>
              <a:t> от 29 декабря 2012 года № 273-ФЗ </a:t>
            </a:r>
            <a:br>
              <a:rPr lang="ru-RU" altLang="ru-RU" sz="2400" b="1" smtClean="0">
                <a:solidFill>
                  <a:schemeClr val="tx2"/>
                </a:solidFill>
              </a:rPr>
            </a:br>
            <a:r>
              <a:rPr lang="ru-RU" altLang="ru-RU" sz="2400" b="1" smtClean="0">
                <a:solidFill>
                  <a:schemeClr val="tx2"/>
                </a:solidFill>
              </a:rPr>
              <a:t>«Об образовании в Российской Федерации» </a:t>
            </a:r>
            <a:br>
              <a:rPr lang="ru-RU" altLang="ru-RU" sz="2400" b="1" smtClean="0">
                <a:solidFill>
                  <a:schemeClr val="tx2"/>
                </a:solidFill>
              </a:rPr>
            </a:br>
            <a:endParaRPr lang="ru-RU" altLang="ru-RU" sz="2400" b="1" smtClean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1675" y="1557338"/>
            <a:ext cx="8229600" cy="4525962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ru-RU" sz="2400" b="1" dirty="0">
                <a:solidFill>
                  <a:srgbClr val="FF0000"/>
                </a:solidFill>
              </a:rPr>
              <a:t>п.3 ст. 41 </a:t>
            </a:r>
          </a:p>
          <a:p>
            <a:pPr marL="0" indent="0">
              <a:buFont typeface="Arial" charset="0"/>
              <a:buNone/>
              <a:defRPr/>
            </a:pPr>
            <a:r>
              <a:rPr lang="ru-RU" sz="2400" b="1" dirty="0">
                <a:solidFill>
                  <a:srgbClr val="FF0000"/>
                </a:solidFill>
              </a:rPr>
              <a:t>Организацию оказания первичной медико-санитарной помощи обучающимся осуществляют органы исполнительной власти в сфере </a:t>
            </a:r>
            <a:r>
              <a:rPr lang="ru-RU" sz="2400" b="1" dirty="0" smtClean="0">
                <a:solidFill>
                  <a:srgbClr val="FF0000"/>
                </a:solidFill>
              </a:rPr>
              <a:t>здравоохранения</a:t>
            </a:r>
          </a:p>
          <a:p>
            <a:pPr marL="0" indent="0">
              <a:buFont typeface="Arial" charset="0"/>
              <a:buNone/>
              <a:defRPr/>
            </a:pPr>
            <a:endParaRPr lang="ru-RU" sz="2400" b="1" dirty="0">
              <a:solidFill>
                <a:srgbClr val="FF0000"/>
              </a:solidFill>
            </a:endParaRPr>
          </a:p>
          <a:p>
            <a:pPr marL="0" indent="0">
              <a:buFont typeface="Arial" charset="0"/>
              <a:buNone/>
              <a:defRPr/>
            </a:pPr>
            <a:r>
              <a:rPr lang="ru-RU" sz="2400" b="1" dirty="0">
                <a:solidFill>
                  <a:schemeClr val="tx2"/>
                </a:solidFill>
              </a:rPr>
              <a:t>Образовательная организация </a:t>
            </a:r>
            <a:r>
              <a:rPr lang="ru-RU" sz="3600" b="1" dirty="0">
                <a:solidFill>
                  <a:srgbClr val="FF0000"/>
                </a:solidFill>
              </a:rPr>
              <a:t>обязана </a:t>
            </a:r>
            <a:r>
              <a:rPr lang="ru-RU" sz="2400" b="1" dirty="0">
                <a:solidFill>
                  <a:schemeClr val="tx2"/>
                </a:solidFill>
              </a:rPr>
              <a:t>предоставить помещение с соответствующими условиями для работы медицинских работников</a:t>
            </a:r>
          </a:p>
          <a:p>
            <a:pPr>
              <a:buFont typeface="Arial" charset="0"/>
              <a:buChar char="•"/>
              <a:defRPr/>
            </a:pPr>
            <a:endParaRPr lang="ru-RU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39114"/>
            <a:ext cx="658812" cy="859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87137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1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1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cs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cs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5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cs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1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1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cs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cs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cs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1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1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1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1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7964</TotalTime>
  <Words>4262</Words>
  <Application>Microsoft Office PowerPoint</Application>
  <PresentationFormat>Экран (4:3)</PresentationFormat>
  <Paragraphs>1119</Paragraphs>
  <Slides>75</Slides>
  <Notes>22</Notes>
  <HiddenSlides>0</HiddenSlides>
  <MMClips>0</MMClips>
  <ScaleCrop>false</ScaleCrop>
  <HeadingPairs>
    <vt:vector size="6" baseType="variant">
      <vt:variant>
        <vt:lpstr>Тема</vt:lpstr>
      </vt:variant>
      <vt:variant>
        <vt:i4>18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94" baseType="lpstr">
      <vt:lpstr>Тема Office</vt:lpstr>
      <vt:lpstr>1_Тема Office</vt:lpstr>
      <vt:lpstr>2_Тема Office</vt:lpstr>
      <vt:lpstr>5_Тема Office</vt:lpstr>
      <vt:lpstr>3_Тема Office</vt:lpstr>
      <vt:lpstr>4_Тема Office</vt:lpstr>
      <vt:lpstr>7_Тема Office</vt:lpstr>
      <vt:lpstr>8_Тема Office</vt:lpstr>
      <vt:lpstr>9_Тема Office</vt:lpstr>
      <vt:lpstr>10_Тема Office</vt:lpstr>
      <vt:lpstr>6_Тема Office</vt:lpstr>
      <vt:lpstr>11_Тема Office</vt:lpstr>
      <vt:lpstr>12_Тема Office</vt:lpstr>
      <vt:lpstr>13_Тема Office</vt:lpstr>
      <vt:lpstr>14_Тема Office</vt:lpstr>
      <vt:lpstr>15_Тема Office</vt:lpstr>
      <vt:lpstr>16_Тема Office</vt:lpstr>
      <vt:lpstr>17_Тема Office</vt:lpstr>
      <vt:lpstr>Диаграмма Microsoft Excel</vt:lpstr>
      <vt:lpstr>Презентация PowerPoint</vt:lpstr>
      <vt:lpstr>Презентация PowerPoint</vt:lpstr>
      <vt:lpstr>Презентация PowerPoint</vt:lpstr>
      <vt:lpstr>ФЗ от 29.12.2012 года №273-ФЗ  «Об образовании в Российской Федерации» </vt:lpstr>
      <vt:lpstr>Организация медицинского обслуживания  (на 01.07.2015 г.)</vt:lpstr>
      <vt:lpstr>Организация медицинского обслуживания   </vt:lpstr>
      <vt:lpstr> Доля школ, имеющих медицинские кабинеты,  от общего количества школ, (%)  </vt:lpstr>
      <vt:lpstr> Лицензирование медицинской деятельности   </vt:lpstr>
      <vt:lpstr>Федеральный закон Российской Федерации  от 29 декабря 2012 года № 273-ФЗ  «Об образовании в Российской Федерации»  </vt:lpstr>
      <vt:lpstr>Презентация PowerPoint</vt:lpstr>
      <vt:lpstr>Презентация PowerPoint</vt:lpstr>
      <vt:lpstr>Презентация PowerPoint</vt:lpstr>
      <vt:lpstr>Презентация PowerPoint</vt:lpstr>
      <vt:lpstr>Взаимодействие  общеобразовательных организаций  с Центрами здоровья для детей</vt:lpstr>
      <vt:lpstr>Презентация PowerPoint</vt:lpstr>
      <vt:lpstr> Базовые площадки по реализации здоровьесберегающих технологий массовой первичной профилактики «школьных форм патологий»</vt:lpstr>
      <vt:lpstr> Базовые площадки по реализации здоровьесберегающих технологий массовой первичной профилактики «школьных форм патологий»</vt:lpstr>
      <vt:lpstr>     V Всероссийский конкурс  «Учитель здоровья России-2014»  </vt:lpstr>
      <vt:lpstr>Презентация PowerPoint</vt:lpstr>
      <vt:lpstr>Доля школ от общего количества школ,  принимавших участие в школьном и муниципальных этапах  Чемпионата Школьной баскетбольной лиги (2014-2015 учебный год)</vt:lpstr>
      <vt:lpstr>Презентация PowerPoint</vt:lpstr>
      <vt:lpstr>Всероссийские соревнования среди общеобразовательных организаций </vt:lpstr>
      <vt:lpstr>Презентация PowerPoint</vt:lpstr>
      <vt:lpstr>Презентация PowerPoint</vt:lpstr>
      <vt:lpstr>Динамика  выполнения нормативов осенней,  зимней и весенней сессии (% от общего количества обучающихся) </vt:lpstr>
      <vt:lpstr>Рейтинг  муниципальных образований по итогам апробации ВФСК ГТО     </vt:lpstr>
      <vt:lpstr>Презентация PowerPoint</vt:lpstr>
      <vt:lpstr>Презентация PowerPoint</vt:lpstr>
      <vt:lpstr>Фестиваль  Всероссийского физкультурно-спортивного комплекса «Готов к труду и обороне» , г. Белгород, 23.08.2015-29.08.2015</vt:lpstr>
      <vt:lpstr>Фестиваль  Всероссийского физкультурно-спортивного комплекса «Готов к труду и обороне», г. Белгород, 23.08.2015-29.08.2015 </vt:lpstr>
      <vt:lpstr>Фестиваль  Всероссийского физкультурно-спортивного комплекса  «Готов к  труду и обороне» (ГТО) </vt:lpstr>
      <vt:lpstr>Некоторые итоги Фестиваля  </vt:lpstr>
      <vt:lpstr> Первые обладатели золотых знаков отличия Всероссийского физкультурно-спортивного комплекса «Готов к труду и обороне» (ГТО) в Республике Татарстан  </vt:lpstr>
      <vt:lpstr> Знаки отличия Всероссийского физкультурно-спортивного комплекса «Готов к труду и обороне» (ГТО)  по итогам «Единой декады ГТО»</vt:lpstr>
      <vt:lpstr>Данные выгрузки системы АИС ГТО на соответствие знакам отличия ВФСК ГТО (по итогам «Единой декады ГТО») </vt:lpstr>
      <vt:lpstr> Данные выгрузки системы АИС ГТО на соответствие знакам отличия ВФСК ГТО (по итогам «Единой декады ГТО») </vt:lpstr>
      <vt:lpstr>Приказ  Министерства спорта  Российской Федерации  от 18.02.2015 года №144   </vt:lpstr>
      <vt:lpstr> Комплекс мероприятий по апробации и внедрению ВФСК ГТО в 2015-2016 учебном году</vt:lpstr>
      <vt:lpstr> Образец индивидуальной заявки</vt:lpstr>
      <vt:lpstr> Образец коллективной заявки</vt:lpstr>
      <vt:lpstr> Протоколы по видам испытаний</vt:lpstr>
      <vt:lpstr> Сводный протокол выполнения государственных требований</vt:lpstr>
      <vt:lpstr> Правила заполнения протоколов  по видам испытаний  </vt:lpstr>
      <vt:lpstr> Правила заполнения сводного протокола </vt:lpstr>
      <vt:lpstr> Приказ МОиН РТ от 24.08.2015 года №9111/5 «Об апробации и внедрении Всероссийского физкультурно-спортивного комплекса «Готов к труду и обороне» (ГТО)</vt:lpstr>
      <vt:lpstr> Регламент внедрения и апробации Всероссийского физкультурно-спортивного комплекса «Готов к труду и обороне» в общеобразовательных организациях РТ в 2015-2016 учебном году   </vt:lpstr>
      <vt:lpstr>График выполнения нормативов   Осенняя сессия</vt:lpstr>
      <vt:lpstr>График выполнения нормативов   Зимняя сессия</vt:lpstr>
      <vt:lpstr>График выполнения нормативов   Весенняя сессия</vt:lpstr>
      <vt:lpstr> Приказ МОиН РТ от 24.08.2015 года №9111/5 «Об апробации и внедрении Всероссийского физкультурно-спортивного комплекса «Готов к труду и обороне» (ГТО)</vt:lpstr>
      <vt:lpstr>Показатели эффективности внедрения ВФСК ГТО   </vt:lpstr>
      <vt:lpstr>Показатели эффективности внедрения ВФСК ГТО   </vt:lpstr>
      <vt:lpstr> Методическое сопровождение поэтапного внедрения и апробации ВФСК ГТО –  ГАОУ ДПО «Институт развития образования  Республики Татарстан» </vt:lpstr>
      <vt:lpstr>Презентация PowerPoint</vt:lpstr>
      <vt:lpstr>Рекомендации к недельному режиму   двигательной активности</vt:lpstr>
      <vt:lpstr> Недельный режим двигательной активности</vt:lpstr>
      <vt:lpstr>Презентация PowerPoint</vt:lpstr>
      <vt:lpstr> Недельный режим  двигательной активности</vt:lpstr>
      <vt:lpstr> Недельный режим  двигательной активности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Рейтинг  результативности участия  в спортивно-оздоровительных проектах  (2014-2015 учебный год)</vt:lpstr>
      <vt:lpstr>Рейтинг  результативности участия  в спортивно-оздоровительных проектах  (2014-2015 учебный год)</vt:lpstr>
      <vt:lpstr>Рейтинг  результативности участия  в спортивно-оздоровительных проектах  (2014-2015 учебный год)</vt:lpstr>
      <vt:lpstr>Рейтинг  результативности участия  в спортивно-оздоровительных проектах  (2014-2015 учебный год)</vt:lpstr>
      <vt:lpstr> План спортивных мероприятий  на 2015-2016 учебный год </vt:lpstr>
      <vt:lpstr>План спортивных мероприятий  на 2015-2016 учебный год</vt:lpstr>
      <vt:lpstr>Презентация PowerPoint</vt:lpstr>
      <vt:lpstr>Презентация PowerPoint</vt:lpstr>
    </vt:vector>
  </TitlesOfParts>
  <Company>МОиН РТ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Соркина</cp:lastModifiedBy>
  <cp:revision>603</cp:revision>
  <cp:lastPrinted>2015-09-16T15:56:25Z</cp:lastPrinted>
  <dcterms:created xsi:type="dcterms:W3CDTF">2009-12-08T06:57:32Z</dcterms:created>
  <dcterms:modified xsi:type="dcterms:W3CDTF">2015-09-17T14:39:30Z</dcterms:modified>
</cp:coreProperties>
</file>