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0" r:id="rId3"/>
    <p:sldId id="310" r:id="rId4"/>
    <p:sldId id="272" r:id="rId5"/>
    <p:sldId id="301" r:id="rId6"/>
    <p:sldId id="302" r:id="rId7"/>
    <p:sldId id="304" r:id="rId8"/>
    <p:sldId id="303" r:id="rId9"/>
    <p:sldId id="267" r:id="rId10"/>
    <p:sldId id="290" r:id="rId11"/>
    <p:sldId id="306" r:id="rId12"/>
    <p:sldId id="268" r:id="rId13"/>
    <p:sldId id="289" r:id="rId14"/>
    <p:sldId id="307" r:id="rId15"/>
    <p:sldId id="269" r:id="rId16"/>
    <p:sldId id="291" r:id="rId17"/>
    <p:sldId id="305" r:id="rId18"/>
    <p:sldId id="271" r:id="rId19"/>
    <p:sldId id="308" r:id="rId20"/>
    <p:sldId id="309" r:id="rId21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8AA"/>
    <a:srgbClr val="1A2832"/>
    <a:srgbClr val="1C2935"/>
    <a:srgbClr val="2E3B45"/>
    <a:srgbClr val="34424C"/>
    <a:srgbClr val="18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43;&#1048;&#1040;%202022\&#1050;&#1057;_%205%20&#1088;&#1072;&#1081;&#1086;&#1085;&#1086;&#1074;_2022\&#1054;&#1090;&#1088;&#1072;&#1073;&#1086;&#1090;&#1072;&#1083;&#1080;_2021\&#1096;&#1072;&#1073;&#1083;&#1086;&#1085;%20&#1040;&#1083;&#1100;&#1082;&#1077;&#1077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43;&#1048;&#1040;%202022\&#1050;&#1057;_%205%20&#1088;&#1072;&#1081;&#1086;&#1085;&#1086;&#1074;_2022\&#1054;&#1090;&#1088;&#1072;&#1073;&#1086;&#1090;&#1072;&#1083;&#1080;_2021\&#1096;&#1072;&#1073;&#1083;&#1086;&#1085;%20&#1040;&#1083;&#1100;&#1082;&#1077;&#1077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43;&#1048;&#1040;%202022\&#1050;&#1057;_%205%20&#1088;&#1072;&#1081;&#1086;&#1085;&#1086;&#1074;_2022\&#1054;&#1090;&#1088;&#1072;&#1073;&#1086;&#1090;&#1072;&#1083;&#1080;_2021\&#1096;&#1072;&#1073;&#1083;&#1086;&#1085;%20&#1040;&#1083;&#1100;&#1082;&#1077;&#1077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43;&#1048;&#1040;%202022\&#1050;&#1057;_%205%20&#1088;&#1072;&#1081;&#1086;&#1085;&#1086;&#1074;_2022\&#1054;&#1090;&#1088;&#1072;&#1073;&#1086;&#1090;&#1072;&#1083;&#1080;_2021\&#1096;&#1072;&#1073;&#1083;&#1086;&#1085;%20&#1040;&#1083;&#1100;&#1082;&#1077;&#1077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43;&#1048;&#1040;%202022\&#1050;&#1057;_%205%20&#1088;&#1072;&#1081;&#1086;&#1085;&#1086;&#1074;_2022\&#1054;&#1090;&#1088;&#1072;&#1073;&#1086;&#1090;&#1072;&#1083;&#1080;_2021\&#1096;&#1072;&#1073;&#1083;&#1086;&#1085;%20&#1040;&#1083;&#1100;&#1082;&#1077;&#1077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43;&#1048;&#1040;%202022\&#1050;&#1057;_%205%20&#1088;&#1072;&#1081;&#1086;&#1085;&#1086;&#1074;_2022\&#1054;&#1090;&#1088;&#1072;&#1073;&#1086;&#1090;&#1072;&#1083;&#1080;_2021\&#1096;&#1072;&#1073;&#1083;&#1086;&#1085;%20&#1040;&#1083;&#1100;&#1082;&#1077;&#1077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nec\&#1056;&#1077;&#1079;&#1091;&#1083;&#1100;&#1090;&#1072;&#1090;&#1099;%20&#1052;&#1054;&#1053;&#1048;&#1058;&#1054;&#1056;&#1048;&#1053;&#1043;&#1054;&#1042;\7,8%20&#1082;&#1083;&#1072;&#1089;&#1089;&#1099;\2022\&#1057;&#1087;&#1072;&#1089;&#1089;&#1082;&#1080;&#1081;%20&#1088;&#1072;&#1081;&#1086;&#1085;%207%20&#1080;%208%20&#1082;&#1083;&#1072;&#1089;&#1089;&#1099;\&#1057;&#1087;&#1072;&#1089;&#1089;&#1082;&#1080;&#1081;%20&#1088;&#1072;&#1081;&#1086;&#108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43;&#1048;&#1040;%202022\&#1050;&#1057;_%205%20&#1088;&#1072;&#1081;&#1086;&#1085;&#1086;&#1074;_2022\&#1054;&#1090;&#1088;&#1072;&#1073;&#1086;&#1090;&#1072;&#1083;&#1080;_2021\&#1096;&#1072;&#1073;&#1083;&#1086;&#1085;%20&#1040;&#1083;&#1100;&#1082;&#1077;&#1077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simovna\&#1054;&#1073;&#1097;&#1072;&#1103;\&#1051;&#1040;&#1044;&#1040;\&#1043;&#1048;&#1040;%202022\&#1050;&#1057;_%205%20&#1088;&#1072;&#1081;&#1086;&#1085;&#1086;&#1074;_2022\&#1054;&#1090;&#1088;&#1072;&#1073;&#1086;&#1090;&#1072;&#1083;&#1080;_2021\&#1096;&#1072;&#1073;&#1083;&#1086;&#1085;%20&#1040;&#1083;&#1100;&#1082;&#1077;&#1077;&#1074;&#1089;&#1082;&#1080;&#1081;%20&#1044;&#1080;&#1072;&#1075;&#1088;&#1072;&#1084;&#1084;&#1072;%20&#1074;%20Microsoft%20PowerPoin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7 класс </a:t>
            </a:r>
          </a:p>
          <a:p>
            <a:pPr>
              <a:defRPr/>
            </a:pPr>
            <a:r>
              <a:rPr lang="ru-RU"/>
              <a:t>средний % выполнения тестов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'общая статистика'!$C$3:$C$6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</c:v>
                </c:pt>
                <c:pt idx="3">
                  <c:v>История</c:v>
                </c:pt>
              </c:strCache>
            </c:strRef>
          </c:cat>
          <c:val>
            <c:numRef>
              <c:f>'общая статистика'!$D$3:$D$6</c:f>
              <c:numCache>
                <c:formatCode>0.00</c:formatCode>
                <c:ptCount val="4"/>
                <c:pt idx="0">
                  <c:v>49.08</c:v>
                </c:pt>
                <c:pt idx="1">
                  <c:v>38.24</c:v>
                </c:pt>
                <c:pt idx="2">
                  <c:v>44.57</c:v>
                </c:pt>
                <c:pt idx="3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5-44B8-BF68-2DD4249A6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071968"/>
        <c:axId val="82072528"/>
      </c:barChart>
      <c:catAx>
        <c:axId val="820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072528"/>
        <c:crosses val="autoZero"/>
        <c:auto val="1"/>
        <c:lblAlgn val="ctr"/>
        <c:lblOffset val="100"/>
        <c:noMultiLvlLbl val="0"/>
      </c:catAx>
      <c:valAx>
        <c:axId val="8207252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8207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Математика, 7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спецификация!$C$7:$O$8</c:f>
              <c:multiLvlStrCache>
                <c:ptCount val="13"/>
                <c:lvl>
                  <c:pt idx="0">
                    <c:v>Действия с целыми числами </c:v>
                  </c:pt>
                  <c:pt idx="1">
                    <c:v>Действия с обыкновенными и десятичными дробями </c:v>
                  </c:pt>
                  <c:pt idx="2">
                    <c:v>Виды углов</c:v>
                  </c:pt>
                  <c:pt idx="3">
                    <c:v>Решение простейших задач на доли </c:v>
                  </c:pt>
                  <c:pt idx="4">
                    <c:v>Решение линейных уравнений </c:v>
                  </c:pt>
                  <c:pt idx="5">
                    <c:v>Задание на нахождение площадей </c:v>
                  </c:pt>
                  <c:pt idx="6">
                    <c:v>Чтение таблиц и анализ данных</c:v>
                  </c:pt>
                  <c:pt idx="7">
                    <c:v>Задание на умение соотносить числа в десятичной записи </c:v>
                  </c:pt>
                  <c:pt idx="8">
                    <c:v>Задание на умение соотносить вид на координатной прямой и числовую характеристику </c:v>
                  </c:pt>
                  <c:pt idx="9">
                    <c:v>Текстовое задание на нахождение целого по части </c:v>
                  </c:pt>
                  <c:pt idx="10">
                    <c:v>Задание на преобразование выражения и вычисление </c:v>
                  </c:pt>
                  <c:pt idx="11">
                    <c:v>Текстовое задание на вычисление процентов</c:v>
                  </c:pt>
                  <c:pt idx="12">
                    <c:v>Задание на составление и решение системы уравнений 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</c:lvl>
              </c:multiLvlStrCache>
            </c:multiLvlStrRef>
          </c:cat>
          <c:val>
            <c:numRef>
              <c:f>спецификация!$C$10:$O$10</c:f>
              <c:numCache>
                <c:formatCode>0.00</c:formatCode>
                <c:ptCount val="13"/>
                <c:pt idx="0">
                  <c:v>50</c:v>
                </c:pt>
                <c:pt idx="1">
                  <c:v>47.06</c:v>
                </c:pt>
                <c:pt idx="2">
                  <c:v>60.29</c:v>
                </c:pt>
                <c:pt idx="3">
                  <c:v>33.82</c:v>
                </c:pt>
                <c:pt idx="4">
                  <c:v>22.06</c:v>
                </c:pt>
                <c:pt idx="5">
                  <c:v>11.76</c:v>
                </c:pt>
                <c:pt idx="6">
                  <c:v>79.41</c:v>
                </c:pt>
                <c:pt idx="7">
                  <c:v>57.35</c:v>
                </c:pt>
                <c:pt idx="8">
                  <c:v>42.65</c:v>
                </c:pt>
                <c:pt idx="9">
                  <c:v>45.59</c:v>
                </c:pt>
                <c:pt idx="10">
                  <c:v>10.29</c:v>
                </c:pt>
                <c:pt idx="11">
                  <c:v>17.649999999999999</c:v>
                </c:pt>
                <c:pt idx="12">
                  <c:v>19.12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D-4356-BF0A-611A57E78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2786816"/>
        <c:axId val="472787376"/>
      </c:barChart>
      <c:catAx>
        <c:axId val="472786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787376"/>
        <c:crosses val="autoZero"/>
        <c:auto val="1"/>
        <c:lblAlgn val="ctr"/>
        <c:lblOffset val="100"/>
        <c:noMultiLvlLbl val="0"/>
      </c:catAx>
      <c:valAx>
        <c:axId val="47278737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47278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Математика, 8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спецификация!$C$30:$O$31</c:f>
              <c:multiLvlStrCache>
                <c:ptCount val="13"/>
                <c:lvl>
                  <c:pt idx="0">
                    <c:v>Действия с рациональными дробями</c:v>
                  </c:pt>
                  <c:pt idx="1">
                    <c:v>Разложение на множители</c:v>
                  </c:pt>
                  <c:pt idx="2">
                    <c:v>Свойства степени</c:v>
                  </c:pt>
                  <c:pt idx="3">
                    <c:v>Решение линейных уравнения </c:v>
                  </c:pt>
                  <c:pt idx="4">
                    <c:v>Действия с дробно-рациональными выражениями</c:v>
                  </c:pt>
                  <c:pt idx="5">
                    <c:v>Определение периметра фигуры</c:v>
                  </c:pt>
                  <c:pt idx="6">
                    <c:v>Текстовая задание на проценты</c:v>
                  </c:pt>
                  <c:pt idx="7">
                    <c:v>Графики линейных функций</c:v>
                  </c:pt>
                  <c:pt idx="8">
                    <c:v>Справедливость геометрических утверждений</c:v>
                  </c:pt>
                  <c:pt idx="9">
                    <c:v>Представление данных с помощью диаграмм</c:v>
                  </c:pt>
                  <c:pt idx="10">
                    <c:v>Решение линейных уравнений с дробными коэффициентами</c:v>
                  </c:pt>
                  <c:pt idx="11">
                    <c:v>Текстовая задача на определение средней скорости</c:v>
                  </c:pt>
                  <c:pt idx="12">
                    <c:v>Нахождение элементов треугольника (геом.задача)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</c:lvl>
              </c:multiLvlStrCache>
            </c:multiLvlStrRef>
          </c:cat>
          <c:val>
            <c:numRef>
              <c:f>спецификация!$C$33:$O$33</c:f>
              <c:numCache>
                <c:formatCode>0.00</c:formatCode>
                <c:ptCount val="13"/>
                <c:pt idx="0">
                  <c:v>22.22</c:v>
                </c:pt>
                <c:pt idx="1">
                  <c:v>52.22</c:v>
                </c:pt>
                <c:pt idx="2">
                  <c:v>37.78</c:v>
                </c:pt>
                <c:pt idx="3">
                  <c:v>41.11</c:v>
                </c:pt>
                <c:pt idx="4">
                  <c:v>23.33</c:v>
                </c:pt>
                <c:pt idx="5">
                  <c:v>13.33</c:v>
                </c:pt>
                <c:pt idx="6">
                  <c:v>18.89</c:v>
                </c:pt>
                <c:pt idx="7">
                  <c:v>42.22</c:v>
                </c:pt>
                <c:pt idx="8">
                  <c:v>23.33</c:v>
                </c:pt>
                <c:pt idx="9">
                  <c:v>55.56</c:v>
                </c:pt>
                <c:pt idx="10">
                  <c:v>20</c:v>
                </c:pt>
                <c:pt idx="11">
                  <c:v>6.67</c:v>
                </c:pt>
                <c:pt idx="12">
                  <c:v>12.22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8-4482-A5AE-BCBB657B7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188336"/>
        <c:axId val="214188896"/>
      </c:barChart>
      <c:catAx>
        <c:axId val="21418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188896"/>
        <c:crosses val="autoZero"/>
        <c:auto val="1"/>
        <c:lblAlgn val="ctr"/>
        <c:lblOffset val="100"/>
        <c:noMultiLvlLbl val="0"/>
      </c:catAx>
      <c:valAx>
        <c:axId val="21418889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21418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История, 7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спецификация!$C$20:$R$21</c:f>
              <c:multiLvlStrCache>
                <c:ptCount val="16"/>
                <c:lvl>
                  <c:pt idx="0">
                    <c:v>Объяснение смысла изученных исторических понятий и терминов</c:v>
                  </c:pt>
                  <c:pt idx="1">
                    <c:v>Определение причин и следствия важнейших исторических событий</c:v>
                  </c:pt>
                  <c:pt idx="2">
                    <c:v>Знание основных дат, этапов и ключевых событий истории России и мира с древности до XVIIв., выдающихся деятелей отечественной и всеобщей истории</c:v>
                  </c:pt>
                  <c:pt idx="3">
                    <c:v>Знание основных дат, этапов и ключевых событий истории России и мира с древности до XV в., выдающихся деятелей отечественной и всеобщей истории (Знание имен исторических деятелей)</c:v>
                  </c:pt>
                  <c:pt idx="4">
                    <c:v>Определение причин и следствия важнейших исторических событий</c:v>
                  </c:pt>
                  <c:pt idx="5">
                    <c:v>Определение последовательности и длительности важнейших событий истории</c:v>
                  </c:pt>
                  <c:pt idx="6">
                    <c:v>Объяснение смысла изученных исторических понятий и терминов</c:v>
                  </c:pt>
                  <c:pt idx="7">
                    <c:v>Определение последовательности и длительности важнейших событий отечественной и всеобщей истории</c:v>
                  </c:pt>
                  <c:pt idx="8">
                    <c:v>Знание основных дат, этапов и ключевых событий истории России и мира с древности до XVв., выдающихся деятелей отечественной и всеобщей истории</c:v>
                  </c:pt>
                  <c:pt idx="9">
                    <c:v>Умение группировать исторические явления и события по заданному признаку</c:v>
                  </c:pt>
                  <c:pt idx="10">
                    <c:v>Использование данных различных исторических и современных источников (иллюстративного  материала)</c:v>
                  </c:pt>
                  <c:pt idx="11">
                    <c:v>Использование данных различных исторических и современных источников (карт- схем), хронология</c:v>
                  </c:pt>
                  <c:pt idx="12">
                    <c:v>Использование данных различных исторических и современных источников (карт- схем), деятели</c:v>
                  </c:pt>
                  <c:pt idx="13">
                    <c:v>Использование данных различных исторических и современных источников (карт- схем), события</c:v>
                  </c:pt>
                  <c:pt idx="14">
                    <c:v>Использование данных различных исторических и современных источников (текста) </c:v>
                  </c:pt>
                  <c:pt idx="15">
                    <c:v>Умение группировать исторические явления и события по заданному признаку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</c:lvl>
              </c:multiLvlStrCache>
            </c:multiLvlStrRef>
          </c:cat>
          <c:val>
            <c:numRef>
              <c:f>спецификация!$C$23:$R$23</c:f>
              <c:numCache>
                <c:formatCode>0.00</c:formatCode>
                <c:ptCount val="16"/>
                <c:pt idx="0">
                  <c:v>50.75</c:v>
                </c:pt>
                <c:pt idx="1">
                  <c:v>41.79</c:v>
                </c:pt>
                <c:pt idx="2">
                  <c:v>29.85</c:v>
                </c:pt>
                <c:pt idx="3">
                  <c:v>61.19</c:v>
                </c:pt>
                <c:pt idx="4">
                  <c:v>47.76</c:v>
                </c:pt>
                <c:pt idx="5">
                  <c:v>44.78</c:v>
                </c:pt>
                <c:pt idx="6">
                  <c:v>14.93</c:v>
                </c:pt>
                <c:pt idx="7">
                  <c:v>7.46</c:v>
                </c:pt>
                <c:pt idx="8">
                  <c:v>44.78</c:v>
                </c:pt>
                <c:pt idx="9">
                  <c:v>34.33</c:v>
                </c:pt>
                <c:pt idx="10">
                  <c:v>28.36</c:v>
                </c:pt>
                <c:pt idx="11">
                  <c:v>22.39</c:v>
                </c:pt>
                <c:pt idx="12">
                  <c:v>4.4800000000000004</c:v>
                </c:pt>
                <c:pt idx="13">
                  <c:v>7.46</c:v>
                </c:pt>
                <c:pt idx="14">
                  <c:v>44.78</c:v>
                </c:pt>
                <c:pt idx="15">
                  <c:v>25.37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6-4F5C-A1A1-5AC4EE8FC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191136"/>
        <c:axId val="214191696"/>
      </c:barChart>
      <c:catAx>
        <c:axId val="21419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191696"/>
        <c:crosses val="autoZero"/>
        <c:auto val="1"/>
        <c:lblAlgn val="ctr"/>
        <c:lblOffset val="100"/>
        <c:noMultiLvlLbl val="0"/>
      </c:catAx>
      <c:valAx>
        <c:axId val="214191696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21419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Биология, 7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спецификация!$C$16:$S$17</c:f>
              <c:multiLvlStrCache>
                <c:ptCount val="17"/>
                <c:lvl>
                  <c:pt idx="0">
                    <c:v>Многообразие покрытосеменных растений</c:v>
                  </c:pt>
                  <c:pt idx="1">
                    <c:v>Виды корней</c:v>
                  </c:pt>
                  <c:pt idx="2">
                    <c:v>Отличительные особенности двудольных и однодольных растений</c:v>
                  </c:pt>
                  <c:pt idx="3">
                    <c:v>Ткани растения</c:v>
                  </c:pt>
                  <c:pt idx="4">
                    <c:v>Соцветия </c:v>
                  </c:pt>
                  <c:pt idx="5">
                    <c:v>Распространение плодов и семян</c:v>
                  </c:pt>
                  <c:pt idx="6">
                    <c:v>Фотосинтез и дыхание растений</c:v>
                  </c:pt>
                  <c:pt idx="7">
                    <c:v>Испарение воды листьями. Листопад</c:v>
                  </c:pt>
                  <c:pt idx="8">
                    <c:v>Строение семени</c:v>
                  </c:pt>
                  <c:pt idx="9">
                    <c:v>Зоны корня</c:v>
                  </c:pt>
                  <c:pt idx="10">
                    <c:v>Видоизменения корней и побегов</c:v>
                  </c:pt>
                  <c:pt idx="11">
                    <c:v>Охрана растений</c:v>
                  </c:pt>
                  <c:pt idx="12">
                    <c:v>Признаки семейств покрытосеменных растений</c:v>
                  </c:pt>
                  <c:pt idx="13">
                    <c:v>Способы опыления растений</c:v>
                  </c:pt>
                  <c:pt idx="14">
                    <c:v>Культурные растения</c:v>
                  </c:pt>
                  <c:pt idx="15">
                    <c:v>Половое  и бесполое размножение покрытосеменных растений</c:v>
                  </c:pt>
                  <c:pt idx="16">
                    <c:v>Плоды 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</c:lvl>
              </c:multiLvlStrCache>
            </c:multiLvlStrRef>
          </c:cat>
          <c:val>
            <c:numRef>
              <c:f>спецификация!$C$18:$S$18</c:f>
              <c:numCache>
                <c:formatCode>0.00</c:formatCode>
                <c:ptCount val="17"/>
                <c:pt idx="0">
                  <c:v>86.11</c:v>
                </c:pt>
                <c:pt idx="1">
                  <c:v>25</c:v>
                </c:pt>
                <c:pt idx="2">
                  <c:v>48.61</c:v>
                </c:pt>
                <c:pt idx="3">
                  <c:v>51.39</c:v>
                </c:pt>
                <c:pt idx="4">
                  <c:v>30.56</c:v>
                </c:pt>
                <c:pt idx="5">
                  <c:v>36.11</c:v>
                </c:pt>
                <c:pt idx="6">
                  <c:v>47.22</c:v>
                </c:pt>
                <c:pt idx="7">
                  <c:v>61.11</c:v>
                </c:pt>
                <c:pt idx="8">
                  <c:v>38.89</c:v>
                </c:pt>
                <c:pt idx="9">
                  <c:v>65.28</c:v>
                </c:pt>
                <c:pt idx="10">
                  <c:v>56.94</c:v>
                </c:pt>
                <c:pt idx="11">
                  <c:v>58.33</c:v>
                </c:pt>
                <c:pt idx="12">
                  <c:v>70.83</c:v>
                </c:pt>
                <c:pt idx="13">
                  <c:v>34.730000000000004</c:v>
                </c:pt>
                <c:pt idx="14">
                  <c:v>44.44</c:v>
                </c:pt>
                <c:pt idx="15">
                  <c:v>31.94</c:v>
                </c:pt>
                <c:pt idx="1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A-4207-9F9A-87E7D6A2D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6161264"/>
        <c:axId val="206161824"/>
      </c:barChart>
      <c:catAx>
        <c:axId val="206161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61824"/>
        <c:crosses val="autoZero"/>
        <c:auto val="1"/>
        <c:lblAlgn val="ctr"/>
        <c:lblOffset val="100"/>
        <c:noMultiLvlLbl val="0"/>
      </c:catAx>
      <c:valAx>
        <c:axId val="206161824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20616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Физика, 8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спецификация!$C$39:$L$40</c:f>
              <c:multiLvlStrCache>
                <c:ptCount val="10"/>
                <c:lvl>
                  <c:pt idx="0">
                    <c:v>Физический смысл величин, обозначения, ед. изм., приборы для их измерения</c:v>
                  </c:pt>
                  <c:pt idx="1">
                    <c:v>Всемирное тяготение. Сила тяжести.</c:v>
                  </c:pt>
                  <c:pt idx="2">
                    <c:v>Давление твердого тела</c:v>
                  </c:pt>
                  <c:pt idx="3">
                    <c:v>Виды теплопередачи: теплопроводность, конвекция, излучение.</c:v>
                  </c:pt>
                  <c:pt idx="4">
                    <c:v>Закон Архимеда. Условие плавания тела.</c:v>
                  </c:pt>
                  <c:pt idx="5">
                    <c:v>Физические величины и единицы измерения. Задание на соответствие</c:v>
                  </c:pt>
                  <c:pt idx="6">
                    <c:v>Физические явления, законы</c:v>
                  </c:pt>
                  <c:pt idx="7">
                    <c:v>Механическая энергия. Закон сохранения механической энергии.</c:v>
                  </c:pt>
                  <c:pt idx="8">
                    <c:v>Механическое движение. Относительность движения.</c:v>
                  </c:pt>
                  <c:pt idx="9">
                    <c:v>Механическая работа. Механическая мощность.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</c:lvl>
              </c:multiLvlStrCache>
            </c:multiLvlStrRef>
          </c:cat>
          <c:val>
            <c:numRef>
              <c:f>спецификация!$C$41:$L$41</c:f>
              <c:numCache>
                <c:formatCode>0.00</c:formatCode>
                <c:ptCount val="10"/>
                <c:pt idx="0">
                  <c:v>49.44</c:v>
                </c:pt>
                <c:pt idx="1">
                  <c:v>58.43</c:v>
                </c:pt>
                <c:pt idx="2">
                  <c:v>66.290000000000006</c:v>
                </c:pt>
                <c:pt idx="3">
                  <c:v>59.55</c:v>
                </c:pt>
                <c:pt idx="4">
                  <c:v>30.34</c:v>
                </c:pt>
                <c:pt idx="5">
                  <c:v>66.3</c:v>
                </c:pt>
                <c:pt idx="6">
                  <c:v>75.289999999999992</c:v>
                </c:pt>
                <c:pt idx="7">
                  <c:v>29.21</c:v>
                </c:pt>
                <c:pt idx="8">
                  <c:v>17.98</c:v>
                </c:pt>
                <c:pt idx="9">
                  <c:v>1.1200000000000001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3-4AC7-9CF7-349169576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943152"/>
        <c:axId val="82943712"/>
      </c:barChart>
      <c:catAx>
        <c:axId val="82943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943712"/>
        <c:crosses val="autoZero"/>
        <c:auto val="1"/>
        <c:lblAlgn val="ctr"/>
        <c:lblOffset val="100"/>
        <c:noMultiLvlLbl val="0"/>
      </c:catAx>
      <c:valAx>
        <c:axId val="82943712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8294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Обществознание, 8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945392"/>
        <c:axId val="82945952"/>
      </c:barChart>
      <c:catAx>
        <c:axId val="82945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2945952"/>
        <c:crosses val="autoZero"/>
        <c:auto val="1"/>
        <c:lblAlgn val="ctr"/>
        <c:lblOffset val="100"/>
        <c:noMultiLvlLbl val="0"/>
      </c:catAx>
      <c:valAx>
        <c:axId val="82945952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8294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Обществознание, 8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спецификация!$C$49:$T$50</c:f>
              <c:multiLvlStrCache>
                <c:ptCount val="18"/>
                <c:lvl>
                  <c:pt idx="0">
                    <c:v>Общество как форма жизнедеятельности людей</c:v>
                  </c:pt>
                  <c:pt idx="1">
                    <c:v>Как стать личностью</c:v>
                  </c:pt>
                  <c:pt idx="2">
                    <c:v>Нации и межнациональные отношения</c:v>
                  </c:pt>
                  <c:pt idx="3">
                    <c:v>Роль государства в экономике</c:v>
                  </c:pt>
                  <c:pt idx="4">
                    <c:v>Образование</c:v>
                  </c:pt>
                  <c:pt idx="5">
                    <c:v>Сфера духовной жизни</c:v>
                  </c:pt>
                  <c:pt idx="6">
                    <c:v>Развитие общества</c:v>
                  </c:pt>
                  <c:pt idx="7">
                    <c:v>Наука в современном обществе</c:v>
                  </c:pt>
                  <c:pt idx="8">
                    <c:v>Социальная стратификация общества. Социальная структура общества</c:v>
                  </c:pt>
                  <c:pt idx="9">
                    <c:v>Главные вопросы экономики</c:v>
                  </c:pt>
                  <c:pt idx="10">
                    <c:v>Производство - основа экономики</c:v>
                  </c:pt>
                  <c:pt idx="11">
                    <c:v>Мораль</c:v>
                  </c:pt>
                  <c:pt idx="12">
                    <c:v>Предпринимательская деятельность</c:v>
                  </c:pt>
                  <c:pt idx="13">
                    <c:v>Собственность</c:v>
                  </c:pt>
                  <c:pt idx="14">
                    <c:v>Общество как форма жизнедеятельности людей.Развитие общества</c:v>
                  </c:pt>
                  <c:pt idx="15">
                    <c:v>Сфера духовной культуры. Главные вопросы экономики</c:v>
                  </c:pt>
                  <c:pt idx="16">
                    <c:v>Религия как одна из форм культуры. Сфера духовной культуры</c:v>
                  </c:pt>
                  <c:pt idx="17">
                    <c:v>Главные вопросы экономики. Социальные статусы и роли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</c:lvl>
              </c:multiLvlStrCache>
            </c:multiLvlStrRef>
          </c:cat>
          <c:val>
            <c:numRef>
              <c:f>спецификация!$C$51:$T$51</c:f>
              <c:numCache>
                <c:formatCode>0.00</c:formatCode>
                <c:ptCount val="18"/>
                <c:pt idx="0">
                  <c:v>52.75</c:v>
                </c:pt>
                <c:pt idx="1">
                  <c:v>59.34</c:v>
                </c:pt>
                <c:pt idx="2">
                  <c:v>79.12</c:v>
                </c:pt>
                <c:pt idx="3">
                  <c:v>62.64</c:v>
                </c:pt>
                <c:pt idx="4">
                  <c:v>45.05</c:v>
                </c:pt>
                <c:pt idx="5">
                  <c:v>81.319999999999993</c:v>
                </c:pt>
                <c:pt idx="6">
                  <c:v>60.44</c:v>
                </c:pt>
                <c:pt idx="7">
                  <c:v>56.04</c:v>
                </c:pt>
                <c:pt idx="8">
                  <c:v>54.95</c:v>
                </c:pt>
                <c:pt idx="9">
                  <c:v>42.86</c:v>
                </c:pt>
                <c:pt idx="10">
                  <c:v>49.45</c:v>
                </c:pt>
                <c:pt idx="11">
                  <c:v>79.12</c:v>
                </c:pt>
                <c:pt idx="12">
                  <c:v>65.930000000000007</c:v>
                </c:pt>
                <c:pt idx="13">
                  <c:v>36.26</c:v>
                </c:pt>
                <c:pt idx="14">
                  <c:v>81.320000000000007</c:v>
                </c:pt>
                <c:pt idx="15">
                  <c:v>69.23</c:v>
                </c:pt>
                <c:pt idx="16">
                  <c:v>52.75</c:v>
                </c:pt>
                <c:pt idx="17">
                  <c:v>27.47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34-416F-8802-C6B45ACB9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192560"/>
        <c:axId val="456193120"/>
      </c:barChart>
      <c:catAx>
        <c:axId val="456192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193120"/>
        <c:crosses val="autoZero"/>
        <c:auto val="1"/>
        <c:lblAlgn val="ctr"/>
        <c:lblOffset val="100"/>
        <c:noMultiLvlLbl val="0"/>
      </c:catAx>
      <c:valAx>
        <c:axId val="456193120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45619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8 класс</a:t>
            </a:r>
          </a:p>
          <a:p>
            <a:pPr>
              <a:defRPr/>
            </a:pPr>
            <a:r>
              <a:rPr lang="ru-RU"/>
              <a:t>средний % выполнения тестов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'общая статистика'!$C$7:$C$10</c:f>
              <c:strCache>
                <c:ptCount val="4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Обществознание</c:v>
                </c:pt>
              </c:strCache>
            </c:strRef>
          </c:cat>
          <c:val>
            <c:numRef>
              <c:f>'общая статистика'!$D$7:$D$10</c:f>
              <c:numCache>
                <c:formatCode>0.00</c:formatCode>
                <c:ptCount val="4"/>
                <c:pt idx="0">
                  <c:v>51.5</c:v>
                </c:pt>
                <c:pt idx="1">
                  <c:v>28.37</c:v>
                </c:pt>
                <c:pt idx="2">
                  <c:v>34.9</c:v>
                </c:pt>
                <c:pt idx="3">
                  <c:v>59.07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4-43FE-A3E0-4575991E8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074768"/>
        <c:axId val="82014096"/>
      </c:barChart>
      <c:catAx>
        <c:axId val="8207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014096"/>
        <c:crosses val="autoZero"/>
        <c:auto val="1"/>
        <c:lblAlgn val="ctr"/>
        <c:lblOffset val="100"/>
        <c:noMultiLvlLbl val="0"/>
      </c:catAx>
      <c:valAx>
        <c:axId val="8201409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8207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Средний процент выполнения тестирования по ОО и параллелям</a:t>
            </a:r>
            <a:endParaRPr lang="ru-RU" sz="18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параллели!$C$3</c:f>
              <c:strCache>
                <c:ptCount val="1"/>
                <c:pt idx="0">
                  <c:v>7 класс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721127929545863E-2"/>
                  <c:y val="7.130653605815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F5-49C3-8BEA-B51771709E24}"/>
                </c:ext>
              </c:extLst>
            </c:dLbl>
            <c:dLbl>
              <c:idx val="4"/>
              <c:layout>
                <c:manualLayout>
                  <c:x val="-1.2403759765152922E-2"/>
                  <c:y val="-4.1403795130544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F5-49C3-8BEA-B51771709E24}"/>
                </c:ext>
              </c:extLst>
            </c:dLbl>
            <c:dLbl>
              <c:idx val="5"/>
              <c:layout>
                <c:manualLayout>
                  <c:x val="-3.7211279295458633E-3"/>
                  <c:y val="2.760253008702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F5-49C3-8BEA-B51771709E24}"/>
                </c:ext>
              </c:extLst>
            </c:dLbl>
            <c:dLbl>
              <c:idx val="6"/>
              <c:layout>
                <c:manualLayout>
                  <c:x val="1.2403759765152876E-3"/>
                  <c:y val="3.220295176820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F5-49C3-8BEA-B51771709E24}"/>
                </c:ext>
              </c:extLst>
            </c:dLbl>
            <c:dLbl>
              <c:idx val="7"/>
              <c:layout>
                <c:manualLayout>
                  <c:x val="0"/>
                  <c:y val="-2.5302319246443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F5-49C3-8BEA-B51771709E24}"/>
                </c:ext>
              </c:extLst>
            </c:dLbl>
            <c:dLbl>
              <c:idx val="8"/>
              <c:layout>
                <c:manualLayout>
                  <c:x val="1.2403759765153787E-3"/>
                  <c:y val="-2.3002108405857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AF5-49C3-8BEA-B51771709E24}"/>
                </c:ext>
              </c:extLst>
            </c:dLbl>
            <c:dLbl>
              <c:idx val="9"/>
              <c:layout>
                <c:manualLayout>
                  <c:x val="-2.3567143553790377E-2"/>
                  <c:y val="4.37040059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AF5-49C3-8BEA-B51771709E24}"/>
                </c:ext>
              </c:extLst>
            </c:dLbl>
            <c:dLbl>
              <c:idx val="10"/>
              <c:layout>
                <c:manualLayout>
                  <c:x val="-2.3567143553790467E-2"/>
                  <c:y val="2.9902740927615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AF5-49C3-8BEA-B51771709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параллели!$B$4:$B$15</c:f>
              <c:strCache>
                <c:ptCount val="12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"Кузнечихинская ООШ"</c:v>
                </c:pt>
                <c:pt idx="6">
                  <c:v>МБОУ "Кимовская СОШ"</c:v>
                </c:pt>
                <c:pt idx="7">
                  <c:v>МБОУ "Никольская СОШ"</c:v>
                </c:pt>
                <c:pt idx="8">
                  <c:v>МБОУ "Полянская СОШ"</c:v>
                </c:pt>
                <c:pt idx="9">
                  <c:v>МБОУ "Трехозерская СОШ"</c:v>
                </c:pt>
                <c:pt idx="10">
                  <c:v>ГБООУ "Болгарская санаторная школа-интернат"</c:v>
                </c:pt>
                <c:pt idx="11">
                  <c:v>МБОУ "Иске Рязяпская СОШ"</c:v>
                </c:pt>
              </c:strCache>
            </c:strRef>
          </c:cat>
          <c:val>
            <c:numRef>
              <c:f>параллели!$C$4:$C$15</c:f>
              <c:numCache>
                <c:formatCode>General</c:formatCode>
                <c:ptCount val="12"/>
                <c:pt idx="0">
                  <c:v>32.369999999999997</c:v>
                </c:pt>
                <c:pt idx="1">
                  <c:v>38.36</c:v>
                </c:pt>
                <c:pt idx="2">
                  <c:v>49.33</c:v>
                </c:pt>
                <c:pt idx="3">
                  <c:v>38.880000000000003</c:v>
                </c:pt>
                <c:pt idx="4">
                  <c:v>40.9</c:v>
                </c:pt>
                <c:pt idx="5">
                  <c:v>45</c:v>
                </c:pt>
                <c:pt idx="6">
                  <c:v>55.42</c:v>
                </c:pt>
                <c:pt idx="7">
                  <c:v>60.77</c:v>
                </c:pt>
                <c:pt idx="8">
                  <c:v>57.98</c:v>
                </c:pt>
                <c:pt idx="9">
                  <c:v>46.67</c:v>
                </c:pt>
                <c:pt idx="10">
                  <c:v>32</c:v>
                </c:pt>
                <c:pt idx="11">
                  <c:v>28.54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91-420D-9C9B-C1453BEA22D1}"/>
            </c:ext>
          </c:extLst>
        </c:ser>
        <c:ser>
          <c:idx val="1"/>
          <c:order val="1"/>
          <c:tx>
            <c:strRef>
              <c:f>параллели!$D$3</c:f>
              <c:strCache>
                <c:ptCount val="1"/>
                <c:pt idx="0">
                  <c:v>8 класс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846015624244602E-2"/>
                  <c:y val="-5.9805481855230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AF5-49C3-8BEA-B51771709E24}"/>
                </c:ext>
              </c:extLst>
            </c:dLbl>
            <c:dLbl>
              <c:idx val="1"/>
              <c:layout>
                <c:manualLayout>
                  <c:x val="-4.8374663084096242E-2"/>
                  <c:y val="-6.900632521757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AF5-49C3-8BEA-B51771709E24}"/>
                </c:ext>
              </c:extLst>
            </c:dLbl>
            <c:dLbl>
              <c:idx val="3"/>
              <c:layout>
                <c:manualLayout>
                  <c:x val="0"/>
                  <c:y val="-5.06046384928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AF5-49C3-8BEA-B51771709E24}"/>
                </c:ext>
              </c:extLst>
            </c:dLbl>
            <c:dLbl>
              <c:idx val="4"/>
              <c:layout>
                <c:manualLayout>
                  <c:x val="-1.7365263671214073E-2"/>
                  <c:y val="5.06046384928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AF5-49C3-8BEA-B51771709E24}"/>
                </c:ext>
              </c:extLst>
            </c:dLbl>
            <c:dLbl>
              <c:idx val="6"/>
              <c:layout>
                <c:manualLayout>
                  <c:x val="0"/>
                  <c:y val="2.7602530087029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AF5-49C3-8BEA-B51771709E24}"/>
                </c:ext>
              </c:extLst>
            </c:dLbl>
            <c:dLbl>
              <c:idx val="7"/>
              <c:layout>
                <c:manualLayout>
                  <c:x val="0"/>
                  <c:y val="4.370400597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AF5-49C3-8BEA-B51771709E24}"/>
                </c:ext>
              </c:extLst>
            </c:dLbl>
            <c:dLbl>
              <c:idx val="8"/>
              <c:layout>
                <c:manualLayout>
                  <c:x val="-3.7211279295458633E-3"/>
                  <c:y val="5.520506017405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AF5-49C3-8BEA-B51771709E24}"/>
                </c:ext>
              </c:extLst>
            </c:dLbl>
            <c:dLbl>
              <c:idx val="9"/>
              <c:layout>
                <c:manualLayout>
                  <c:x val="-1.2403759765151968E-3"/>
                  <c:y val="-5.980548185523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AF5-49C3-8BEA-B51771709E24}"/>
                </c:ext>
              </c:extLst>
            </c:dLbl>
            <c:dLbl>
              <c:idx val="10"/>
              <c:layout>
                <c:manualLayout>
                  <c:x val="-1.4884511718183453E-2"/>
                  <c:y val="-5.5205060174058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AF5-49C3-8BEA-B51771709E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параллели!$B$4:$B$15</c:f>
              <c:strCache>
                <c:ptCount val="12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"Кузнечихинская ООШ"</c:v>
                </c:pt>
                <c:pt idx="6">
                  <c:v>МБОУ "Кимовская СОШ"</c:v>
                </c:pt>
                <c:pt idx="7">
                  <c:v>МБОУ "Никольская СОШ"</c:v>
                </c:pt>
                <c:pt idx="8">
                  <c:v>МБОУ "Полянская СОШ"</c:v>
                </c:pt>
                <c:pt idx="9">
                  <c:v>МБОУ "Трехозерская СОШ"</c:v>
                </c:pt>
                <c:pt idx="10">
                  <c:v>ГБООУ "Болгарская санаторная школа-интернат"</c:v>
                </c:pt>
                <c:pt idx="11">
                  <c:v>МБОУ "Иске Рязяпская СОШ"</c:v>
                </c:pt>
              </c:strCache>
            </c:strRef>
          </c:cat>
          <c:val>
            <c:numRef>
              <c:f>параллели!$D$4:$D$15</c:f>
              <c:numCache>
                <c:formatCode>General</c:formatCode>
                <c:ptCount val="12"/>
                <c:pt idx="0">
                  <c:v>33.549999999999997</c:v>
                </c:pt>
                <c:pt idx="1">
                  <c:v>43.02</c:v>
                </c:pt>
                <c:pt idx="2">
                  <c:v>66.099999999999994</c:v>
                </c:pt>
                <c:pt idx="3">
                  <c:v>43.6</c:v>
                </c:pt>
                <c:pt idx="4">
                  <c:v>41.26</c:v>
                </c:pt>
                <c:pt idx="6">
                  <c:v>43.91</c:v>
                </c:pt>
                <c:pt idx="7">
                  <c:v>47.49</c:v>
                </c:pt>
                <c:pt idx="8">
                  <c:v>51.37</c:v>
                </c:pt>
                <c:pt idx="9">
                  <c:v>50.67</c:v>
                </c:pt>
                <c:pt idx="10">
                  <c:v>33.700000000000003</c:v>
                </c:pt>
                <c:pt idx="11">
                  <c:v>44.87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91-420D-9C9B-C1453BEA2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8996896"/>
        <c:axId val="448996336"/>
      </c:lineChart>
      <c:catAx>
        <c:axId val="44899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 algn="ctr">
              <a:defRPr lang="ru-RU"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996336"/>
        <c:crosses val="autoZero"/>
        <c:auto val="1"/>
        <c:lblAlgn val="ctr"/>
        <c:lblOffset val="100"/>
        <c:noMultiLvlLbl val="0"/>
      </c:catAx>
      <c:valAx>
        <c:axId val="448996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899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/>
                </a:solidFill>
              </a:rPr>
              <a:t>Русский язык. </a:t>
            </a:r>
            <a:r>
              <a:rPr lang="ru-RU" sz="2000" dirty="0" smtClean="0">
                <a:solidFill>
                  <a:schemeClr val="tx1"/>
                </a:solidFill>
              </a:rPr>
              <a:t>Средний % </a:t>
            </a:r>
            <a:r>
              <a:rPr lang="ru-RU" sz="2000" dirty="0" smtClean="0">
                <a:solidFill>
                  <a:schemeClr val="tx1"/>
                </a:solidFill>
              </a:rPr>
              <a:t>выполнения</a:t>
            </a:r>
            <a:endParaRPr lang="ru-RU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9154236518453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параллели!$E$24</c:f>
              <c:strCache>
                <c:ptCount val="1"/>
                <c:pt idx="0">
                  <c:v>7 класс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438776509807202E-2"/>
                  <c:y val="3.1461886256022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D01-4FC2-8E91-7DEB52B81226}"/>
                </c:ext>
              </c:extLst>
            </c:dLbl>
            <c:dLbl>
              <c:idx val="2"/>
              <c:layout>
                <c:manualLayout>
                  <c:x val="-1.6669996527312415E-2"/>
                  <c:y val="8.51336264308824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87-4BBC-B4E2-3F44B608D9F8}"/>
                </c:ext>
              </c:extLst>
            </c:dLbl>
            <c:dLbl>
              <c:idx val="4"/>
              <c:layout>
                <c:manualLayout>
                  <c:x val="-3.0590640882750209E-2"/>
                  <c:y val="3.385733863216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87-4BBC-B4E2-3F44B608D9F8}"/>
                </c:ext>
              </c:extLst>
            </c:dLbl>
            <c:dLbl>
              <c:idx val="7"/>
              <c:layout>
                <c:manualLayout>
                  <c:x val="-2.9423261620700334E-2"/>
                  <c:y val="2.7484200820645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F87-4BBC-B4E2-3F44B608D9F8}"/>
                </c:ext>
              </c:extLst>
            </c:dLbl>
            <c:dLbl>
              <c:idx val="9"/>
              <c:layout>
                <c:manualLayout>
                  <c:x val="-2.6794101513085356E-2"/>
                  <c:y val="2.2337349546221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F87-4BBC-B4E2-3F44B608D9F8}"/>
                </c:ext>
              </c:extLst>
            </c:dLbl>
            <c:dLbl>
              <c:idx val="10"/>
              <c:layout>
                <c:manualLayout>
                  <c:x val="-3.1856154005971825E-2"/>
                  <c:y val="-2.6046604614744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F87-4BBC-B4E2-3F44B608D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параллели!$B$25:$B$36</c:f>
              <c:strCache>
                <c:ptCount val="12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"Кузнечихинская ООШ"</c:v>
                </c:pt>
                <c:pt idx="6">
                  <c:v>МБОУ "Кимовская СОШ"</c:v>
                </c:pt>
                <c:pt idx="7">
                  <c:v>МБОУ "Никольская СОШ"</c:v>
                </c:pt>
                <c:pt idx="8">
                  <c:v>МБОУ "Полянская СОШ"</c:v>
                </c:pt>
                <c:pt idx="9">
                  <c:v>МБОУ "Трехозерская СОШ"</c:v>
                </c:pt>
                <c:pt idx="10">
                  <c:v>ГБООУ "Болгарская санаторная школа-интернат"</c:v>
                </c:pt>
                <c:pt idx="11">
                  <c:v>МБОУ "Иске Рязяпская СОШ"</c:v>
                </c:pt>
              </c:strCache>
            </c:strRef>
          </c:cat>
          <c:val>
            <c:numRef>
              <c:f>параллели!$E$25:$E$36</c:f>
              <c:numCache>
                <c:formatCode>0.00</c:formatCode>
                <c:ptCount val="12"/>
                <c:pt idx="0">
                  <c:v>35.29</c:v>
                </c:pt>
                <c:pt idx="1">
                  <c:v>50</c:v>
                </c:pt>
                <c:pt idx="2">
                  <c:v>55</c:v>
                </c:pt>
                <c:pt idx="3">
                  <c:v>57.5</c:v>
                </c:pt>
                <c:pt idx="4">
                  <c:v>45</c:v>
                </c:pt>
                <c:pt idx="5">
                  <c:v>40</c:v>
                </c:pt>
                <c:pt idx="6">
                  <c:v>67</c:v>
                </c:pt>
                <c:pt idx="7">
                  <c:v>63</c:v>
                </c:pt>
                <c:pt idx="8">
                  <c:v>75</c:v>
                </c:pt>
                <c:pt idx="9">
                  <c:v>50</c:v>
                </c:pt>
                <c:pt idx="10">
                  <c:v>45</c:v>
                </c:pt>
                <c:pt idx="11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F87-4BBC-B4E2-3F44B608D9F8}"/>
            </c:ext>
          </c:extLst>
        </c:ser>
        <c:ser>
          <c:idx val="1"/>
          <c:order val="1"/>
          <c:tx>
            <c:strRef>
              <c:f>параллели!$F$24</c:f>
              <c:strCache>
                <c:ptCount val="1"/>
                <c:pt idx="0">
                  <c:v>8 класс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1707151359229764E-2"/>
                  <c:y val="-4.2768768260779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01-4FC2-8E91-7DEB52B81226}"/>
                </c:ext>
              </c:extLst>
            </c:dLbl>
            <c:dLbl>
              <c:idx val="2"/>
              <c:layout>
                <c:manualLayout>
                  <c:x val="-2.4303934558183762E-2"/>
                  <c:y val="7.4070545779376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D01-4FC2-8E91-7DEB52B81226}"/>
                </c:ext>
              </c:extLst>
            </c:dLbl>
            <c:dLbl>
              <c:idx val="4"/>
              <c:layout>
                <c:manualLayout>
                  <c:x val="-2.8059614636306972E-2"/>
                  <c:y val="-1.7729172494692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F87-4BBC-B4E2-3F44B608D9F8}"/>
                </c:ext>
              </c:extLst>
            </c:dLbl>
            <c:dLbl>
              <c:idx val="7"/>
              <c:layout>
                <c:manualLayout>
                  <c:x val="-3.2613539295047719E-2"/>
                  <c:y val="6.0374497156177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F87-4BBC-B4E2-3F44B608D9F8}"/>
                </c:ext>
              </c:extLst>
            </c:dLbl>
            <c:dLbl>
              <c:idx val="9"/>
              <c:layout>
                <c:manualLayout>
                  <c:x val="-3.1856154005971825E-2"/>
                  <c:y val="-2.0033170311881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F87-4BBC-B4E2-3F44B608D9F8}"/>
                </c:ext>
              </c:extLst>
            </c:dLbl>
            <c:dLbl>
              <c:idx val="11"/>
              <c:layout>
                <c:manualLayout>
                  <c:x val="-2.4303934558183922E-2"/>
                  <c:y val="-4.2768768260779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D01-4FC2-8E91-7DEB52B812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параллели!$B$25:$B$36</c:f>
              <c:strCache>
                <c:ptCount val="12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"Кузнечихинская ООШ"</c:v>
                </c:pt>
                <c:pt idx="6">
                  <c:v>МБОУ "Кимовская СОШ"</c:v>
                </c:pt>
                <c:pt idx="7">
                  <c:v>МБОУ "Никольская СОШ"</c:v>
                </c:pt>
                <c:pt idx="8">
                  <c:v>МБОУ "Полянская СОШ"</c:v>
                </c:pt>
                <c:pt idx="9">
                  <c:v>МБОУ "Трехозерская СОШ"</c:v>
                </c:pt>
                <c:pt idx="10">
                  <c:v>ГБООУ "Болгарская санаторная школа-интернат"</c:v>
                </c:pt>
                <c:pt idx="11">
                  <c:v>МБОУ "Иске Рязяпская СОШ"</c:v>
                </c:pt>
              </c:strCache>
            </c:strRef>
          </c:cat>
          <c:val>
            <c:numRef>
              <c:f>параллели!$F$25:$F$36</c:f>
              <c:numCache>
                <c:formatCode>0.00</c:formatCode>
                <c:ptCount val="12"/>
                <c:pt idx="0">
                  <c:v>37.5</c:v>
                </c:pt>
                <c:pt idx="1">
                  <c:v>52.73</c:v>
                </c:pt>
                <c:pt idx="2">
                  <c:v>82.78</c:v>
                </c:pt>
                <c:pt idx="3">
                  <c:v>35</c:v>
                </c:pt>
                <c:pt idx="4">
                  <c:v>57.5</c:v>
                </c:pt>
                <c:pt idx="6">
                  <c:v>54.17</c:v>
                </c:pt>
                <c:pt idx="7">
                  <c:v>58.57</c:v>
                </c:pt>
                <c:pt idx="8">
                  <c:v>43.75</c:v>
                </c:pt>
                <c:pt idx="9">
                  <c:v>64</c:v>
                </c:pt>
                <c:pt idx="10">
                  <c:v>38</c:v>
                </c:pt>
                <c:pt idx="11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F87-4BBC-B4E2-3F44B608D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82016896"/>
        <c:axId val="82017456"/>
      </c:lineChart>
      <c:catAx>
        <c:axId val="8201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017456"/>
        <c:crosses val="autoZero"/>
        <c:auto val="1"/>
        <c:lblAlgn val="ctr"/>
        <c:lblOffset val="100"/>
        <c:noMultiLvlLbl val="0"/>
      </c:catAx>
      <c:valAx>
        <c:axId val="82017456"/>
        <c:scaling>
          <c:orientation val="minMax"/>
          <c:min val="30"/>
        </c:scaling>
        <c:delete val="1"/>
        <c:axPos val="l"/>
        <c:numFmt formatCode="0.00" sourceLinked="1"/>
        <c:majorTickMark val="none"/>
        <c:minorTickMark val="none"/>
        <c:tickLblPos val="nextTo"/>
        <c:crossAx val="820168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467866286480259E-2"/>
          <c:y val="1.7506437019017501E-3"/>
          <c:w val="0.23459156346643212"/>
          <c:h val="6.5449545966823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Математика.</a:t>
            </a:r>
            <a:r>
              <a:rPr lang="ru-RU" dirty="0" smtClean="0">
                <a:solidFill>
                  <a:schemeClr val="tx1"/>
                </a:solidFill>
              </a:rPr>
              <a:t> Средний % выполнения.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4079407911595477"/>
          <c:y val="2.1913583868289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параллели!$E$41</c:f>
              <c:strCache>
                <c:ptCount val="1"/>
                <c:pt idx="0">
                  <c:v>7 класс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3384224562291162E-2"/>
                  <c:y val="-4.176981168974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90-4183-B5CB-0E1A83E2C135}"/>
                </c:ext>
              </c:extLst>
            </c:dLbl>
            <c:dLbl>
              <c:idx val="6"/>
              <c:layout>
                <c:manualLayout>
                  <c:x val="-4.2743660148073438E-2"/>
                  <c:y val="-1.0288341352209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65-449B-B8E2-6482A68F83A4}"/>
                </c:ext>
              </c:extLst>
            </c:dLbl>
            <c:dLbl>
              <c:idx val="7"/>
              <c:layout>
                <c:manualLayout>
                  <c:x val="-2.2701198494766546E-2"/>
                  <c:y val="-3.7774993386438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65-449B-B8E2-6482A68F83A4}"/>
                </c:ext>
              </c:extLst>
            </c:dLbl>
            <c:dLbl>
              <c:idx val="8"/>
              <c:layout>
                <c:manualLayout>
                  <c:x val="-6.4167371735779875E-3"/>
                  <c:y val="-1.2479699739038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65-449B-B8E2-6482A68F83A4}"/>
                </c:ext>
              </c:extLst>
            </c:dLbl>
            <c:dLbl>
              <c:idx val="10"/>
              <c:layout>
                <c:manualLayout>
                  <c:x val="-4.6501617697159124E-2"/>
                  <c:y val="-8.0969829653806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65-449B-B8E2-6482A68F8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параллели!$B$42:$B$52</c:f>
              <c:strCache>
                <c:ptCount val="11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"Кимовская СОШ"</c:v>
                </c:pt>
                <c:pt idx="6">
                  <c:v>МБОУ "Никольская СОШ"</c:v>
                </c:pt>
                <c:pt idx="7">
                  <c:v>МБОУ "Полянская СОШ"</c:v>
                </c:pt>
                <c:pt idx="8">
                  <c:v>МБОУ "Трехозерская СОШ"</c:v>
                </c:pt>
                <c:pt idx="9">
                  <c:v>ГБООУ "Болгарская санаторная школа-интернат"</c:v>
                </c:pt>
                <c:pt idx="10">
                  <c:v>МБОУ "Иске Рязяпская СОШ"</c:v>
                </c:pt>
              </c:strCache>
            </c:strRef>
          </c:cat>
          <c:val>
            <c:numRef>
              <c:f>параллели!$E$42:$E$52</c:f>
              <c:numCache>
                <c:formatCode>0.00</c:formatCode>
                <c:ptCount val="11"/>
                <c:pt idx="0">
                  <c:v>30.77</c:v>
                </c:pt>
                <c:pt idx="1">
                  <c:v>37.61</c:v>
                </c:pt>
                <c:pt idx="2">
                  <c:v>45.3</c:v>
                </c:pt>
                <c:pt idx="3">
                  <c:v>23.08</c:v>
                </c:pt>
                <c:pt idx="4">
                  <c:v>48.72</c:v>
                </c:pt>
                <c:pt idx="5">
                  <c:v>36.54</c:v>
                </c:pt>
                <c:pt idx="6">
                  <c:v>73.849999999999994</c:v>
                </c:pt>
                <c:pt idx="7">
                  <c:v>61.54</c:v>
                </c:pt>
                <c:pt idx="8">
                  <c:v>69.23</c:v>
                </c:pt>
                <c:pt idx="9">
                  <c:v>15.38</c:v>
                </c:pt>
                <c:pt idx="10">
                  <c:v>19.23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965-449B-B8E2-6482A68F83A4}"/>
            </c:ext>
          </c:extLst>
        </c:ser>
        <c:ser>
          <c:idx val="1"/>
          <c:order val="1"/>
          <c:tx>
            <c:strRef>
              <c:f>параллели!$F$41</c:f>
              <c:strCache>
                <c:ptCount val="1"/>
                <c:pt idx="0">
                  <c:v>8 класс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692122821996644E-2"/>
                  <c:y val="3.7919316828613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90-4183-B5CB-0E1A83E2C135}"/>
                </c:ext>
              </c:extLst>
            </c:dLbl>
            <c:dLbl>
              <c:idx val="1"/>
              <c:layout>
                <c:manualLayout>
                  <c:x val="-1.7266420010751668E-2"/>
                  <c:y val="4.3695286520690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90-4183-B5CB-0E1A83E2C135}"/>
                </c:ext>
              </c:extLst>
            </c:dLbl>
            <c:dLbl>
              <c:idx val="2"/>
              <c:layout>
                <c:manualLayout>
                  <c:x val="-2.3692122821996647E-2"/>
                  <c:y val="2.8292700675151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490-4183-B5CB-0E1A83E2C135}"/>
                </c:ext>
              </c:extLst>
            </c:dLbl>
            <c:dLbl>
              <c:idx val="3"/>
              <c:layout>
                <c:manualLayout>
                  <c:x val="-1.9408320947833346E-2"/>
                  <c:y val="2.6367377444459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90-4183-B5CB-0E1A83E2C135}"/>
                </c:ext>
              </c:extLst>
            </c:dLbl>
            <c:dLbl>
              <c:idx val="5"/>
              <c:layout>
                <c:manualLayout>
                  <c:x val="-1.930670714353477E-2"/>
                  <c:y val="3.3847637196335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65-449B-B8E2-6482A68F83A4}"/>
                </c:ext>
              </c:extLst>
            </c:dLbl>
            <c:dLbl>
              <c:idx val="6"/>
              <c:layout>
                <c:manualLayout>
                  <c:x val="-1.8943262337197186E-2"/>
                  <c:y val="2.1245305834258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965-449B-B8E2-6482A68F83A4}"/>
                </c:ext>
              </c:extLst>
            </c:dLbl>
            <c:dLbl>
              <c:idx val="7"/>
              <c:layout>
                <c:manualLayout>
                  <c:x val="-2.5834023759078308E-2"/>
                  <c:y val="3.4068670367228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490-4183-B5CB-0E1A83E2C135}"/>
                </c:ext>
              </c:extLst>
            </c:dLbl>
            <c:dLbl>
              <c:idx val="9"/>
              <c:layout>
                <c:manualLayout>
                  <c:x val="-1.7319967534178866E-2"/>
                  <c:y val="-4.4869582091158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490-4183-B5CB-0E1A83E2C135}"/>
                </c:ext>
              </c:extLst>
            </c:dLbl>
            <c:dLbl>
              <c:idx val="10"/>
              <c:layout>
                <c:manualLayout>
                  <c:x val="-1.1427347239025722E-2"/>
                  <c:y val="2.7819380994745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965-449B-B8E2-6482A68F8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параллели!$B$42:$B$52</c:f>
              <c:strCache>
                <c:ptCount val="11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"Кимовская СОШ"</c:v>
                </c:pt>
                <c:pt idx="6">
                  <c:v>МБОУ "Никольская СОШ"</c:v>
                </c:pt>
                <c:pt idx="7">
                  <c:v>МБОУ "Полянская СОШ"</c:v>
                </c:pt>
                <c:pt idx="8">
                  <c:v>МБОУ "Трехозерская СОШ"</c:v>
                </c:pt>
                <c:pt idx="9">
                  <c:v>ГБООУ "Болгарская санаторная школа-интернат"</c:v>
                </c:pt>
                <c:pt idx="10">
                  <c:v>МБОУ "Иске Рязяпская СОШ"</c:v>
                </c:pt>
              </c:strCache>
            </c:strRef>
          </c:cat>
          <c:val>
            <c:numRef>
              <c:f>параллели!$F$42:$F$52</c:f>
              <c:numCache>
                <c:formatCode>0.00</c:formatCode>
                <c:ptCount val="11"/>
                <c:pt idx="0">
                  <c:v>18.22</c:v>
                </c:pt>
                <c:pt idx="1">
                  <c:v>19.23</c:v>
                </c:pt>
                <c:pt idx="2">
                  <c:v>37.18</c:v>
                </c:pt>
                <c:pt idx="3">
                  <c:v>52.31</c:v>
                </c:pt>
                <c:pt idx="4">
                  <c:v>25.64</c:v>
                </c:pt>
                <c:pt idx="5">
                  <c:v>33.840000000000003</c:v>
                </c:pt>
                <c:pt idx="6">
                  <c:v>30.77</c:v>
                </c:pt>
                <c:pt idx="7">
                  <c:v>59.62</c:v>
                </c:pt>
                <c:pt idx="8">
                  <c:v>49.23</c:v>
                </c:pt>
                <c:pt idx="9">
                  <c:v>21.98</c:v>
                </c:pt>
                <c:pt idx="10">
                  <c:v>30.77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965-449B-B8E2-6482A68F8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2774512"/>
        <c:axId val="202775072"/>
      </c:lineChart>
      <c:catAx>
        <c:axId val="20277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775072"/>
        <c:crosses val="autoZero"/>
        <c:auto val="1"/>
        <c:lblAlgn val="ctr"/>
        <c:lblOffset val="100"/>
        <c:noMultiLvlLbl val="0"/>
      </c:catAx>
      <c:valAx>
        <c:axId val="2027750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0277451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273689187912274E-2"/>
          <c:y val="1.8807894135648883E-2"/>
          <c:w val="0.22746386321275058"/>
          <c:h val="5.8410478560569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7 класс. </a:t>
            </a:r>
            <a:r>
              <a:rPr lang="ru-RU" dirty="0" smtClean="0">
                <a:solidFill>
                  <a:schemeClr val="tx1"/>
                </a:solidFill>
              </a:rPr>
              <a:t>Средний % выполнения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438228944102607"/>
          <c:y val="2.2110116388000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параллели!$E$58</c:f>
              <c:strCache>
                <c:ptCount val="1"/>
                <c:pt idx="0">
                  <c:v>биология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4133354759226566E-2"/>
                  <c:y val="2.8821050716346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D6-42C3-A36B-CB21F84081A8}"/>
                </c:ext>
              </c:extLst>
            </c:dLbl>
            <c:dLbl>
              <c:idx val="8"/>
              <c:layout>
                <c:manualLayout>
                  <c:x val="-2.9575531629974745E-2"/>
                  <c:y val="4.7761445806690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D6-42C3-A36B-CB21F84081A8}"/>
                </c:ext>
              </c:extLst>
            </c:dLbl>
            <c:dLbl>
              <c:idx val="9"/>
              <c:layout>
                <c:manualLayout>
                  <c:x val="-2.5008244809262205E-2"/>
                  <c:y val="1.7013821608268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8B-4823-97D9-18B7F7111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параллели!$B$59:$B$70</c:f>
              <c:strCache>
                <c:ptCount val="12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"Кузнечихинская ООШ"</c:v>
                </c:pt>
                <c:pt idx="6">
                  <c:v>МБОУ "Кимовская СОШ"</c:v>
                </c:pt>
                <c:pt idx="7">
                  <c:v>МБОУ "Никольская СОШ"</c:v>
                </c:pt>
                <c:pt idx="8">
                  <c:v>МБОУ "Полянская СОШ"</c:v>
                </c:pt>
                <c:pt idx="9">
                  <c:v>МБОУ "Трехозерская СОШ"</c:v>
                </c:pt>
                <c:pt idx="10">
                  <c:v>ГБООУ "Болгарская санаторная школа-интернат"</c:v>
                </c:pt>
                <c:pt idx="11">
                  <c:v>МБОУ "Иске Рязяпская СОШ"</c:v>
                </c:pt>
              </c:strCache>
            </c:strRef>
          </c:cat>
          <c:val>
            <c:numRef>
              <c:f>параллели!$E$59:$E$70</c:f>
              <c:numCache>
                <c:formatCode>0.00</c:formatCode>
                <c:ptCount val="12"/>
                <c:pt idx="0">
                  <c:v>39.299999999999997</c:v>
                </c:pt>
                <c:pt idx="1">
                  <c:v>40.43</c:v>
                </c:pt>
                <c:pt idx="2">
                  <c:v>44.95</c:v>
                </c:pt>
                <c:pt idx="3">
                  <c:v>51.52</c:v>
                </c:pt>
                <c:pt idx="4">
                  <c:v>46.97</c:v>
                </c:pt>
                <c:pt idx="5">
                  <c:v>50</c:v>
                </c:pt>
                <c:pt idx="6">
                  <c:v>64.55</c:v>
                </c:pt>
                <c:pt idx="7">
                  <c:v>60</c:v>
                </c:pt>
                <c:pt idx="8">
                  <c:v>43.19</c:v>
                </c:pt>
                <c:pt idx="9">
                  <c:v>54.55</c:v>
                </c:pt>
                <c:pt idx="10">
                  <c:v>39.090000000000003</c:v>
                </c:pt>
                <c:pt idx="11">
                  <c:v>31.81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FC-4285-9F75-968C4DC14849}"/>
            </c:ext>
          </c:extLst>
        </c:ser>
        <c:ser>
          <c:idx val="1"/>
          <c:order val="1"/>
          <c:tx>
            <c:strRef>
              <c:f>параллели!$F$58</c:f>
              <c:strCache>
                <c:ptCount val="1"/>
                <c:pt idx="0">
                  <c:v>история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0663967004124486E-2"/>
                  <c:y val="-3.5134350038717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D6-42C3-A36B-CB21F84081A8}"/>
                </c:ext>
              </c:extLst>
            </c:dLbl>
            <c:dLbl>
              <c:idx val="8"/>
              <c:layout>
                <c:manualLayout>
                  <c:x val="-2.4133354759226604E-2"/>
                  <c:y val="-3.0925373351974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D6-42C3-A36B-CB21F84081A8}"/>
                </c:ext>
              </c:extLst>
            </c:dLbl>
            <c:dLbl>
              <c:idx val="9"/>
              <c:layout>
                <c:manualLayout>
                  <c:x val="-4.5878319453672385E-2"/>
                  <c:y val="-2.1435670790464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8B-4823-97D9-18B7F7111172}"/>
                </c:ext>
              </c:extLst>
            </c:dLbl>
            <c:dLbl>
              <c:idx val="11"/>
              <c:layout>
                <c:manualLayout>
                  <c:x val="-1.3649684962497233E-2"/>
                  <c:y val="5.6617525450245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467791526059239E-2"/>
                      <c:h val="4.33579282289935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D8B-4823-97D9-18B7F7111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параллели!$B$59:$B$70</c:f>
              <c:strCache>
                <c:ptCount val="12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"Кузнечихинская ООШ"</c:v>
                </c:pt>
                <c:pt idx="6">
                  <c:v>МБОУ "Кимовская СОШ"</c:v>
                </c:pt>
                <c:pt idx="7">
                  <c:v>МБОУ "Никольская СОШ"</c:v>
                </c:pt>
                <c:pt idx="8">
                  <c:v>МБОУ "Полянская СОШ"</c:v>
                </c:pt>
                <c:pt idx="9">
                  <c:v>МБОУ "Трехозерская СОШ"</c:v>
                </c:pt>
                <c:pt idx="10">
                  <c:v>ГБООУ "Болгарская санаторная школа-интернат"</c:v>
                </c:pt>
                <c:pt idx="11">
                  <c:v>МБОУ "Иске Рязяпская СОШ"</c:v>
                </c:pt>
              </c:strCache>
            </c:strRef>
          </c:cat>
          <c:val>
            <c:numRef>
              <c:f>параллели!$F$59:$F$70</c:f>
              <c:numCache>
                <c:formatCode>0.00</c:formatCode>
                <c:ptCount val="12"/>
                <c:pt idx="0">
                  <c:v>24.65</c:v>
                </c:pt>
                <c:pt idx="1">
                  <c:v>24.65</c:v>
                </c:pt>
                <c:pt idx="2">
                  <c:v>52.08</c:v>
                </c:pt>
                <c:pt idx="3">
                  <c:v>25</c:v>
                </c:pt>
                <c:pt idx="4">
                  <c:v>22.92</c:v>
                </c:pt>
                <c:pt idx="6">
                  <c:v>48.44</c:v>
                </c:pt>
                <c:pt idx="7">
                  <c:v>46.25</c:v>
                </c:pt>
                <c:pt idx="8">
                  <c:v>50</c:v>
                </c:pt>
                <c:pt idx="9">
                  <c:v>28.13</c:v>
                </c:pt>
                <c:pt idx="10">
                  <c:v>25</c:v>
                </c:pt>
                <c:pt idx="11">
                  <c:v>28.13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7FC-4285-9F75-968C4DC14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7524752"/>
        <c:axId val="147525312"/>
      </c:lineChart>
      <c:catAx>
        <c:axId val="14752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525312"/>
        <c:crosses val="autoZero"/>
        <c:auto val="1"/>
        <c:lblAlgn val="ctr"/>
        <c:lblOffset val="100"/>
        <c:noMultiLvlLbl val="0"/>
      </c:catAx>
      <c:valAx>
        <c:axId val="14752531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4752475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342438690817739E-2"/>
          <c:y val="1.7285062248682419E-2"/>
          <c:w val="0.25727646622465716"/>
          <c:h val="5.3316466494474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8 класс</a:t>
            </a:r>
            <a:r>
              <a:rPr lang="ru-RU" dirty="0">
                <a:solidFill>
                  <a:schemeClr val="tx1"/>
                </a:solidFill>
              </a:rPr>
              <a:t>. Средний % </a:t>
            </a:r>
            <a:r>
              <a:rPr lang="ru-RU" dirty="0" smtClean="0">
                <a:solidFill>
                  <a:schemeClr val="tx1"/>
                </a:solidFill>
              </a:rPr>
              <a:t>выполнения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79826589595375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727274549359277E-2"/>
          <c:y val="8.8722544529178882E-2"/>
          <c:w val="0.97454545090128142"/>
          <c:h val="0.42133787406022566"/>
        </c:manualLayout>
      </c:layout>
      <c:lineChart>
        <c:grouping val="standard"/>
        <c:varyColors val="0"/>
        <c:ser>
          <c:idx val="0"/>
          <c:order val="0"/>
          <c:tx>
            <c:strRef>
              <c:f>параллели!$E$74</c:f>
              <c:strCache>
                <c:ptCount val="1"/>
                <c:pt idx="0">
                  <c:v>физика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параллели!$B$75:$B$85</c:f>
              <c:strCache>
                <c:ptCount val="11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"Кимовская СОШ"</c:v>
                </c:pt>
                <c:pt idx="6">
                  <c:v>МБОУ "Никольская СОШ"</c:v>
                </c:pt>
                <c:pt idx="7">
                  <c:v>МБОУ "Полянская СОШ"</c:v>
                </c:pt>
                <c:pt idx="8">
                  <c:v>МБОУ "Трехозерская СОШ"</c:v>
                </c:pt>
                <c:pt idx="9">
                  <c:v>ГБООУ "Болгарская санаторная школа-интернат"</c:v>
                </c:pt>
                <c:pt idx="10">
                  <c:v>МБОУ "Иске Рязяпская СОШ"</c:v>
                </c:pt>
              </c:strCache>
            </c:strRef>
          </c:cat>
          <c:val>
            <c:numRef>
              <c:f>параллели!$E$75:$E$85</c:f>
              <c:numCache>
                <c:formatCode>0.00</c:formatCode>
                <c:ptCount val="11"/>
                <c:pt idx="0">
                  <c:v>26.32</c:v>
                </c:pt>
                <c:pt idx="1">
                  <c:v>34.729999999999997</c:v>
                </c:pt>
                <c:pt idx="2">
                  <c:v>62.5</c:v>
                </c:pt>
                <c:pt idx="3">
                  <c:v>23.53</c:v>
                </c:pt>
                <c:pt idx="4">
                  <c:v>29.41</c:v>
                </c:pt>
                <c:pt idx="5">
                  <c:v>35.29</c:v>
                </c:pt>
                <c:pt idx="6">
                  <c:v>47.06</c:v>
                </c:pt>
                <c:pt idx="7">
                  <c:v>30.88</c:v>
                </c:pt>
                <c:pt idx="8">
                  <c:v>36.47</c:v>
                </c:pt>
                <c:pt idx="9">
                  <c:v>20</c:v>
                </c:pt>
                <c:pt idx="10">
                  <c:v>45.1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6-4A4F-872F-3F7B80E3916D}"/>
            </c:ext>
          </c:extLst>
        </c:ser>
        <c:ser>
          <c:idx val="1"/>
          <c:order val="1"/>
          <c:tx>
            <c:strRef>
              <c:f>параллели!$F$74</c:f>
              <c:strCache>
                <c:ptCount val="1"/>
                <c:pt idx="0">
                  <c:v>обществознание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параллели!$B$75:$B$85</c:f>
              <c:strCache>
                <c:ptCount val="11"/>
                <c:pt idx="0">
                  <c:v>МБОУ "БСОШ №1"</c:v>
                </c:pt>
                <c:pt idx="1">
                  <c:v>МБОУ "БСОШ №2"</c:v>
                </c:pt>
                <c:pt idx="2">
                  <c:v>ГБОУ "Болгарская кадетская школа-интернат"</c:v>
                </c:pt>
                <c:pt idx="3">
                  <c:v>МБОУ "Антоновская СОШ"</c:v>
                </c:pt>
                <c:pt idx="4">
                  <c:v>МБОУ "Бураковская СОШ"</c:v>
                </c:pt>
                <c:pt idx="5">
                  <c:v>МБОУ "Кимовская СОШ"</c:v>
                </c:pt>
                <c:pt idx="6">
                  <c:v>МБОУ "Никольская СОШ"</c:v>
                </c:pt>
                <c:pt idx="7">
                  <c:v>МБОУ "Полянская СОШ"</c:v>
                </c:pt>
                <c:pt idx="8">
                  <c:v>МБОУ "Трехозерская СОШ"</c:v>
                </c:pt>
                <c:pt idx="9">
                  <c:v>ГБООУ "Болгарская санаторная школа-интернат"</c:v>
                </c:pt>
                <c:pt idx="10">
                  <c:v>МБОУ "Иске Рязяпская СОШ"</c:v>
                </c:pt>
              </c:strCache>
            </c:strRef>
          </c:cat>
          <c:val>
            <c:numRef>
              <c:f>параллели!$F$75:$F$85</c:f>
              <c:numCache>
                <c:formatCode>0.00</c:formatCode>
                <c:ptCount val="11"/>
                <c:pt idx="0">
                  <c:v>52.37</c:v>
                </c:pt>
                <c:pt idx="1">
                  <c:v>65</c:v>
                </c:pt>
                <c:pt idx="2">
                  <c:v>73.569999999999993</c:v>
                </c:pt>
                <c:pt idx="3">
                  <c:v>61.67</c:v>
                </c:pt>
                <c:pt idx="4">
                  <c:v>52.5</c:v>
                </c:pt>
                <c:pt idx="5">
                  <c:v>52</c:v>
                </c:pt>
                <c:pt idx="6">
                  <c:v>53.57</c:v>
                </c:pt>
                <c:pt idx="7">
                  <c:v>71.25</c:v>
                </c:pt>
                <c:pt idx="8">
                  <c:v>53</c:v>
                </c:pt>
                <c:pt idx="9">
                  <c:v>52.14</c:v>
                </c:pt>
                <c:pt idx="10">
                  <c:v>66.67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C6-4A4F-872F-3F7B80E39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5842528"/>
        <c:axId val="205843088"/>
      </c:lineChart>
      <c:catAx>
        <c:axId val="20584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43088"/>
        <c:crosses val="autoZero"/>
        <c:auto val="1"/>
        <c:lblAlgn val="ctr"/>
        <c:lblOffset val="100"/>
        <c:noMultiLvlLbl val="0"/>
      </c:catAx>
      <c:valAx>
        <c:axId val="205843088"/>
        <c:scaling>
          <c:orientation val="minMax"/>
          <c:min val="10"/>
        </c:scaling>
        <c:delete val="1"/>
        <c:axPos val="l"/>
        <c:numFmt formatCode="0.00" sourceLinked="1"/>
        <c:majorTickMark val="none"/>
        <c:minorTickMark val="none"/>
        <c:tickLblPos val="nextTo"/>
        <c:crossAx val="2058425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2091848345517E-4"/>
          <c:y val="3.4398777925860526E-4"/>
          <c:w val="0.29868217195393926"/>
          <c:h val="5.3675105711181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 язык, 7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9"/>
              <c:layout>
                <c:manualLayout>
                  <c:x val="0"/>
                  <c:y val="-1.863136711080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3C-4AC5-ABD3-07C809E11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спецификация!$C$3:$V$4</c:f>
              <c:multiLvlStrCache>
                <c:ptCount val="20"/>
                <c:lvl>
                  <c:pt idx="0">
                    <c:v>Орфоэпические нормы</c:v>
                  </c:pt>
                  <c:pt idx="1">
                    <c:v>Лексика</c:v>
                  </c:pt>
                  <c:pt idx="2">
                    <c:v>Лексика/Фразеология</c:v>
                  </c:pt>
                  <c:pt idx="3">
                    <c:v>Морфологические нормы</c:v>
                  </c:pt>
                  <c:pt idx="4">
                    <c:v>Части речи (Морфология)</c:v>
                  </c:pt>
                  <c:pt idx="5">
                    <c:v>Правописание безударных гласных в корне / Орфография</c:v>
                  </c:pt>
                  <c:pt idx="6">
                    <c:v>Правописание приставок</c:v>
                  </c:pt>
                  <c:pt idx="7">
                    <c:v>Правописание суффиксов существительных</c:v>
                  </c:pt>
                  <c:pt idx="8">
                    <c:v>Правописание суффиксов прилагательных</c:v>
                  </c:pt>
                  <c:pt idx="9">
                    <c:v>Правописание окончаний существительных</c:v>
                  </c:pt>
                  <c:pt idx="10">
                    <c:v>Правописание окончаний прилагательных</c:v>
                  </c:pt>
                  <c:pt idx="11">
                    <c:v>Слитное, раздельное и дефисное написание прилагательных</c:v>
                  </c:pt>
                  <c:pt idx="12">
                    <c:v>Правописание числительных</c:v>
                  </c:pt>
                  <c:pt idx="13">
                    <c:v>Разряды местоимений / Правописание местоимений</c:v>
                  </c:pt>
                  <c:pt idx="14">
                    <c:v>Грамматическая основа предложения</c:v>
                  </c:pt>
                  <c:pt idx="15">
                    <c:v>Синтаксические нормы (знаки препинания в предл. с обращением)</c:v>
                  </c:pt>
                  <c:pt idx="16">
                    <c:v>Разбор слова по составу (морфемный анализ)</c:v>
                  </c:pt>
                  <c:pt idx="17">
                    <c:v>Способы словообразования</c:v>
                  </c:pt>
                  <c:pt idx="18">
                    <c:v>Характеристика по типу речи</c:v>
                  </c:pt>
                  <c:pt idx="19">
                    <c:v>Синонимия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  <c:pt idx="18">
                    <c:v>19.</c:v>
                  </c:pt>
                  <c:pt idx="19">
                    <c:v>20.</c:v>
                  </c:pt>
                </c:lvl>
              </c:multiLvlStrCache>
            </c:multiLvlStrRef>
          </c:cat>
          <c:val>
            <c:numRef>
              <c:f>спецификация!$C$5:$V$5</c:f>
              <c:numCache>
                <c:formatCode>0.00</c:formatCode>
                <c:ptCount val="20"/>
                <c:pt idx="0">
                  <c:v>33.799999999999997</c:v>
                </c:pt>
                <c:pt idx="1">
                  <c:v>57.75</c:v>
                </c:pt>
                <c:pt idx="2">
                  <c:v>59.15</c:v>
                </c:pt>
                <c:pt idx="3">
                  <c:v>43.66</c:v>
                </c:pt>
                <c:pt idx="4">
                  <c:v>45.07</c:v>
                </c:pt>
                <c:pt idx="5">
                  <c:v>47.89</c:v>
                </c:pt>
                <c:pt idx="6">
                  <c:v>52.11</c:v>
                </c:pt>
                <c:pt idx="7">
                  <c:v>47.89</c:v>
                </c:pt>
                <c:pt idx="8">
                  <c:v>63.38</c:v>
                </c:pt>
                <c:pt idx="9">
                  <c:v>83.1</c:v>
                </c:pt>
                <c:pt idx="10">
                  <c:v>63.38</c:v>
                </c:pt>
                <c:pt idx="11">
                  <c:v>73.239999999999995</c:v>
                </c:pt>
                <c:pt idx="12">
                  <c:v>26.76</c:v>
                </c:pt>
                <c:pt idx="13">
                  <c:v>43.66</c:v>
                </c:pt>
                <c:pt idx="14">
                  <c:v>49.3</c:v>
                </c:pt>
                <c:pt idx="15">
                  <c:v>23.94</c:v>
                </c:pt>
                <c:pt idx="16">
                  <c:v>35.21</c:v>
                </c:pt>
                <c:pt idx="17">
                  <c:v>23.94</c:v>
                </c:pt>
                <c:pt idx="18">
                  <c:v>50.7</c:v>
                </c:pt>
                <c:pt idx="19">
                  <c:v>57.75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C-4AC5-ABD3-07C809E11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9033952"/>
        <c:axId val="448660400"/>
        <c:axId val="0"/>
      </c:bar3DChart>
      <c:catAx>
        <c:axId val="449033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660400"/>
        <c:crosses val="autoZero"/>
        <c:auto val="1"/>
        <c:lblAlgn val="ctr"/>
        <c:lblOffset val="100"/>
        <c:noMultiLvlLbl val="0"/>
      </c:catAx>
      <c:valAx>
        <c:axId val="448660400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44903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</a:t>
            </a:r>
            <a:r>
              <a:rPr lang="ru-RU" baseline="0"/>
              <a:t> язык, 8 класс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спецификация!$C$25:$V$26</c:f>
              <c:multiLvlStrCache>
                <c:ptCount val="20"/>
                <c:lvl>
                  <c:pt idx="0">
                    <c:v>Фонетика. Орфоэпические нормы</c:v>
                  </c:pt>
                  <c:pt idx="1">
                    <c:v>Лексика и фразеология</c:v>
                  </c:pt>
                  <c:pt idx="2">
                    <c:v>Морфологические нормы</c:v>
                  </c:pt>
                  <c:pt idx="3">
                    <c:v>Морфология</c:v>
                  </c:pt>
                  <c:pt idx="4">
                    <c:v>Правописание  безударных корней </c:v>
                  </c:pt>
                  <c:pt idx="5">
                    <c:v>Правописание приставок</c:v>
                  </c:pt>
                  <c:pt idx="6">
                    <c:v>Правописание суффиксов различных частей речи</c:v>
                  </c:pt>
                  <c:pt idx="7">
                    <c:v>Правописание причастий и деепричастий</c:v>
                  </c:pt>
                  <c:pt idx="8">
                    <c:v>Слитное, дефисное и раздельное написание различных частей речи</c:v>
                  </c:pt>
                  <c:pt idx="9">
                    <c:v>Правописание наречий</c:v>
                  </c:pt>
                  <c:pt idx="10">
                    <c:v>Правописание НЕ с различными частями речи</c:v>
                  </c:pt>
                  <c:pt idx="11">
                    <c:v>Синтаксические нормы (словосочетание как основная единица синтаксиса)</c:v>
                  </c:pt>
                  <c:pt idx="12">
                    <c:v>Части речи</c:v>
                  </c:pt>
                  <c:pt idx="13">
                    <c:v>Части речи (омонимичные части речи)</c:v>
                  </c:pt>
                  <c:pt idx="14">
                    <c:v>Грамматическая основа предложения</c:v>
                  </c:pt>
                  <c:pt idx="15">
                    <c:v>Знак. преп. в предл. с однородными членами или с  деепричастными оборотами</c:v>
                  </c:pt>
                  <c:pt idx="16">
                    <c:v>Знак. преп. в предл. с однородными членами или с  деепричастными оборотами</c:v>
                  </c:pt>
                  <c:pt idx="17">
                    <c:v>Языковые средства выразительности</c:v>
                  </c:pt>
                  <c:pt idx="18">
                    <c:v>Сложная синтаксическая конструкция (знаки препинания)</c:v>
                  </c:pt>
                  <c:pt idx="19">
                    <c:v>Служебные части речи</c:v>
                  </c:pt>
                </c:lvl>
                <c:lvl>
                  <c:pt idx="0">
                    <c:v>1.</c:v>
                  </c:pt>
                  <c:pt idx="1">
                    <c:v>2.</c:v>
                  </c:pt>
                  <c:pt idx="2">
                    <c:v>3.</c:v>
                  </c:pt>
                  <c:pt idx="3">
                    <c:v>4.</c:v>
                  </c:pt>
                  <c:pt idx="4">
                    <c:v>5.</c:v>
                  </c:pt>
                  <c:pt idx="5">
                    <c:v>6.</c:v>
                  </c:pt>
                  <c:pt idx="6">
                    <c:v>7.</c:v>
                  </c:pt>
                  <c:pt idx="7">
                    <c:v>8.</c:v>
                  </c:pt>
                  <c:pt idx="8">
                    <c:v>9.</c:v>
                  </c:pt>
                  <c:pt idx="9">
                    <c:v>10.</c:v>
                  </c:pt>
                  <c:pt idx="10">
                    <c:v>11.</c:v>
                  </c:pt>
                  <c:pt idx="11">
                    <c:v>12.</c:v>
                  </c:pt>
                  <c:pt idx="12">
                    <c:v>13.</c:v>
                  </c:pt>
                  <c:pt idx="13">
                    <c:v>14.</c:v>
                  </c:pt>
                  <c:pt idx="14">
                    <c:v>15.</c:v>
                  </c:pt>
                  <c:pt idx="15">
                    <c:v>16.</c:v>
                  </c:pt>
                  <c:pt idx="16">
                    <c:v>17.</c:v>
                  </c:pt>
                  <c:pt idx="17">
                    <c:v>18.</c:v>
                  </c:pt>
                  <c:pt idx="18">
                    <c:v>19.</c:v>
                  </c:pt>
                  <c:pt idx="19">
                    <c:v>20.</c:v>
                  </c:pt>
                </c:lvl>
              </c:multiLvlStrCache>
            </c:multiLvlStrRef>
          </c:cat>
          <c:val>
            <c:numRef>
              <c:f>спецификация!$C$28:$V$28</c:f>
              <c:numCache>
                <c:formatCode>0.00</c:formatCode>
                <c:ptCount val="20"/>
                <c:pt idx="0">
                  <c:v>43.33</c:v>
                </c:pt>
                <c:pt idx="1">
                  <c:v>80</c:v>
                </c:pt>
                <c:pt idx="2">
                  <c:v>48.89</c:v>
                </c:pt>
                <c:pt idx="3">
                  <c:v>50</c:v>
                </c:pt>
                <c:pt idx="4">
                  <c:v>38.89</c:v>
                </c:pt>
                <c:pt idx="5">
                  <c:v>75.56</c:v>
                </c:pt>
                <c:pt idx="6">
                  <c:v>68.89</c:v>
                </c:pt>
                <c:pt idx="7">
                  <c:v>44.44</c:v>
                </c:pt>
                <c:pt idx="8">
                  <c:v>50</c:v>
                </c:pt>
                <c:pt idx="9">
                  <c:v>73.33</c:v>
                </c:pt>
                <c:pt idx="10">
                  <c:v>61.11</c:v>
                </c:pt>
                <c:pt idx="11">
                  <c:v>36.67</c:v>
                </c:pt>
                <c:pt idx="12">
                  <c:v>57.78</c:v>
                </c:pt>
                <c:pt idx="13">
                  <c:v>60</c:v>
                </c:pt>
                <c:pt idx="14">
                  <c:v>66.67</c:v>
                </c:pt>
                <c:pt idx="15">
                  <c:v>18.89</c:v>
                </c:pt>
                <c:pt idx="16">
                  <c:v>32.22</c:v>
                </c:pt>
                <c:pt idx="17">
                  <c:v>52.22</c:v>
                </c:pt>
                <c:pt idx="18">
                  <c:v>13.33</c:v>
                </c:pt>
                <c:pt idx="19">
                  <c:v>57.78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E-4F08-8934-8BDC050B6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8662640"/>
        <c:axId val="448663200"/>
      </c:barChart>
      <c:catAx>
        <c:axId val="448662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663200"/>
        <c:crosses val="autoZero"/>
        <c:auto val="1"/>
        <c:lblAlgn val="ctr"/>
        <c:lblOffset val="100"/>
        <c:noMultiLvlLbl val="0"/>
      </c:catAx>
      <c:valAx>
        <c:axId val="448663200"/>
        <c:scaling>
          <c:orientation val="minMax"/>
        </c:scaling>
        <c:delete val="1"/>
        <c:axPos val="t"/>
        <c:numFmt formatCode="0.00" sourceLinked="1"/>
        <c:majorTickMark val="none"/>
        <c:minorTickMark val="none"/>
        <c:tickLblPos val="nextTo"/>
        <c:crossAx val="44866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91D3-CF96-4785-81B2-2A8F2D38074F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857F-DA50-44D8-93A1-52A5B0D60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7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1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4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71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7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3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4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FF0-1AC0-4D4E-BA9F-EF7882ABC9B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839A-F04F-4376-B647-F701524D6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3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3028" y="2917370"/>
            <a:ext cx="9144000" cy="11731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C2935"/>
                </a:solidFill>
              </a:rPr>
              <a:t>Диагностическое тестирование обучающихся 7, 8 классов </a:t>
            </a:r>
            <a:r>
              <a:rPr lang="ru-RU" dirty="0" smtClean="0">
                <a:solidFill>
                  <a:srgbClr val="C00000"/>
                </a:solidFill>
              </a:rPr>
              <a:t>Спасский район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7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650499"/>
              </p:ext>
            </p:extLst>
          </p:nvPr>
        </p:nvGraphicFramePr>
        <p:xfrm>
          <a:off x="872359" y="0"/>
          <a:ext cx="11161985" cy="677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57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354879"/>
              </p:ext>
            </p:extLst>
          </p:nvPr>
        </p:nvGraphicFramePr>
        <p:xfrm>
          <a:off x="1019503" y="133867"/>
          <a:ext cx="10993821" cy="660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49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972340" y="2734576"/>
            <a:ext cx="4040188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Объект 4"/>
          <p:cNvSpPr>
            <a:spLocks noGrp="1"/>
          </p:cNvSpPr>
          <p:nvPr>
            <p:ph sz="half" idx="4294967295"/>
          </p:nvPr>
        </p:nvSpPr>
        <p:spPr>
          <a:xfrm>
            <a:off x="492301" y="3508638"/>
            <a:ext cx="5146930" cy="23948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задание </a:t>
            </a:r>
            <a:r>
              <a:rPr lang="ru-RU" sz="2000" dirty="0"/>
              <a:t>на нахождение площади  - </a:t>
            </a:r>
            <a:r>
              <a:rPr lang="ru-RU" sz="2000" dirty="0" smtClean="0">
                <a:solidFill>
                  <a:srgbClr val="C00000"/>
                </a:solidFill>
              </a:rPr>
              <a:t>11,76%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задание </a:t>
            </a:r>
            <a:r>
              <a:rPr lang="ru-RU" sz="2000" dirty="0"/>
              <a:t>на преобразование выражения и вычисление – </a:t>
            </a:r>
            <a:r>
              <a:rPr lang="ru-RU" sz="2000" dirty="0" smtClean="0">
                <a:solidFill>
                  <a:srgbClr val="C00000"/>
                </a:solidFill>
              </a:rPr>
              <a:t>10,29%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Текст 8"/>
          <p:cNvSpPr txBox="1">
            <a:spLocks/>
          </p:cNvSpPr>
          <p:nvPr/>
        </p:nvSpPr>
        <p:spPr>
          <a:xfrm>
            <a:off x="6485690" y="2760175"/>
            <a:ext cx="4041775" cy="4798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классы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Объект 9"/>
          <p:cNvSpPr>
            <a:spLocks noGrp="1"/>
          </p:cNvSpPr>
          <p:nvPr>
            <p:ph sz="quarter" idx="4294967295"/>
          </p:nvPr>
        </p:nvSpPr>
        <p:spPr>
          <a:xfrm>
            <a:off x="6230140" y="3508638"/>
            <a:ext cx="5601831" cy="26887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Нахождение элементов </a:t>
            </a:r>
            <a:r>
              <a:rPr lang="ru-RU" sz="2000" dirty="0" smtClean="0"/>
              <a:t>треугольника – </a:t>
            </a:r>
            <a:r>
              <a:rPr lang="ru-RU" sz="2000" dirty="0" smtClean="0">
                <a:solidFill>
                  <a:srgbClr val="C00000"/>
                </a:solidFill>
              </a:rPr>
              <a:t>12,22%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текстовая задача на определение средней скорости – </a:t>
            </a:r>
            <a:r>
              <a:rPr lang="ru-RU" sz="2000" dirty="0" smtClean="0">
                <a:solidFill>
                  <a:srgbClr val="C00000"/>
                </a:solidFill>
              </a:rPr>
              <a:t>6,67%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2340" y="1583086"/>
            <a:ext cx="93337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Математика.    Средний % выполнения  	7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–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 38,24 </a:t>
            </a: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					  	8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–  28,37</a:t>
            </a:r>
          </a:p>
          <a:p>
            <a:pPr algn="l"/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  <a:endParaRPr lang="ru-RU" sz="26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9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924415"/>
              </p:ext>
            </p:extLst>
          </p:nvPr>
        </p:nvGraphicFramePr>
        <p:xfrm>
          <a:off x="809297" y="115503"/>
          <a:ext cx="11235558" cy="656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34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859910"/>
              </p:ext>
            </p:extLst>
          </p:nvPr>
        </p:nvGraphicFramePr>
        <p:xfrm>
          <a:off x="924910" y="216071"/>
          <a:ext cx="11035862" cy="639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082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62217" y="2144467"/>
            <a:ext cx="4422685" cy="59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Биология</a:t>
            </a:r>
          </a:p>
          <a:p>
            <a:pPr algn="l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Средний % выполнения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44,57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26492" y="1330520"/>
            <a:ext cx="2777291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7 классы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4294967295"/>
          </p:nvPr>
        </p:nvSpPr>
        <p:spPr>
          <a:xfrm>
            <a:off x="1057965" y="3686335"/>
            <a:ext cx="4566457" cy="226501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Виды корней – </a:t>
            </a:r>
            <a:r>
              <a:rPr lang="ru-RU" sz="2000" dirty="0" smtClean="0">
                <a:solidFill>
                  <a:srgbClr val="C00000"/>
                </a:solidFill>
              </a:rPr>
              <a:t>25%</a:t>
            </a:r>
            <a:endParaRPr lang="ru-RU" sz="2000" dirty="0"/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096000" y="2205301"/>
            <a:ext cx="4367134" cy="731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C00000"/>
                </a:solidFill>
              </a:rPr>
              <a:t>История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Средний % выполнения – </a:t>
            </a:r>
            <a:r>
              <a:rPr lang="ru-RU" sz="2400" b="1" i="1" dirty="0" smtClean="0">
                <a:solidFill>
                  <a:srgbClr val="C00000"/>
                </a:solidFill>
              </a:rPr>
              <a:t>31,90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11"/>
          <p:cNvSpPr>
            <a:spLocks noGrp="1"/>
          </p:cNvSpPr>
          <p:nvPr>
            <p:ph sz="half" idx="4294967295"/>
          </p:nvPr>
        </p:nvSpPr>
        <p:spPr>
          <a:xfrm>
            <a:off x="5917323" y="3649699"/>
            <a:ext cx="6190593" cy="31704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последовательность </a:t>
            </a:r>
            <a:r>
              <a:rPr lang="ru-RU" sz="2000" dirty="0"/>
              <a:t>и длительность событий – </a:t>
            </a:r>
            <a:r>
              <a:rPr lang="ru-RU" sz="2000" dirty="0" smtClean="0">
                <a:solidFill>
                  <a:srgbClr val="C00000"/>
                </a:solidFill>
              </a:rPr>
              <a:t>7,46%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использование данных различных исторических и современных источников (карт- </a:t>
            </a:r>
            <a:r>
              <a:rPr lang="ru-RU" sz="2000" dirty="0" smtClean="0"/>
              <a:t>схем) </a:t>
            </a:r>
            <a:r>
              <a:rPr lang="ru-RU" sz="2000" dirty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4,48%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Объяснение смысла изученных исторических понятий и </a:t>
            </a:r>
            <a:r>
              <a:rPr lang="ru-RU" sz="2000" dirty="0" smtClean="0"/>
              <a:t>терминов – </a:t>
            </a:r>
            <a:r>
              <a:rPr lang="ru-RU" sz="2000" dirty="0" smtClean="0">
                <a:solidFill>
                  <a:srgbClr val="C00000"/>
                </a:solidFill>
              </a:rPr>
              <a:t>14,93%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7966" y="3099883"/>
            <a:ext cx="497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466705"/>
              </p:ext>
            </p:extLst>
          </p:nvPr>
        </p:nvGraphicFramePr>
        <p:xfrm>
          <a:off x="1019503" y="76281"/>
          <a:ext cx="10983311" cy="666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329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016688"/>
              </p:ext>
            </p:extLst>
          </p:nvPr>
        </p:nvGraphicFramePr>
        <p:xfrm>
          <a:off x="966952" y="191511"/>
          <a:ext cx="11140965" cy="654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293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62217" y="2144467"/>
            <a:ext cx="4422685" cy="59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Физика</a:t>
            </a:r>
          </a:p>
          <a:p>
            <a:pPr algn="l"/>
            <a:r>
              <a:rPr lang="ru-RU" sz="2400" b="1" i="1" dirty="0" smtClean="0">
                <a:solidFill>
                  <a:srgbClr val="C00000"/>
                </a:solidFill>
              </a:rPr>
              <a:t>Средний % выполнения </a:t>
            </a:r>
            <a:r>
              <a:rPr lang="ru-RU" sz="2800" b="1" i="1" dirty="0" smtClean="0">
                <a:solidFill>
                  <a:srgbClr val="C00000"/>
                </a:solidFill>
              </a:rPr>
              <a:t>– 34,90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426492" y="1330520"/>
            <a:ext cx="2777291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8 классы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6096000" y="2086508"/>
            <a:ext cx="4367134" cy="894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Обществознание</a:t>
            </a:r>
          </a:p>
          <a:p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Средний % выполнения –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59,07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Объект 11"/>
          <p:cNvSpPr>
            <a:spLocks noGrp="1"/>
          </p:cNvSpPr>
          <p:nvPr>
            <p:ph sz="half" idx="4294967295"/>
          </p:nvPr>
        </p:nvSpPr>
        <p:spPr>
          <a:xfrm>
            <a:off x="6031635" y="3686335"/>
            <a:ext cx="5580437" cy="23129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Г</a:t>
            </a:r>
            <a:r>
              <a:rPr lang="ru-RU" sz="2000" dirty="0" smtClean="0"/>
              <a:t>лавные </a:t>
            </a:r>
            <a:r>
              <a:rPr lang="ru-RU" sz="2000" dirty="0"/>
              <a:t>вопросы экономики. Социальные статусы и </a:t>
            </a:r>
            <a:r>
              <a:rPr lang="ru-RU" sz="2000" dirty="0" smtClean="0"/>
              <a:t>роли – </a:t>
            </a:r>
            <a:r>
              <a:rPr lang="ru-RU" sz="2000" dirty="0" smtClean="0">
                <a:solidFill>
                  <a:srgbClr val="C00000"/>
                </a:solidFill>
              </a:rPr>
              <a:t>27,47%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7966" y="3099883"/>
            <a:ext cx="4973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Задания с низкими результатами: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half" idx="4294967295"/>
          </p:nvPr>
        </p:nvSpPr>
        <p:spPr>
          <a:xfrm>
            <a:off x="838200" y="3681280"/>
            <a:ext cx="4946702" cy="173656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механическая </a:t>
            </a:r>
            <a:r>
              <a:rPr lang="ru-RU" sz="2000" dirty="0"/>
              <a:t>работа. Механическая мощность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1,12</a:t>
            </a:r>
            <a:r>
              <a:rPr lang="ru-RU" sz="2000" dirty="0" smtClean="0">
                <a:solidFill>
                  <a:srgbClr val="C00000"/>
                </a:solidFill>
              </a:rPr>
              <a:t>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механическое </a:t>
            </a:r>
            <a:r>
              <a:rPr lang="ru-RU" sz="2000" dirty="0"/>
              <a:t>движение. Относительность движения – </a:t>
            </a:r>
            <a:r>
              <a:rPr lang="ru-RU" sz="2000" dirty="0" smtClean="0">
                <a:solidFill>
                  <a:srgbClr val="C00000"/>
                </a:solidFill>
              </a:rPr>
              <a:t>17,98%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72340" y="142873"/>
            <a:ext cx="10515600" cy="659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9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005196"/>
              </p:ext>
            </p:extLst>
          </p:nvPr>
        </p:nvGraphicFramePr>
        <p:xfrm>
          <a:off x="1072055" y="140837"/>
          <a:ext cx="10773104" cy="644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410" y="39250"/>
            <a:ext cx="10515600" cy="5844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799" y="916266"/>
            <a:ext cx="696762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–139 чел.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 чел.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793" y="5446206"/>
            <a:ext cx="110108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усвоения предметного содержания по пройденным программам можно определить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232751"/>
              </p:ext>
            </p:extLst>
          </p:nvPr>
        </p:nvGraphicFramePr>
        <p:xfrm>
          <a:off x="477794" y="1624237"/>
          <a:ext cx="4954818" cy="355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517622"/>
              </p:ext>
            </p:extLst>
          </p:nvPr>
        </p:nvGraphicFramePr>
        <p:xfrm>
          <a:off x="5769210" y="1655153"/>
          <a:ext cx="5719483" cy="352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60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044543"/>
              </p:ext>
            </p:extLst>
          </p:nvPr>
        </p:nvGraphicFramePr>
        <p:xfrm>
          <a:off x="798023" y="382384"/>
          <a:ext cx="10740042" cy="620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579463"/>
              </p:ext>
            </p:extLst>
          </p:nvPr>
        </p:nvGraphicFramePr>
        <p:xfrm>
          <a:off x="1174282" y="351234"/>
          <a:ext cx="10048775" cy="623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373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187" y="647645"/>
            <a:ext cx="596419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Количество: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класс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139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класс – 180 чел.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6469" y="1494925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100% выполнение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3286" y="1412132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 класс - </a:t>
            </a:r>
            <a:r>
              <a:rPr lang="ru-RU" dirty="0" smtClean="0"/>
              <a:t>отсутствуют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36468" y="3002181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80-99% выполнение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3286" y="2802126"/>
            <a:ext cx="2648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7 класс </a:t>
            </a:r>
          </a:p>
          <a:p>
            <a:r>
              <a:rPr lang="ru-RU" dirty="0" smtClean="0"/>
              <a:t>русский язык – 2 чел.,</a:t>
            </a:r>
          </a:p>
          <a:p>
            <a:r>
              <a:rPr lang="ru-RU" dirty="0" smtClean="0"/>
              <a:t>математика – 1 чел.,</a:t>
            </a:r>
          </a:p>
          <a:p>
            <a:r>
              <a:rPr lang="ru-RU" dirty="0" smtClean="0"/>
              <a:t>биология – </a:t>
            </a:r>
            <a:r>
              <a:rPr lang="ru-RU" dirty="0"/>
              <a:t>4</a:t>
            </a:r>
            <a:r>
              <a:rPr lang="ru-RU" dirty="0" smtClean="0"/>
              <a:t> чел.,</a:t>
            </a:r>
          </a:p>
          <a:p>
            <a:r>
              <a:rPr lang="ru-RU" dirty="0" smtClean="0"/>
              <a:t>История – 1 чел.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6468" y="4629556"/>
            <a:ext cx="2455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0% выполнение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3286" y="4568001"/>
            <a:ext cx="3105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 класс </a:t>
            </a:r>
          </a:p>
          <a:p>
            <a:r>
              <a:rPr lang="ru-RU" dirty="0" smtClean="0"/>
              <a:t>Русский язык – 2 чел.,</a:t>
            </a:r>
          </a:p>
          <a:p>
            <a:r>
              <a:rPr lang="ru-RU" dirty="0" smtClean="0"/>
              <a:t>Математика – 1 чел.,</a:t>
            </a:r>
          </a:p>
          <a:p>
            <a:r>
              <a:rPr lang="ru-RU" smtClean="0"/>
              <a:t>История – 1 чел.</a:t>
            </a:r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788821" y="2663627"/>
            <a:ext cx="2843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</a:t>
            </a:r>
          </a:p>
          <a:p>
            <a:r>
              <a:rPr lang="ru-RU" dirty="0" smtClean="0"/>
              <a:t>русский язык – 12 чел.,</a:t>
            </a:r>
          </a:p>
          <a:p>
            <a:r>
              <a:rPr lang="ru-RU" dirty="0" smtClean="0"/>
              <a:t>математика – 1 чел.,</a:t>
            </a:r>
          </a:p>
          <a:p>
            <a:r>
              <a:rPr lang="ru-RU" dirty="0" smtClean="0"/>
              <a:t>обществознание – 15 чел;</a:t>
            </a:r>
          </a:p>
          <a:p>
            <a:r>
              <a:rPr lang="ru-RU" dirty="0" smtClean="0"/>
              <a:t>физика – </a:t>
            </a:r>
            <a:r>
              <a:rPr lang="ru-RU" dirty="0"/>
              <a:t>2</a:t>
            </a:r>
            <a:r>
              <a:rPr lang="ru-RU" dirty="0" smtClean="0"/>
              <a:t> чел.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893325" y="4568001"/>
            <a:ext cx="24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 </a:t>
            </a:r>
          </a:p>
          <a:p>
            <a:r>
              <a:rPr lang="ru-RU" dirty="0" smtClean="0"/>
              <a:t>Математика – 7 чел. 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136468" y="2446638"/>
            <a:ext cx="8884862" cy="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233621" y="4338088"/>
            <a:ext cx="8884862" cy="74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70103" y="1429417"/>
            <a:ext cx="2653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8 класс</a:t>
            </a:r>
          </a:p>
          <a:p>
            <a:r>
              <a:rPr lang="ru-RU" dirty="0" smtClean="0"/>
              <a:t>Русский язык – 1 чел.,</a:t>
            </a:r>
          </a:p>
          <a:p>
            <a:r>
              <a:rPr lang="ru-RU" dirty="0" smtClean="0"/>
              <a:t>Обществознание – 1 чел.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85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1C2935"/>
                </a:solidFill>
              </a:rPr>
              <a:t>Диагностическое тестирование </a:t>
            </a:r>
            <a:r>
              <a:rPr lang="ru-RU" sz="2400" b="1" dirty="0" smtClean="0">
                <a:solidFill>
                  <a:srgbClr val="1C2935"/>
                </a:solidFill>
              </a:rPr>
              <a:t>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871710"/>
              </p:ext>
            </p:extLst>
          </p:nvPr>
        </p:nvGraphicFramePr>
        <p:xfrm>
          <a:off x="603340" y="487680"/>
          <a:ext cx="10238831" cy="552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581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33638"/>
              </p:ext>
            </p:extLst>
          </p:nvPr>
        </p:nvGraphicFramePr>
        <p:xfrm>
          <a:off x="877251" y="623655"/>
          <a:ext cx="11586231" cy="673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91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140514"/>
              </p:ext>
            </p:extLst>
          </p:nvPr>
        </p:nvGraphicFramePr>
        <p:xfrm>
          <a:off x="714375" y="623654"/>
          <a:ext cx="11858625" cy="6596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604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266342"/>
              </p:ext>
            </p:extLst>
          </p:nvPr>
        </p:nvGraphicFramePr>
        <p:xfrm>
          <a:off x="457200" y="623655"/>
          <a:ext cx="11668125" cy="603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4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49410" y="39250"/>
            <a:ext cx="10515600" cy="584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793256"/>
              </p:ext>
            </p:extLst>
          </p:nvPr>
        </p:nvGraphicFramePr>
        <p:xfrm>
          <a:off x="949410" y="623655"/>
          <a:ext cx="11242590" cy="623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01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838200" y="2857612"/>
            <a:ext cx="4040188" cy="4798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классы </a:t>
            </a:r>
            <a:endParaRPr lang="ru-RU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sz="half" idx="4294967295"/>
          </p:nvPr>
        </p:nvSpPr>
        <p:spPr>
          <a:xfrm>
            <a:off x="595543" y="3583203"/>
            <a:ext cx="4832800" cy="21075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Синтаксические нормы (знаки препинания в предложениях с обращением</a:t>
            </a:r>
            <a:r>
              <a:rPr lang="ru-RU" sz="2000" dirty="0" smtClean="0"/>
              <a:t>) –</a:t>
            </a:r>
            <a:r>
              <a:rPr lang="ru-RU" sz="2000" dirty="0" smtClean="0">
                <a:solidFill>
                  <a:srgbClr val="C00000"/>
                </a:solidFill>
              </a:rPr>
              <a:t>23,94%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Способы словообразования– </a:t>
            </a:r>
            <a:r>
              <a:rPr lang="ru-RU" sz="2000" dirty="0" smtClean="0">
                <a:solidFill>
                  <a:srgbClr val="C00000"/>
                </a:solidFill>
              </a:rPr>
              <a:t>23,94%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7" name="Текст 8"/>
          <p:cNvSpPr txBox="1">
            <a:spLocks/>
          </p:cNvSpPr>
          <p:nvPr/>
        </p:nvSpPr>
        <p:spPr>
          <a:xfrm>
            <a:off x="6190816" y="2849643"/>
            <a:ext cx="4041775" cy="4798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классы 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8" name="Объект 9"/>
          <p:cNvSpPr>
            <a:spLocks noGrp="1"/>
          </p:cNvSpPr>
          <p:nvPr>
            <p:ph sz="quarter" idx="4294967295"/>
          </p:nvPr>
        </p:nvSpPr>
        <p:spPr>
          <a:xfrm>
            <a:off x="5937758" y="3541110"/>
            <a:ext cx="6072272" cy="18906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сложная синтаксическая конструкция (знаки препинания) – </a:t>
            </a:r>
            <a:r>
              <a:rPr lang="ru-RU" sz="2000" dirty="0" smtClean="0">
                <a:solidFill>
                  <a:srgbClr val="C00000"/>
                </a:solidFill>
              </a:rPr>
              <a:t>13,33%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знаки </a:t>
            </a:r>
            <a:r>
              <a:rPr lang="ru-RU" sz="2000" dirty="0"/>
              <a:t>препинания в предложениях с деепричастными </a:t>
            </a:r>
            <a:r>
              <a:rPr lang="ru-RU" sz="2000" dirty="0" smtClean="0"/>
              <a:t>оборотами или с </a:t>
            </a:r>
            <a:r>
              <a:rPr lang="ru-RU" sz="2000" dirty="0"/>
              <a:t>однородными членами предложения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18,89%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694587"/>
            <a:ext cx="4734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80639" y="1678997"/>
            <a:ext cx="9914238" cy="772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Русский язык.     Средний % выполнения	7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– 49,08</a:t>
            </a:r>
          </a:p>
          <a:p>
            <a:pPr algn="l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						8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кл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 – 51,50</a:t>
            </a:r>
            <a:b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ru-RU" sz="26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ru-RU" sz="2600" b="1" i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Задания с низкими результатами:</a:t>
            </a:r>
            <a:endParaRPr lang="ru-RU" sz="2600" b="1" i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33016" y="214204"/>
            <a:ext cx="10515600" cy="66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solidFill>
                  <a:srgbClr val="1C2935"/>
                </a:solidFill>
              </a:rPr>
              <a:t>Диагностическое тестирование обучающихся 7, 8 классов</a:t>
            </a:r>
            <a:endParaRPr lang="ru-RU" sz="2400" b="1" dirty="0">
              <a:solidFill>
                <a:srgbClr val="1C2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0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549</Words>
  <Application>Microsoft Office PowerPoint</Application>
  <PresentationFormat>Широкоэкранный</PresentationFormat>
  <Paragraphs>144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Диагностическое тестирование обучающихся 7, 8 классов Спасский район</vt:lpstr>
      <vt:lpstr>Диагностическое тестирование обучающихся 7, 8 классов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  <vt:lpstr>Диагностическое тестирование обучающихся 7, 8 классов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Дамир Закиров</dc:creator>
  <cp:lastModifiedBy>Татьяна Иванова</cp:lastModifiedBy>
  <cp:revision>184</cp:revision>
  <cp:lastPrinted>2020-11-03T12:11:28Z</cp:lastPrinted>
  <dcterms:created xsi:type="dcterms:W3CDTF">2019-05-05T10:51:07Z</dcterms:created>
  <dcterms:modified xsi:type="dcterms:W3CDTF">2022-12-15T11:59:49Z</dcterms:modified>
</cp:coreProperties>
</file>