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0" r:id="rId3"/>
    <p:sldId id="310" r:id="rId4"/>
    <p:sldId id="272" r:id="rId5"/>
    <p:sldId id="301" r:id="rId6"/>
    <p:sldId id="302" r:id="rId7"/>
    <p:sldId id="304" r:id="rId8"/>
    <p:sldId id="303" r:id="rId9"/>
    <p:sldId id="267" r:id="rId10"/>
    <p:sldId id="290" r:id="rId11"/>
    <p:sldId id="306" r:id="rId12"/>
    <p:sldId id="268" r:id="rId13"/>
    <p:sldId id="289" r:id="rId14"/>
    <p:sldId id="307" r:id="rId15"/>
    <p:sldId id="269" r:id="rId16"/>
    <p:sldId id="291" r:id="rId17"/>
    <p:sldId id="305" r:id="rId18"/>
    <p:sldId id="271" r:id="rId19"/>
    <p:sldId id="308" r:id="rId20"/>
    <p:sldId id="309" r:id="rId2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8AA"/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c\&#1088;&#1077;&#1079;&#1091;&#1083;&#1100;&#1090;&#1072;&#1090;&#1099;%20&#1084;&#1086;&#1085;&#1080;&#1090;&#1086;&#1088;&#1080;&#1085;&#1075;&#1086;&#1074;\7,8%20&#1082;&#1083;&#1072;&#1089;&#1089;&#1099;\2022\&#1058;&#1091;&#1082;&#1072;&#1077;&#1074;&#1089;&#1082;&#1080;&#1081;%20&#1088;&#1072;&#1081;&#1086;&#1085;%207%20&#1080;%208%20&#1082;&#1083;&#1072;&#1089;&#1089;&#1099;\&#1058;&#1091;&#1082;&#1072;&#1077;&#1074;&#1089;&#1082;&#1080;&#1081;%20&#1088;&#1072;&#1081;&#1086;&#108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7 класс </a:t>
            </a:r>
          </a:p>
          <a:p>
            <a:pPr>
              <a:defRPr/>
            </a:pPr>
            <a:r>
              <a:rPr lang="ru-RU"/>
              <a:t>средний % выполнения тестов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'общая статистика'!$C$3:$C$6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'общая статистика'!$D$3:$D$6</c:f>
              <c:numCache>
                <c:formatCode>0.00</c:formatCode>
                <c:ptCount val="4"/>
                <c:pt idx="0">
                  <c:v>51.07</c:v>
                </c:pt>
                <c:pt idx="1">
                  <c:v>44.83</c:v>
                </c:pt>
                <c:pt idx="2">
                  <c:v>47.53</c:v>
                </c:pt>
                <c:pt idx="3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5-44B8-BF68-2DD4249A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440416"/>
        <c:axId val="425559408"/>
      </c:barChart>
      <c:catAx>
        <c:axId val="328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559408"/>
        <c:crosses val="autoZero"/>
        <c:auto val="1"/>
        <c:lblAlgn val="ctr"/>
        <c:lblOffset val="100"/>
        <c:noMultiLvlLbl val="0"/>
      </c:catAx>
      <c:valAx>
        <c:axId val="4255594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284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спецификация!$C$7:$O$8</c:f>
              <c:multiLvlStrCache>
                <c:ptCount val="13"/>
                <c:lvl>
                  <c:pt idx="0">
                    <c:v>Действия с целыми числами </c:v>
                  </c:pt>
                  <c:pt idx="1">
                    <c:v>Действия с обыкновенными и десятичными дробями </c:v>
                  </c:pt>
                  <c:pt idx="2">
                    <c:v>Виды углов</c:v>
                  </c:pt>
                  <c:pt idx="3">
                    <c:v>Решение простейших задач на доли </c:v>
                  </c:pt>
                  <c:pt idx="4">
                    <c:v>Решение линейных уравнений </c:v>
                  </c:pt>
                  <c:pt idx="5">
                    <c:v>Задание на нахождение площадей </c:v>
                  </c:pt>
                  <c:pt idx="6">
                    <c:v>Чтение таблиц и анализ данных</c:v>
                  </c:pt>
                  <c:pt idx="7">
                    <c:v>Задание на умение соотносить числа в десятичной записи </c:v>
                  </c:pt>
                  <c:pt idx="8">
                    <c:v>Задание на умение соотносить вид на координатной прямой и числовую характеристику </c:v>
                  </c:pt>
                  <c:pt idx="9">
                    <c:v>Текстовое задание на нахождение целого по части </c:v>
                  </c:pt>
                  <c:pt idx="10">
                    <c:v>Задание на преобразование выражения и вычисление </c:v>
                  </c:pt>
                  <c:pt idx="11">
                    <c:v>Текстовое задание на вычисление процентов</c:v>
                  </c:pt>
                  <c:pt idx="12">
                    <c:v>Задание на составление и решение системы уравнений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спецификация!$C$10:$O$10</c:f>
              <c:numCache>
                <c:formatCode>0.00</c:formatCode>
                <c:ptCount val="13"/>
                <c:pt idx="0">
                  <c:v>33.33</c:v>
                </c:pt>
                <c:pt idx="1">
                  <c:v>69.349999999999994</c:v>
                </c:pt>
                <c:pt idx="2">
                  <c:v>71.510000000000005</c:v>
                </c:pt>
                <c:pt idx="3">
                  <c:v>64.52</c:v>
                </c:pt>
                <c:pt idx="4">
                  <c:v>23.66</c:v>
                </c:pt>
                <c:pt idx="5">
                  <c:v>3.23</c:v>
                </c:pt>
                <c:pt idx="6">
                  <c:v>84.95</c:v>
                </c:pt>
                <c:pt idx="7">
                  <c:v>78.489999999999995</c:v>
                </c:pt>
                <c:pt idx="8">
                  <c:v>53.23</c:v>
                </c:pt>
                <c:pt idx="9">
                  <c:v>46.24</c:v>
                </c:pt>
                <c:pt idx="10">
                  <c:v>8.06</c:v>
                </c:pt>
                <c:pt idx="11">
                  <c:v>27.96</c:v>
                </c:pt>
                <c:pt idx="12">
                  <c:v>18.28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3-4435-A794-6828B1DB5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2777616"/>
        <c:axId val="332778176"/>
      </c:barChart>
      <c:catAx>
        <c:axId val="33277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778176"/>
        <c:crosses val="autoZero"/>
        <c:auto val="1"/>
        <c:lblAlgn val="ctr"/>
        <c:lblOffset val="100"/>
        <c:noMultiLvlLbl val="0"/>
      </c:catAx>
      <c:valAx>
        <c:axId val="33277817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33277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Математика, 8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спецификация!$C$30:$O$31</c:f>
              <c:multiLvlStrCache>
                <c:ptCount val="13"/>
                <c:lvl>
                  <c:pt idx="0">
                    <c:v>Действия с рациональными дробями</c:v>
                  </c:pt>
                  <c:pt idx="1">
                    <c:v>Разложение на множители</c:v>
                  </c:pt>
                  <c:pt idx="2">
                    <c:v>Свойства степени</c:v>
                  </c:pt>
                  <c:pt idx="3">
                    <c:v>Решение линейных уравнения </c:v>
                  </c:pt>
                  <c:pt idx="4">
                    <c:v>Действия с дробно-рациональными выражениями</c:v>
                  </c:pt>
                  <c:pt idx="5">
                    <c:v>Определение периметра фигуры</c:v>
                  </c:pt>
                  <c:pt idx="6">
                    <c:v>Текстовая задание на проценты</c:v>
                  </c:pt>
                  <c:pt idx="7">
                    <c:v>Графики линейных функций</c:v>
                  </c:pt>
                  <c:pt idx="8">
                    <c:v>Справедливость геометрических утверждений</c:v>
                  </c:pt>
                  <c:pt idx="9">
                    <c:v>Представление данных с помощью диаграмм</c:v>
                  </c:pt>
                  <c:pt idx="10">
                    <c:v>Решение линейных уравнений с дробными коэффициентами</c:v>
                  </c:pt>
                  <c:pt idx="11">
                    <c:v>Текстовая задача на определение средней скорости</c:v>
                  </c:pt>
                  <c:pt idx="12">
                    <c:v>Нахождение элементов треугольника (геом.задача)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спецификация!$C$33:$O$33</c:f>
              <c:numCache>
                <c:formatCode>0.00</c:formatCode>
                <c:ptCount val="13"/>
                <c:pt idx="0">
                  <c:v>33.119999999999997</c:v>
                </c:pt>
                <c:pt idx="1">
                  <c:v>59.09</c:v>
                </c:pt>
                <c:pt idx="2">
                  <c:v>56.49</c:v>
                </c:pt>
                <c:pt idx="3">
                  <c:v>46.1</c:v>
                </c:pt>
                <c:pt idx="4">
                  <c:v>23.38</c:v>
                </c:pt>
                <c:pt idx="5">
                  <c:v>29.22</c:v>
                </c:pt>
                <c:pt idx="6">
                  <c:v>40.26</c:v>
                </c:pt>
                <c:pt idx="7">
                  <c:v>37.01</c:v>
                </c:pt>
                <c:pt idx="8">
                  <c:v>16.88</c:v>
                </c:pt>
                <c:pt idx="9">
                  <c:v>37.01</c:v>
                </c:pt>
                <c:pt idx="10">
                  <c:v>18.829999999999998</c:v>
                </c:pt>
                <c:pt idx="11">
                  <c:v>20.78</c:v>
                </c:pt>
                <c:pt idx="12">
                  <c:v>12.99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E-4B46-8D1E-8D58A2914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7552592"/>
        <c:axId val="417551472"/>
      </c:barChart>
      <c:catAx>
        <c:axId val="417552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551472"/>
        <c:crosses val="autoZero"/>
        <c:auto val="1"/>
        <c:lblAlgn val="ctr"/>
        <c:lblOffset val="100"/>
        <c:noMultiLvlLbl val="0"/>
      </c:catAx>
      <c:valAx>
        <c:axId val="41755147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1755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История,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спецификация!$C$20:$R$21</c:f>
              <c:multiLvlStrCache>
                <c:ptCount val="16"/>
                <c:lvl>
                  <c:pt idx="0">
                    <c:v>Объяснение смысла изученных исторических понятий и терминов</c:v>
                  </c:pt>
                  <c:pt idx="1">
                    <c:v>Определение причин и следствия важнейших исторических событий</c:v>
                  </c:pt>
                  <c:pt idx="2">
                    <c:v>Знание основных дат, этапов и ключевых событий истории России и мира с древности до XVIIв., выдающихся деятелей отечественной и всеобщей истории</c:v>
                  </c:pt>
                  <c:pt idx="3">
                    <c:v>Знание основных дат, этапов и ключевых событий истории России и мира с древности до XV в., выдающихся деятелей отечественной и всеобщей истории (Знание имен исторических деятелей)</c:v>
                  </c:pt>
                  <c:pt idx="4">
                    <c:v>Определение причин и следствия важнейших исторических событий</c:v>
                  </c:pt>
                  <c:pt idx="5">
                    <c:v>Определение последовательности и длительности важнейших событий истории</c:v>
                  </c:pt>
                  <c:pt idx="6">
                    <c:v>Объяснение смысла изученных исторических понятий и терминов</c:v>
                  </c:pt>
                  <c:pt idx="7">
                    <c:v>Определение последовательности и длительности важнейших событий отечественной и всеобщей истории</c:v>
                  </c:pt>
                  <c:pt idx="8">
                    <c:v>Знание основных дат, этапов и ключевых событий истории России и мира с древности до XVв., выдающихся деятелей отечественной и всеобщей истории</c:v>
                  </c:pt>
                  <c:pt idx="9">
                    <c:v>Умение группировать исторические явления и события по заданному признаку</c:v>
                  </c:pt>
                  <c:pt idx="10">
                    <c:v>Использование данных различных исторических и современных источников (иллюстративного  материала)</c:v>
                  </c:pt>
                  <c:pt idx="11">
                    <c:v>Использование данных различных исторических и современных источников (карт- схем), хронология</c:v>
                  </c:pt>
                  <c:pt idx="12">
                    <c:v>Использование данных различных исторических и современных источников (карт- схем), деятели</c:v>
                  </c:pt>
                  <c:pt idx="13">
                    <c:v>Использование данных различных исторических и современных источников (карт- схем), события</c:v>
                  </c:pt>
                  <c:pt idx="14">
                    <c:v>Использование данных различных исторических и современных источников (текста) </c:v>
                  </c:pt>
                  <c:pt idx="15">
                    <c:v>Умение группировать исторические явления и события по заданному признаку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</c:lvl>
              </c:multiLvlStrCache>
            </c:multiLvlStrRef>
          </c:cat>
          <c:val>
            <c:numRef>
              <c:f>спецификация!$C$23:$R$23</c:f>
              <c:numCache>
                <c:formatCode>0.00</c:formatCode>
                <c:ptCount val="16"/>
                <c:pt idx="0">
                  <c:v>46.24</c:v>
                </c:pt>
                <c:pt idx="1">
                  <c:v>34.950000000000003</c:v>
                </c:pt>
                <c:pt idx="2">
                  <c:v>24.73</c:v>
                </c:pt>
                <c:pt idx="3">
                  <c:v>35.479999999999997</c:v>
                </c:pt>
                <c:pt idx="4">
                  <c:v>34.409999999999997</c:v>
                </c:pt>
                <c:pt idx="5">
                  <c:v>20.43</c:v>
                </c:pt>
                <c:pt idx="6">
                  <c:v>4.3</c:v>
                </c:pt>
                <c:pt idx="7">
                  <c:v>9.14</c:v>
                </c:pt>
                <c:pt idx="8">
                  <c:v>42.47</c:v>
                </c:pt>
                <c:pt idx="9">
                  <c:v>25.81</c:v>
                </c:pt>
                <c:pt idx="10">
                  <c:v>22.58</c:v>
                </c:pt>
                <c:pt idx="11">
                  <c:v>20.97</c:v>
                </c:pt>
                <c:pt idx="12">
                  <c:v>12.37</c:v>
                </c:pt>
                <c:pt idx="13">
                  <c:v>19.350000000000001</c:v>
                </c:pt>
                <c:pt idx="14">
                  <c:v>28.49</c:v>
                </c:pt>
                <c:pt idx="15">
                  <c:v>15.05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C-4445-950C-23BDAE4CA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0332048"/>
        <c:axId val="420332608"/>
      </c:barChart>
      <c:catAx>
        <c:axId val="42033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332608"/>
        <c:crosses val="autoZero"/>
        <c:auto val="1"/>
        <c:lblAlgn val="ctr"/>
        <c:lblOffset val="100"/>
        <c:noMultiLvlLbl val="0"/>
      </c:catAx>
      <c:valAx>
        <c:axId val="420332608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2033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Биология,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спецификация!$C$16:$S$17</c:f>
              <c:multiLvlStrCache>
                <c:ptCount val="17"/>
                <c:lvl>
                  <c:pt idx="0">
                    <c:v>Многообразие покрытосеменных растений</c:v>
                  </c:pt>
                  <c:pt idx="1">
                    <c:v>Виды корней</c:v>
                  </c:pt>
                  <c:pt idx="2">
                    <c:v>Отличительные особенности двудольных и однодольных растений</c:v>
                  </c:pt>
                  <c:pt idx="3">
                    <c:v>Ткани растения</c:v>
                  </c:pt>
                  <c:pt idx="4">
                    <c:v>Соцветия </c:v>
                  </c:pt>
                  <c:pt idx="5">
                    <c:v>Распространение плодов и семян</c:v>
                  </c:pt>
                  <c:pt idx="6">
                    <c:v>Фотосинтез и дыхание растений</c:v>
                  </c:pt>
                  <c:pt idx="7">
                    <c:v>Испарение воды листьями. Листопад</c:v>
                  </c:pt>
                  <c:pt idx="8">
                    <c:v>Строение семени</c:v>
                  </c:pt>
                  <c:pt idx="9">
                    <c:v>Зоны корня</c:v>
                  </c:pt>
                  <c:pt idx="10">
                    <c:v>Видоизменения корней и побегов</c:v>
                  </c:pt>
                  <c:pt idx="11">
                    <c:v>Охрана растений</c:v>
                  </c:pt>
                  <c:pt idx="12">
                    <c:v>Признаки семейств покрытосеменных растений</c:v>
                  </c:pt>
                  <c:pt idx="13">
                    <c:v>Способы опыления растений</c:v>
                  </c:pt>
                  <c:pt idx="14">
                    <c:v>Культурные растения</c:v>
                  </c:pt>
                  <c:pt idx="15">
                    <c:v>Половое  и бесполое размножение покрытосеменных растений</c:v>
                  </c:pt>
                  <c:pt idx="16">
                    <c:v>Плоды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</c:lvl>
              </c:multiLvlStrCache>
            </c:multiLvlStrRef>
          </c:cat>
          <c:val>
            <c:numRef>
              <c:f>спецификация!$C$18:$S$18</c:f>
              <c:numCache>
                <c:formatCode>0.00</c:formatCode>
                <c:ptCount val="17"/>
                <c:pt idx="0">
                  <c:v>82.97</c:v>
                </c:pt>
                <c:pt idx="1">
                  <c:v>28.57</c:v>
                </c:pt>
                <c:pt idx="2">
                  <c:v>42.31</c:v>
                </c:pt>
                <c:pt idx="3">
                  <c:v>51.1</c:v>
                </c:pt>
                <c:pt idx="4">
                  <c:v>32.42</c:v>
                </c:pt>
                <c:pt idx="5">
                  <c:v>50</c:v>
                </c:pt>
                <c:pt idx="6">
                  <c:v>53.3</c:v>
                </c:pt>
                <c:pt idx="7">
                  <c:v>71.430000000000007</c:v>
                </c:pt>
                <c:pt idx="8">
                  <c:v>43.96</c:v>
                </c:pt>
                <c:pt idx="9">
                  <c:v>71.98</c:v>
                </c:pt>
                <c:pt idx="10">
                  <c:v>58.79</c:v>
                </c:pt>
                <c:pt idx="11">
                  <c:v>50.55</c:v>
                </c:pt>
                <c:pt idx="12">
                  <c:v>70.88</c:v>
                </c:pt>
                <c:pt idx="13">
                  <c:v>43.4</c:v>
                </c:pt>
                <c:pt idx="14">
                  <c:v>44.510000000000005</c:v>
                </c:pt>
                <c:pt idx="15">
                  <c:v>40.11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B-47AA-BDF7-C99FA04D8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697856"/>
        <c:axId val="126698416"/>
      </c:barChart>
      <c:catAx>
        <c:axId val="126697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698416"/>
        <c:crosses val="autoZero"/>
        <c:auto val="1"/>
        <c:lblAlgn val="ctr"/>
        <c:lblOffset val="100"/>
        <c:noMultiLvlLbl val="0"/>
      </c:catAx>
      <c:valAx>
        <c:axId val="12669841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266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Физика, 8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спецификация!$C$39:$L$40</c:f>
              <c:multiLvlStrCache>
                <c:ptCount val="10"/>
                <c:lvl>
                  <c:pt idx="0">
                    <c:v>Физический смысл величин, обозначения, ед. изм., приборы для их измерения</c:v>
                  </c:pt>
                  <c:pt idx="1">
                    <c:v>Всемирное тяготение. Сила тяжести.</c:v>
                  </c:pt>
                  <c:pt idx="2">
                    <c:v>Давление твердого тела</c:v>
                  </c:pt>
                  <c:pt idx="3">
                    <c:v>Виды теплопередачи: теплопроводность, конвекция, излучение.</c:v>
                  </c:pt>
                  <c:pt idx="4">
                    <c:v>Закон Архимеда. Условие плавания тела.</c:v>
                  </c:pt>
                  <c:pt idx="5">
                    <c:v>Физические величины и единицы измерения. Задание на соответствие</c:v>
                  </c:pt>
                  <c:pt idx="6">
                    <c:v>Физические явления, законы</c:v>
                  </c:pt>
                  <c:pt idx="7">
                    <c:v>Механическая энергия. Закон сохранения механической энергии.</c:v>
                  </c:pt>
                  <c:pt idx="8">
                    <c:v>Механическое движение. Относительность движения.</c:v>
                  </c:pt>
                  <c:pt idx="9">
                    <c:v>Механическая работа. Механическая мощность.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</c:lvl>
              </c:multiLvlStrCache>
            </c:multiLvlStrRef>
          </c:cat>
          <c:val>
            <c:numRef>
              <c:f>спецификация!$C$41:$L$41</c:f>
              <c:numCache>
                <c:formatCode>0.00</c:formatCode>
                <c:ptCount val="10"/>
                <c:pt idx="0">
                  <c:v>57.69</c:v>
                </c:pt>
                <c:pt idx="1">
                  <c:v>55.13</c:v>
                </c:pt>
                <c:pt idx="2">
                  <c:v>71.150000000000006</c:v>
                </c:pt>
                <c:pt idx="3">
                  <c:v>64.739999999999995</c:v>
                </c:pt>
                <c:pt idx="4">
                  <c:v>50.64</c:v>
                </c:pt>
                <c:pt idx="5">
                  <c:v>77.56</c:v>
                </c:pt>
                <c:pt idx="6">
                  <c:v>80.77</c:v>
                </c:pt>
                <c:pt idx="7">
                  <c:v>45.51</c:v>
                </c:pt>
                <c:pt idx="8">
                  <c:v>17.95</c:v>
                </c:pt>
                <c:pt idx="9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4-4567-BA99-C7844F23B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700096"/>
        <c:axId val="418576464"/>
      </c:barChart>
      <c:catAx>
        <c:axId val="126700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576464"/>
        <c:crosses val="autoZero"/>
        <c:auto val="1"/>
        <c:lblAlgn val="ctr"/>
        <c:lblOffset val="100"/>
        <c:noMultiLvlLbl val="0"/>
      </c:catAx>
      <c:valAx>
        <c:axId val="418576464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267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Обществознание, 8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8578144"/>
        <c:axId val="418578704"/>
      </c:barChart>
      <c:catAx>
        <c:axId val="418578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18578704"/>
        <c:crosses val="autoZero"/>
        <c:auto val="1"/>
        <c:lblAlgn val="ctr"/>
        <c:lblOffset val="100"/>
        <c:noMultiLvlLbl val="0"/>
      </c:catAx>
      <c:valAx>
        <c:axId val="418578704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1857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Обществознание, 8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спецификация!$C$49:$T$50</c:f>
              <c:multiLvlStrCache>
                <c:ptCount val="18"/>
                <c:lvl>
                  <c:pt idx="0">
                    <c:v>Общество как форма жизнедеятельности людей</c:v>
                  </c:pt>
                  <c:pt idx="1">
                    <c:v>Как стать личностью</c:v>
                  </c:pt>
                  <c:pt idx="2">
                    <c:v>Нации и межнациональные отношения</c:v>
                  </c:pt>
                  <c:pt idx="3">
                    <c:v>Роль государства в экономике</c:v>
                  </c:pt>
                  <c:pt idx="4">
                    <c:v>Образование</c:v>
                  </c:pt>
                  <c:pt idx="5">
                    <c:v>Сфера духовной жизни</c:v>
                  </c:pt>
                  <c:pt idx="6">
                    <c:v>Развитие общества</c:v>
                  </c:pt>
                  <c:pt idx="7">
                    <c:v>Наука в современном обществе</c:v>
                  </c:pt>
                  <c:pt idx="8">
                    <c:v>Социальная стратификация общества. Социальная структура общества</c:v>
                  </c:pt>
                  <c:pt idx="9">
                    <c:v>Главные вопросы экономики</c:v>
                  </c:pt>
                  <c:pt idx="10">
                    <c:v>Производство - основа экономики</c:v>
                  </c:pt>
                  <c:pt idx="11">
                    <c:v>Мораль</c:v>
                  </c:pt>
                  <c:pt idx="12">
                    <c:v>Предпринимательская деятельность</c:v>
                  </c:pt>
                  <c:pt idx="13">
                    <c:v>Собственность</c:v>
                  </c:pt>
                  <c:pt idx="14">
                    <c:v>Общество как форма жизнедеятельности людей.Развитие общества</c:v>
                  </c:pt>
                  <c:pt idx="15">
                    <c:v>Сфера духовной культуры. Главные вопросы экономики</c:v>
                  </c:pt>
                  <c:pt idx="16">
                    <c:v>елигия как одна из форм культуры. Сфера духовной культуры</c:v>
                  </c:pt>
                  <c:pt idx="17">
                    <c:v>Главные вопросы экономики. Социальные статусы и роли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</c:lvl>
              </c:multiLvlStrCache>
            </c:multiLvlStrRef>
          </c:cat>
          <c:val>
            <c:numRef>
              <c:f>спецификация!$C$51:$T$51</c:f>
              <c:numCache>
                <c:formatCode>0.00</c:formatCode>
                <c:ptCount val="18"/>
                <c:pt idx="0">
                  <c:v>52.32</c:v>
                </c:pt>
                <c:pt idx="1">
                  <c:v>58.94</c:v>
                </c:pt>
                <c:pt idx="2">
                  <c:v>83.44</c:v>
                </c:pt>
                <c:pt idx="3">
                  <c:v>67.55</c:v>
                </c:pt>
                <c:pt idx="4">
                  <c:v>52.32</c:v>
                </c:pt>
                <c:pt idx="5">
                  <c:v>80.790000000000006</c:v>
                </c:pt>
                <c:pt idx="6">
                  <c:v>61.59</c:v>
                </c:pt>
                <c:pt idx="7">
                  <c:v>49.67</c:v>
                </c:pt>
                <c:pt idx="8">
                  <c:v>60.26</c:v>
                </c:pt>
                <c:pt idx="9">
                  <c:v>49.67</c:v>
                </c:pt>
                <c:pt idx="10">
                  <c:v>48.34</c:v>
                </c:pt>
                <c:pt idx="11">
                  <c:v>81.459999999999994</c:v>
                </c:pt>
                <c:pt idx="12">
                  <c:v>70.86</c:v>
                </c:pt>
                <c:pt idx="13">
                  <c:v>41.06</c:v>
                </c:pt>
                <c:pt idx="14">
                  <c:v>88.740000000000009</c:v>
                </c:pt>
                <c:pt idx="15">
                  <c:v>74.17</c:v>
                </c:pt>
                <c:pt idx="16">
                  <c:v>49.67</c:v>
                </c:pt>
                <c:pt idx="17">
                  <c:v>19.87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E-4028-B3CB-AC3C86A72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3417168"/>
        <c:axId val="113417728"/>
      </c:barChart>
      <c:catAx>
        <c:axId val="113417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417728"/>
        <c:crosses val="autoZero"/>
        <c:auto val="1"/>
        <c:lblAlgn val="ctr"/>
        <c:lblOffset val="100"/>
        <c:noMultiLvlLbl val="0"/>
      </c:catAx>
      <c:valAx>
        <c:axId val="113417728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1341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8 класс</a:t>
            </a:r>
          </a:p>
          <a:p>
            <a:pPr>
              <a:defRPr/>
            </a:pPr>
            <a:r>
              <a:rPr lang="ru-RU"/>
              <a:t>средний % выполнения тестов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'общая статистика'!$C$7:$C$10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Обществознание</c:v>
                </c:pt>
              </c:strCache>
            </c:strRef>
          </c:cat>
          <c:val>
            <c:numRef>
              <c:f>'общая статистика'!$D$7:$D$10</c:f>
              <c:numCache>
                <c:formatCode>0.00</c:formatCode>
                <c:ptCount val="4"/>
                <c:pt idx="0">
                  <c:v>46.96</c:v>
                </c:pt>
                <c:pt idx="1">
                  <c:v>33.17</c:v>
                </c:pt>
                <c:pt idx="2">
                  <c:v>40.840000000000003</c:v>
                </c:pt>
                <c:pt idx="3">
                  <c:v>61.03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4-43FE-A3E0-4575991E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561648"/>
        <c:axId val="425562208"/>
      </c:barChart>
      <c:catAx>
        <c:axId val="42556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562208"/>
        <c:crosses val="autoZero"/>
        <c:auto val="1"/>
        <c:lblAlgn val="ctr"/>
        <c:lblOffset val="100"/>
        <c:noMultiLvlLbl val="0"/>
      </c:catAx>
      <c:valAx>
        <c:axId val="4255622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2556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solidFill>
                  <a:schemeClr val="tx1"/>
                </a:solidFill>
                <a:effectLst/>
              </a:rPr>
              <a:t>Средний процент выполнения тестирования по ОО и параллелям</a:t>
            </a:r>
            <a:endParaRPr lang="ru-RU" sz="14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12406682672483"/>
          <c:y val="2.7124776835320809E-2"/>
          <c:w val="0.89387593317327518"/>
          <c:h val="0.61262042430825703"/>
        </c:manualLayout>
      </c:layout>
      <c:lineChart>
        <c:grouping val="standard"/>
        <c:varyColors val="0"/>
        <c:ser>
          <c:idx val="0"/>
          <c:order val="0"/>
          <c:tx>
            <c:strRef>
              <c:f>параллели!$C$3</c:f>
              <c:strCache>
                <c:ptCount val="1"/>
                <c:pt idx="0">
                  <c:v>7 класс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1227623454904157E-2"/>
                  <c:y val="2.1330709827089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1-4EB6-9ED1-D840C5A39C17}"/>
                </c:ext>
              </c:extLst>
            </c:dLbl>
            <c:dLbl>
              <c:idx val="3"/>
              <c:layout>
                <c:manualLayout>
                  <c:x val="-1.9699425590884015E-2"/>
                  <c:y val="2.8061423682007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1-4EB6-9ED1-D840C5A39C17}"/>
                </c:ext>
              </c:extLst>
            </c:dLbl>
            <c:dLbl>
              <c:idx val="5"/>
              <c:layout>
                <c:manualLayout>
                  <c:x val="-2.24215280361699E-2"/>
                  <c:y val="2.581785239703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C1-4EB6-9ED1-D840C5A39C17}"/>
                </c:ext>
              </c:extLst>
            </c:dLbl>
            <c:dLbl>
              <c:idx val="6"/>
              <c:layout>
                <c:manualLayout>
                  <c:x val="-2.3615432617435556E-2"/>
                  <c:y val="2.1330709827089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C1-4EB6-9ED1-D840C5A39C17}"/>
                </c:ext>
              </c:extLst>
            </c:dLbl>
            <c:dLbl>
              <c:idx val="7"/>
              <c:layout>
                <c:manualLayout>
                  <c:x val="-1.8505521009618359E-2"/>
                  <c:y val="2.133070982708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C1-4EB6-9ED1-D840C5A39C17}"/>
                </c:ext>
              </c:extLst>
            </c:dLbl>
            <c:dLbl>
              <c:idx val="8"/>
              <c:layout>
                <c:manualLayout>
                  <c:x val="-1.969942559088406E-2"/>
                  <c:y val="-1.4566430732474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1-4EB6-9ED1-D840C5A39C17}"/>
                </c:ext>
              </c:extLst>
            </c:dLbl>
            <c:dLbl>
              <c:idx val="9"/>
              <c:layout>
                <c:manualLayout>
                  <c:x val="-2.0738939630197285E-2"/>
                  <c:y val="-6.9846680288144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C1-4EB6-9ED1-D840C5A39C17}"/>
                </c:ext>
              </c:extLst>
            </c:dLbl>
            <c:dLbl>
              <c:idx val="11"/>
              <c:layout>
                <c:manualLayout>
                  <c:x val="-1.7959804361518394E-2"/>
                  <c:y val="-4.8746570401430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C1-4EB6-9ED1-D840C5A39C17}"/>
                </c:ext>
              </c:extLst>
            </c:dLbl>
            <c:dLbl>
              <c:idx val="14"/>
              <c:layout>
                <c:manualLayout>
                  <c:x val="-1.683238412539052E-2"/>
                  <c:y val="4.8313935077454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C1-4EB6-9ED1-D840C5A39C17}"/>
                </c:ext>
              </c:extLst>
            </c:dLbl>
            <c:dLbl>
              <c:idx val="16"/>
              <c:layout>
                <c:manualLayout>
                  <c:x val="-1.5704963889262475E-2"/>
                  <c:y val="-6.773666929947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8C1-4EB6-9ED1-D840C5A39C17}"/>
                </c:ext>
              </c:extLst>
            </c:dLbl>
            <c:dLbl>
              <c:idx val="18"/>
              <c:layout>
                <c:manualLayout>
                  <c:x val="-2.2421528036169855E-2"/>
                  <c:y val="1.9087138542116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C1-4EB6-9ED1-D840C5A39C17}"/>
                </c:ext>
              </c:extLst>
            </c:dLbl>
            <c:dLbl>
              <c:idx val="20"/>
              <c:layout>
                <c:manualLayout>
                  <c:x val="-2.4809337198701258E-2"/>
                  <c:y val="3.703570882189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C1-4EB6-9ED1-D840C5A39C17}"/>
                </c:ext>
              </c:extLst>
            </c:dLbl>
            <c:dLbl>
              <c:idx val="21"/>
              <c:layout>
                <c:manualLayout>
                  <c:x val="-6.6446775334014782E-4"/>
                  <c:y val="-6.1406636333458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C1-4EB6-9ED1-D840C5A39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параллели!$B$4:$B$25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параллели!$C$4:$C$25</c:f>
              <c:numCache>
                <c:formatCode>General</c:formatCode>
                <c:ptCount val="22"/>
                <c:pt idx="0">
                  <c:v>35.479999999999997</c:v>
                </c:pt>
                <c:pt idx="1">
                  <c:v>41</c:v>
                </c:pt>
                <c:pt idx="2">
                  <c:v>38.03</c:v>
                </c:pt>
                <c:pt idx="3">
                  <c:v>41.2</c:v>
                </c:pt>
                <c:pt idx="4">
                  <c:v>48.32</c:v>
                </c:pt>
                <c:pt idx="5">
                  <c:v>43.67</c:v>
                </c:pt>
                <c:pt idx="6">
                  <c:v>39.020000000000003</c:v>
                </c:pt>
                <c:pt idx="7">
                  <c:v>36.4</c:v>
                </c:pt>
                <c:pt idx="8">
                  <c:v>69.7</c:v>
                </c:pt>
                <c:pt idx="9">
                  <c:v>43.5</c:v>
                </c:pt>
                <c:pt idx="10">
                  <c:v>58.93</c:v>
                </c:pt>
                <c:pt idx="11">
                  <c:v>43.92</c:v>
                </c:pt>
                <c:pt idx="12">
                  <c:v>34.96</c:v>
                </c:pt>
                <c:pt idx="13">
                  <c:v>36.79</c:v>
                </c:pt>
                <c:pt idx="14">
                  <c:v>53.75</c:v>
                </c:pt>
                <c:pt idx="15">
                  <c:v>70.63</c:v>
                </c:pt>
                <c:pt idx="16">
                  <c:v>54.98</c:v>
                </c:pt>
                <c:pt idx="17">
                  <c:v>51.01</c:v>
                </c:pt>
                <c:pt idx="18">
                  <c:v>36.659999999999997</c:v>
                </c:pt>
                <c:pt idx="19">
                  <c:v>41.96</c:v>
                </c:pt>
                <c:pt idx="20">
                  <c:v>47.93</c:v>
                </c:pt>
                <c:pt idx="21">
                  <c:v>38.99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1-420D-9C9B-C1453BEA22D1}"/>
            </c:ext>
          </c:extLst>
        </c:ser>
        <c:ser>
          <c:idx val="1"/>
          <c:order val="1"/>
          <c:tx>
            <c:strRef>
              <c:f>параллели!$D$3</c:f>
              <c:strCache>
                <c:ptCount val="1"/>
                <c:pt idx="0">
                  <c:v>8 класс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4809337198701258E-2"/>
                  <c:y val="1.9087138542116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C1-4EB6-9ED1-D840C5A39C17}"/>
                </c:ext>
              </c:extLst>
            </c:dLbl>
            <c:dLbl>
              <c:idx val="3"/>
              <c:layout>
                <c:manualLayout>
                  <c:x val="-1.8505521009618359E-2"/>
                  <c:y val="-1.681000201744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C1-4EB6-9ED1-D840C5A39C17}"/>
                </c:ext>
              </c:extLst>
            </c:dLbl>
            <c:dLbl>
              <c:idx val="5"/>
              <c:layout>
                <c:manualLayout>
                  <c:x val="-2.0033718873638542E-2"/>
                  <c:y val="-2.354071587236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C1-4EB6-9ED1-D840C5A39C17}"/>
                </c:ext>
              </c:extLst>
            </c:dLbl>
            <c:dLbl>
              <c:idx val="9"/>
              <c:layout>
                <c:manualLayout>
                  <c:x val="-2.2421528036169945E-2"/>
                  <c:y val="1.4599995972171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C1-4EB6-9ED1-D840C5A39C17}"/>
                </c:ext>
              </c:extLst>
            </c:dLbl>
            <c:dLbl>
              <c:idx val="10"/>
              <c:layout>
                <c:manualLayout>
                  <c:x val="-2.2421528036169855E-2"/>
                  <c:y val="2.8061423682007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C1-4EB6-9ED1-D840C5A39C17}"/>
                </c:ext>
              </c:extLst>
            </c:dLbl>
            <c:dLbl>
              <c:idx val="13"/>
              <c:layout>
                <c:manualLayout>
                  <c:x val="-2.1342065069902275E-2"/>
                  <c:y val="-6.3516647322130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C1-4EB6-9ED1-D840C5A39C17}"/>
                </c:ext>
              </c:extLst>
            </c:dLbl>
            <c:dLbl>
              <c:idx val="17"/>
              <c:layout>
                <c:manualLayout>
                  <c:x val="-2.6003241779966959E-2"/>
                  <c:y val="2.8061423682007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C1-4EB6-9ED1-D840C5A39C17}"/>
                </c:ext>
              </c:extLst>
            </c:dLbl>
            <c:dLbl>
              <c:idx val="18"/>
              <c:layout>
                <c:manualLayout>
                  <c:x val="-3.4267982463732798E-2"/>
                  <c:y val="-4.6636559412759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C1-4EB6-9ED1-D840C5A39C17}"/>
                </c:ext>
              </c:extLst>
            </c:dLbl>
            <c:dLbl>
              <c:idx val="21"/>
              <c:layout>
                <c:manualLayout>
                  <c:x val="-9.5380754972612582E-4"/>
                  <c:y val="3.0304994966980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C1-4EB6-9ED1-D840C5A39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параллели!$B$4:$B$25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параллели!$D$4:$D$25</c:f>
              <c:numCache>
                <c:formatCode>General</c:formatCode>
                <c:ptCount val="22"/>
                <c:pt idx="0">
                  <c:v>42.88</c:v>
                </c:pt>
                <c:pt idx="1">
                  <c:v>34.97</c:v>
                </c:pt>
                <c:pt idx="2">
                  <c:v>41.71</c:v>
                </c:pt>
                <c:pt idx="3">
                  <c:v>41.5</c:v>
                </c:pt>
                <c:pt idx="4">
                  <c:v>36.83</c:v>
                </c:pt>
                <c:pt idx="5">
                  <c:v>43.93</c:v>
                </c:pt>
                <c:pt idx="6">
                  <c:v>44.77</c:v>
                </c:pt>
                <c:pt idx="7">
                  <c:v>42.63</c:v>
                </c:pt>
                <c:pt idx="8">
                  <c:v>52.62</c:v>
                </c:pt>
                <c:pt idx="9">
                  <c:v>40.39</c:v>
                </c:pt>
                <c:pt idx="10">
                  <c:v>51.43</c:v>
                </c:pt>
                <c:pt idx="11">
                  <c:v>57.02</c:v>
                </c:pt>
                <c:pt idx="12">
                  <c:v>56.84</c:v>
                </c:pt>
                <c:pt idx="13">
                  <c:v>43.49</c:v>
                </c:pt>
                <c:pt idx="14">
                  <c:v>58.18</c:v>
                </c:pt>
                <c:pt idx="15">
                  <c:v>54.77</c:v>
                </c:pt>
                <c:pt idx="16">
                  <c:v>47.52</c:v>
                </c:pt>
                <c:pt idx="17">
                  <c:v>46.98</c:v>
                </c:pt>
                <c:pt idx="18">
                  <c:v>41.8</c:v>
                </c:pt>
                <c:pt idx="19">
                  <c:v>61.52</c:v>
                </c:pt>
                <c:pt idx="20">
                  <c:v>56.23</c:v>
                </c:pt>
                <c:pt idx="21">
                  <c:v>38.75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1-420D-9C9B-C1453BEA22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8439296"/>
        <c:axId val="328439856"/>
      </c:lineChart>
      <c:catAx>
        <c:axId val="3284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439856"/>
        <c:crosses val="autoZero"/>
        <c:auto val="1"/>
        <c:lblAlgn val="ctr"/>
        <c:lblOffset val="100"/>
        <c:noMultiLvlLbl val="0"/>
      </c:catAx>
      <c:valAx>
        <c:axId val="32843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43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388857892230167E-2"/>
          <c:y val="1.0865244748894958E-2"/>
          <c:w val="0.13875382779144146"/>
          <c:h val="3.786053042264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Русский язык</a:t>
            </a:r>
            <a:r>
              <a:rPr lang="ru-RU" sz="2000" dirty="0"/>
              <a:t>. Средний % выполнения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параллели!$C$33</c:f>
              <c:strCache>
                <c:ptCount val="1"/>
                <c:pt idx="0">
                  <c:v>7 класс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633111556120585E-2"/>
                  <c:y val="-3.2726199411668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2-4A62-BCCA-3EBB9E11346D}"/>
                </c:ext>
              </c:extLst>
            </c:dLbl>
            <c:dLbl>
              <c:idx val="1"/>
              <c:layout>
                <c:manualLayout>
                  <c:x val="-2.4189952430304126E-2"/>
                  <c:y val="-2.061605517171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2-4A62-BCCA-3EBB9E11346D}"/>
                </c:ext>
              </c:extLst>
            </c:dLbl>
            <c:dLbl>
              <c:idx val="2"/>
              <c:layout>
                <c:manualLayout>
                  <c:x val="-2.6564961005106316E-2"/>
                  <c:y val="2.476704604064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A2-4A62-BCCA-3EBB9E11346D}"/>
                </c:ext>
              </c:extLst>
            </c:dLbl>
            <c:dLbl>
              <c:idx val="4"/>
              <c:layout>
                <c:manualLayout>
                  <c:x val="-2.114457622704791E-2"/>
                  <c:y val="-2.061605517171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2-4A62-BCCA-3EBB9E11346D}"/>
                </c:ext>
              </c:extLst>
            </c:dLbl>
            <c:dLbl>
              <c:idx val="8"/>
              <c:layout>
                <c:manualLayout>
                  <c:x val="-2.416156064343282E-2"/>
                  <c:y val="4.825623665094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A2-4A62-BCCA-3EBB9E11346D}"/>
                </c:ext>
              </c:extLst>
            </c:dLbl>
            <c:dLbl>
              <c:idx val="11"/>
              <c:layout>
                <c:manualLayout>
                  <c:x val="-1.8428678920847107E-2"/>
                  <c:y val="1.6033421586493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A2-4A62-BCCA-3EBB9E11346D}"/>
                </c:ext>
              </c:extLst>
            </c:dLbl>
            <c:dLbl>
              <c:idx val="12"/>
              <c:layout>
                <c:manualLayout>
                  <c:x val="-2.6564961005106393E-2"/>
                  <c:y val="3.0589462343407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A2-4A62-BCCA-3EBB9E11346D}"/>
                </c:ext>
              </c:extLst>
            </c:dLbl>
            <c:dLbl>
              <c:idx val="14"/>
              <c:layout>
                <c:manualLayout>
                  <c:x val="-2.3769170532534033E-2"/>
                  <c:y val="-5.862583172699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A2-4A62-BCCA-3EBB9E11346D}"/>
                </c:ext>
              </c:extLst>
            </c:dLbl>
            <c:dLbl>
              <c:idx val="15"/>
              <c:layout>
                <c:manualLayout>
                  <c:x val="9.8777847208002031E-3"/>
                  <c:y val="3.46679294038184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A2-4A62-BCCA-3EBB9E11346D}"/>
                </c:ext>
              </c:extLst>
            </c:dLbl>
            <c:dLbl>
              <c:idx val="16"/>
              <c:layout>
                <c:manualLayout>
                  <c:x val="-2.6564961005106316E-2"/>
                  <c:y val="2.7678254192025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A2-4A62-BCCA-3EBB9E11346D}"/>
                </c:ext>
              </c:extLst>
            </c:dLbl>
            <c:dLbl>
              <c:idx val="18"/>
              <c:layout>
                <c:manualLayout>
                  <c:x val="-2.2496819962976713E-2"/>
                  <c:y val="2.476704604064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A2-4A62-BCCA-3EBB9E11346D}"/>
                </c:ext>
              </c:extLst>
            </c:dLbl>
            <c:dLbl>
              <c:idx val="20"/>
              <c:layout>
                <c:manualLayout>
                  <c:x val="-2.2567493559200662E-2"/>
                  <c:y val="-6.3225285406060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A2-4A62-BCCA-3EBB9E113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параллели!$B$34:$B$55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параллели!$C$34:$C$55</c:f>
              <c:numCache>
                <c:formatCode>0.00</c:formatCode>
                <c:ptCount val="22"/>
                <c:pt idx="0">
                  <c:v>50.83</c:v>
                </c:pt>
                <c:pt idx="1">
                  <c:v>54.33</c:v>
                </c:pt>
                <c:pt idx="2">
                  <c:v>48.44</c:v>
                </c:pt>
                <c:pt idx="3">
                  <c:v>56.88</c:v>
                </c:pt>
                <c:pt idx="4">
                  <c:v>51.43</c:v>
                </c:pt>
                <c:pt idx="5">
                  <c:v>51.61</c:v>
                </c:pt>
                <c:pt idx="6">
                  <c:v>42.78</c:v>
                </c:pt>
                <c:pt idx="7">
                  <c:v>47.37</c:v>
                </c:pt>
                <c:pt idx="8">
                  <c:v>55</c:v>
                </c:pt>
                <c:pt idx="9">
                  <c:v>50.71</c:v>
                </c:pt>
                <c:pt idx="10">
                  <c:v>52.5</c:v>
                </c:pt>
                <c:pt idx="11">
                  <c:v>53</c:v>
                </c:pt>
                <c:pt idx="12">
                  <c:v>47.78</c:v>
                </c:pt>
                <c:pt idx="13">
                  <c:v>66.67</c:v>
                </c:pt>
                <c:pt idx="14">
                  <c:v>51.43</c:v>
                </c:pt>
                <c:pt idx="15">
                  <c:v>85</c:v>
                </c:pt>
                <c:pt idx="16">
                  <c:v>67.5</c:v>
                </c:pt>
                <c:pt idx="17">
                  <c:v>54</c:v>
                </c:pt>
                <c:pt idx="18">
                  <c:v>30</c:v>
                </c:pt>
                <c:pt idx="19">
                  <c:v>46.25</c:v>
                </c:pt>
                <c:pt idx="20">
                  <c:v>43.33</c:v>
                </c:pt>
                <c:pt idx="21">
                  <c:v>54.17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5A2-4A62-BCCA-3EBB9E11346D}"/>
            </c:ext>
          </c:extLst>
        </c:ser>
        <c:ser>
          <c:idx val="1"/>
          <c:order val="1"/>
          <c:tx>
            <c:strRef>
              <c:f>параллели!$D$33</c:f>
              <c:strCache>
                <c:ptCount val="1"/>
                <c:pt idx="0">
                  <c:v>8 класс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357672054595119E-2"/>
                  <c:y val="3.3337528373106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A2-4A62-BCCA-3EBB9E11346D}"/>
                </c:ext>
              </c:extLst>
            </c:dLbl>
            <c:dLbl>
              <c:idx val="1"/>
              <c:layout>
                <c:manualLayout>
                  <c:x val="-3.063310204723594E-2"/>
                  <c:y val="-1.8944629737876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A2-4A62-BCCA-3EBB9E11346D}"/>
                </c:ext>
              </c:extLst>
            </c:dLbl>
            <c:dLbl>
              <c:idx val="2"/>
              <c:layout>
                <c:manualLayout>
                  <c:x val="-2.619570643656035E-2"/>
                  <c:y val="-4.1330437246882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A2-4A62-BCCA-3EBB9E11346D}"/>
                </c:ext>
              </c:extLst>
            </c:dLbl>
            <c:dLbl>
              <c:idx val="4"/>
              <c:layout>
                <c:manualLayout>
                  <c:x val="-2.4530890484041515E-2"/>
                  <c:y val="-2.7678254192025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A2-4A62-BCCA-3EBB9E11346D}"/>
                </c:ext>
              </c:extLst>
            </c:dLbl>
            <c:dLbl>
              <c:idx val="8"/>
              <c:layout>
                <c:manualLayout>
                  <c:x val="-3.0633102047235999E-2"/>
                  <c:y val="-1.3122213435111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A2-4A62-BCCA-3EBB9E11346D}"/>
                </c:ext>
              </c:extLst>
            </c:dLbl>
            <c:dLbl>
              <c:idx val="10"/>
              <c:layout>
                <c:manualLayout>
                  <c:x val="-4.5579607598534674E-2"/>
                  <c:y val="-1.3562593765929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A2-4A62-BCCA-3EBB9E11346D}"/>
                </c:ext>
              </c:extLst>
            </c:dLbl>
            <c:dLbl>
              <c:idx val="11"/>
              <c:layout>
                <c:manualLayout>
                  <c:x val="-2.5457100889013873E-2"/>
                  <c:y val="-5.4052091529128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A2-4A62-BCCA-3EBB9E11346D}"/>
                </c:ext>
              </c:extLst>
            </c:dLbl>
            <c:dLbl>
              <c:idx val="12"/>
              <c:layout>
                <c:manualLayout>
                  <c:x val="-2.8599031526171121E-2"/>
                  <c:y val="-2.7678254192025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A2-4A62-BCCA-3EBB9E11346D}"/>
                </c:ext>
              </c:extLst>
            </c:dLbl>
            <c:dLbl>
              <c:idx val="14"/>
              <c:layout>
                <c:manualLayout>
                  <c:x val="-2.15460681318673E-2"/>
                  <c:y val="6.0028665099110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A2-4A62-BCCA-3EBB9E11346D}"/>
                </c:ext>
              </c:extLst>
            </c:dLbl>
            <c:dLbl>
              <c:idx val="16"/>
              <c:layout>
                <c:manualLayout>
                  <c:x val="-2.6564961005106316E-2"/>
                  <c:y val="-2.476704604064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A2-4A62-BCCA-3EBB9E11346D}"/>
                </c:ext>
              </c:extLst>
            </c:dLbl>
            <c:dLbl>
              <c:idx val="18"/>
              <c:layout>
                <c:manualLayout>
                  <c:x val="-2.6564961005106316E-2"/>
                  <c:y val="-2.4767046040642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A2-4A62-BCCA-3EBB9E11346D}"/>
                </c:ext>
              </c:extLst>
            </c:dLbl>
            <c:dLbl>
              <c:idx val="19"/>
              <c:layout>
                <c:manualLayout>
                  <c:x val="-5.2609417892534878E-2"/>
                  <c:y val="8.03184125728058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A2-4A62-BCCA-3EBB9E113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параллели!$B$34:$B$55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параллели!$D$34:$D$55</c:f>
              <c:numCache>
                <c:formatCode>0.00</c:formatCode>
                <c:ptCount val="22"/>
                <c:pt idx="0">
                  <c:v>46.67</c:v>
                </c:pt>
                <c:pt idx="1">
                  <c:v>45</c:v>
                </c:pt>
                <c:pt idx="2">
                  <c:v>47.22</c:v>
                </c:pt>
                <c:pt idx="3">
                  <c:v>47.22</c:v>
                </c:pt>
                <c:pt idx="4">
                  <c:v>38.33</c:v>
                </c:pt>
                <c:pt idx="5">
                  <c:v>38.24</c:v>
                </c:pt>
                <c:pt idx="6">
                  <c:v>35.25</c:v>
                </c:pt>
                <c:pt idx="7">
                  <c:v>39.67</c:v>
                </c:pt>
                <c:pt idx="8">
                  <c:v>65</c:v>
                </c:pt>
                <c:pt idx="9">
                  <c:v>51.25</c:v>
                </c:pt>
                <c:pt idx="10">
                  <c:v>71.25</c:v>
                </c:pt>
                <c:pt idx="11">
                  <c:v>52.5</c:v>
                </c:pt>
                <c:pt idx="12">
                  <c:v>57.5</c:v>
                </c:pt>
                <c:pt idx="13">
                  <c:v>35</c:v>
                </c:pt>
                <c:pt idx="14">
                  <c:v>55.71</c:v>
                </c:pt>
                <c:pt idx="15">
                  <c:v>62</c:v>
                </c:pt>
                <c:pt idx="17">
                  <c:v>54.29</c:v>
                </c:pt>
                <c:pt idx="18">
                  <c:v>45</c:v>
                </c:pt>
                <c:pt idx="19">
                  <c:v>81.67</c:v>
                </c:pt>
                <c:pt idx="20">
                  <c:v>42.5</c:v>
                </c:pt>
                <c:pt idx="21">
                  <c:v>48.75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5A2-4A62-BCCA-3EBB9E113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83624896"/>
        <c:axId val="83625456"/>
      </c:lineChart>
      <c:catAx>
        <c:axId val="836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800000" spcFirstLastPara="1" vertOverflow="ellipsis" wrap="square" anchor="ctr" anchorCtr="1"/>
          <a:lstStyle/>
          <a:p>
            <a:pPr>
              <a:defRPr sz="900" b="1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25456"/>
        <c:crosses val="autoZero"/>
        <c:auto val="1"/>
        <c:lblAlgn val="ctr"/>
        <c:lblOffset val="100"/>
        <c:noMultiLvlLbl val="0"/>
      </c:catAx>
      <c:valAx>
        <c:axId val="836254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3624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Математика. </a:t>
            </a:r>
            <a:r>
              <a:rPr lang="ru-RU" sz="2000" dirty="0"/>
              <a:t>Средний % выполнения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501842957709117E-2"/>
          <c:y val="0.16170061161500773"/>
          <c:w val="0.97449815704229092"/>
          <c:h val="0.43892192415918346"/>
        </c:manualLayout>
      </c:layout>
      <c:lineChart>
        <c:grouping val="standard"/>
        <c:varyColors val="0"/>
        <c:ser>
          <c:idx val="0"/>
          <c:order val="0"/>
          <c:tx>
            <c:strRef>
              <c:f>параллели!$C$64</c:f>
              <c:strCache>
                <c:ptCount val="1"/>
                <c:pt idx="0">
                  <c:v>7 класс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672805698264083E-2"/>
                  <c:y val="2.5663590693697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60-459A-8D45-E9FC19404F06}"/>
                </c:ext>
              </c:extLst>
            </c:dLbl>
            <c:dLbl>
              <c:idx val="6"/>
              <c:layout>
                <c:manualLayout>
                  <c:x val="-1.7635205273222435E-2"/>
                  <c:y val="2.1373757517296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60-459A-8D45-E9FC19404F06}"/>
                </c:ext>
              </c:extLst>
            </c:dLbl>
            <c:dLbl>
              <c:idx val="9"/>
              <c:layout>
                <c:manualLayout>
                  <c:x val="-3.2867733165483366E-2"/>
                  <c:y val="-1.355209558081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60-459A-8D45-E9FC19404F06}"/>
                </c:ext>
              </c:extLst>
            </c:dLbl>
            <c:dLbl>
              <c:idx val="11"/>
              <c:layout>
                <c:manualLayout>
                  <c:x val="8.446178143329066E-3"/>
                  <c:y val="-1.878544146973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0-459A-8D45-E9FC19404F06}"/>
                </c:ext>
              </c:extLst>
            </c:dLbl>
            <c:dLbl>
              <c:idx val="16"/>
              <c:layout>
                <c:manualLayout>
                  <c:x val="-1.8765796048313774E-2"/>
                  <c:y val="-6.4188222966982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0-459A-8D45-E9FC19404F06}"/>
                </c:ext>
              </c:extLst>
            </c:dLbl>
            <c:dLbl>
              <c:idx val="21"/>
              <c:layout>
                <c:manualLayout>
                  <c:x val="5.3063349673702007E-3"/>
                  <c:y val="-2.2912967060395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0-459A-8D45-E9FC19404F06}"/>
                </c:ext>
              </c:extLst>
            </c:dLbl>
            <c:dLbl>
              <c:idx val="25"/>
              <c:layout>
                <c:manualLayout>
                  <c:x val="-2.2634939527412676E-2"/>
                  <c:y val="2.868018194558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0-459A-8D45-E9FC1940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параллели!$B$65:$B$90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параллели!$C$65:$C$90</c:f>
              <c:numCache>
                <c:formatCode>0.00</c:formatCode>
                <c:ptCount val="26"/>
                <c:pt idx="0">
                  <c:v>25.64</c:v>
                </c:pt>
                <c:pt idx="1">
                  <c:v>39.49</c:v>
                </c:pt>
                <c:pt idx="2">
                  <c:v>40.72</c:v>
                </c:pt>
                <c:pt idx="3">
                  <c:v>44.23</c:v>
                </c:pt>
                <c:pt idx="4">
                  <c:v>58.65</c:v>
                </c:pt>
                <c:pt idx="5">
                  <c:v>45.05</c:v>
                </c:pt>
                <c:pt idx="6">
                  <c:v>40.89</c:v>
                </c:pt>
                <c:pt idx="7">
                  <c:v>43.32</c:v>
                </c:pt>
                <c:pt idx="8">
                  <c:v>84.62</c:v>
                </c:pt>
                <c:pt idx="9">
                  <c:v>41.76</c:v>
                </c:pt>
                <c:pt idx="10">
                  <c:v>58.98</c:v>
                </c:pt>
                <c:pt idx="11">
                  <c:v>61.54</c:v>
                </c:pt>
                <c:pt idx="12">
                  <c:v>32.31</c:v>
                </c:pt>
                <c:pt idx="13">
                  <c:v>16.920000000000002</c:v>
                </c:pt>
                <c:pt idx="14">
                  <c:v>65.94</c:v>
                </c:pt>
                <c:pt idx="15">
                  <c:v>73.08</c:v>
                </c:pt>
                <c:pt idx="16">
                  <c:v>46.15</c:v>
                </c:pt>
                <c:pt idx="17">
                  <c:v>71.16</c:v>
                </c:pt>
                <c:pt idx="18">
                  <c:v>61.54</c:v>
                </c:pt>
                <c:pt idx="19">
                  <c:v>53.85</c:v>
                </c:pt>
                <c:pt idx="20">
                  <c:v>76.930000000000007</c:v>
                </c:pt>
                <c:pt idx="21">
                  <c:v>38.46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60-459A-8D45-E9FC19404F06}"/>
            </c:ext>
          </c:extLst>
        </c:ser>
        <c:ser>
          <c:idx val="1"/>
          <c:order val="1"/>
          <c:tx>
            <c:strRef>
              <c:f>параллели!$D$64</c:f>
              <c:strCache>
                <c:ptCount val="1"/>
                <c:pt idx="0">
                  <c:v>8 класс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3262087736942785E-2"/>
                  <c:y val="2.7041467657099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0-459A-8D45-E9FC19404F06}"/>
                </c:ext>
              </c:extLst>
            </c:dLbl>
            <c:dLbl>
              <c:idx val="6"/>
              <c:layout>
                <c:manualLayout>
                  <c:x val="-2.0588380799798373E-2"/>
                  <c:y val="-2.2646999441811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0-459A-8D45-E9FC19404F06}"/>
                </c:ext>
              </c:extLst>
            </c:dLbl>
            <c:dLbl>
              <c:idx val="9"/>
              <c:layout>
                <c:manualLayout>
                  <c:x val="-8.3090284341134583E-3"/>
                  <c:y val="1.3552095580812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0-459A-8D45-E9FC19404F06}"/>
                </c:ext>
              </c:extLst>
            </c:dLbl>
            <c:dLbl>
              <c:idx val="11"/>
              <c:layout>
                <c:manualLayout>
                  <c:x val="-2.0859024832286223E-2"/>
                  <c:y val="-5.9637544752777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0-459A-8D45-E9FC19404F06}"/>
                </c:ext>
              </c:extLst>
            </c:dLbl>
            <c:dLbl>
              <c:idx val="16"/>
              <c:layout>
                <c:manualLayout>
                  <c:x val="-2.0859024832286223E-2"/>
                  <c:y val="5.5933171785665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0-459A-8D45-E9FC19404F06}"/>
                </c:ext>
              </c:extLst>
            </c:dLbl>
            <c:dLbl>
              <c:idx val="26"/>
              <c:layout>
                <c:manualLayout>
                  <c:x val="-2.0588380799798373E-2"/>
                  <c:y val="-1.661381693804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0-459A-8D45-E9FC1940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параллели!$B$65:$B$90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параллели!$D$65:$D$91</c:f>
              <c:numCache>
                <c:formatCode>0.00</c:formatCode>
                <c:ptCount val="27"/>
                <c:pt idx="0">
                  <c:v>21.79</c:v>
                </c:pt>
                <c:pt idx="1">
                  <c:v>14.53</c:v>
                </c:pt>
                <c:pt idx="2">
                  <c:v>22.65</c:v>
                </c:pt>
                <c:pt idx="3">
                  <c:v>27.35</c:v>
                </c:pt>
                <c:pt idx="4">
                  <c:v>28.21</c:v>
                </c:pt>
                <c:pt idx="5">
                  <c:v>33.479999999999997</c:v>
                </c:pt>
                <c:pt idx="6">
                  <c:v>46.15</c:v>
                </c:pt>
                <c:pt idx="7">
                  <c:v>23.59</c:v>
                </c:pt>
                <c:pt idx="8">
                  <c:v>30.77</c:v>
                </c:pt>
                <c:pt idx="9">
                  <c:v>26.92</c:v>
                </c:pt>
                <c:pt idx="10">
                  <c:v>32.69</c:v>
                </c:pt>
                <c:pt idx="11">
                  <c:v>64.099999999999994</c:v>
                </c:pt>
                <c:pt idx="12">
                  <c:v>55.25</c:v>
                </c:pt>
                <c:pt idx="13">
                  <c:v>46.16</c:v>
                </c:pt>
                <c:pt idx="14">
                  <c:v>52.88</c:v>
                </c:pt>
                <c:pt idx="15">
                  <c:v>30.77</c:v>
                </c:pt>
                <c:pt idx="16">
                  <c:v>53.85</c:v>
                </c:pt>
                <c:pt idx="17">
                  <c:v>26.92</c:v>
                </c:pt>
                <c:pt idx="18">
                  <c:v>38.46</c:v>
                </c:pt>
                <c:pt idx="19">
                  <c:v>46.15</c:v>
                </c:pt>
                <c:pt idx="20">
                  <c:v>53.85</c:v>
                </c:pt>
                <c:pt idx="21">
                  <c:v>12.31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860-459A-8D45-E9FC19404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23660448"/>
        <c:axId val="423661008"/>
      </c:lineChart>
      <c:catAx>
        <c:axId val="4236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680000" spcFirstLastPara="1" vertOverflow="ellipsis" wrap="square" anchor="ctr" anchorCtr="1"/>
          <a:lstStyle/>
          <a:p>
            <a:pPr>
              <a:defRPr sz="900" b="1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661008"/>
        <c:crosses val="autoZero"/>
        <c:auto val="1"/>
        <c:lblAlgn val="ctr"/>
        <c:lblOffset val="100"/>
        <c:noMultiLvlLbl val="0"/>
      </c:catAx>
      <c:valAx>
        <c:axId val="4236610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236604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7</a:t>
            </a:r>
            <a:r>
              <a:rPr lang="ru-RU" sz="2000" b="1" dirty="0"/>
              <a:t> класс. </a:t>
            </a:r>
            <a:r>
              <a:rPr lang="ru-RU" sz="2000" dirty="0"/>
              <a:t>Средний % выполнения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1286350469961836E-2"/>
          <c:y val="0.16894575023459599"/>
          <c:w val="0.9704328350965693"/>
          <c:h val="0.48509061581604118"/>
        </c:manualLayout>
      </c:layout>
      <c:lineChart>
        <c:grouping val="standard"/>
        <c:varyColors val="0"/>
        <c:ser>
          <c:idx val="0"/>
          <c:order val="0"/>
          <c:tx>
            <c:strRef>
              <c:f>параллели!$C$124</c:f>
              <c:strCache>
                <c:ptCount val="1"/>
                <c:pt idx="0">
                  <c:v>Биология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463085219081569E-2"/>
                  <c:y val="-3.6835333302253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A7-428A-8077-BF8CF45BF794}"/>
                </c:ext>
              </c:extLst>
            </c:dLbl>
            <c:dLbl>
              <c:idx val="9"/>
              <c:layout>
                <c:manualLayout>
                  <c:x val="-4.2581509897053137E-2"/>
                  <c:y val="1.999225903213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A7-428A-8077-BF8CF45BF794}"/>
                </c:ext>
              </c:extLst>
            </c:dLbl>
            <c:dLbl>
              <c:idx val="11"/>
              <c:layout>
                <c:manualLayout>
                  <c:x val="-1.8844767703594164E-2"/>
                  <c:y val="-6.9349710639256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A7-428A-8077-BF8CF45BF794}"/>
                </c:ext>
              </c:extLst>
            </c:dLbl>
            <c:dLbl>
              <c:idx val="16"/>
              <c:layout>
                <c:manualLayout>
                  <c:x val="-2.5942608646567396E-2"/>
                  <c:y val="-5.552700515848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A7-428A-8077-BF8CF45BF794}"/>
                </c:ext>
              </c:extLst>
            </c:dLbl>
            <c:dLbl>
              <c:idx val="21"/>
              <c:layout>
                <c:manualLayout>
                  <c:x val="-3.8020022804375587E-3"/>
                  <c:y val="-6.2438357898868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A7-428A-8077-BF8CF45BF7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параллели!$B$125:$B$146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параллели!$C$125:$C$146</c:f>
              <c:numCache>
                <c:formatCode>0.00</c:formatCode>
                <c:ptCount val="22"/>
                <c:pt idx="0">
                  <c:v>47.73</c:v>
                </c:pt>
                <c:pt idx="1">
                  <c:v>40.61</c:v>
                </c:pt>
                <c:pt idx="2">
                  <c:v>49.15</c:v>
                </c:pt>
                <c:pt idx="3">
                  <c:v>38.79</c:v>
                </c:pt>
                <c:pt idx="4">
                  <c:v>55.68</c:v>
                </c:pt>
                <c:pt idx="5">
                  <c:v>52.19</c:v>
                </c:pt>
                <c:pt idx="6">
                  <c:v>49.52</c:v>
                </c:pt>
                <c:pt idx="7">
                  <c:v>37.08</c:v>
                </c:pt>
                <c:pt idx="8">
                  <c:v>95.45</c:v>
                </c:pt>
                <c:pt idx="9">
                  <c:v>54.54</c:v>
                </c:pt>
                <c:pt idx="10">
                  <c:v>71.209999999999994</c:v>
                </c:pt>
                <c:pt idx="11">
                  <c:v>33.64</c:v>
                </c:pt>
                <c:pt idx="12">
                  <c:v>42.27</c:v>
                </c:pt>
                <c:pt idx="13">
                  <c:v>40.909999999999997</c:v>
                </c:pt>
                <c:pt idx="14">
                  <c:v>61.04</c:v>
                </c:pt>
                <c:pt idx="15">
                  <c:v>68.19</c:v>
                </c:pt>
                <c:pt idx="16">
                  <c:v>50</c:v>
                </c:pt>
                <c:pt idx="17">
                  <c:v>52.73</c:v>
                </c:pt>
                <c:pt idx="18">
                  <c:v>36.36</c:v>
                </c:pt>
                <c:pt idx="19">
                  <c:v>47.73</c:v>
                </c:pt>
                <c:pt idx="20">
                  <c:v>72.72</c:v>
                </c:pt>
                <c:pt idx="21">
                  <c:v>39.39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A7-428A-8077-BF8CF45BF794}"/>
            </c:ext>
          </c:extLst>
        </c:ser>
        <c:ser>
          <c:idx val="1"/>
          <c:order val="1"/>
          <c:tx>
            <c:strRef>
              <c:f>параллели!$D$124</c:f>
              <c:strCache>
                <c:ptCount val="1"/>
                <c:pt idx="0">
                  <c:v>История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3723275860382673E-2"/>
                  <c:y val="2.07073923720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A7-428A-8077-BF8CF45BF794}"/>
                </c:ext>
              </c:extLst>
            </c:dLbl>
            <c:dLbl>
              <c:idx val="9"/>
              <c:layout>
                <c:manualLayout>
                  <c:x val="-2.9081400592176038E-2"/>
                  <c:y val="3.8370705732558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A7-428A-8077-BF8CF45BF7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параллели!$B$125:$B$146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параллели!$D$125:$D$146</c:f>
              <c:numCache>
                <c:formatCode>0.00</c:formatCode>
                <c:ptCount val="22"/>
                <c:pt idx="0">
                  <c:v>17.71</c:v>
                </c:pt>
                <c:pt idx="1">
                  <c:v>29.58</c:v>
                </c:pt>
                <c:pt idx="2">
                  <c:v>15.07</c:v>
                </c:pt>
                <c:pt idx="3">
                  <c:v>25.74</c:v>
                </c:pt>
                <c:pt idx="4">
                  <c:v>25</c:v>
                </c:pt>
                <c:pt idx="5">
                  <c:v>26.12</c:v>
                </c:pt>
                <c:pt idx="6">
                  <c:v>22.22</c:v>
                </c:pt>
                <c:pt idx="7">
                  <c:v>18.75</c:v>
                </c:pt>
                <c:pt idx="8">
                  <c:v>43.75</c:v>
                </c:pt>
                <c:pt idx="9">
                  <c:v>28.57</c:v>
                </c:pt>
                <c:pt idx="10">
                  <c:v>46.88</c:v>
                </c:pt>
                <c:pt idx="11">
                  <c:v>27.5</c:v>
                </c:pt>
                <c:pt idx="12">
                  <c:v>18.75</c:v>
                </c:pt>
                <c:pt idx="13">
                  <c:v>36.25</c:v>
                </c:pt>
                <c:pt idx="14">
                  <c:v>36.61</c:v>
                </c:pt>
                <c:pt idx="15">
                  <c:v>56.25</c:v>
                </c:pt>
                <c:pt idx="16">
                  <c:v>56.25</c:v>
                </c:pt>
                <c:pt idx="17">
                  <c:v>25</c:v>
                </c:pt>
                <c:pt idx="18">
                  <c:v>18.75</c:v>
                </c:pt>
                <c:pt idx="19">
                  <c:v>16.670000000000002</c:v>
                </c:pt>
                <c:pt idx="20">
                  <c:v>16.670000000000002</c:v>
                </c:pt>
                <c:pt idx="21">
                  <c:v>23.96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A7-428A-8077-BF8CF45BF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17693584"/>
        <c:axId val="417694144"/>
      </c:lineChart>
      <c:catAx>
        <c:axId val="4176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800000" spcFirstLastPara="1" vertOverflow="ellipsis" wrap="square" anchor="ctr" anchorCtr="1"/>
          <a:lstStyle/>
          <a:p>
            <a:pPr>
              <a:defRPr sz="900" b="1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694144"/>
        <c:crosses val="autoZero"/>
        <c:auto val="1"/>
        <c:lblAlgn val="ctr"/>
        <c:lblOffset val="100"/>
        <c:noMultiLvlLbl val="0"/>
      </c:catAx>
      <c:valAx>
        <c:axId val="41769414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176935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8 класс</a:t>
            </a:r>
            <a:r>
              <a:rPr lang="ru-RU" dirty="0"/>
              <a:t>. Средний % выполнения</a:t>
            </a:r>
          </a:p>
        </c:rich>
      </c:tx>
      <c:layout>
        <c:manualLayout>
          <c:xMode val="edge"/>
          <c:yMode val="edge"/>
          <c:x val="0.31397434864133272"/>
          <c:y val="1.7057561659615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параллели!$C$95</c:f>
              <c:strCache>
                <c:ptCount val="1"/>
                <c:pt idx="0">
                  <c:v>Физика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167342831507298E-2"/>
                  <c:y val="-1.710290786206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5-4ACF-8A1C-2FFDDE75775D}"/>
                </c:ext>
              </c:extLst>
            </c:dLbl>
            <c:dLbl>
              <c:idx val="16"/>
              <c:layout>
                <c:manualLayout>
                  <c:x val="-2.5874775064970656E-2"/>
                  <c:y val="3.2183136096956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C5-4ACF-8A1C-2FFDDE757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параллели!$B$96:$B$117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параллели!$C$96:$C$117</c:f>
              <c:numCache>
                <c:formatCode>0.00</c:formatCode>
                <c:ptCount val="22"/>
                <c:pt idx="0" formatCode="General">
                  <c:v>37.65</c:v>
                </c:pt>
                <c:pt idx="1">
                  <c:v>32.03</c:v>
                </c:pt>
                <c:pt idx="2">
                  <c:v>35.29</c:v>
                </c:pt>
                <c:pt idx="3" formatCode="General">
                  <c:v>36.6</c:v>
                </c:pt>
                <c:pt idx="4">
                  <c:v>27.45</c:v>
                </c:pt>
                <c:pt idx="5" formatCode="General">
                  <c:v>40.83</c:v>
                </c:pt>
                <c:pt idx="6" formatCode="General">
                  <c:v>35.590000000000003</c:v>
                </c:pt>
                <c:pt idx="7" formatCode="General">
                  <c:v>50.59</c:v>
                </c:pt>
                <c:pt idx="8" formatCode="General">
                  <c:v>64.709999999999994</c:v>
                </c:pt>
                <c:pt idx="9">
                  <c:v>30.88</c:v>
                </c:pt>
                <c:pt idx="10" formatCode="General">
                  <c:v>36.76</c:v>
                </c:pt>
                <c:pt idx="11" formatCode="General">
                  <c:v>50.98</c:v>
                </c:pt>
                <c:pt idx="12" formatCode="General">
                  <c:v>42.94</c:v>
                </c:pt>
                <c:pt idx="13">
                  <c:v>25.49</c:v>
                </c:pt>
                <c:pt idx="14" formatCode="General">
                  <c:v>54.62</c:v>
                </c:pt>
                <c:pt idx="15" formatCode="General">
                  <c:v>55.29</c:v>
                </c:pt>
                <c:pt idx="16" formatCode="General">
                  <c:v>41.18</c:v>
                </c:pt>
                <c:pt idx="17" formatCode="General">
                  <c:v>50</c:v>
                </c:pt>
                <c:pt idx="18" formatCode="General">
                  <c:v>41.18</c:v>
                </c:pt>
                <c:pt idx="19" formatCode="General">
                  <c:v>50.98</c:v>
                </c:pt>
                <c:pt idx="20" formatCode="General">
                  <c:v>61.77</c:v>
                </c:pt>
                <c:pt idx="21" formatCode="General">
                  <c:v>41.18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C5-4ACF-8A1C-2FFDDE75775D}"/>
            </c:ext>
          </c:extLst>
        </c:ser>
        <c:ser>
          <c:idx val="1"/>
          <c:order val="1"/>
          <c:tx>
            <c:strRef>
              <c:f>параллели!$D$95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050246676578878E-2"/>
                  <c:y val="2.4186145006734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C5-4ACF-8A1C-2FFDDE757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параллели!$B$96:$B$117</c:f>
              <c:strCache>
                <c:ptCount val="22"/>
                <c:pt idx="0">
                  <c:v>МБОУ "Шильнебашская СОШ с углубленным изучением английского языка"</c:v>
                </c:pt>
                <c:pt idx="1">
                  <c:v>МБОУ "СОШ пос.Новый"</c:v>
                </c:pt>
                <c:pt idx="2">
                  <c:v>МБОУ "Новотроицкая СОШ"</c:v>
                </c:pt>
                <c:pt idx="3">
                  <c:v>МБОУ "Малошильнинская СОШ"</c:v>
                </c:pt>
                <c:pt idx="4">
                  <c:v>МБОУ "Комсомольская СОШ"</c:v>
                </c:pt>
                <c:pt idx="5">
                  <c:v>МБОУ "Бетькинская СОШ"</c:v>
                </c:pt>
                <c:pt idx="6">
                  <c:v>МБОУ "Князевская СОШ"</c:v>
                </c:pt>
                <c:pt idx="7">
                  <c:v>МБОУ "Круглопольская СОШ "</c:v>
                </c:pt>
                <c:pt idx="8">
                  <c:v>МБОУ "Яна Булякская ООШ"</c:v>
                </c:pt>
                <c:pt idx="9">
                  <c:v>МБОУ "Тлянче-Тамакская СОШ"</c:v>
                </c:pt>
                <c:pt idx="10">
                  <c:v>МБОУ "Семекеевская ООШ"</c:v>
                </c:pt>
                <c:pt idx="11">
                  <c:v>МБОУ "Старо-Абдуловская СОШ"</c:v>
                </c:pt>
                <c:pt idx="12">
                  <c:v>МБОУ "Нижнесуыксинская СОШ"</c:v>
                </c:pt>
                <c:pt idx="13">
                  <c:v>МБОУ "Мусабай-Заводская СОШ"</c:v>
                </c:pt>
                <c:pt idx="14">
                  <c:v>МБОУ "Мелекесская СОШ с углубленным изучением отдельных предметов"</c:v>
                </c:pt>
                <c:pt idx="15">
                  <c:v>МБОУ "Кузкеевская СОШ"</c:v>
                </c:pt>
                <c:pt idx="16">
                  <c:v>МБОУ "Калмиинская ООШ"</c:v>
                </c:pt>
                <c:pt idx="17">
                  <c:v>МБОУ "Калмашская СОШ"</c:v>
                </c:pt>
                <c:pt idx="18">
                  <c:v>МБОУ "Иштеряковская основная общеобразовательная школа"</c:v>
                </c:pt>
                <c:pt idx="19">
                  <c:v>МБОУ "Бурдинская СОШ"</c:v>
                </c:pt>
                <c:pt idx="20">
                  <c:v>МБОУ "Биюрганская ООШ"</c:v>
                </c:pt>
                <c:pt idx="21">
                  <c:v>МБОУ "Биклянская СОШ"</c:v>
                </c:pt>
              </c:strCache>
            </c:strRef>
          </c:cat>
          <c:val>
            <c:numRef>
              <c:f>параллели!$D$96:$D$117</c:f>
              <c:numCache>
                <c:formatCode>General</c:formatCode>
                <c:ptCount val="22"/>
                <c:pt idx="0">
                  <c:v>61.43</c:v>
                </c:pt>
                <c:pt idx="1">
                  <c:v>51.25</c:v>
                </c:pt>
                <c:pt idx="2">
                  <c:v>61.67</c:v>
                </c:pt>
                <c:pt idx="3">
                  <c:v>53.5</c:v>
                </c:pt>
                <c:pt idx="4">
                  <c:v>53.33</c:v>
                </c:pt>
                <c:pt idx="5">
                  <c:v>64.38</c:v>
                </c:pt>
                <c:pt idx="6">
                  <c:v>64.17</c:v>
                </c:pt>
                <c:pt idx="7">
                  <c:v>56.67</c:v>
                </c:pt>
                <c:pt idx="8">
                  <c:v>50</c:v>
                </c:pt>
                <c:pt idx="9">
                  <c:v>52.5</c:v>
                </c:pt>
                <c:pt idx="10">
                  <c:v>65</c:v>
                </c:pt>
                <c:pt idx="11">
                  <c:v>60</c:v>
                </c:pt>
                <c:pt idx="12">
                  <c:v>70.45</c:v>
                </c:pt>
                <c:pt idx="13">
                  <c:v>75</c:v>
                </c:pt>
                <c:pt idx="14">
                  <c:v>68.75</c:v>
                </c:pt>
                <c:pt idx="15">
                  <c:v>71</c:v>
                </c:pt>
                <c:pt idx="17">
                  <c:v>54.29</c:v>
                </c:pt>
                <c:pt idx="18">
                  <c:v>40</c:v>
                </c:pt>
                <c:pt idx="19">
                  <c:v>62.5</c:v>
                </c:pt>
                <c:pt idx="20">
                  <c:v>75</c:v>
                </c:pt>
                <c:pt idx="21">
                  <c:v>58.75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C5-4ACF-8A1C-2FFDDE757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33606080"/>
        <c:axId val="333606640"/>
      </c:lineChart>
      <c:catAx>
        <c:axId val="3336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4800000" spcFirstLastPara="1" vertOverflow="ellipsis" wrap="square" anchor="ctr" anchorCtr="1"/>
          <a:lstStyle/>
          <a:p>
            <a:pPr>
              <a:defRPr sz="900" b="1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606640"/>
        <c:crosses val="autoZero"/>
        <c:auto val="1"/>
        <c:lblAlgn val="ctr"/>
        <c:lblOffset val="100"/>
        <c:noMultiLvlLbl val="0"/>
      </c:catAx>
      <c:valAx>
        <c:axId val="333606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36060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0"/>
                  <c:y val="-1.86313671108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B6-4DB3-80D9-7418046A4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спецификация!$C$3:$V$4</c:f>
              <c:multiLvlStrCache>
                <c:ptCount val="20"/>
                <c:lvl>
                  <c:pt idx="0">
                    <c:v>Орфоэпические нормы</c:v>
                  </c:pt>
                  <c:pt idx="1">
                    <c:v>Лексика</c:v>
                  </c:pt>
                  <c:pt idx="2">
                    <c:v>Лексика/Фразеология</c:v>
                  </c:pt>
                  <c:pt idx="3">
                    <c:v>Морфологические нормы</c:v>
                  </c:pt>
                  <c:pt idx="4">
                    <c:v>Части речи (Морфология)</c:v>
                  </c:pt>
                  <c:pt idx="5">
                    <c:v>Правописание безударных гласных в корне / Орфография</c:v>
                  </c:pt>
                  <c:pt idx="6">
                    <c:v>Правописание приставок</c:v>
                  </c:pt>
                  <c:pt idx="7">
                    <c:v>Правописание суффиксов существительных</c:v>
                  </c:pt>
                  <c:pt idx="8">
                    <c:v>Правописание суффиксов прилагательных</c:v>
                  </c:pt>
                  <c:pt idx="9">
                    <c:v>Правописание окончаний существительных</c:v>
                  </c:pt>
                  <c:pt idx="10">
                    <c:v>Правописание окончаний прилагательных</c:v>
                  </c:pt>
                  <c:pt idx="11">
                    <c:v>Слитное, раздельное и дефисное написание прилагательных</c:v>
                  </c:pt>
                  <c:pt idx="12">
                    <c:v>Правописание числительных</c:v>
                  </c:pt>
                  <c:pt idx="13">
                    <c:v>Разряды местоимений / Правописание местоимений</c:v>
                  </c:pt>
                  <c:pt idx="14">
                    <c:v>Грамматическая основа предложения</c:v>
                  </c:pt>
                  <c:pt idx="15">
                    <c:v>Синтаксические нормы (знаки препинания в предл. с обращением)</c:v>
                  </c:pt>
                  <c:pt idx="16">
                    <c:v>Разбор слова по составу (морфемный анализ)</c:v>
                  </c:pt>
                  <c:pt idx="17">
                    <c:v>Способы словообразования</c:v>
                  </c:pt>
                  <c:pt idx="18">
                    <c:v>Характеристика по типу речи</c:v>
                  </c:pt>
                  <c:pt idx="19">
                    <c:v>Синонимия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спецификация!$C$5:$V$5</c:f>
              <c:numCache>
                <c:formatCode>0.00</c:formatCode>
                <c:ptCount val="20"/>
                <c:pt idx="0">
                  <c:v>39.01</c:v>
                </c:pt>
                <c:pt idx="1">
                  <c:v>68.13</c:v>
                </c:pt>
                <c:pt idx="2">
                  <c:v>46.15</c:v>
                </c:pt>
                <c:pt idx="3">
                  <c:v>31.32</c:v>
                </c:pt>
                <c:pt idx="4">
                  <c:v>42.31</c:v>
                </c:pt>
                <c:pt idx="5">
                  <c:v>20.329999999999998</c:v>
                </c:pt>
                <c:pt idx="6">
                  <c:v>63.74</c:v>
                </c:pt>
                <c:pt idx="7">
                  <c:v>74.180000000000007</c:v>
                </c:pt>
                <c:pt idx="8">
                  <c:v>54.95</c:v>
                </c:pt>
                <c:pt idx="9">
                  <c:v>79.67</c:v>
                </c:pt>
                <c:pt idx="10">
                  <c:v>66.48</c:v>
                </c:pt>
                <c:pt idx="11">
                  <c:v>71.98</c:v>
                </c:pt>
                <c:pt idx="12">
                  <c:v>42.86</c:v>
                </c:pt>
                <c:pt idx="13">
                  <c:v>78.02</c:v>
                </c:pt>
                <c:pt idx="14">
                  <c:v>46.7</c:v>
                </c:pt>
                <c:pt idx="15">
                  <c:v>34.07</c:v>
                </c:pt>
                <c:pt idx="16">
                  <c:v>39.01</c:v>
                </c:pt>
                <c:pt idx="17">
                  <c:v>31.87</c:v>
                </c:pt>
                <c:pt idx="18">
                  <c:v>38.46</c:v>
                </c:pt>
                <c:pt idx="19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6-4DB3-80D9-7418046A4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608320"/>
        <c:axId val="417695264"/>
        <c:axId val="0"/>
      </c:bar3DChart>
      <c:catAx>
        <c:axId val="333608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695264"/>
        <c:crosses val="autoZero"/>
        <c:auto val="1"/>
        <c:lblAlgn val="ctr"/>
        <c:lblOffset val="100"/>
        <c:noMultiLvlLbl val="0"/>
      </c:catAx>
      <c:valAx>
        <c:axId val="417695264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33360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</a:t>
            </a:r>
            <a:r>
              <a:rPr lang="ru-RU" baseline="0"/>
              <a:t> язык, 8 класс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спецификация!$C$25:$V$26</c:f>
              <c:multiLvlStrCache>
                <c:ptCount val="20"/>
                <c:lvl>
                  <c:pt idx="0">
                    <c:v>Фонетика. Орфоэпические нормы</c:v>
                  </c:pt>
                  <c:pt idx="1">
                    <c:v>Лексика и фразеология</c:v>
                  </c:pt>
                  <c:pt idx="2">
                    <c:v>Морфологические нормы</c:v>
                  </c:pt>
                  <c:pt idx="3">
                    <c:v>Морфология</c:v>
                  </c:pt>
                  <c:pt idx="4">
                    <c:v>Правописание  безударных корней </c:v>
                  </c:pt>
                  <c:pt idx="5">
                    <c:v>Правописание приставок</c:v>
                  </c:pt>
                  <c:pt idx="6">
                    <c:v>Правописание суффиксов различных частей речи</c:v>
                  </c:pt>
                  <c:pt idx="7">
                    <c:v>Правописание причастий и деепричастий</c:v>
                  </c:pt>
                  <c:pt idx="8">
                    <c:v>Слитное, дефисное и раздельное написание различных частей речи</c:v>
                  </c:pt>
                  <c:pt idx="9">
                    <c:v>Правописание наречий</c:v>
                  </c:pt>
                  <c:pt idx="10">
                    <c:v>Правописание НЕ с различными частями речи</c:v>
                  </c:pt>
                  <c:pt idx="11">
                    <c:v>Синтаксические нормы (словосочетание как основная единица синтаксиса)</c:v>
                  </c:pt>
                  <c:pt idx="12">
                    <c:v>Части речи</c:v>
                  </c:pt>
                  <c:pt idx="13">
                    <c:v>Части речи (омонимичные части речи)</c:v>
                  </c:pt>
                  <c:pt idx="14">
                    <c:v>Грамматическая основа предложения</c:v>
                  </c:pt>
                  <c:pt idx="15">
                    <c:v>Знак. преп. в предл. с однородными членами или с  деепричастными оборотами</c:v>
                  </c:pt>
                  <c:pt idx="16">
                    <c:v>Знак. преп. в предл. с однородными членами или с  деепричастными оборотами</c:v>
                  </c:pt>
                  <c:pt idx="17">
                    <c:v>Языковые средства выразительности</c:v>
                  </c:pt>
                  <c:pt idx="18">
                    <c:v>Сложная синтаксическая конструкция (знаки препинания)</c:v>
                  </c:pt>
                  <c:pt idx="19">
                    <c:v>Служебные части речи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спецификация!$C$28:$V$28</c:f>
              <c:numCache>
                <c:formatCode>0.00</c:formatCode>
                <c:ptCount val="20"/>
                <c:pt idx="0">
                  <c:v>37.25</c:v>
                </c:pt>
                <c:pt idx="1">
                  <c:v>74.510000000000005</c:v>
                </c:pt>
                <c:pt idx="2">
                  <c:v>44.44</c:v>
                </c:pt>
                <c:pt idx="3">
                  <c:v>41.83</c:v>
                </c:pt>
                <c:pt idx="4">
                  <c:v>45.1</c:v>
                </c:pt>
                <c:pt idx="5">
                  <c:v>64.709999999999994</c:v>
                </c:pt>
                <c:pt idx="6">
                  <c:v>43.79</c:v>
                </c:pt>
                <c:pt idx="7">
                  <c:v>29.41</c:v>
                </c:pt>
                <c:pt idx="8">
                  <c:v>79.08</c:v>
                </c:pt>
                <c:pt idx="9">
                  <c:v>64.709999999999994</c:v>
                </c:pt>
                <c:pt idx="10">
                  <c:v>56.21</c:v>
                </c:pt>
                <c:pt idx="11">
                  <c:v>44.44</c:v>
                </c:pt>
                <c:pt idx="12">
                  <c:v>56.21</c:v>
                </c:pt>
                <c:pt idx="13">
                  <c:v>62.09</c:v>
                </c:pt>
                <c:pt idx="14">
                  <c:v>64.05</c:v>
                </c:pt>
                <c:pt idx="15">
                  <c:v>12.42</c:v>
                </c:pt>
                <c:pt idx="16">
                  <c:v>21.57</c:v>
                </c:pt>
                <c:pt idx="17">
                  <c:v>41.18</c:v>
                </c:pt>
                <c:pt idx="18">
                  <c:v>13.07</c:v>
                </c:pt>
                <c:pt idx="19">
                  <c:v>43.14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5-40B5-8A8E-762AC946C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1145200"/>
        <c:axId val="421145760"/>
      </c:barChart>
      <c:catAx>
        <c:axId val="42114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145760"/>
        <c:crosses val="autoZero"/>
        <c:auto val="1"/>
        <c:lblAlgn val="ctr"/>
        <c:lblOffset val="100"/>
        <c:noMultiLvlLbl val="0"/>
      </c:catAx>
      <c:valAx>
        <c:axId val="42114576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2114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91D3-CF96-4785-81B2-2A8F2D38074F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857F-DA50-44D8-93A1-52A5B0D60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8" y="2917370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C2935"/>
                </a:solidFill>
              </a:rPr>
              <a:t>Диагностическое тестирование обучающихся 7, 8 классов </a:t>
            </a:r>
            <a:r>
              <a:rPr lang="ru-RU" b="1" dirty="0" err="1" smtClean="0">
                <a:solidFill>
                  <a:srgbClr val="C00000"/>
                </a:solidFill>
              </a:rPr>
              <a:t>Тукаевский</a:t>
            </a:r>
            <a:r>
              <a:rPr lang="ru-RU" b="1" dirty="0" smtClean="0">
                <a:solidFill>
                  <a:srgbClr val="C00000"/>
                </a:solidFill>
              </a:rPr>
              <a:t> район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794630"/>
              </p:ext>
            </p:extLst>
          </p:nvPr>
        </p:nvGraphicFramePr>
        <p:xfrm>
          <a:off x="1187823" y="264573"/>
          <a:ext cx="10793970" cy="628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5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70214"/>
              </p:ext>
            </p:extLst>
          </p:nvPr>
        </p:nvGraphicFramePr>
        <p:xfrm>
          <a:off x="1556273" y="235865"/>
          <a:ext cx="10425520" cy="627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49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972340" y="2734576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sz="half" idx="4294967295"/>
          </p:nvPr>
        </p:nvSpPr>
        <p:spPr>
          <a:xfrm>
            <a:off x="492301" y="3508638"/>
            <a:ext cx="5146930" cy="23948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Задание на нахождение площадей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3,23%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Задание на преобразование выражения и вычисление – </a:t>
            </a:r>
            <a:r>
              <a:rPr lang="ru-RU" sz="2000" dirty="0" smtClean="0">
                <a:solidFill>
                  <a:srgbClr val="C00000"/>
                </a:solidFill>
              </a:rPr>
              <a:t>8,06%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 Задание на составление и решение системы уравнений – </a:t>
            </a:r>
            <a:r>
              <a:rPr lang="ru-RU" sz="2000" dirty="0" smtClean="0">
                <a:solidFill>
                  <a:srgbClr val="C00000"/>
                </a:solidFill>
              </a:rPr>
              <a:t>18,28%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6485690" y="2760175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бъект 9"/>
          <p:cNvSpPr>
            <a:spLocks noGrp="1"/>
          </p:cNvSpPr>
          <p:nvPr>
            <p:ph sz="quarter" idx="4294967295"/>
          </p:nvPr>
        </p:nvSpPr>
        <p:spPr>
          <a:xfrm>
            <a:off x="6264348" y="3340073"/>
            <a:ext cx="5223592" cy="26887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Нахождение элементов треугольника (</a:t>
            </a:r>
            <a:r>
              <a:rPr lang="ru-RU" sz="2000" dirty="0" err="1"/>
              <a:t>геом.задача</a:t>
            </a:r>
            <a:r>
              <a:rPr lang="ru-RU" sz="2000" dirty="0" smtClean="0"/>
              <a:t>) – </a:t>
            </a:r>
            <a:r>
              <a:rPr lang="ru-RU" sz="2000" dirty="0" smtClean="0">
                <a:solidFill>
                  <a:srgbClr val="C00000"/>
                </a:solidFill>
              </a:rPr>
              <a:t>12,99%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Справедливость геометрических </a:t>
            </a:r>
            <a:r>
              <a:rPr lang="ru-RU" sz="2000" dirty="0" smtClean="0"/>
              <a:t>утверждений –</a:t>
            </a:r>
            <a:r>
              <a:rPr lang="ru-RU" sz="2000" dirty="0" smtClean="0">
                <a:solidFill>
                  <a:srgbClr val="C00000"/>
                </a:solidFill>
              </a:rPr>
              <a:t>16,88%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Решение </a:t>
            </a:r>
            <a:r>
              <a:rPr lang="ru-RU" sz="2000" dirty="0"/>
              <a:t>линейных уравнений с дробными </a:t>
            </a:r>
            <a:r>
              <a:rPr lang="ru-RU" sz="2000" dirty="0" smtClean="0"/>
              <a:t>коэффициентами </a:t>
            </a:r>
            <a:r>
              <a:rPr lang="ru-RU" sz="2000" dirty="0"/>
              <a:t>–</a:t>
            </a:r>
            <a:r>
              <a:rPr lang="ru-RU" sz="2000" dirty="0" smtClean="0">
                <a:solidFill>
                  <a:srgbClr val="C00000"/>
                </a:solidFill>
              </a:rPr>
              <a:t>18,83%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340" y="1583086"/>
            <a:ext cx="93337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Математика.    Средний % выполнения  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–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44,83 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			  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–  33,17</a:t>
            </a:r>
          </a:p>
          <a:p>
            <a:pPr algn="l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702186"/>
              </p:ext>
            </p:extLst>
          </p:nvPr>
        </p:nvGraphicFramePr>
        <p:xfrm>
          <a:off x="1634014" y="263168"/>
          <a:ext cx="10232165" cy="632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3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199895"/>
              </p:ext>
            </p:extLst>
          </p:nvPr>
        </p:nvGraphicFramePr>
        <p:xfrm>
          <a:off x="1468239" y="-1"/>
          <a:ext cx="10534575" cy="65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82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Биология</a:t>
            </a:r>
          </a:p>
          <a:p>
            <a:pPr algn="l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47,53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7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4294967295"/>
          </p:nvPr>
        </p:nvSpPr>
        <p:spPr>
          <a:xfrm>
            <a:off x="1057965" y="3686335"/>
            <a:ext cx="4566457" cy="22650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Виды </a:t>
            </a:r>
            <a:r>
              <a:rPr lang="ru-RU" sz="2000" dirty="0" smtClean="0"/>
              <a:t>корней – </a:t>
            </a:r>
            <a:r>
              <a:rPr lang="ru-RU" sz="2000" dirty="0" smtClean="0">
                <a:solidFill>
                  <a:srgbClr val="C00000"/>
                </a:solidFill>
              </a:rPr>
              <a:t>28,57%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Соцветия – </a:t>
            </a:r>
            <a:r>
              <a:rPr lang="ru-RU" sz="2000" dirty="0" smtClean="0">
                <a:solidFill>
                  <a:srgbClr val="C00000"/>
                </a:solidFill>
              </a:rPr>
              <a:t>32,42%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205301"/>
            <a:ext cx="4367134" cy="731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C00000"/>
                </a:solidFill>
              </a:rPr>
              <a:t>История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rgbClr val="C00000"/>
                </a:solidFill>
              </a:rPr>
              <a:t>24,80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96000" y="3352800"/>
            <a:ext cx="5753100" cy="31704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Объяснение смысла изученных исторических понятий и </a:t>
            </a:r>
            <a:r>
              <a:rPr lang="ru-RU" sz="2000" dirty="0" smtClean="0"/>
              <a:t>терминов – </a:t>
            </a:r>
            <a:r>
              <a:rPr lang="ru-RU" sz="2000" dirty="0" smtClean="0">
                <a:solidFill>
                  <a:srgbClr val="C00000"/>
                </a:solidFill>
              </a:rPr>
              <a:t>4,30%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Определение последовательности и длительности важнейших событий отечественной и всеобщей истории– </a:t>
            </a:r>
            <a:r>
              <a:rPr lang="ru-RU" sz="2000" dirty="0" smtClean="0">
                <a:solidFill>
                  <a:srgbClr val="C00000"/>
                </a:solidFill>
              </a:rPr>
              <a:t>9,14%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данных различных исторических и современных источников (карт- схем) при ответе на вопросы, решении различных учебных </a:t>
            </a:r>
            <a:r>
              <a:rPr lang="ru-RU" sz="2000" dirty="0" smtClean="0"/>
              <a:t>задач – </a:t>
            </a:r>
            <a:r>
              <a:rPr lang="ru-RU" sz="2000" dirty="0" smtClean="0">
                <a:solidFill>
                  <a:srgbClr val="C00000"/>
                </a:solidFill>
              </a:rPr>
              <a:t>12,37%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Умение группировать исторические явления и события по заданному </a:t>
            </a:r>
            <a:r>
              <a:rPr lang="ru-RU" sz="2000" dirty="0" smtClean="0"/>
              <a:t>признаку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15,05%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30003"/>
              </p:ext>
            </p:extLst>
          </p:nvPr>
        </p:nvGraphicFramePr>
        <p:xfrm>
          <a:off x="1068491" y="808798"/>
          <a:ext cx="10976363" cy="594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2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169548"/>
              </p:ext>
            </p:extLst>
          </p:nvPr>
        </p:nvGraphicFramePr>
        <p:xfrm>
          <a:off x="1055700" y="199347"/>
          <a:ext cx="10905072" cy="634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93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Физика</a:t>
            </a:r>
          </a:p>
          <a:p>
            <a:pPr algn="l"/>
            <a:r>
              <a:rPr lang="ru-RU" sz="2400" b="1" i="1" dirty="0" smtClean="0">
                <a:solidFill>
                  <a:srgbClr val="C00000"/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rgbClr val="C00000"/>
                </a:solidFill>
              </a:rPr>
              <a:t>– 40,84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8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086508"/>
            <a:ext cx="4367134" cy="894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Обществознание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61,03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31635" y="3686335"/>
            <a:ext cx="5580437" cy="23129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Главные вопросы экономики. Социальные статусы и </a:t>
            </a:r>
            <a:r>
              <a:rPr lang="ru-RU" sz="2000" dirty="0" smtClean="0"/>
              <a:t>роли – </a:t>
            </a:r>
            <a:r>
              <a:rPr lang="ru-RU" sz="2000" dirty="0" smtClean="0">
                <a:solidFill>
                  <a:srgbClr val="C00000"/>
                </a:solidFill>
              </a:rPr>
              <a:t>19,87%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half" idx="4294967295"/>
          </p:nvPr>
        </p:nvSpPr>
        <p:spPr>
          <a:xfrm>
            <a:off x="838200" y="3681280"/>
            <a:ext cx="4946702" cy="17365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механическая </a:t>
            </a:r>
            <a:r>
              <a:rPr lang="ru-RU" sz="2000" dirty="0"/>
              <a:t>работа. Механическая мощность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3,85%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механическое </a:t>
            </a:r>
            <a:r>
              <a:rPr lang="ru-RU" sz="2000" dirty="0"/>
              <a:t>движение. Относительность движения – </a:t>
            </a:r>
            <a:r>
              <a:rPr lang="ru-RU" sz="2000" dirty="0" smtClean="0">
                <a:solidFill>
                  <a:srgbClr val="C00000"/>
                </a:solidFill>
              </a:rPr>
              <a:t>17,95%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386354"/>
              </p:ext>
            </p:extLst>
          </p:nvPr>
        </p:nvGraphicFramePr>
        <p:xfrm>
          <a:off x="1128104" y="338429"/>
          <a:ext cx="10832667" cy="633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10" y="39250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799" y="916266"/>
            <a:ext cx="69676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–368 чел.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307 чел.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714" y="5768954"/>
            <a:ext cx="10632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усвоения предметного содержания по пройденным программам можно определить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218460"/>
              </p:ext>
            </p:extLst>
          </p:nvPr>
        </p:nvGraphicFramePr>
        <p:xfrm>
          <a:off x="477794" y="1624237"/>
          <a:ext cx="4940240" cy="383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152681"/>
              </p:ext>
            </p:extLst>
          </p:nvPr>
        </p:nvGraphicFramePr>
        <p:xfrm>
          <a:off x="5742774" y="1655153"/>
          <a:ext cx="5745919" cy="380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0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44543"/>
              </p:ext>
            </p:extLst>
          </p:nvPr>
        </p:nvGraphicFramePr>
        <p:xfrm>
          <a:off x="798023" y="382384"/>
          <a:ext cx="10740042" cy="62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62664"/>
              </p:ext>
            </p:extLst>
          </p:nvPr>
        </p:nvGraphicFramePr>
        <p:xfrm>
          <a:off x="1031597" y="159391"/>
          <a:ext cx="10992237" cy="656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373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27787" y="605307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564" y="1213702"/>
            <a:ext cx="5964195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 –368 чел.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307 чел.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846" y="2060982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100% выполнение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1663" y="1978189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- </a:t>
            </a:r>
            <a:r>
              <a:rPr lang="ru-RU" dirty="0" smtClean="0"/>
              <a:t>отсутствуют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14845" y="3568238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80-99% выполнение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1663" y="3368183"/>
            <a:ext cx="264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 класс </a:t>
            </a:r>
          </a:p>
          <a:p>
            <a:r>
              <a:rPr lang="ru-RU" dirty="0" smtClean="0"/>
              <a:t>русский язык – </a:t>
            </a:r>
            <a:r>
              <a:rPr lang="ru-RU" dirty="0"/>
              <a:t>9</a:t>
            </a:r>
            <a:r>
              <a:rPr lang="ru-RU" dirty="0" smtClean="0"/>
              <a:t> чел.,</a:t>
            </a:r>
          </a:p>
          <a:p>
            <a:r>
              <a:rPr lang="ru-RU" dirty="0" smtClean="0"/>
              <a:t>математика – 7 чел.,</a:t>
            </a:r>
          </a:p>
          <a:p>
            <a:r>
              <a:rPr lang="ru-RU" dirty="0" smtClean="0"/>
              <a:t>биология – 15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845" y="5195613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0% выполнение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31663" y="5134058"/>
            <a:ext cx="3105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</a:t>
            </a:r>
          </a:p>
          <a:p>
            <a:r>
              <a:rPr lang="ru-RU" dirty="0" smtClean="0"/>
              <a:t>Русский язык – 1 чел.,</a:t>
            </a:r>
          </a:p>
          <a:p>
            <a:r>
              <a:rPr lang="ru-RU" dirty="0" smtClean="0"/>
              <a:t>Математика – 3 чел.,</a:t>
            </a:r>
          </a:p>
          <a:p>
            <a:r>
              <a:rPr lang="ru-RU" dirty="0" smtClean="0"/>
              <a:t>Биология – 1 чел.,</a:t>
            </a:r>
          </a:p>
          <a:p>
            <a:r>
              <a:rPr lang="ru-RU" smtClean="0"/>
              <a:t>История – 5 чел.</a:t>
            </a:r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867198" y="3229684"/>
            <a:ext cx="2843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 smtClean="0"/>
              <a:t>русский язык – 9 чел.,</a:t>
            </a:r>
          </a:p>
          <a:p>
            <a:r>
              <a:rPr lang="ru-RU" dirty="0" smtClean="0"/>
              <a:t>математика – 7 чел.,</a:t>
            </a:r>
          </a:p>
          <a:p>
            <a:r>
              <a:rPr lang="ru-RU" dirty="0" smtClean="0"/>
              <a:t>обществознание – 25 чел.,</a:t>
            </a:r>
          </a:p>
          <a:p>
            <a:r>
              <a:rPr lang="ru-RU" dirty="0" smtClean="0"/>
              <a:t>физика – 7 чел.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971702" y="5134058"/>
            <a:ext cx="2635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 </a:t>
            </a:r>
          </a:p>
          <a:p>
            <a:r>
              <a:rPr lang="ru-RU" dirty="0" smtClean="0"/>
              <a:t>Русский язык – 1 чел.,</a:t>
            </a:r>
          </a:p>
          <a:p>
            <a:r>
              <a:rPr lang="ru-RU" dirty="0" smtClean="0"/>
              <a:t>Математика – 13 чел.,</a:t>
            </a:r>
          </a:p>
          <a:p>
            <a:r>
              <a:rPr lang="ru-RU" dirty="0" smtClean="0"/>
              <a:t>Физика – 2 чел.,</a:t>
            </a:r>
          </a:p>
          <a:p>
            <a:r>
              <a:rPr lang="ru-RU" dirty="0" smtClean="0"/>
              <a:t>Обществознание – 1 чел. 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214845" y="3012695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11998" y="4904145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48480" y="1995474"/>
            <a:ext cx="245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 smtClean="0"/>
              <a:t>Математика – 1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6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1C2935"/>
                </a:solidFill>
              </a:rPr>
              <a:t>Диагностическое тестирование </a:t>
            </a:r>
            <a:r>
              <a:rPr lang="ru-RU" sz="2400" b="1" dirty="0" smtClean="0">
                <a:solidFill>
                  <a:srgbClr val="1C2935"/>
                </a:solidFill>
              </a:rPr>
              <a:t>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543850"/>
              </p:ext>
            </p:extLst>
          </p:nvPr>
        </p:nvGraphicFramePr>
        <p:xfrm>
          <a:off x="827643" y="723706"/>
          <a:ext cx="11264655" cy="601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8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705377"/>
              </p:ext>
            </p:extLst>
          </p:nvPr>
        </p:nvGraphicFramePr>
        <p:xfrm>
          <a:off x="1020253" y="772526"/>
          <a:ext cx="11087664" cy="596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38292"/>
              </p:ext>
            </p:extLst>
          </p:nvPr>
        </p:nvGraphicFramePr>
        <p:xfrm>
          <a:off x="856422" y="704192"/>
          <a:ext cx="12134364" cy="615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0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815251"/>
              </p:ext>
            </p:extLst>
          </p:nvPr>
        </p:nvGraphicFramePr>
        <p:xfrm>
          <a:off x="949409" y="782253"/>
          <a:ext cx="11084936" cy="592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4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25591"/>
              </p:ext>
            </p:extLst>
          </p:nvPr>
        </p:nvGraphicFramePr>
        <p:xfrm>
          <a:off x="949410" y="623655"/>
          <a:ext cx="11011362" cy="611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0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838200" y="2857612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4294967295"/>
          </p:nvPr>
        </p:nvSpPr>
        <p:spPr>
          <a:xfrm>
            <a:off x="595543" y="3583203"/>
            <a:ext cx="4832800" cy="21075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Правописание безударных гласных в корне / </a:t>
            </a:r>
            <a:r>
              <a:rPr lang="ru-RU" sz="2000" dirty="0" smtClean="0"/>
              <a:t>Орфография – </a:t>
            </a:r>
            <a:r>
              <a:rPr lang="ru-RU" sz="2000" dirty="0" smtClean="0">
                <a:solidFill>
                  <a:srgbClr val="C00000"/>
                </a:solidFill>
              </a:rPr>
              <a:t>20,33%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Текст 8"/>
          <p:cNvSpPr txBox="1">
            <a:spLocks/>
          </p:cNvSpPr>
          <p:nvPr/>
        </p:nvSpPr>
        <p:spPr>
          <a:xfrm>
            <a:off x="6190816" y="2849643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8" name="Объект 9"/>
          <p:cNvSpPr>
            <a:spLocks noGrp="1"/>
          </p:cNvSpPr>
          <p:nvPr>
            <p:ph sz="quarter" idx="4294967295"/>
          </p:nvPr>
        </p:nvSpPr>
        <p:spPr>
          <a:xfrm>
            <a:off x="5937758" y="3541110"/>
            <a:ext cx="6072272" cy="18906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Синтаксические нормы (знаки препинания в предложениях с однородными членами предложения или с причастными и деепричастными оборотами) – </a:t>
            </a:r>
            <a:r>
              <a:rPr lang="ru-RU" sz="2000" dirty="0" smtClean="0">
                <a:solidFill>
                  <a:srgbClr val="C00000"/>
                </a:solidFill>
              </a:rPr>
              <a:t>12,42%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Сложная синтаксическая конструкция (знаки препинания</a:t>
            </a:r>
            <a:r>
              <a:rPr lang="ru-RU" sz="2000" dirty="0" smtClean="0"/>
              <a:t>) – </a:t>
            </a:r>
            <a:r>
              <a:rPr lang="ru-RU" sz="2000" dirty="0" smtClean="0">
                <a:solidFill>
                  <a:srgbClr val="C00000"/>
                </a:solidFill>
              </a:rPr>
              <a:t>13,07%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694587"/>
            <a:ext cx="47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0639" y="1678997"/>
            <a:ext cx="9914238" cy="772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Русский язык.     Средний % выполнения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51,07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				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46,96</a:t>
            </a:r>
          </a:p>
          <a:p>
            <a:pPr algn="l"/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3016" y="214204"/>
            <a:ext cx="10515600" cy="66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0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556</Words>
  <Application>Microsoft Office PowerPoint</Application>
  <PresentationFormat>Широкоэкранный</PresentationFormat>
  <Paragraphs>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Диагностическое тестирование обучающихся 7, 8 классов Тукаевский район</vt:lpstr>
      <vt:lpstr>Диагностическое тестирование обучающихся 7, 8 классов</vt:lpstr>
      <vt:lpstr>Диагностическое тестирование обучающихся 7, 8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Татьяна Иванова</cp:lastModifiedBy>
  <cp:revision>202</cp:revision>
  <cp:lastPrinted>2022-12-13T13:39:08Z</cp:lastPrinted>
  <dcterms:created xsi:type="dcterms:W3CDTF">2019-05-05T10:51:07Z</dcterms:created>
  <dcterms:modified xsi:type="dcterms:W3CDTF">2022-12-19T09:36:46Z</dcterms:modified>
</cp:coreProperties>
</file>