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2" r:id="rId7"/>
    <p:sldMasterId id="2147483745" r:id="rId8"/>
    <p:sldMasterId id="2147483757" r:id="rId9"/>
    <p:sldMasterId id="2147483769" r:id="rId10"/>
    <p:sldMasterId id="2147483781" r:id="rId11"/>
    <p:sldMasterId id="2147483797" r:id="rId12"/>
    <p:sldMasterId id="2147483809" r:id="rId13"/>
    <p:sldMasterId id="2147483821" r:id="rId14"/>
    <p:sldMasterId id="2147483833" r:id="rId15"/>
  </p:sldMasterIdLst>
  <p:notesMasterIdLst>
    <p:notesMasterId r:id="rId70"/>
  </p:notesMasterIdLst>
  <p:handoutMasterIdLst>
    <p:handoutMasterId r:id="rId71"/>
  </p:handoutMasterIdLst>
  <p:sldIdLst>
    <p:sldId id="308" r:id="rId16"/>
    <p:sldId id="362" r:id="rId17"/>
    <p:sldId id="355" r:id="rId18"/>
    <p:sldId id="309" r:id="rId19"/>
    <p:sldId id="356" r:id="rId20"/>
    <p:sldId id="402" r:id="rId21"/>
    <p:sldId id="358" r:id="rId22"/>
    <p:sldId id="389" r:id="rId23"/>
    <p:sldId id="339" r:id="rId24"/>
    <p:sldId id="340" r:id="rId25"/>
    <p:sldId id="366" r:id="rId26"/>
    <p:sldId id="312" r:id="rId27"/>
    <p:sldId id="390" r:id="rId28"/>
    <p:sldId id="313" r:id="rId29"/>
    <p:sldId id="343" r:id="rId30"/>
    <p:sldId id="393" r:id="rId31"/>
    <p:sldId id="403" r:id="rId32"/>
    <p:sldId id="370" r:id="rId33"/>
    <p:sldId id="316" r:id="rId34"/>
    <p:sldId id="317" r:id="rId35"/>
    <p:sldId id="375" r:id="rId36"/>
    <p:sldId id="394" r:id="rId37"/>
    <p:sldId id="395" r:id="rId38"/>
    <p:sldId id="376" r:id="rId39"/>
    <p:sldId id="398" r:id="rId40"/>
    <p:sldId id="396" r:id="rId41"/>
    <p:sldId id="378" r:id="rId42"/>
    <p:sldId id="377" r:id="rId43"/>
    <p:sldId id="387" r:id="rId44"/>
    <p:sldId id="388" r:id="rId45"/>
    <p:sldId id="371" r:id="rId46"/>
    <p:sldId id="320" r:id="rId47"/>
    <p:sldId id="322" r:id="rId48"/>
    <p:sldId id="325" r:id="rId49"/>
    <p:sldId id="326" r:id="rId50"/>
    <p:sldId id="327" r:id="rId51"/>
    <p:sldId id="363" r:id="rId52"/>
    <p:sldId id="345" r:id="rId53"/>
    <p:sldId id="346" r:id="rId54"/>
    <p:sldId id="392" r:id="rId55"/>
    <p:sldId id="329" r:id="rId56"/>
    <p:sldId id="348" r:id="rId57"/>
    <p:sldId id="401" r:id="rId58"/>
    <p:sldId id="397" r:id="rId59"/>
    <p:sldId id="369" r:id="rId60"/>
    <p:sldId id="350" r:id="rId61"/>
    <p:sldId id="359" r:id="rId62"/>
    <p:sldId id="354" r:id="rId63"/>
    <p:sldId id="384" r:id="rId64"/>
    <p:sldId id="332" r:id="rId65"/>
    <p:sldId id="337" r:id="rId66"/>
    <p:sldId id="336" r:id="rId67"/>
    <p:sldId id="399" r:id="rId68"/>
    <p:sldId id="310" r:id="rId69"/>
  </p:sldIdLst>
  <p:sldSz cx="9144000" cy="5143500" type="screen16x9"/>
  <p:notesSz cx="6797675" cy="9874250"/>
  <p:defaultTextStyle>
    <a:defPPr>
      <a:defRPr lang="ru-RU"/>
    </a:defPPr>
    <a:lvl1pPr marL="0" algn="l" defTabSz="914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22" algn="l" defTabSz="914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63" algn="l" defTabSz="914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90" algn="l" defTabSz="914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24" algn="l" defTabSz="914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45" algn="l" defTabSz="914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67" algn="l" defTabSz="914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00" algn="l" defTabSz="914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228" algn="l" defTabSz="9140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2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5" autoAdjust="0"/>
    <p:restoredTop sz="95439" autoAdjust="0"/>
  </p:normalViewPr>
  <p:slideViewPr>
    <p:cSldViewPr>
      <p:cViewPr varScale="1">
        <p:scale>
          <a:sx n="108" d="100"/>
          <a:sy n="108" d="100"/>
        </p:scale>
        <p:origin x="-58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7740970894788315E-2"/>
          <c:y val="3.4966848921548409E-2"/>
          <c:w val="0.93464466647472944"/>
          <c:h val="0.8744338426682754"/>
        </c:manualLayout>
      </c:layout>
      <c:bar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4"/>
              <c:layout>
                <c:manualLayout>
                  <c:x val="1.0481726522542517E-1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A8246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Лист1!$A$1:$E$1</c:f>
              <c:strCach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 год</c:v>
                </c:pt>
              </c:strCache>
            </c:strRef>
          </c:cat>
          <c:val>
            <c:numRef>
              <c:f>Лист1!$A$2:$E$2</c:f>
              <c:numCache>
                <c:formatCode>0</c:formatCode>
                <c:ptCount val="5"/>
                <c:pt idx="0" formatCode="General">
                  <c:v>7</c:v>
                </c:pt>
                <c:pt idx="1">
                  <c:v>7</c:v>
                </c:pt>
                <c:pt idx="2" formatCode="General">
                  <c:v>7.5</c:v>
                </c:pt>
                <c:pt idx="3" formatCode="General">
                  <c:v>9</c:v>
                </c:pt>
                <c:pt idx="4" formatCode="General">
                  <c:v>12.9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846144"/>
        <c:axId val="47847680"/>
      </c:barChart>
      <c:catAx>
        <c:axId val="47846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0070C0"/>
                </a:solidFill>
              </a:defRPr>
            </a:pPr>
            <a:endParaRPr lang="ru-RU"/>
          </a:p>
        </c:txPr>
        <c:crossAx val="47847680"/>
        <c:crosses val="autoZero"/>
        <c:auto val="1"/>
        <c:lblAlgn val="ctr"/>
        <c:lblOffset val="100"/>
        <c:noMultiLvlLbl val="0"/>
      </c:catAx>
      <c:valAx>
        <c:axId val="47847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0070C0"/>
                </a:solidFill>
              </a:defRPr>
            </a:pPr>
            <a:endParaRPr lang="ru-RU"/>
          </a:p>
        </c:txPr>
        <c:crossAx val="478461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751493652702744E-2"/>
          <c:y val="0.29450729882287613"/>
          <c:w val="0.55821963066790203"/>
          <c:h val="0.4974693057336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1 218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1 116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1 002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A8246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1218</c:v>
                </c:pt>
                <c:pt idx="1">
                  <c:v>1116</c:v>
                </c:pt>
                <c:pt idx="2">
                  <c:v>1002</c:v>
                </c:pt>
                <c:pt idx="3">
                  <c:v>785</c:v>
                </c:pt>
                <c:pt idx="4">
                  <c:v>662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60"/>
        <c:axId val="130623360"/>
        <c:axId val="130624896"/>
      </c:barChart>
      <c:catAx>
        <c:axId val="13062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624896"/>
        <c:crosses val="autoZero"/>
        <c:auto val="1"/>
        <c:lblAlgn val="ctr"/>
        <c:lblOffset val="100"/>
        <c:noMultiLvlLbl val="0"/>
      </c:catAx>
      <c:valAx>
        <c:axId val="130624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0623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790302151887405E-2"/>
          <c:y val="9.1058063546314821E-2"/>
          <c:w val="0.60716697780943196"/>
          <c:h val="0.78365340873128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smtClean="0"/>
                      <a:t>5 270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smtClean="0"/>
                      <a:t>6 669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000" smtClean="0"/>
                      <a:t>6 353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A8246F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5270</c:v>
                </c:pt>
                <c:pt idx="1">
                  <c:v>6669</c:v>
                </c:pt>
                <c:pt idx="2">
                  <c:v>6353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Коррупционной направленности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149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139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88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A8246F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1149</c:v>
                </c:pt>
                <c:pt idx="1">
                  <c:v>800</c:v>
                </c:pt>
                <c:pt idx="2">
                  <c:v>400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7"/>
        <c:axId val="167867904"/>
        <c:axId val="167869440"/>
      </c:barChart>
      <c:catAx>
        <c:axId val="16786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70C0"/>
                </a:solidFill>
              </a:defRPr>
            </a:pPr>
            <a:endParaRPr lang="ru-RU"/>
          </a:p>
        </c:txPr>
        <c:crossAx val="167869440"/>
        <c:crosses val="autoZero"/>
        <c:auto val="1"/>
        <c:lblAlgn val="ctr"/>
        <c:lblOffset val="100"/>
        <c:noMultiLvlLbl val="0"/>
      </c:catAx>
      <c:valAx>
        <c:axId val="1678694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6786790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000" b="1">
                <a:solidFill>
                  <a:srgbClr val="0070C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>
                <a:solidFill>
                  <a:srgbClr val="0070C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61482103315647363"/>
          <c:y val="0.138881540844771"/>
          <c:w val="0.32676891534980135"/>
          <c:h val="0.39844170306022314"/>
        </c:manualLayout>
      </c:layout>
      <c:overlay val="0"/>
      <c:txPr>
        <a:bodyPr/>
        <a:lstStyle/>
        <a:p>
          <a:pPr>
            <a:defRPr sz="2000" b="1">
              <a:solidFill>
                <a:srgbClr val="0070C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751493652702744E-2"/>
          <c:y val="0.29450729882287613"/>
          <c:w val="0.81826267746132997"/>
          <c:h val="0.53585605260829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A8246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3"/>
                <c:pt idx="0">
                  <c:v>2013/2014</c:v>
                </c:pt>
                <c:pt idx="1">
                  <c:v>2014/2015</c:v>
                </c:pt>
                <c:pt idx="2">
                  <c:v>2015/2016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23.7</c:v>
                </c:pt>
                <c:pt idx="1">
                  <c:v>22.8</c:v>
                </c:pt>
                <c:pt idx="2" formatCode="0.00">
                  <c:v>25.08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60"/>
        <c:axId val="169716736"/>
        <c:axId val="169882368"/>
      </c:barChart>
      <c:catAx>
        <c:axId val="16971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882368"/>
        <c:crosses val="autoZero"/>
        <c:auto val="1"/>
        <c:lblAlgn val="ctr"/>
        <c:lblOffset val="100"/>
        <c:noMultiLvlLbl val="0"/>
      </c:catAx>
      <c:valAx>
        <c:axId val="16988236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69716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59DFAF-397C-43F4-8169-710405888E17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C8FAC6-9B41-47FB-B858-44F1D699A9B4}">
      <dgm:prSet phldrT="[Текст]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Всего – 83 объекта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4D1323-C18D-4525-8B3C-2C79B69968F7}" type="parTrans" cxnId="{45D20F3B-0E7B-48DE-9301-03ACC5155331}">
      <dgm:prSet/>
      <dgm:spPr/>
      <dgm:t>
        <a:bodyPr/>
        <a:lstStyle/>
        <a:p>
          <a:endParaRPr lang="ru-RU"/>
        </a:p>
      </dgm:t>
    </dgm:pt>
    <dgm:pt modelId="{D3AA3F5F-34B0-4FE3-BC33-A46235FBCD97}" type="sibTrans" cxnId="{45D20F3B-0E7B-48DE-9301-03ACC5155331}">
      <dgm:prSet/>
      <dgm:spPr/>
      <dgm:t>
        <a:bodyPr/>
        <a:lstStyle/>
        <a:p>
          <a:endParaRPr lang="ru-RU"/>
        </a:p>
      </dgm:t>
    </dgm:pt>
    <dgm:pt modelId="{A12A8953-8FB4-498B-8442-87F8B67F1BEC}">
      <dgm:prSet phldrT="[Текст]" custT="1"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900" b="1" dirty="0" smtClean="0">
              <a:solidFill>
                <a:srgbClr val="0070C0"/>
              </a:solidFill>
              <a:effectLst/>
            </a:rPr>
            <a:t>Получили лицензии или представили документы </a:t>
          </a:r>
          <a:r>
            <a:rPr lang="ru-RU" sz="2800" b="1" dirty="0" smtClean="0">
              <a:solidFill>
                <a:srgbClr val="0070C0"/>
              </a:solidFill>
              <a:effectLst/>
            </a:rPr>
            <a:t>- 13 </a:t>
          </a:r>
          <a:endParaRPr lang="ru-RU" sz="2800" b="1" dirty="0">
            <a:solidFill>
              <a:srgbClr val="0070C0"/>
            </a:solidFill>
            <a:effectLst/>
          </a:endParaRPr>
        </a:p>
      </dgm:t>
    </dgm:pt>
    <dgm:pt modelId="{61B1334F-AD02-4C13-A1AC-AC98B11A8D08}" type="parTrans" cxnId="{9AB517F5-01F6-4A32-AD5F-848402B81BD0}">
      <dgm:prSet/>
      <dgm:spPr/>
      <dgm:t>
        <a:bodyPr/>
        <a:lstStyle/>
        <a:p>
          <a:endParaRPr lang="ru-RU"/>
        </a:p>
      </dgm:t>
    </dgm:pt>
    <dgm:pt modelId="{9F45567C-BBD5-4CB9-BFF2-01DB7FB36132}" type="sibTrans" cxnId="{9AB517F5-01F6-4A32-AD5F-848402B81BD0}">
      <dgm:prSet/>
      <dgm:spPr/>
      <dgm:t>
        <a:bodyPr/>
        <a:lstStyle/>
        <a:p>
          <a:endParaRPr lang="ru-RU"/>
        </a:p>
      </dgm:t>
    </dgm:pt>
    <dgm:pt modelId="{D311CB0F-65DA-4017-82F4-18BBED6D1E4C}">
      <dgm:prSet phldrT="[Текст]" custT="1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900" b="1" dirty="0" smtClean="0">
              <a:solidFill>
                <a:srgbClr val="0070C0"/>
              </a:solidFill>
              <a:effectLst/>
            </a:rPr>
            <a:t>Не представили документы  - </a:t>
          </a:r>
          <a:r>
            <a:rPr lang="ru-RU" sz="2800" b="1" dirty="0" smtClean="0">
              <a:solidFill>
                <a:srgbClr val="0070C0"/>
              </a:solidFill>
              <a:effectLst/>
            </a:rPr>
            <a:t>70 </a:t>
          </a:r>
          <a:endParaRPr lang="ru-RU" sz="2800" b="1" dirty="0">
            <a:solidFill>
              <a:srgbClr val="0070C0"/>
            </a:solidFill>
            <a:effectLst/>
          </a:endParaRPr>
        </a:p>
      </dgm:t>
    </dgm:pt>
    <dgm:pt modelId="{A7AB1F86-D0F4-42BA-8396-FAB75B3726BC}" type="parTrans" cxnId="{1A07227E-96BF-4FE5-868F-9BEF6DC58851}">
      <dgm:prSet/>
      <dgm:spPr/>
      <dgm:t>
        <a:bodyPr/>
        <a:lstStyle/>
        <a:p>
          <a:endParaRPr lang="ru-RU"/>
        </a:p>
      </dgm:t>
    </dgm:pt>
    <dgm:pt modelId="{0A040410-048B-4553-BA34-AAA3B884035F}" type="sibTrans" cxnId="{1A07227E-96BF-4FE5-868F-9BEF6DC58851}">
      <dgm:prSet/>
      <dgm:spPr/>
      <dgm:t>
        <a:bodyPr/>
        <a:lstStyle/>
        <a:p>
          <a:endParaRPr lang="ru-RU"/>
        </a:p>
      </dgm:t>
    </dgm:pt>
    <dgm:pt modelId="{61611133-788F-4F38-96BA-D46A2C815BB5}" type="pres">
      <dgm:prSet presAssocID="{9759DFAF-397C-43F4-8169-710405888E1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5B3B721-A99E-4E9A-A5F8-95F4CC47A19B}" type="pres">
      <dgm:prSet presAssocID="{E2C8FAC6-9B41-47FB-B858-44F1D699A9B4}" presName="vertOne" presStyleCnt="0"/>
      <dgm:spPr/>
    </dgm:pt>
    <dgm:pt modelId="{17548C84-F187-4B2D-B97B-AC09B30B0E8B}" type="pres">
      <dgm:prSet presAssocID="{E2C8FAC6-9B41-47FB-B858-44F1D699A9B4}" presName="txOne" presStyleLbl="node0" presStyleIdx="0" presStyleCnt="1" custScaleX="339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4E8E18-84ED-42D4-A1EA-CE6B8862F08C}" type="pres">
      <dgm:prSet presAssocID="{E2C8FAC6-9B41-47FB-B858-44F1D699A9B4}" presName="parTransOne" presStyleCnt="0"/>
      <dgm:spPr/>
    </dgm:pt>
    <dgm:pt modelId="{2497D402-895F-4760-8F48-07161B9B0235}" type="pres">
      <dgm:prSet presAssocID="{E2C8FAC6-9B41-47FB-B858-44F1D699A9B4}" presName="horzOne" presStyleCnt="0"/>
      <dgm:spPr/>
    </dgm:pt>
    <dgm:pt modelId="{480A1824-476F-49D3-8AFF-F74BAEFC6548}" type="pres">
      <dgm:prSet presAssocID="{A12A8953-8FB4-498B-8442-87F8B67F1BEC}" presName="vertTwo" presStyleCnt="0"/>
      <dgm:spPr/>
    </dgm:pt>
    <dgm:pt modelId="{AAE0D367-9516-4E1B-AF4D-708987B9F66A}" type="pres">
      <dgm:prSet presAssocID="{A12A8953-8FB4-498B-8442-87F8B67F1BEC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5C8A6A-67BA-469C-B46A-4A6884F020D8}" type="pres">
      <dgm:prSet presAssocID="{A12A8953-8FB4-498B-8442-87F8B67F1BEC}" presName="horzTwo" presStyleCnt="0"/>
      <dgm:spPr/>
    </dgm:pt>
    <dgm:pt modelId="{945E386D-95F0-46ED-8991-FFB9327E68A8}" type="pres">
      <dgm:prSet presAssocID="{9F45567C-BBD5-4CB9-BFF2-01DB7FB36132}" presName="sibSpaceTwo" presStyleCnt="0"/>
      <dgm:spPr/>
    </dgm:pt>
    <dgm:pt modelId="{5A3FB546-5B67-4B0D-9CF3-BA7459F77D9C}" type="pres">
      <dgm:prSet presAssocID="{D311CB0F-65DA-4017-82F4-18BBED6D1E4C}" presName="vertTwo" presStyleCnt="0"/>
      <dgm:spPr/>
    </dgm:pt>
    <dgm:pt modelId="{C3FA9918-D0BF-4214-A464-E73C379A5E3C}" type="pres">
      <dgm:prSet presAssocID="{D311CB0F-65DA-4017-82F4-18BBED6D1E4C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DA1873-85B0-4917-8426-3D98DB60DCAB}" type="pres">
      <dgm:prSet presAssocID="{D311CB0F-65DA-4017-82F4-18BBED6D1E4C}" presName="horzTwo" presStyleCnt="0"/>
      <dgm:spPr/>
    </dgm:pt>
  </dgm:ptLst>
  <dgm:cxnLst>
    <dgm:cxn modelId="{E8EC3D93-F51E-40D7-8A6C-577784B2AF72}" type="presOf" srcId="{9759DFAF-397C-43F4-8169-710405888E17}" destId="{61611133-788F-4F38-96BA-D46A2C815BB5}" srcOrd="0" destOrd="0" presId="urn:microsoft.com/office/officeart/2005/8/layout/hierarchy4"/>
    <dgm:cxn modelId="{45D20F3B-0E7B-48DE-9301-03ACC5155331}" srcId="{9759DFAF-397C-43F4-8169-710405888E17}" destId="{E2C8FAC6-9B41-47FB-B858-44F1D699A9B4}" srcOrd="0" destOrd="0" parTransId="{DD4D1323-C18D-4525-8B3C-2C79B69968F7}" sibTransId="{D3AA3F5F-34B0-4FE3-BC33-A46235FBCD97}"/>
    <dgm:cxn modelId="{AB45BEDB-1DE7-4F7E-912E-D18EDC3E3E10}" type="presOf" srcId="{A12A8953-8FB4-498B-8442-87F8B67F1BEC}" destId="{AAE0D367-9516-4E1B-AF4D-708987B9F66A}" srcOrd="0" destOrd="0" presId="urn:microsoft.com/office/officeart/2005/8/layout/hierarchy4"/>
    <dgm:cxn modelId="{1A07227E-96BF-4FE5-868F-9BEF6DC58851}" srcId="{E2C8FAC6-9B41-47FB-B858-44F1D699A9B4}" destId="{D311CB0F-65DA-4017-82F4-18BBED6D1E4C}" srcOrd="1" destOrd="0" parTransId="{A7AB1F86-D0F4-42BA-8396-FAB75B3726BC}" sibTransId="{0A040410-048B-4553-BA34-AAA3B884035F}"/>
    <dgm:cxn modelId="{2DCC3B6E-555A-4643-8FAD-C1FD7A2258C3}" type="presOf" srcId="{D311CB0F-65DA-4017-82F4-18BBED6D1E4C}" destId="{C3FA9918-D0BF-4214-A464-E73C379A5E3C}" srcOrd="0" destOrd="0" presId="urn:microsoft.com/office/officeart/2005/8/layout/hierarchy4"/>
    <dgm:cxn modelId="{9AB517F5-01F6-4A32-AD5F-848402B81BD0}" srcId="{E2C8FAC6-9B41-47FB-B858-44F1D699A9B4}" destId="{A12A8953-8FB4-498B-8442-87F8B67F1BEC}" srcOrd="0" destOrd="0" parTransId="{61B1334F-AD02-4C13-A1AC-AC98B11A8D08}" sibTransId="{9F45567C-BBD5-4CB9-BFF2-01DB7FB36132}"/>
    <dgm:cxn modelId="{873A3A18-574E-40F8-82AB-E64F2065FE0F}" type="presOf" srcId="{E2C8FAC6-9B41-47FB-B858-44F1D699A9B4}" destId="{17548C84-F187-4B2D-B97B-AC09B30B0E8B}" srcOrd="0" destOrd="0" presId="urn:microsoft.com/office/officeart/2005/8/layout/hierarchy4"/>
    <dgm:cxn modelId="{2738D8B8-1C6E-4908-AB83-B0A0928DE827}" type="presParOf" srcId="{61611133-788F-4F38-96BA-D46A2C815BB5}" destId="{25B3B721-A99E-4E9A-A5F8-95F4CC47A19B}" srcOrd="0" destOrd="0" presId="urn:microsoft.com/office/officeart/2005/8/layout/hierarchy4"/>
    <dgm:cxn modelId="{4176C7C0-E080-4EB0-8A13-5EA65A18BAEE}" type="presParOf" srcId="{25B3B721-A99E-4E9A-A5F8-95F4CC47A19B}" destId="{17548C84-F187-4B2D-B97B-AC09B30B0E8B}" srcOrd="0" destOrd="0" presId="urn:microsoft.com/office/officeart/2005/8/layout/hierarchy4"/>
    <dgm:cxn modelId="{42FD4EB9-039A-4B16-B2C0-BD40B1F37072}" type="presParOf" srcId="{25B3B721-A99E-4E9A-A5F8-95F4CC47A19B}" destId="{7C4E8E18-84ED-42D4-A1EA-CE6B8862F08C}" srcOrd="1" destOrd="0" presId="urn:microsoft.com/office/officeart/2005/8/layout/hierarchy4"/>
    <dgm:cxn modelId="{591DBB36-BFB6-4879-A9C7-8D6787EF03B9}" type="presParOf" srcId="{25B3B721-A99E-4E9A-A5F8-95F4CC47A19B}" destId="{2497D402-895F-4760-8F48-07161B9B0235}" srcOrd="2" destOrd="0" presId="urn:microsoft.com/office/officeart/2005/8/layout/hierarchy4"/>
    <dgm:cxn modelId="{ED3BB123-1758-4F28-A29D-BAE48BB4A9A7}" type="presParOf" srcId="{2497D402-895F-4760-8F48-07161B9B0235}" destId="{480A1824-476F-49D3-8AFF-F74BAEFC6548}" srcOrd="0" destOrd="0" presId="urn:microsoft.com/office/officeart/2005/8/layout/hierarchy4"/>
    <dgm:cxn modelId="{1BBB2B7E-E903-40E6-A9D7-A470D85045B3}" type="presParOf" srcId="{480A1824-476F-49D3-8AFF-F74BAEFC6548}" destId="{AAE0D367-9516-4E1B-AF4D-708987B9F66A}" srcOrd="0" destOrd="0" presId="urn:microsoft.com/office/officeart/2005/8/layout/hierarchy4"/>
    <dgm:cxn modelId="{DA8665D1-7A1F-42BF-92E0-1551C0857CBE}" type="presParOf" srcId="{480A1824-476F-49D3-8AFF-F74BAEFC6548}" destId="{A25C8A6A-67BA-469C-B46A-4A6884F020D8}" srcOrd="1" destOrd="0" presId="urn:microsoft.com/office/officeart/2005/8/layout/hierarchy4"/>
    <dgm:cxn modelId="{11E2A91F-E400-4798-9FF1-4B7F75397048}" type="presParOf" srcId="{2497D402-895F-4760-8F48-07161B9B0235}" destId="{945E386D-95F0-46ED-8991-FFB9327E68A8}" srcOrd="1" destOrd="0" presId="urn:microsoft.com/office/officeart/2005/8/layout/hierarchy4"/>
    <dgm:cxn modelId="{B6A77A71-16B4-4BC3-8D0A-FAAAFDF9F514}" type="presParOf" srcId="{2497D402-895F-4760-8F48-07161B9B0235}" destId="{5A3FB546-5B67-4B0D-9CF3-BA7459F77D9C}" srcOrd="2" destOrd="0" presId="urn:microsoft.com/office/officeart/2005/8/layout/hierarchy4"/>
    <dgm:cxn modelId="{4ADEA7DC-DA8D-41BA-8E16-851C7B79F8A7}" type="presParOf" srcId="{5A3FB546-5B67-4B0D-9CF3-BA7459F77D9C}" destId="{C3FA9918-D0BF-4214-A464-E73C379A5E3C}" srcOrd="0" destOrd="0" presId="urn:microsoft.com/office/officeart/2005/8/layout/hierarchy4"/>
    <dgm:cxn modelId="{14B168C3-6BFA-4D38-8E17-6A281871D18E}" type="presParOf" srcId="{5A3FB546-5B67-4B0D-9CF3-BA7459F77D9C}" destId="{80DA1873-85B0-4917-8426-3D98DB60DCA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65C907-826C-4669-B064-F14314474E3A}" type="doc">
      <dgm:prSet loTypeId="urn:microsoft.com/office/officeart/2005/8/layout/vList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BF55EBEC-D829-4853-8673-9EEFE5594C33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400" b="1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Структурные преобразования</a:t>
          </a:r>
          <a:endParaRPr lang="ru-RU" sz="2400" b="1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CAAFD7D-824F-44AB-8904-FAD7D8B2B3AA}" type="parTrans" cxnId="{042BB66D-5878-4869-8336-32441711CF92}">
      <dgm:prSet/>
      <dgm:spPr/>
      <dgm:t>
        <a:bodyPr/>
        <a:lstStyle/>
        <a:p>
          <a:endParaRPr lang="ru-RU"/>
        </a:p>
      </dgm:t>
    </dgm:pt>
    <dgm:pt modelId="{EF879C16-F2E8-4C11-8A77-5422F0E3B9FA}" type="sibTrans" cxnId="{042BB66D-5878-4869-8336-32441711CF92}">
      <dgm:prSet/>
      <dgm:spPr/>
      <dgm:t>
        <a:bodyPr/>
        <a:lstStyle/>
        <a:p>
          <a:endParaRPr lang="ru-RU"/>
        </a:p>
      </dgm:t>
    </dgm:pt>
    <dgm:pt modelId="{5E963418-8999-4C47-B742-88D914622BFD}">
      <dgm:prSet phldrT="[Текст]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Объединение семи научно-отраслевых отделений в два – гуманитарных и естественно-технических наук </a:t>
          </a:r>
          <a:endParaRPr lang="ru-RU" b="1" cap="none" spc="0" dirty="0">
            <a:ln w="1905"/>
            <a:solidFill>
              <a:srgbClr val="00206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7DD418DA-F551-494A-8AC3-B58BC2E625B8}" type="parTrans" cxnId="{71F76347-4B7C-440F-9782-0E99C58FCB29}">
      <dgm:prSet/>
      <dgm:spPr/>
      <dgm:t>
        <a:bodyPr/>
        <a:lstStyle/>
        <a:p>
          <a:endParaRPr lang="ru-RU"/>
        </a:p>
      </dgm:t>
    </dgm:pt>
    <dgm:pt modelId="{F3B19E1D-F2E7-4C35-B50F-A7A6D666D0A9}" type="sibTrans" cxnId="{71F76347-4B7C-440F-9782-0E99C58FCB29}">
      <dgm:prSet/>
      <dgm:spPr/>
      <dgm:t>
        <a:bodyPr/>
        <a:lstStyle/>
        <a:p>
          <a:endParaRPr lang="ru-RU"/>
        </a:p>
      </dgm:t>
    </dgm:pt>
    <dgm:pt modelId="{99F6B44E-F946-4FE7-B583-A259092EAED5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400" b="1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Новые направления развития  </a:t>
          </a:r>
          <a:endParaRPr lang="ru-RU" sz="2400" b="1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0CA60B4E-2C8A-4356-BD43-E6AF7DFDA2C0}" type="parTrans" cxnId="{11392301-2E94-42F6-AF2C-672F788A14B6}">
      <dgm:prSet/>
      <dgm:spPr/>
      <dgm:t>
        <a:bodyPr/>
        <a:lstStyle/>
        <a:p>
          <a:endParaRPr lang="ru-RU"/>
        </a:p>
      </dgm:t>
    </dgm:pt>
    <dgm:pt modelId="{1C2E2E4C-8D5E-4135-9D2C-ED4D480B02B4}" type="sibTrans" cxnId="{11392301-2E94-42F6-AF2C-672F788A14B6}">
      <dgm:prSet/>
      <dgm:spPr/>
      <dgm:t>
        <a:bodyPr/>
        <a:lstStyle/>
        <a:p>
          <a:endParaRPr lang="ru-RU"/>
        </a:p>
      </dgm:t>
    </dgm:pt>
    <dgm:pt modelId="{E6DD93D1-7F12-41CB-80CA-FC8D2B3EB69F}">
      <dgm:prSet custT="1"/>
      <dgm:spPr>
        <a:solidFill>
          <a:srgbClr val="0070C0"/>
        </a:solidFill>
      </dgm:spPr>
      <dgm:t>
        <a:bodyPr/>
        <a:lstStyle/>
        <a:p>
          <a:r>
            <a:rPr lang="ru-RU" sz="2400" b="1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«Содержательное» усиление и кадровые решения</a:t>
          </a:r>
          <a:endParaRPr lang="ru-RU" sz="2400" b="1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FF5A1A8-3E17-4716-A7F3-D05746AA01C2}" type="parTrans" cxnId="{4A61EF20-EF43-4102-B389-F7D66D0F804B}">
      <dgm:prSet/>
      <dgm:spPr/>
      <dgm:t>
        <a:bodyPr/>
        <a:lstStyle/>
        <a:p>
          <a:endParaRPr lang="ru-RU"/>
        </a:p>
      </dgm:t>
    </dgm:pt>
    <dgm:pt modelId="{F8007FF8-6757-4F30-AA35-1EE379B3EA68}" type="sibTrans" cxnId="{4A61EF20-EF43-4102-B389-F7D66D0F804B}">
      <dgm:prSet/>
      <dgm:spPr/>
      <dgm:t>
        <a:bodyPr/>
        <a:lstStyle/>
        <a:p>
          <a:endParaRPr lang="ru-RU"/>
        </a:p>
      </dgm:t>
    </dgm:pt>
    <dgm:pt modelId="{B1EF7AFB-D520-4733-B164-AFE7745F63EC}" type="pres">
      <dgm:prSet presAssocID="{E865C907-826C-4669-B064-F14314474E3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49A64C1-BC59-4863-8C0E-D1DD1207C034}" type="pres">
      <dgm:prSet presAssocID="{BF55EBEC-D829-4853-8673-9EEFE5594C33}" presName="linNode" presStyleCnt="0"/>
      <dgm:spPr/>
      <dgm:t>
        <a:bodyPr/>
        <a:lstStyle/>
        <a:p>
          <a:endParaRPr lang="ru-RU"/>
        </a:p>
      </dgm:t>
    </dgm:pt>
    <dgm:pt modelId="{D1A50ED5-226A-4C59-B850-A3B8C7A79DD7}" type="pres">
      <dgm:prSet presAssocID="{BF55EBEC-D829-4853-8673-9EEFE5594C33}" presName="parentShp" presStyleLbl="node1" presStyleIdx="0" presStyleCnt="3" custScaleX="84859" custScaleY="89019" custLinFactNeighborX="2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2698E6-AA25-4897-A4B3-ED373EDC488A}" type="pres">
      <dgm:prSet presAssocID="{BF55EBEC-D829-4853-8673-9EEFE5594C33}" presName="childShp" presStyleLbl="bgAccFollowNode1" presStyleIdx="0" presStyleCnt="3" custScaleX="106106" custScaleY="70923" custLinFactNeighborX="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64C8D8-3879-486D-BE33-F08C430CDB13}" type="pres">
      <dgm:prSet presAssocID="{EF879C16-F2E8-4C11-8A77-5422F0E3B9FA}" presName="spacing" presStyleCnt="0"/>
      <dgm:spPr/>
      <dgm:t>
        <a:bodyPr/>
        <a:lstStyle/>
        <a:p>
          <a:endParaRPr lang="ru-RU"/>
        </a:p>
      </dgm:t>
    </dgm:pt>
    <dgm:pt modelId="{A6A6FA0B-5DC2-469F-865C-298FA7E6DDE4}" type="pres">
      <dgm:prSet presAssocID="{99F6B44E-F946-4FE7-B583-A259092EAED5}" presName="linNode" presStyleCnt="0"/>
      <dgm:spPr/>
      <dgm:t>
        <a:bodyPr/>
        <a:lstStyle/>
        <a:p>
          <a:endParaRPr lang="ru-RU"/>
        </a:p>
      </dgm:t>
    </dgm:pt>
    <dgm:pt modelId="{35CFBA55-6C08-4B3A-94E8-E6C712C339E0}" type="pres">
      <dgm:prSet presAssocID="{99F6B44E-F946-4FE7-B583-A259092EAED5}" presName="parentShp" presStyleLbl="node1" presStyleIdx="1" presStyleCnt="3" custScaleX="84370" custScaleY="90599" custLinFactNeighborX="1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DEBCF1-3C35-4255-A072-10FFFCC29A60}" type="pres">
      <dgm:prSet presAssocID="{99F6B44E-F946-4FE7-B583-A259092EAED5}" presName="childShp" presStyleLbl="bgAccFollowNode1" presStyleIdx="1" presStyleCnt="3" custScaleX="103867" custScaleY="76063" custLinFactNeighborX="3871" custLinFactNeighborY="3951">
        <dgm:presLayoutVars>
          <dgm:bulletEnabled val="1"/>
        </dgm:presLayoutVars>
      </dgm:prSet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endParaRPr lang="ru-RU"/>
        </a:p>
      </dgm:t>
    </dgm:pt>
    <dgm:pt modelId="{A9DE0F4F-9A76-4B22-93F2-2FFDB2926BCE}" type="pres">
      <dgm:prSet presAssocID="{1C2E2E4C-8D5E-4135-9D2C-ED4D480B02B4}" presName="spacing" presStyleCnt="0"/>
      <dgm:spPr/>
      <dgm:t>
        <a:bodyPr/>
        <a:lstStyle/>
        <a:p>
          <a:endParaRPr lang="ru-RU"/>
        </a:p>
      </dgm:t>
    </dgm:pt>
    <dgm:pt modelId="{EDB97946-25DB-470B-806C-B93F73E7A143}" type="pres">
      <dgm:prSet presAssocID="{E6DD93D1-7F12-41CB-80CA-FC8D2B3EB69F}" presName="linNode" presStyleCnt="0"/>
      <dgm:spPr/>
      <dgm:t>
        <a:bodyPr/>
        <a:lstStyle/>
        <a:p>
          <a:endParaRPr lang="ru-RU"/>
        </a:p>
      </dgm:t>
    </dgm:pt>
    <dgm:pt modelId="{568C7A34-DFA4-4087-858A-7300915C4055}" type="pres">
      <dgm:prSet presAssocID="{E6DD93D1-7F12-41CB-80CA-FC8D2B3EB69F}" presName="parentShp" presStyleLbl="node1" presStyleIdx="2" presStyleCnt="3" custScaleX="86074" custScaleY="93322" custLinFactNeighborX="2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EC7D7A-D618-4E0C-B1D8-551266A229A3}" type="pres">
      <dgm:prSet presAssocID="{E6DD93D1-7F12-41CB-80CA-FC8D2B3EB69F}" presName="childShp" presStyleLbl="bgAccFollowNode1" presStyleIdx="2" presStyleCnt="3" custScaleX="103633" custScaleY="70885" custLinFactNeighborX="4025">
        <dgm:presLayoutVars>
          <dgm:bulletEnabled val="1"/>
        </dgm:presLayoutVars>
      </dgm:prSet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endParaRPr lang="ru-RU"/>
        </a:p>
      </dgm:t>
    </dgm:pt>
  </dgm:ptLst>
  <dgm:cxnLst>
    <dgm:cxn modelId="{71F76347-4B7C-440F-9782-0E99C58FCB29}" srcId="{BF55EBEC-D829-4853-8673-9EEFE5594C33}" destId="{5E963418-8999-4C47-B742-88D914622BFD}" srcOrd="0" destOrd="0" parTransId="{7DD418DA-F551-494A-8AC3-B58BC2E625B8}" sibTransId="{F3B19E1D-F2E7-4C35-B50F-A7A6D666D0A9}"/>
    <dgm:cxn modelId="{A160E34D-C9BF-45AD-B7DB-BFA2AAD811CF}" type="presOf" srcId="{E865C907-826C-4669-B064-F14314474E3A}" destId="{B1EF7AFB-D520-4733-B164-AFE7745F63EC}" srcOrd="0" destOrd="0" presId="urn:microsoft.com/office/officeart/2005/8/layout/vList6"/>
    <dgm:cxn modelId="{1985D613-CE1E-46FC-85AD-3909D4EB9E38}" type="presOf" srcId="{99F6B44E-F946-4FE7-B583-A259092EAED5}" destId="{35CFBA55-6C08-4B3A-94E8-E6C712C339E0}" srcOrd="0" destOrd="0" presId="urn:microsoft.com/office/officeart/2005/8/layout/vList6"/>
    <dgm:cxn modelId="{F2068C35-63DC-4778-8D9A-ECD634197AE5}" type="presOf" srcId="{E6DD93D1-7F12-41CB-80CA-FC8D2B3EB69F}" destId="{568C7A34-DFA4-4087-858A-7300915C4055}" srcOrd="0" destOrd="0" presId="urn:microsoft.com/office/officeart/2005/8/layout/vList6"/>
    <dgm:cxn modelId="{F024F657-371D-4471-B306-72D61916C2AF}" type="presOf" srcId="{BF55EBEC-D829-4853-8673-9EEFE5594C33}" destId="{D1A50ED5-226A-4C59-B850-A3B8C7A79DD7}" srcOrd="0" destOrd="0" presId="urn:microsoft.com/office/officeart/2005/8/layout/vList6"/>
    <dgm:cxn modelId="{042BB66D-5878-4869-8336-32441711CF92}" srcId="{E865C907-826C-4669-B064-F14314474E3A}" destId="{BF55EBEC-D829-4853-8673-9EEFE5594C33}" srcOrd="0" destOrd="0" parTransId="{BCAAFD7D-824F-44AB-8904-FAD7D8B2B3AA}" sibTransId="{EF879C16-F2E8-4C11-8A77-5422F0E3B9FA}"/>
    <dgm:cxn modelId="{11392301-2E94-42F6-AF2C-672F788A14B6}" srcId="{E865C907-826C-4669-B064-F14314474E3A}" destId="{99F6B44E-F946-4FE7-B583-A259092EAED5}" srcOrd="1" destOrd="0" parTransId="{0CA60B4E-2C8A-4356-BD43-E6AF7DFDA2C0}" sibTransId="{1C2E2E4C-8D5E-4135-9D2C-ED4D480B02B4}"/>
    <dgm:cxn modelId="{4A61EF20-EF43-4102-B389-F7D66D0F804B}" srcId="{E865C907-826C-4669-B064-F14314474E3A}" destId="{E6DD93D1-7F12-41CB-80CA-FC8D2B3EB69F}" srcOrd="2" destOrd="0" parTransId="{BFF5A1A8-3E17-4716-A7F3-D05746AA01C2}" sibTransId="{F8007FF8-6757-4F30-AA35-1EE379B3EA68}"/>
    <dgm:cxn modelId="{BE6FF6BC-44F5-40CC-8444-E7E1D702B303}" type="presOf" srcId="{5E963418-8999-4C47-B742-88D914622BFD}" destId="{182698E6-AA25-4897-A4B3-ED373EDC488A}" srcOrd="0" destOrd="0" presId="urn:microsoft.com/office/officeart/2005/8/layout/vList6"/>
    <dgm:cxn modelId="{20CEB8CA-8BC4-4A3B-AB84-905BCE3CA203}" type="presParOf" srcId="{B1EF7AFB-D520-4733-B164-AFE7745F63EC}" destId="{B49A64C1-BC59-4863-8C0E-D1DD1207C034}" srcOrd="0" destOrd="0" presId="urn:microsoft.com/office/officeart/2005/8/layout/vList6"/>
    <dgm:cxn modelId="{51F734F0-4B01-4DDF-85E5-ABF62F872DB8}" type="presParOf" srcId="{B49A64C1-BC59-4863-8C0E-D1DD1207C034}" destId="{D1A50ED5-226A-4C59-B850-A3B8C7A79DD7}" srcOrd="0" destOrd="0" presId="urn:microsoft.com/office/officeart/2005/8/layout/vList6"/>
    <dgm:cxn modelId="{2B3A3238-5A64-4F24-9C87-4A3393E58DF1}" type="presParOf" srcId="{B49A64C1-BC59-4863-8C0E-D1DD1207C034}" destId="{182698E6-AA25-4897-A4B3-ED373EDC488A}" srcOrd="1" destOrd="0" presId="urn:microsoft.com/office/officeart/2005/8/layout/vList6"/>
    <dgm:cxn modelId="{E0328A65-E8D9-456E-BA90-D6569B0C4A7C}" type="presParOf" srcId="{B1EF7AFB-D520-4733-B164-AFE7745F63EC}" destId="{5664C8D8-3879-486D-BE33-F08C430CDB13}" srcOrd="1" destOrd="0" presId="urn:microsoft.com/office/officeart/2005/8/layout/vList6"/>
    <dgm:cxn modelId="{AF0B0D7A-8BDE-49C7-9CE1-04CEACB72E50}" type="presParOf" srcId="{B1EF7AFB-D520-4733-B164-AFE7745F63EC}" destId="{A6A6FA0B-5DC2-469F-865C-298FA7E6DDE4}" srcOrd="2" destOrd="0" presId="urn:microsoft.com/office/officeart/2005/8/layout/vList6"/>
    <dgm:cxn modelId="{F0BCEFD0-D07A-4956-B275-CD4874791F11}" type="presParOf" srcId="{A6A6FA0B-5DC2-469F-865C-298FA7E6DDE4}" destId="{35CFBA55-6C08-4B3A-94E8-E6C712C339E0}" srcOrd="0" destOrd="0" presId="urn:microsoft.com/office/officeart/2005/8/layout/vList6"/>
    <dgm:cxn modelId="{D86F980E-4695-43FD-9ABE-4952CABA6005}" type="presParOf" srcId="{A6A6FA0B-5DC2-469F-865C-298FA7E6DDE4}" destId="{52DEBCF1-3C35-4255-A072-10FFFCC29A60}" srcOrd="1" destOrd="0" presId="urn:microsoft.com/office/officeart/2005/8/layout/vList6"/>
    <dgm:cxn modelId="{A8C622B4-34BB-4EC5-AADE-76FF6CEC1A73}" type="presParOf" srcId="{B1EF7AFB-D520-4733-B164-AFE7745F63EC}" destId="{A9DE0F4F-9A76-4B22-93F2-2FFDB2926BCE}" srcOrd="3" destOrd="0" presId="urn:microsoft.com/office/officeart/2005/8/layout/vList6"/>
    <dgm:cxn modelId="{7B235169-0DBB-4482-967D-679CC99091A9}" type="presParOf" srcId="{B1EF7AFB-D520-4733-B164-AFE7745F63EC}" destId="{EDB97946-25DB-470B-806C-B93F73E7A143}" srcOrd="4" destOrd="0" presId="urn:microsoft.com/office/officeart/2005/8/layout/vList6"/>
    <dgm:cxn modelId="{15090EB7-67CC-4714-BD26-FE4A5DF20301}" type="presParOf" srcId="{EDB97946-25DB-470B-806C-B93F73E7A143}" destId="{568C7A34-DFA4-4087-858A-7300915C4055}" srcOrd="0" destOrd="0" presId="urn:microsoft.com/office/officeart/2005/8/layout/vList6"/>
    <dgm:cxn modelId="{F40BF87E-774E-4F4B-8532-6B2EAA317FB8}" type="presParOf" srcId="{EDB97946-25DB-470B-806C-B93F73E7A143}" destId="{6BEC7D7A-D618-4E0C-B1D8-551266A229A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E8C73C-E987-4159-B0C7-02BE673AFF8B}" type="doc">
      <dgm:prSet loTypeId="urn:microsoft.com/office/officeart/2005/8/layout/hierarchy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F84C6B-381B-4101-8EC8-758A28062ED2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ru-RU" sz="1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Введение дополнительных  профессиональных  уровней для учителей  ВЫСШЕЙ КАТЕГОРИИ </a:t>
          </a:r>
        </a:p>
        <a:p>
          <a:pPr>
            <a:spcAft>
              <a:spcPts val="0"/>
            </a:spcAft>
          </a:pPr>
          <a:r>
            <a:rPr lang="ru-RU" sz="1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через грантовую поддержку</a:t>
          </a:r>
          <a:endParaRPr lang="ru-RU" sz="19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E7B395-DADD-4C4C-BED5-3694120A7091}" type="parTrans" cxnId="{13850F0E-B01F-40FC-B602-271E5C1F741F}">
      <dgm:prSet/>
      <dgm:spPr/>
      <dgm:t>
        <a:bodyPr/>
        <a:lstStyle/>
        <a:p>
          <a:endParaRPr lang="ru-RU"/>
        </a:p>
      </dgm:t>
    </dgm:pt>
    <dgm:pt modelId="{8D14DBA1-68AE-4467-9D7B-4AB1615DD055}" type="sibTrans" cxnId="{13850F0E-B01F-40FC-B602-271E5C1F741F}">
      <dgm:prSet/>
      <dgm:spPr/>
      <dgm:t>
        <a:bodyPr/>
        <a:lstStyle/>
        <a:p>
          <a:endParaRPr lang="ru-RU"/>
        </a:p>
      </dgm:t>
    </dgm:pt>
    <dgm:pt modelId="{C89E6481-9FB5-43E6-A642-B206BAC2C8F7}">
      <dgm:prSet phldrT="[Text]" custT="1"/>
      <dgm:spPr>
        <a:solidFill>
          <a:srgbClr val="DBEFF9">
            <a:alpha val="90000"/>
          </a:srgbClr>
        </a:solidFill>
        <a:ln w="12700">
          <a:solidFill>
            <a:srgbClr val="93CFED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Учитель-наставник</a:t>
          </a:r>
          <a:endParaRPr lang="ru-RU" sz="2800" b="1" dirty="0" smtClean="0">
            <a:solidFill>
              <a:srgbClr val="0070C0"/>
            </a:solidFill>
          </a:endParaRPr>
        </a:p>
      </dgm:t>
    </dgm:pt>
    <dgm:pt modelId="{E87E5A96-7179-4F98-9D44-964589CCE398}" type="parTrans" cxnId="{17174A1E-5E79-41F6-9723-13DC050784A9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AD593119-1D7F-4058-92FC-EF88BEAFD670}" type="sibTrans" cxnId="{17174A1E-5E79-41F6-9723-13DC050784A9}">
      <dgm:prSet/>
      <dgm:spPr/>
      <dgm:t>
        <a:bodyPr/>
        <a:lstStyle/>
        <a:p>
          <a:endParaRPr lang="ru-RU"/>
        </a:p>
      </dgm:t>
    </dgm:pt>
    <dgm:pt modelId="{E5EDC7BD-E6E6-40E4-92FB-5BB00DECD5B3}">
      <dgm:prSet phldrT="[Text]" custT="1"/>
      <dgm:spPr>
        <a:solidFill>
          <a:srgbClr val="DBEFF9">
            <a:alpha val="89804"/>
          </a:srgbClr>
        </a:solidFill>
        <a:ln w="19050">
          <a:solidFill>
            <a:srgbClr val="93CFED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Учитель-эксперт</a:t>
          </a:r>
          <a:endParaRPr lang="ru-RU" sz="2800" b="1" dirty="0" smtClean="0">
            <a:solidFill>
              <a:srgbClr val="0070C0"/>
            </a:solidFill>
          </a:endParaRPr>
        </a:p>
      </dgm:t>
    </dgm:pt>
    <dgm:pt modelId="{C1FEC7A1-11C1-4617-B21A-BBC4C9039AE5}" type="parTrans" cxnId="{E2A92115-B928-4D2F-A159-76E22CBC0269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C945948B-5305-4E75-A850-7EA73AF38825}" type="sibTrans" cxnId="{E2A92115-B928-4D2F-A159-76E22CBC0269}">
      <dgm:prSet/>
      <dgm:spPr/>
      <dgm:t>
        <a:bodyPr/>
        <a:lstStyle/>
        <a:p>
          <a:endParaRPr lang="ru-RU"/>
        </a:p>
      </dgm:t>
    </dgm:pt>
    <dgm:pt modelId="{E1B7910A-4C61-4843-A638-1D1B2DA8659F}" type="pres">
      <dgm:prSet presAssocID="{6AE8C73C-E987-4159-B0C7-02BE673AFF8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9BC74BB-8F53-4566-8A66-63A53127024E}" type="pres">
      <dgm:prSet presAssocID="{11F84C6B-381B-4101-8EC8-758A28062ED2}" presName="root" presStyleCnt="0"/>
      <dgm:spPr/>
    </dgm:pt>
    <dgm:pt modelId="{053E1DBE-4439-4EF5-BC5D-A0CBBB2250BE}" type="pres">
      <dgm:prSet presAssocID="{11F84C6B-381B-4101-8EC8-758A28062ED2}" presName="rootComposite" presStyleCnt="0"/>
      <dgm:spPr/>
    </dgm:pt>
    <dgm:pt modelId="{EB320198-1E58-4CF7-91C8-0D6BA3804026}" type="pres">
      <dgm:prSet presAssocID="{11F84C6B-381B-4101-8EC8-758A28062ED2}" presName="rootText" presStyleLbl="node1" presStyleIdx="0" presStyleCnt="1" custScaleX="508660" custScaleY="164682" custLinFactNeighborX="11047" custLinFactNeighborY="-76253"/>
      <dgm:spPr/>
      <dgm:t>
        <a:bodyPr/>
        <a:lstStyle/>
        <a:p>
          <a:endParaRPr lang="ru-RU"/>
        </a:p>
      </dgm:t>
    </dgm:pt>
    <dgm:pt modelId="{132D4D3F-03C8-4E12-AF80-F5B26C66C2C5}" type="pres">
      <dgm:prSet presAssocID="{11F84C6B-381B-4101-8EC8-758A28062ED2}" presName="rootConnector" presStyleLbl="node1" presStyleIdx="0" presStyleCnt="1"/>
      <dgm:spPr/>
      <dgm:t>
        <a:bodyPr/>
        <a:lstStyle/>
        <a:p>
          <a:endParaRPr lang="ru-RU"/>
        </a:p>
      </dgm:t>
    </dgm:pt>
    <dgm:pt modelId="{119E5C5A-2367-4DBE-B39F-68E0A587947C}" type="pres">
      <dgm:prSet presAssocID="{11F84C6B-381B-4101-8EC8-758A28062ED2}" presName="childShape" presStyleCnt="0"/>
      <dgm:spPr/>
    </dgm:pt>
    <dgm:pt modelId="{D1B172E6-DC5F-48E8-89AB-6A5C1351A7D7}" type="pres">
      <dgm:prSet presAssocID="{E87E5A96-7179-4F98-9D44-964589CCE398}" presName="Name13" presStyleLbl="parChTrans1D2" presStyleIdx="0" presStyleCnt="2"/>
      <dgm:spPr/>
      <dgm:t>
        <a:bodyPr/>
        <a:lstStyle/>
        <a:p>
          <a:endParaRPr lang="ru-RU"/>
        </a:p>
      </dgm:t>
    </dgm:pt>
    <dgm:pt modelId="{C45D2849-CBEC-412B-92E9-845D6B2F8CD0}" type="pres">
      <dgm:prSet presAssocID="{C89E6481-9FB5-43E6-A642-B206BAC2C8F7}" presName="childText" presStyleLbl="bgAcc1" presStyleIdx="0" presStyleCnt="2" custScaleX="640437" custScaleY="115761" custLinFactNeighborX="-14543" custLinFactNeighborY="-17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AFA8C4-AA03-4462-B180-B142D096B946}" type="pres">
      <dgm:prSet presAssocID="{C1FEC7A1-11C1-4617-B21A-BBC4C9039AE5}" presName="Name13" presStyleLbl="parChTrans1D2" presStyleIdx="1" presStyleCnt="2"/>
      <dgm:spPr/>
      <dgm:t>
        <a:bodyPr/>
        <a:lstStyle/>
        <a:p>
          <a:endParaRPr lang="ru-RU"/>
        </a:p>
      </dgm:t>
    </dgm:pt>
    <dgm:pt modelId="{CFD5A1F1-4D67-46C3-978E-17A06197E60A}" type="pres">
      <dgm:prSet presAssocID="{E5EDC7BD-E6E6-40E4-92FB-5BB00DECD5B3}" presName="childText" presStyleLbl="bgAcc1" presStyleIdx="1" presStyleCnt="2" custScaleX="712791" custScaleY="118368" custLinFactNeighborX="-11622" custLinFactNeighborY="33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033160-36B0-4552-919C-A266F69C6A5D}" type="presOf" srcId="{C89E6481-9FB5-43E6-A642-B206BAC2C8F7}" destId="{C45D2849-CBEC-412B-92E9-845D6B2F8CD0}" srcOrd="0" destOrd="0" presId="urn:microsoft.com/office/officeart/2005/8/layout/hierarchy3"/>
    <dgm:cxn modelId="{1FEB208B-30E5-4912-B944-F1E49E6568FD}" type="presOf" srcId="{11F84C6B-381B-4101-8EC8-758A28062ED2}" destId="{EB320198-1E58-4CF7-91C8-0D6BA3804026}" srcOrd="0" destOrd="0" presId="urn:microsoft.com/office/officeart/2005/8/layout/hierarchy3"/>
    <dgm:cxn modelId="{15457397-BC1C-413A-86DF-5DD8E672A042}" type="presOf" srcId="{E87E5A96-7179-4F98-9D44-964589CCE398}" destId="{D1B172E6-DC5F-48E8-89AB-6A5C1351A7D7}" srcOrd="0" destOrd="0" presId="urn:microsoft.com/office/officeart/2005/8/layout/hierarchy3"/>
    <dgm:cxn modelId="{A9021759-54D9-4614-BACF-9859BB1E293F}" type="presOf" srcId="{E5EDC7BD-E6E6-40E4-92FB-5BB00DECD5B3}" destId="{CFD5A1F1-4D67-46C3-978E-17A06197E60A}" srcOrd="0" destOrd="0" presId="urn:microsoft.com/office/officeart/2005/8/layout/hierarchy3"/>
    <dgm:cxn modelId="{7EDE46B4-3899-44D1-BEC8-EA353DC5DD3E}" type="presOf" srcId="{C1FEC7A1-11C1-4617-B21A-BBC4C9039AE5}" destId="{F0AFA8C4-AA03-4462-B180-B142D096B946}" srcOrd="0" destOrd="0" presId="urn:microsoft.com/office/officeart/2005/8/layout/hierarchy3"/>
    <dgm:cxn modelId="{E2A92115-B928-4D2F-A159-76E22CBC0269}" srcId="{11F84C6B-381B-4101-8EC8-758A28062ED2}" destId="{E5EDC7BD-E6E6-40E4-92FB-5BB00DECD5B3}" srcOrd="1" destOrd="0" parTransId="{C1FEC7A1-11C1-4617-B21A-BBC4C9039AE5}" sibTransId="{C945948B-5305-4E75-A850-7EA73AF38825}"/>
    <dgm:cxn modelId="{13850F0E-B01F-40FC-B602-271E5C1F741F}" srcId="{6AE8C73C-E987-4159-B0C7-02BE673AFF8B}" destId="{11F84C6B-381B-4101-8EC8-758A28062ED2}" srcOrd="0" destOrd="0" parTransId="{C5E7B395-DADD-4C4C-BED5-3694120A7091}" sibTransId="{8D14DBA1-68AE-4467-9D7B-4AB1615DD055}"/>
    <dgm:cxn modelId="{0C4D7CD7-A0F8-493B-998E-7B3CD55EDB1C}" type="presOf" srcId="{11F84C6B-381B-4101-8EC8-758A28062ED2}" destId="{132D4D3F-03C8-4E12-AF80-F5B26C66C2C5}" srcOrd="1" destOrd="0" presId="urn:microsoft.com/office/officeart/2005/8/layout/hierarchy3"/>
    <dgm:cxn modelId="{16EEF297-A20A-4A57-91D5-D08CAAE9B8DE}" type="presOf" srcId="{6AE8C73C-E987-4159-B0C7-02BE673AFF8B}" destId="{E1B7910A-4C61-4843-A638-1D1B2DA8659F}" srcOrd="0" destOrd="0" presId="urn:microsoft.com/office/officeart/2005/8/layout/hierarchy3"/>
    <dgm:cxn modelId="{17174A1E-5E79-41F6-9723-13DC050784A9}" srcId="{11F84C6B-381B-4101-8EC8-758A28062ED2}" destId="{C89E6481-9FB5-43E6-A642-B206BAC2C8F7}" srcOrd="0" destOrd="0" parTransId="{E87E5A96-7179-4F98-9D44-964589CCE398}" sibTransId="{AD593119-1D7F-4058-92FC-EF88BEAFD670}"/>
    <dgm:cxn modelId="{E8FFDC92-B0A0-40F6-8E7F-6402BFAFF0DA}" type="presParOf" srcId="{E1B7910A-4C61-4843-A638-1D1B2DA8659F}" destId="{89BC74BB-8F53-4566-8A66-63A53127024E}" srcOrd="0" destOrd="0" presId="urn:microsoft.com/office/officeart/2005/8/layout/hierarchy3"/>
    <dgm:cxn modelId="{AD505A80-4EA6-4232-AD26-47BC6EE82919}" type="presParOf" srcId="{89BC74BB-8F53-4566-8A66-63A53127024E}" destId="{053E1DBE-4439-4EF5-BC5D-A0CBBB2250BE}" srcOrd="0" destOrd="0" presId="urn:microsoft.com/office/officeart/2005/8/layout/hierarchy3"/>
    <dgm:cxn modelId="{81241BAD-DE34-4C59-8762-F49F4E619F22}" type="presParOf" srcId="{053E1DBE-4439-4EF5-BC5D-A0CBBB2250BE}" destId="{EB320198-1E58-4CF7-91C8-0D6BA3804026}" srcOrd="0" destOrd="0" presId="urn:microsoft.com/office/officeart/2005/8/layout/hierarchy3"/>
    <dgm:cxn modelId="{A5D28EED-A01E-421B-B990-3082A70F559E}" type="presParOf" srcId="{053E1DBE-4439-4EF5-BC5D-A0CBBB2250BE}" destId="{132D4D3F-03C8-4E12-AF80-F5B26C66C2C5}" srcOrd="1" destOrd="0" presId="urn:microsoft.com/office/officeart/2005/8/layout/hierarchy3"/>
    <dgm:cxn modelId="{C1889CEB-B58B-4172-A9E3-0EDE25D16BAB}" type="presParOf" srcId="{89BC74BB-8F53-4566-8A66-63A53127024E}" destId="{119E5C5A-2367-4DBE-B39F-68E0A587947C}" srcOrd="1" destOrd="0" presId="urn:microsoft.com/office/officeart/2005/8/layout/hierarchy3"/>
    <dgm:cxn modelId="{393A8FEB-BD90-407F-A09D-7A3842091751}" type="presParOf" srcId="{119E5C5A-2367-4DBE-B39F-68E0A587947C}" destId="{D1B172E6-DC5F-48E8-89AB-6A5C1351A7D7}" srcOrd="0" destOrd="0" presId="urn:microsoft.com/office/officeart/2005/8/layout/hierarchy3"/>
    <dgm:cxn modelId="{697D8C20-92CA-458F-A31F-1E91F68CD97F}" type="presParOf" srcId="{119E5C5A-2367-4DBE-B39F-68E0A587947C}" destId="{C45D2849-CBEC-412B-92E9-845D6B2F8CD0}" srcOrd="1" destOrd="0" presId="urn:microsoft.com/office/officeart/2005/8/layout/hierarchy3"/>
    <dgm:cxn modelId="{38F82D1C-3E6A-48C7-9C44-7F1F56EC8E63}" type="presParOf" srcId="{119E5C5A-2367-4DBE-B39F-68E0A587947C}" destId="{F0AFA8C4-AA03-4462-B180-B142D096B946}" srcOrd="2" destOrd="0" presId="urn:microsoft.com/office/officeart/2005/8/layout/hierarchy3"/>
    <dgm:cxn modelId="{17A5FBF5-3CA3-403B-8C65-44B22276801B}" type="presParOf" srcId="{119E5C5A-2367-4DBE-B39F-68E0A587947C}" destId="{CFD5A1F1-4D67-46C3-978E-17A06197E60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48C84-F187-4B2D-B97B-AC09B30B0E8B}">
      <dsp:nvSpPr>
        <dsp:cNvPr id="0" name=""/>
        <dsp:cNvSpPr/>
      </dsp:nvSpPr>
      <dsp:spPr>
        <a:xfrm>
          <a:off x="2771789" y="753"/>
          <a:ext cx="2844845" cy="724580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Всего – 83 объекта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93011" y="21975"/>
        <a:ext cx="2802401" cy="682136"/>
      </dsp:txXfrm>
    </dsp:sp>
    <dsp:sp modelId="{AAE0D367-9516-4E1B-AF4D-708987B9F66A}">
      <dsp:nvSpPr>
        <dsp:cNvPr id="0" name=""/>
        <dsp:cNvSpPr/>
      </dsp:nvSpPr>
      <dsp:spPr>
        <a:xfrm>
          <a:off x="3096" y="930850"/>
          <a:ext cx="4022183" cy="72458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70C0"/>
              </a:solidFill>
              <a:effectLst/>
            </a:rPr>
            <a:t>Получили лицензии или представили документы </a:t>
          </a:r>
          <a:r>
            <a:rPr lang="ru-RU" sz="2800" b="1" kern="1200" dirty="0" smtClean="0">
              <a:solidFill>
                <a:srgbClr val="0070C0"/>
              </a:solidFill>
              <a:effectLst/>
            </a:rPr>
            <a:t>- 13 </a:t>
          </a:r>
          <a:endParaRPr lang="ru-RU" sz="2800" b="1" kern="1200" dirty="0">
            <a:solidFill>
              <a:srgbClr val="0070C0"/>
            </a:solidFill>
            <a:effectLst/>
          </a:endParaRPr>
        </a:p>
      </dsp:txBody>
      <dsp:txXfrm>
        <a:off x="24318" y="952072"/>
        <a:ext cx="3979739" cy="682136"/>
      </dsp:txXfrm>
    </dsp:sp>
    <dsp:sp modelId="{C3FA9918-D0BF-4214-A464-E73C379A5E3C}">
      <dsp:nvSpPr>
        <dsp:cNvPr id="0" name=""/>
        <dsp:cNvSpPr/>
      </dsp:nvSpPr>
      <dsp:spPr>
        <a:xfrm>
          <a:off x="4363143" y="930850"/>
          <a:ext cx="4022183" cy="72458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70C0"/>
              </a:solidFill>
              <a:effectLst/>
            </a:rPr>
            <a:t>Не представили документы  - </a:t>
          </a:r>
          <a:r>
            <a:rPr lang="ru-RU" sz="2800" b="1" kern="1200" dirty="0" smtClean="0">
              <a:solidFill>
                <a:srgbClr val="0070C0"/>
              </a:solidFill>
              <a:effectLst/>
            </a:rPr>
            <a:t>70 </a:t>
          </a:r>
          <a:endParaRPr lang="ru-RU" sz="2800" b="1" kern="1200" dirty="0">
            <a:solidFill>
              <a:srgbClr val="0070C0"/>
            </a:solidFill>
            <a:effectLst/>
          </a:endParaRPr>
        </a:p>
      </dsp:txBody>
      <dsp:txXfrm>
        <a:off x="4384365" y="952072"/>
        <a:ext cx="3979739" cy="6821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698E6-AA25-4897-A4B3-ED373EDC488A}">
      <dsp:nvSpPr>
        <dsp:cNvPr id="0" name=""/>
        <dsp:cNvSpPr/>
      </dsp:nvSpPr>
      <dsp:spPr>
        <a:xfrm>
          <a:off x="3176207" y="114359"/>
          <a:ext cx="5711274" cy="893937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Объединение семи научно-отраслевых отделений в два – гуманитарных и естественно-технических наук </a:t>
          </a:r>
          <a:endParaRPr lang="ru-RU" sz="1700" b="1" kern="1200" cap="none" spc="0" dirty="0">
            <a:ln w="1905"/>
            <a:solidFill>
              <a:srgbClr val="00206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3176207" y="226101"/>
        <a:ext cx="5376048" cy="670453"/>
      </dsp:txXfrm>
    </dsp:sp>
    <dsp:sp modelId="{D1A50ED5-226A-4C59-B850-A3B8C7A79DD7}">
      <dsp:nvSpPr>
        <dsp:cNvPr id="0" name=""/>
        <dsp:cNvSpPr/>
      </dsp:nvSpPr>
      <dsp:spPr>
        <a:xfrm>
          <a:off x="251367" y="315"/>
          <a:ext cx="3045087" cy="112202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Структурные преобразования</a:t>
          </a:r>
          <a:endParaRPr lang="ru-RU" sz="2400" b="1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306140" y="55088"/>
        <a:ext cx="2935541" cy="1012479"/>
      </dsp:txXfrm>
    </dsp:sp>
    <dsp:sp modelId="{52DEBCF1-3C35-4255-A072-10FFFCC29A60}">
      <dsp:nvSpPr>
        <dsp:cNvPr id="0" name=""/>
        <dsp:cNvSpPr/>
      </dsp:nvSpPr>
      <dsp:spPr>
        <a:xfrm>
          <a:off x="3342808" y="1389792"/>
          <a:ext cx="5590757" cy="958724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FBA55-6C08-4B3A-94E8-E6C712C339E0}">
      <dsp:nvSpPr>
        <dsp:cNvPr id="0" name=""/>
        <dsp:cNvSpPr/>
      </dsp:nvSpPr>
      <dsp:spPr>
        <a:xfrm>
          <a:off x="258069" y="1248384"/>
          <a:ext cx="3027539" cy="114194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Новые направления развития  </a:t>
          </a:r>
          <a:endParaRPr lang="ru-RU" sz="2400" b="1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313814" y="1304129"/>
        <a:ext cx="2916049" cy="1030450"/>
      </dsp:txXfrm>
    </dsp:sp>
    <dsp:sp modelId="{6BEC7D7A-D618-4E0C-B1D8-551266A229A3}">
      <dsp:nvSpPr>
        <dsp:cNvPr id="0" name=""/>
        <dsp:cNvSpPr/>
      </dsp:nvSpPr>
      <dsp:spPr>
        <a:xfrm>
          <a:off x="3385205" y="2657770"/>
          <a:ext cx="5578162" cy="893458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8C7A34-DFA4-4087-858A-7300915C4055}">
      <dsp:nvSpPr>
        <dsp:cNvPr id="0" name=""/>
        <dsp:cNvSpPr/>
      </dsp:nvSpPr>
      <dsp:spPr>
        <a:xfrm>
          <a:off x="265712" y="2516368"/>
          <a:ext cx="3088686" cy="117626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«Содержательное» усиление и кадровые решения</a:t>
          </a:r>
          <a:endParaRPr lang="ru-RU" sz="2400" b="1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323132" y="2573788"/>
        <a:ext cx="2973846" cy="10614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20198-1E58-4CF7-91C8-0D6BA3804026}">
      <dsp:nvSpPr>
        <dsp:cNvPr id="0" name=""/>
        <dsp:cNvSpPr/>
      </dsp:nvSpPr>
      <dsp:spPr>
        <a:xfrm>
          <a:off x="141003" y="347589"/>
          <a:ext cx="6317185" cy="10226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Введение дополнительных  профессиональных  уровней для учителей  ВЫСШЕЙ КАТЕГОРИИ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через грантовую поддержку</a:t>
          </a:r>
          <a:endParaRPr lang="ru-RU" sz="19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0954" y="377540"/>
        <a:ext cx="6257283" cy="962713"/>
      </dsp:txXfrm>
    </dsp:sp>
    <dsp:sp modelId="{D1B172E6-DC5F-48E8-89AB-6A5C1351A7D7}">
      <dsp:nvSpPr>
        <dsp:cNvPr id="0" name=""/>
        <dsp:cNvSpPr/>
      </dsp:nvSpPr>
      <dsp:spPr>
        <a:xfrm>
          <a:off x="772721" y="1370204"/>
          <a:ext cx="350032" cy="881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1647"/>
              </a:lnTo>
              <a:lnTo>
                <a:pt x="350032" y="881647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D2849-CBEC-412B-92E9-845D6B2F8CD0}">
      <dsp:nvSpPr>
        <dsp:cNvPr id="0" name=""/>
        <dsp:cNvSpPr/>
      </dsp:nvSpPr>
      <dsp:spPr>
        <a:xfrm>
          <a:off x="1122754" y="1892434"/>
          <a:ext cx="6363007" cy="718833"/>
        </a:xfrm>
        <a:prstGeom prst="roundRect">
          <a:avLst>
            <a:gd name="adj" fmla="val 10000"/>
          </a:avLst>
        </a:prstGeom>
        <a:solidFill>
          <a:srgbClr val="DBEFF9">
            <a:alpha val="90000"/>
          </a:srgbClr>
        </a:solidFill>
        <a:ln w="12700" cap="flat" cmpd="sng" algn="ctr">
          <a:solidFill>
            <a:srgbClr val="93CFED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Учитель-наставник</a:t>
          </a:r>
          <a:endParaRPr lang="ru-RU" sz="2800" b="1" kern="1200" dirty="0" smtClean="0">
            <a:solidFill>
              <a:srgbClr val="0070C0"/>
            </a:solidFill>
          </a:endParaRPr>
        </a:p>
      </dsp:txBody>
      <dsp:txXfrm>
        <a:off x="1143808" y="1913488"/>
        <a:ext cx="6320899" cy="676725"/>
      </dsp:txXfrm>
    </dsp:sp>
    <dsp:sp modelId="{F0AFA8C4-AA03-4462-B180-B142D096B946}">
      <dsp:nvSpPr>
        <dsp:cNvPr id="0" name=""/>
        <dsp:cNvSpPr/>
      </dsp:nvSpPr>
      <dsp:spPr>
        <a:xfrm>
          <a:off x="772721" y="1370204"/>
          <a:ext cx="379053" cy="20792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9215"/>
              </a:lnTo>
              <a:lnTo>
                <a:pt x="379053" y="2079215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D5A1F1-4D67-46C3-978E-17A06197E60A}">
      <dsp:nvSpPr>
        <dsp:cNvPr id="0" name=""/>
        <dsp:cNvSpPr/>
      </dsp:nvSpPr>
      <dsp:spPr>
        <a:xfrm>
          <a:off x="1151775" y="3081909"/>
          <a:ext cx="7081874" cy="735022"/>
        </a:xfrm>
        <a:prstGeom prst="roundRect">
          <a:avLst>
            <a:gd name="adj" fmla="val 10000"/>
          </a:avLst>
        </a:prstGeom>
        <a:solidFill>
          <a:srgbClr val="DBEFF9">
            <a:alpha val="89804"/>
          </a:srgbClr>
        </a:solidFill>
        <a:ln w="19050" cap="flat" cmpd="sng" algn="ctr">
          <a:solidFill>
            <a:srgbClr val="93CFED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Учитель-эксперт</a:t>
          </a:r>
          <a:endParaRPr lang="ru-RU" sz="2800" b="1" kern="1200" dirty="0" smtClean="0">
            <a:solidFill>
              <a:srgbClr val="0070C0"/>
            </a:solidFill>
          </a:endParaRPr>
        </a:p>
      </dsp:txBody>
      <dsp:txXfrm>
        <a:off x="1173303" y="3103437"/>
        <a:ext cx="7038818" cy="691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8.67935E-7</cdr:y>
    </cdr:to>
    <cdr:sp macro="" textlink="">
      <cdr:nvSpPr>
        <cdr:cNvPr id="2" name="Заголовок 2"/>
        <cdr:cNvSpPr>
          <a:spLocks xmlns:a="http://schemas.openxmlformats.org/drawingml/2006/main" noGrp="1"/>
        </cdr:cNvSpPr>
      </cdr:nvSpPr>
      <cdr:spPr bwMode="auto">
        <a:xfrm xmlns:a="http://schemas.openxmlformats.org/drawingml/2006/main" flipV="1">
          <a:off x="0" y="0"/>
          <a:ext cx="6192872" cy="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algn="ctr" rtl="0" fontAlgn="base">
            <a:spcBef>
              <a:spcPct val="0"/>
            </a:spcBef>
            <a:spcAft>
              <a:spcPct val="0"/>
            </a:spcAft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  <a:lvl2pPr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2pPr>
          <a:lvl3pPr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3pPr>
          <a:lvl4pPr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4pPr>
          <a:lvl5pPr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5pPr>
          <a:lvl6pPr marL="457200"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6pPr>
          <a:lvl7pPr marL="914400"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7pPr>
          <a:lvl8pPr marL="1371600"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8pPr>
          <a:lvl9pPr marL="1828800"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9pPr>
        </a:lstStyle>
        <a:p xmlns:a="http://schemas.openxmlformats.org/drawingml/2006/main">
          <a:endParaRPr lang="ru-RU" sz="1800" b="1" dirty="0" smtClean="0">
            <a:solidFill>
              <a:schemeClr val="tx2"/>
            </a:solidFill>
          </a:endParaRPr>
        </a:p>
        <a:p xmlns:a="http://schemas.openxmlformats.org/drawingml/2006/main">
          <a:endParaRPr lang="ru-RU" sz="1800" b="1" dirty="0">
            <a:solidFill>
              <a:schemeClr val="tx2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8.67935E-7</cdr:y>
    </cdr:to>
    <cdr:sp macro="" textlink="">
      <cdr:nvSpPr>
        <cdr:cNvPr id="2" name="Заголовок 2"/>
        <cdr:cNvSpPr>
          <a:spLocks xmlns:a="http://schemas.openxmlformats.org/drawingml/2006/main" noGrp="1"/>
        </cdr:cNvSpPr>
      </cdr:nvSpPr>
      <cdr:spPr bwMode="auto">
        <a:xfrm xmlns:a="http://schemas.openxmlformats.org/drawingml/2006/main" flipV="1">
          <a:off x="0" y="0"/>
          <a:ext cx="6192872" cy="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algn="ctr" rtl="0" fontAlgn="base">
            <a:spcBef>
              <a:spcPct val="0"/>
            </a:spcBef>
            <a:spcAft>
              <a:spcPct val="0"/>
            </a:spcAft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  <a:lvl2pPr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2pPr>
          <a:lvl3pPr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3pPr>
          <a:lvl4pPr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4pPr>
          <a:lvl5pPr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5pPr>
          <a:lvl6pPr marL="457200"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6pPr>
          <a:lvl7pPr marL="914400"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7pPr>
          <a:lvl8pPr marL="1371600"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8pPr>
          <a:lvl9pPr marL="1828800"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" pitchFamily="34" charset="0"/>
            </a:defRPr>
          </a:lvl9pPr>
        </a:lstStyle>
        <a:p xmlns:a="http://schemas.openxmlformats.org/drawingml/2006/main">
          <a:endParaRPr lang="ru-RU" sz="1800" b="1" dirty="0" smtClean="0">
            <a:solidFill>
              <a:schemeClr val="tx2"/>
            </a:solidFill>
          </a:endParaRPr>
        </a:p>
        <a:p xmlns:a="http://schemas.openxmlformats.org/drawingml/2006/main">
          <a:endParaRPr lang="ru-RU" sz="1800" b="1" dirty="0">
            <a:solidFill>
              <a:schemeClr val="tx2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795F7-7FD4-4310-BBDE-FD5CDBAF2439}" type="datetimeFigureOut">
              <a:rPr lang="ru-RU" smtClean="0"/>
              <a:pPr/>
              <a:t>01.02.2016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1E73D-39C6-411D-9004-DB71DCE5F17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22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6F43E-765B-4AF0-8B9A-F59D9F36490B}" type="datetimeFigureOut">
              <a:rPr lang="ru-RU" smtClean="0"/>
              <a:pPr/>
              <a:t>01.02.2016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4D3D3-EB09-4DDF-BA46-990A1B3BBBB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058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2" algn="l" defTabSz="9140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63" algn="l" defTabSz="9140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90" algn="l" defTabSz="9140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24" algn="l" defTabSz="9140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45" algn="l" defTabSz="9140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67" algn="l" defTabSz="9140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00" algn="l" defTabSz="9140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28" algn="l" defTabSz="9140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C235E-67F5-4A26-A0C6-56D8B2F4A304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C235E-67F5-4A26-A0C6-56D8B2F4A304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D3D3-EB09-4DDF-BA46-990A1B3BBBBC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49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D3D3-EB09-4DDF-BA46-990A1B3BBBBC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829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9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27.01.2016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690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27.01.2016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3962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5131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729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1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07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170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167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122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371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426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11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27.01.2016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4462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792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855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699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993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382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780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01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086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103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58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8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134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294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86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2280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287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804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078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13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314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272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83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97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356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305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58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406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807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286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736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692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884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55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7207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174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27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471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023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271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4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865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432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983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79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99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4551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95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373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237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105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607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105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7162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478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23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358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23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373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622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1212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606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025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828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184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84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628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6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27.01.2016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966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7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76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8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94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8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7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31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18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42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39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27.01.2016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682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58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7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95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72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28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27.01.2016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7CEA-9FBA-4433-BF06-AB105C388D6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3887" y="1369219"/>
            <a:ext cx="8287352" cy="3359192"/>
          </a:xfrm>
        </p:spPr>
        <p:txBody>
          <a:bodyPr>
            <a:noAutofit/>
          </a:bodyPr>
          <a:lstStyle>
            <a:lvl1pPr>
              <a:defRPr sz="1800">
                <a:latin typeface="+mn-lt"/>
                <a:cs typeface="Arial" panose="020B0604020202020204" pitchFamily="34" charset="0"/>
              </a:defRPr>
            </a:lvl1pPr>
            <a:lvl2pPr>
              <a:defRPr sz="1700"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09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8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06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151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00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034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27.01.2016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48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728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54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46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6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13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648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848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7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96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61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435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52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27.01.2016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693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63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207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99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330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5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800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16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00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6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18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671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8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27.01.2016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63392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77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141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72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888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20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5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314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91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711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6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595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8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27.01.2016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6847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861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470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512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312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413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877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5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73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40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951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2" y="1597868"/>
            <a:ext cx="7770813" cy="110132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5" y="4767262"/>
            <a:ext cx="2132013" cy="272654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>
          <a:xfrm>
            <a:off x="6553210" y="4767262"/>
            <a:ext cx="2132013" cy="272654"/>
          </a:xfrm>
        </p:spPr>
        <p:txBody>
          <a:bodyPr/>
          <a:lstStyle>
            <a:lvl1pPr>
              <a:defRPr/>
            </a:lvl1pPr>
          </a:lstStyle>
          <a:p>
            <a:fld id="{EB1F0DC7-E315-4611-9260-8A2FC42BBCA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8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27.01.2016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9528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6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965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894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911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785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16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47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068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433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5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236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5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7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27.01.2016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2644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713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9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696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995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788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662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453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279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907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104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7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0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27.01.2016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0CB1-8A1B-4CAB-B415-0D44295713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0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7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3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0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8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3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3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96" r:id="rId12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5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9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8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0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7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27.01.2016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9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7.pn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5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.pn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7.png"/><Relationship Id="rId7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1.jpeg"/><Relationship Id="rId4" Type="http://schemas.openxmlformats.org/officeDocument/2006/relationships/chart" Target="../charts/char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chart" Target="../charts/char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46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39" y="2"/>
            <a:ext cx="9175750" cy="5237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70208" y="1477276"/>
            <a:ext cx="8136903" cy="1569630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Итоги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работы Министерства образования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и науки Республики Татарстан в 2015 году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и задачи на 2016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год</a:t>
            </a:r>
            <a:endParaRPr lang="ru-RU" sz="3200" kern="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148075" y="3291906"/>
            <a:ext cx="4702175" cy="1512094"/>
          </a:xfrm>
          <a:prstGeom prst="rect">
            <a:avLst/>
          </a:prstGeom>
          <a:ln>
            <a:noFill/>
          </a:ln>
          <a:effectLst/>
        </p:spPr>
        <p:txBody>
          <a:bodyPr lIns="91410" tIns="45705" rIns="91410" bIns="45705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ru-RU" sz="20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Э.Н.Фаттахов </a:t>
            </a:r>
          </a:p>
          <a:p>
            <a:pPr algn="l">
              <a:spcBef>
                <a:spcPts val="0"/>
              </a:spcBef>
              <a:defRPr/>
            </a:pPr>
            <a:r>
              <a:rPr lang="ru-RU" sz="20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Заместитель Премьер-министра Республики Татарстан – </a:t>
            </a:r>
          </a:p>
          <a:p>
            <a:pPr algn="l">
              <a:spcBef>
                <a:spcPts val="0"/>
              </a:spcBef>
              <a:defRPr/>
            </a:pPr>
            <a:r>
              <a:rPr lang="ru-RU" sz="20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образования и науки Республики Татарстан</a:t>
            </a:r>
            <a:endParaRPr lang="ru-RU" sz="2000" b="1" i="1" dirty="0">
              <a:solidFill>
                <a:srgbClr val="1F497D"/>
              </a:solidFill>
            </a:endParaRPr>
          </a:p>
        </p:txBody>
      </p:sp>
      <p:pic>
        <p:nvPicPr>
          <p:cNvPr id="14848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-25317" r="3548" b="-12151"/>
          <a:stretch>
            <a:fillRect/>
          </a:stretch>
        </p:blipFill>
        <p:spPr bwMode="auto">
          <a:xfrm>
            <a:off x="-136524" y="286942"/>
            <a:ext cx="9388475" cy="6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709" b="-52907"/>
          <a:stretch>
            <a:fillRect/>
          </a:stretch>
        </p:blipFill>
        <p:spPr bwMode="auto">
          <a:xfrm>
            <a:off x="-136524" y="4726430"/>
            <a:ext cx="9388475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http://abali.ru/wp-content/uploads/2011/09/Coat_of_Arms_of_Tatarstan_ger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123480"/>
            <a:ext cx="1076328" cy="106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586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19672" y="699584"/>
            <a:ext cx="4104456" cy="584775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r>
              <a:rPr lang="ru-RU" sz="3200" b="1" dirty="0" smtClean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</a:t>
            </a:r>
            <a:r>
              <a:rPr lang="ru-RU" sz="32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4" name="Заголовок 6"/>
          <p:cNvSpPr>
            <a:spLocks noGrp="1"/>
          </p:cNvSpPr>
          <p:nvPr>
            <p:ph type="ctrTitle"/>
          </p:nvPr>
        </p:nvSpPr>
        <p:spPr>
          <a:xfrm>
            <a:off x="323530" y="111400"/>
            <a:ext cx="8708504" cy="46212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Сингапурский проект</a:t>
            </a:r>
          </a:p>
        </p:txBody>
      </p:sp>
      <p:sp>
        <p:nvSpPr>
          <p:cNvPr id="8" name="Прямоугольник 10"/>
          <p:cNvSpPr/>
          <p:nvPr/>
        </p:nvSpPr>
        <p:spPr>
          <a:xfrm>
            <a:off x="179512" y="1203598"/>
            <a:ext cx="8640960" cy="3216235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ru-RU" sz="28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трехлетнего проекта </a:t>
            </a:r>
          </a:p>
          <a:p>
            <a:pPr algn="ctr"/>
            <a:r>
              <a:rPr lang="ru-RU" sz="28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сингапурской компанией Educare</a:t>
            </a:r>
          </a:p>
          <a:p>
            <a:pPr algn="ctr"/>
            <a:endParaRPr lang="ru-RU" sz="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767" indent="-342767">
              <a:buFont typeface="Arial" panose="020B0604020202020204" pitchFamily="34" charset="0"/>
              <a:buChar char="•"/>
            </a:pPr>
            <a:r>
              <a:rPr lang="ru-RU" sz="2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современным методикам обучено </a:t>
            </a:r>
            <a:r>
              <a:rPr lang="ru-RU" sz="2300" b="1" dirty="0" smtClean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30 850 </a:t>
            </a:r>
            <a:r>
              <a:rPr lang="ru-RU" sz="2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учителей </a:t>
            </a:r>
            <a:r>
              <a:rPr lang="ru-RU" sz="2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</a:t>
            </a:r>
          </a:p>
          <a:p>
            <a:pPr marL="342767" indent="-342767">
              <a:buFont typeface="Arial" panose="020B0604020202020204" pitchFamily="34" charset="0"/>
              <a:buChar char="•"/>
            </a:pPr>
            <a:r>
              <a:rPr lang="ru-RU" sz="2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создана </a:t>
            </a:r>
            <a:r>
              <a:rPr lang="ru-RU" sz="2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сеть </a:t>
            </a:r>
            <a:r>
              <a:rPr lang="ru-RU" sz="23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 «Школ </a:t>
            </a:r>
            <a:r>
              <a:rPr lang="ru-RU" sz="2300" b="1" dirty="0" smtClean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Превосходства</a:t>
            </a:r>
            <a:r>
              <a:rPr lang="ru-RU" sz="23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342767" indent="-342767">
              <a:buFont typeface="Arial" panose="020B0604020202020204" pitchFamily="34" charset="0"/>
              <a:buChar char="•"/>
            </a:pPr>
            <a:r>
              <a:rPr lang="ru-RU" sz="2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укреплена </a:t>
            </a:r>
            <a:r>
              <a:rPr lang="ru-RU" sz="2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база школ Республики Татарстан</a:t>
            </a:r>
          </a:p>
          <a:p>
            <a:pPr marL="342767" indent="-342767">
              <a:buFont typeface="Arial" panose="020B0604020202020204" pitchFamily="34" charset="0"/>
              <a:buChar char="•"/>
            </a:pPr>
            <a:r>
              <a:rPr lang="ru-RU" sz="2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подготовлена команда кадрового резерва лидеров </a:t>
            </a:r>
          </a:p>
          <a:p>
            <a:r>
              <a:rPr lang="ru-RU" sz="2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 образовании</a:t>
            </a:r>
          </a:p>
          <a:p>
            <a:pPr marL="342767" indent="-342767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ru-RU" sz="23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10"/>
          <p:cNvSpPr/>
          <p:nvPr/>
        </p:nvSpPr>
        <p:spPr>
          <a:xfrm>
            <a:off x="5868144" y="699584"/>
            <a:ext cx="4104456" cy="584775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r>
              <a:rPr lang="ru-RU" sz="32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год</a:t>
            </a:r>
          </a:p>
        </p:txBody>
      </p:sp>
      <p:sp>
        <p:nvSpPr>
          <p:cNvPr id="2" name="Notched Right Arrow 1"/>
          <p:cNvSpPr/>
          <p:nvPr/>
        </p:nvSpPr>
        <p:spPr>
          <a:xfrm>
            <a:off x="3779912" y="843613"/>
            <a:ext cx="1728192" cy="332051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5" name="Рисунок 14" descr="E:\фото-урок\урок 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7" y="1077543"/>
            <a:ext cx="1296144" cy="9181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 descr="E:\фото-урок\урок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651870"/>
            <a:ext cx="1547663" cy="105299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Picture 2" descr="C:\Users\Afanaseva\Desktop\са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92280" y="4587974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33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3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474067"/>
              </p:ext>
            </p:extLst>
          </p:nvPr>
        </p:nvGraphicFramePr>
        <p:xfrm>
          <a:off x="445635" y="843558"/>
          <a:ext cx="8518859" cy="3608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979"/>
                <a:gridCol w="3600400"/>
                <a:gridCol w="648072"/>
                <a:gridCol w="3672408"/>
              </a:tblGrid>
              <a:tr h="792088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Директор  Шаяхметова Нелля Шамильевна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</a:rPr>
                        <a:t>Средняя общеобразовательная школа № 33 с углубленным изучением отдельных предметов Авиастроительного района г.Казани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Директор Галиахметов Артур Каримович</a:t>
                      </a:r>
                    </a:p>
                    <a:p>
                      <a:r>
                        <a:rPr lang="ru-RU" sz="1200" b="0" dirty="0" smtClean="0">
                          <a:solidFill>
                            <a:srgbClr val="0070C0"/>
                          </a:solidFill>
                        </a:rPr>
                        <a:t>Гуманитарная гимназия-интернат для одаренных детей Актанышского муниципального района РТ</a:t>
                      </a:r>
                      <a:endParaRPr lang="ru-RU" sz="1200" b="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93556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Директор Каримова Диляра Салиховна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</a:rPr>
                        <a:t>Средняя общеобразовательная школа № 146 с углубленным изучением отдельных предметов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rgbClr val="0070C0"/>
                          </a:solidFill>
                        </a:rPr>
                        <a:t>Ново-Савиновского района г.Казани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 smtClean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Директор Биканов Игорь Александрович</a:t>
                      </a:r>
                    </a:p>
                    <a:p>
                      <a:r>
                        <a:rPr lang="ru-RU" sz="1200" b="0" dirty="0" smtClean="0">
                          <a:solidFill>
                            <a:srgbClr val="0070C0"/>
                          </a:solidFill>
                        </a:rPr>
                        <a:t>Заинская средняя общеобразовательная школа № 5 Заинского муниципального района Р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</a:rPr>
                        <a:t>Т</a:t>
                      </a:r>
                      <a:endParaRPr lang="ru-RU" sz="1200" b="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3056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Директор</a:t>
                      </a:r>
                      <a:r>
                        <a:rPr lang="ru-RU" sz="1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Фатихова Альфия</a:t>
                      </a:r>
                      <a:r>
                        <a:rPr lang="ru-RU" sz="1400" b="1" baseline="0" dirty="0" smtClean="0">
                          <a:solidFill>
                            <a:srgbClr val="0070C0"/>
                          </a:solidFill>
                        </a:rPr>
                        <a:t> Анировна</a:t>
                      </a:r>
                    </a:p>
                    <a:p>
                      <a:r>
                        <a:rPr lang="ru-RU" sz="1200" b="0" dirty="0" smtClean="0">
                          <a:solidFill>
                            <a:srgbClr val="0070C0"/>
                          </a:solidFill>
                        </a:rPr>
                        <a:t>Гимназия № 77 г.Набережные Челны</a:t>
                      </a:r>
                      <a:endParaRPr lang="ru-RU" sz="1200" b="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Директор</a:t>
                      </a:r>
                      <a:r>
                        <a:rPr lang="ru-RU" sz="1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Малахова Татьяна Александровна</a:t>
                      </a:r>
                    </a:p>
                    <a:p>
                      <a:r>
                        <a:rPr lang="ru-RU" sz="1200" b="0" dirty="0" smtClean="0">
                          <a:solidFill>
                            <a:srgbClr val="0070C0"/>
                          </a:solidFill>
                        </a:rPr>
                        <a:t>Средняя общеобразовательная школа № 6 Бавлинского муниципального района РТ</a:t>
                      </a:r>
                      <a:endParaRPr lang="ru-RU" sz="1200" b="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Директор Ханафиева Айгуль Шакирзяновна</a:t>
                      </a:r>
                    </a:p>
                    <a:p>
                      <a:r>
                        <a:rPr lang="ru-RU" sz="1200" b="0" dirty="0" smtClean="0">
                          <a:solidFill>
                            <a:srgbClr val="0070C0"/>
                          </a:solidFill>
                        </a:rPr>
                        <a:t>Гимназия пгт.Богатые Сабы Сабинского муниципального района РТ</a:t>
                      </a:r>
                      <a:endParaRPr lang="ru-RU" sz="1200" b="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sz="1200" b="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Директор Дулова Галина Валерьевна</a:t>
                      </a:r>
                    </a:p>
                    <a:p>
                      <a:r>
                        <a:rPr lang="ru-RU" sz="1200" b="0" dirty="0" smtClean="0">
                          <a:solidFill>
                            <a:srgbClr val="0070C0"/>
                          </a:solidFill>
                        </a:rPr>
                        <a:t>Средняя общеобразовательная школа № 3 с углубленным изучением отдельных предметов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rgbClr val="0070C0"/>
                          </a:solidFill>
                        </a:rPr>
                        <a:t>Бугульминского муниципального района Р</a:t>
                      </a:r>
                      <a:r>
                        <a:rPr lang="ru-RU" sz="1200" b="0" baseline="0" dirty="0" smtClean="0">
                          <a:solidFill>
                            <a:srgbClr val="0070C0"/>
                          </a:solidFill>
                        </a:rPr>
                        <a:t>Т</a:t>
                      </a:r>
                      <a:endParaRPr lang="ru-RU" sz="1200" b="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51510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Директор Газимова Лилия Раисовна</a:t>
                      </a:r>
                    </a:p>
                    <a:p>
                      <a:r>
                        <a:rPr lang="ru-RU" sz="1200" b="0" dirty="0" smtClean="0">
                          <a:solidFill>
                            <a:srgbClr val="0070C0"/>
                          </a:solidFill>
                        </a:rPr>
                        <a:t>Сармановская гимназия Сармановского муниципального района РТ </a:t>
                      </a:r>
                      <a:endParaRPr lang="ru-RU" sz="1200" b="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000" b="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000" b="0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2" descr="C:\Users\Afanaseva\Desktop\сам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6"/>
          <p:cNvSpPr>
            <a:spLocks noGrp="1"/>
          </p:cNvSpPr>
          <p:nvPr>
            <p:ph type="ctrTitle"/>
          </p:nvPr>
        </p:nvSpPr>
        <p:spPr>
          <a:xfrm>
            <a:off x="327992" y="165407"/>
            <a:ext cx="8708504" cy="46212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Школы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Превосходства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915575"/>
            <a:ext cx="576063" cy="7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7702"/>
            <a:ext cx="499346" cy="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86704"/>
            <a:ext cx="499346" cy="66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032"/>
            <a:ext cx="499346" cy="65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662"/>
            <a:ext cx="499346" cy="72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700" y="843559"/>
            <a:ext cx="628407" cy="84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5"/>
          <a:stretch/>
        </p:blipFill>
        <p:spPr bwMode="auto">
          <a:xfrm>
            <a:off x="4644008" y="1707654"/>
            <a:ext cx="648072" cy="71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58995"/>
            <a:ext cx="648072" cy="76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7"/>
          <a:stretch/>
        </p:blipFill>
        <p:spPr bwMode="auto">
          <a:xfrm>
            <a:off x="4644008" y="3291830"/>
            <a:ext cx="648072" cy="67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55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2616"/>
            <a:ext cx="8229600" cy="74295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    Капитальный ремонт зданий образовательных организаций в Республике Татарстан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9094" y="1131591"/>
            <a:ext cx="8145394" cy="3600400"/>
          </a:xfrm>
        </p:spPr>
        <p:txBody>
          <a:bodyPr>
            <a:normAutofit/>
          </a:bodyPr>
          <a:lstStyle/>
          <a:p>
            <a:pPr marL="45705" indent="0" algn="just">
              <a:spcAft>
                <a:spcPts val="600"/>
              </a:spcAft>
              <a:buNone/>
            </a:pPr>
            <a:endParaRPr lang="ru-RU" sz="1800" b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spcAft>
                <a:spcPts val="600"/>
              </a:spcAft>
              <a:buNone/>
            </a:pP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45705" indent="0" algn="just">
              <a:spcAft>
                <a:spcPts val="600"/>
              </a:spcAft>
              <a:buNone/>
            </a:pP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45705" indent="0" algn="just">
              <a:spcAft>
                <a:spcPts val="600"/>
              </a:spcAft>
              <a:buNone/>
            </a:pP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45705" indent="0" algn="just">
              <a:spcAft>
                <a:spcPts val="600"/>
              </a:spcAft>
              <a:buNone/>
            </a:pP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45705" indent="0" algn="just">
              <a:spcAft>
                <a:spcPts val="600"/>
              </a:spcAft>
              <a:buNone/>
            </a:pP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/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ятиугольник 5"/>
          <p:cNvSpPr/>
          <p:nvPr/>
        </p:nvSpPr>
        <p:spPr>
          <a:xfrm>
            <a:off x="228972" y="1820852"/>
            <a:ext cx="1440160" cy="530641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2015 г.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9531" y="1384572"/>
            <a:ext cx="4752528" cy="1403202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2200" b="1" dirty="0">
                <a:solidFill>
                  <a:srgbClr val="A8246F"/>
                </a:solidFill>
                <a:cs typeface="Times New Roman" panose="02020603050405020304" pitchFamily="18" charset="0"/>
              </a:rPr>
              <a:t>136 образовательных организаций:</a:t>
            </a:r>
          </a:p>
          <a:p>
            <a:pPr algn="ctr"/>
            <a:endParaRPr lang="ru-RU" sz="8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A8246F"/>
                </a:solidFill>
                <a:cs typeface="Times New Roman" panose="02020603050405020304" pitchFamily="18" charset="0"/>
              </a:rPr>
              <a:t>119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 общеобразовательных организаций</a:t>
            </a:r>
          </a:p>
          <a:p>
            <a:r>
              <a:rPr lang="ru-RU" sz="1600" b="1" dirty="0">
                <a:solidFill>
                  <a:srgbClr val="A8246F"/>
                </a:solidFill>
                <a:cs typeface="Times New Roman" panose="02020603050405020304" pitchFamily="18" charset="0"/>
              </a:rPr>
              <a:t>10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 дошкольных образовательных организаций</a:t>
            </a:r>
          </a:p>
          <a:p>
            <a:r>
              <a:rPr lang="ru-RU" sz="1600" b="1" dirty="0">
                <a:solidFill>
                  <a:srgbClr val="A8246F"/>
                </a:solidFill>
                <a:cs typeface="Times New Roman" panose="02020603050405020304" pitchFamily="18" charset="0"/>
              </a:rPr>
              <a:t>7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 специальных (коррекционных) организаций</a:t>
            </a:r>
          </a:p>
        </p:txBody>
      </p:sp>
      <p:sp>
        <p:nvSpPr>
          <p:cNvPr id="10" name="Выноска со стрелкой влево 9"/>
          <p:cNvSpPr/>
          <p:nvPr/>
        </p:nvSpPr>
        <p:spPr>
          <a:xfrm>
            <a:off x="6482458" y="1766846"/>
            <a:ext cx="2512429" cy="638652"/>
          </a:xfrm>
          <a:prstGeom prst="leftArrowCallout">
            <a:avLst>
              <a:gd name="adj1" fmla="val 39619"/>
              <a:gd name="adj2" fmla="val 25000"/>
              <a:gd name="adj3" fmla="val 25000"/>
              <a:gd name="adj4" fmla="val 87424"/>
            </a:avLst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2 489,3 млн.рублей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228972" y="3405654"/>
            <a:ext cx="1440160" cy="530641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2016 г.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13278" y="3075808"/>
            <a:ext cx="4738795" cy="1368152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2200" b="1" dirty="0">
                <a:solidFill>
                  <a:srgbClr val="A8246F"/>
                </a:solidFill>
                <a:cs typeface="Times New Roman" panose="02020603050405020304" pitchFamily="18" charset="0"/>
              </a:rPr>
              <a:t>147 образовательных организаций:</a:t>
            </a:r>
          </a:p>
          <a:p>
            <a:pPr algn="ctr"/>
            <a:endParaRPr lang="ru-RU" sz="8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A8246F"/>
                </a:solidFill>
                <a:cs typeface="Times New Roman" panose="02020603050405020304" pitchFamily="18" charset="0"/>
              </a:rPr>
              <a:t>80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 общеобразовательных организаций</a:t>
            </a:r>
          </a:p>
          <a:p>
            <a:r>
              <a:rPr lang="ru-RU" sz="1600" b="1" dirty="0">
                <a:solidFill>
                  <a:srgbClr val="A8246F"/>
                </a:solidFill>
                <a:cs typeface="Times New Roman" panose="02020603050405020304" pitchFamily="18" charset="0"/>
              </a:rPr>
              <a:t>52 </a:t>
            </a:r>
            <a:r>
              <a:rPr lang="ru-RU" sz="1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дошкольные образовательные организации</a:t>
            </a:r>
            <a:endParaRPr lang="ru-RU" sz="1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A8246F"/>
                </a:solidFill>
                <a:cs typeface="Times New Roman" panose="02020603050405020304" pitchFamily="18" charset="0"/>
              </a:rPr>
              <a:t>15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 специальных (коррекционных) организаций</a:t>
            </a:r>
          </a:p>
        </p:txBody>
      </p:sp>
      <p:sp>
        <p:nvSpPr>
          <p:cNvPr id="13" name="Выноска со стрелкой влево 12"/>
          <p:cNvSpPr/>
          <p:nvPr/>
        </p:nvSpPr>
        <p:spPr>
          <a:xfrm>
            <a:off x="6482458" y="3405654"/>
            <a:ext cx="2512429" cy="638652"/>
          </a:xfrm>
          <a:prstGeom prst="leftArrowCallout">
            <a:avLst>
              <a:gd name="adj1" fmla="val 39619"/>
              <a:gd name="adj2" fmla="val 25000"/>
              <a:gd name="adj3" fmla="val 25000"/>
              <a:gd name="adj4" fmla="val 87424"/>
            </a:avLst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2 489,3 млн.рублей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5330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3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03648" y="205978"/>
            <a:ext cx="7488832" cy="691586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6"/>
          <p:cNvSpPr>
            <a:spLocks noGrp="1"/>
          </p:cNvSpPr>
          <p:nvPr>
            <p:ph type="ctrTitle"/>
          </p:nvPr>
        </p:nvSpPr>
        <p:spPr>
          <a:xfrm>
            <a:off x="683568" y="597455"/>
            <a:ext cx="8208380" cy="462129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Государственная программа 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«Создание новых мест в общеобразовательных организациях Республики Татарстан в соответствии с прогнозируемой потребностью и современными условиями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обучения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2016-2025 годы»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ятиугольник 9"/>
          <p:cNvSpPr/>
          <p:nvPr/>
        </p:nvSpPr>
        <p:spPr>
          <a:xfrm>
            <a:off x="107505" y="1671016"/>
            <a:ext cx="2158217" cy="720080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Сроки реализации программы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39752" y="1623007"/>
            <a:ext cx="2508216" cy="804729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I этап – </a:t>
            </a:r>
            <a:r>
              <a:rPr lang="ru-RU" sz="1600" b="1" dirty="0">
                <a:solidFill>
                  <a:srgbClr val="A8246F"/>
                </a:solidFill>
                <a:cs typeface="Times New Roman" panose="02020603050405020304" pitchFamily="18" charset="0"/>
              </a:rPr>
              <a:t>2016-2020 годы</a:t>
            </a:r>
          </a:p>
          <a:p>
            <a:endParaRPr lang="ru-RU" sz="1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II этап – </a:t>
            </a:r>
            <a:r>
              <a:rPr lang="ru-RU" sz="1600" b="1" dirty="0">
                <a:solidFill>
                  <a:srgbClr val="A8246F"/>
                </a:solidFill>
                <a:cs typeface="Times New Roman" panose="02020603050405020304" pitchFamily="18" charset="0"/>
              </a:rPr>
              <a:t>2021-2025 годы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107506" y="2596731"/>
            <a:ext cx="2160236" cy="746665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Обучение </a:t>
            </a:r>
          </a:p>
          <a:p>
            <a:pPr algn="ctr"/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 одну смену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51817" y="2576275"/>
            <a:ext cx="4164400" cy="787579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r>
              <a:rPr lang="ru-RU" sz="1600" b="1" dirty="0">
                <a:solidFill>
                  <a:srgbClr val="A8246F"/>
                </a:solidFill>
                <a:cs typeface="Times New Roman" panose="02020603050405020304" pitchFamily="18" charset="0"/>
              </a:rPr>
              <a:t>к 2020 году 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– учащиеся НОШ и 10-11 классы</a:t>
            </a:r>
          </a:p>
          <a:p>
            <a:endParaRPr lang="ru-RU" sz="1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A8246F"/>
                </a:solidFill>
                <a:cs typeface="Times New Roman" panose="02020603050405020304" pitchFamily="18" charset="0"/>
              </a:rPr>
              <a:t>к 2024 году 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– учащиеся ОШ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107505" y="3651871"/>
            <a:ext cx="2244312" cy="746665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Планируемые мероприятия </a:t>
            </a:r>
          </a:p>
          <a:p>
            <a:pPr algn="ctr"/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  2016 </a:t>
            </a:r>
            <a:r>
              <a:rPr lang="ru-RU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 2025 год</a:t>
            </a:r>
            <a:endParaRPr 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39752" y="3579863"/>
            <a:ext cx="6696744" cy="864095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r>
              <a:rPr lang="ru-RU" b="1" dirty="0">
                <a:solidFill>
                  <a:srgbClr val="A8246F"/>
                </a:solidFill>
                <a:cs typeface="Times New Roman" panose="02020603050405020304" pitchFamily="18" charset="0"/>
              </a:rPr>
              <a:t>Число новых мест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в общеобразовательных организациях составит </a:t>
            </a:r>
            <a:r>
              <a:rPr lang="ru-RU" sz="2400" b="1" dirty="0">
                <a:solidFill>
                  <a:srgbClr val="A8246F"/>
                </a:solidFill>
                <a:cs typeface="Times New Roman" panose="02020603050405020304" pitchFamily="18" charset="0"/>
              </a:rPr>
              <a:t>47 </a:t>
            </a:r>
            <a:r>
              <a:rPr lang="ru-RU" sz="2400" b="1" dirty="0" smtClean="0">
                <a:solidFill>
                  <a:srgbClr val="A8246F"/>
                </a:solidFill>
                <a:cs typeface="Times New Roman" panose="02020603050405020304" pitchFamily="18" charset="0"/>
              </a:rPr>
              <a:t>673</a:t>
            </a:r>
            <a:endParaRPr lang="ru-RU" sz="2400" b="1" dirty="0">
              <a:solidFill>
                <a:srgbClr val="A8246F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s3.amazonaws.com/placester-wordpress/blogs.dir/8779/files/2014/11/foto-school-children-081939-1024x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30" y="1623007"/>
            <a:ext cx="2397567" cy="159681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30154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9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3478"/>
            <a:ext cx="8640960" cy="50405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Создание в общеобразовательных организациях, расположенных в сельской местности, условий для занятий физической культурой и спортом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7" y="1321520"/>
            <a:ext cx="8560491" cy="962221"/>
          </a:xfrm>
        </p:spPr>
        <p:txBody>
          <a:bodyPr>
            <a:normAutofit/>
          </a:bodyPr>
          <a:lstStyle/>
          <a:p>
            <a:pPr marL="45705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anose="02020603050405020304" pitchFamily="18" charset="0"/>
              </a:rPr>
              <a:t>Обеспечение пожарной безопасности</a:t>
            </a:r>
            <a:endParaRPr lang="ru-RU" sz="1800" b="1" dirty="0">
              <a:solidFill>
                <a:srgbClr val="A824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Arial" panose="020B0604020202020204" pitchFamily="34" charset="0"/>
            </a:endParaRPr>
          </a:p>
          <a:p>
            <a:pPr marL="45705" indent="0" algn="ctr">
              <a:spcBef>
                <a:spcPts val="0"/>
              </a:spcBef>
              <a:buNone/>
            </a:pPr>
            <a:endParaRPr lang="ru-RU" sz="8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Arial" panose="020B0604020202020204" pitchFamily="34" charset="0"/>
            </a:endParaRPr>
          </a:p>
          <a:p>
            <a:pPr marL="45705" indent="0" algn="ctr">
              <a:spcBef>
                <a:spcPts val="0"/>
              </a:spcBef>
              <a:buNone/>
            </a:pP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45705" indent="0" algn="ctr">
              <a:spcBef>
                <a:spcPts val="0"/>
              </a:spcBef>
              <a:buNone/>
            </a:pPr>
            <a:endParaRPr lang="ru-RU" sz="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45705" indent="0" algn="ctr">
              <a:spcBef>
                <a:spcPts val="0"/>
              </a:spcBef>
              <a:buNone/>
            </a:pPr>
            <a:endParaRPr lang="ru-RU" sz="18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spcBef>
                <a:spcPts val="0"/>
              </a:spcBef>
              <a:buNone/>
            </a:pPr>
            <a:endParaRPr lang="ru-RU" sz="1800" b="1" dirty="0">
              <a:solidFill>
                <a:srgbClr val="A824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spcBef>
                <a:spcPts val="0"/>
              </a:spcBef>
              <a:buNone/>
            </a:pPr>
            <a:endParaRPr lang="ru-RU" sz="1800" b="1" dirty="0">
              <a:solidFill>
                <a:srgbClr val="A824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spcBef>
                <a:spcPts val="0"/>
              </a:spcBef>
              <a:buNone/>
            </a:pPr>
            <a:endParaRPr lang="ru-RU" sz="1800" b="1" dirty="0">
              <a:solidFill>
                <a:srgbClr val="A824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spcBef>
                <a:spcPts val="0"/>
              </a:spcBef>
              <a:buNone/>
            </a:pPr>
            <a:endParaRPr lang="ru-RU" sz="1800" b="1" dirty="0">
              <a:solidFill>
                <a:srgbClr val="A824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spcBef>
                <a:spcPts val="0"/>
              </a:spcBef>
              <a:buNone/>
            </a:pPr>
            <a:endParaRPr lang="ru-RU" sz="1800" b="1" dirty="0">
              <a:solidFill>
                <a:srgbClr val="A824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ятиугольник 4"/>
          <p:cNvSpPr/>
          <p:nvPr/>
        </p:nvSpPr>
        <p:spPr>
          <a:xfrm>
            <a:off x="179513" y="850119"/>
            <a:ext cx="1938519" cy="386416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2014-2015 годы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60500" y="829782"/>
            <a:ext cx="4272720" cy="414724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24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55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спортивных залов</a:t>
            </a:r>
          </a:p>
        </p:txBody>
      </p:sp>
      <p:sp>
        <p:nvSpPr>
          <p:cNvPr id="7" name="Выноска со стрелкой влево 6"/>
          <p:cNvSpPr/>
          <p:nvPr/>
        </p:nvSpPr>
        <p:spPr>
          <a:xfrm>
            <a:off x="6472272" y="824940"/>
            <a:ext cx="2450181" cy="414724"/>
          </a:xfrm>
          <a:prstGeom prst="leftArrowCallout">
            <a:avLst>
              <a:gd name="adj1" fmla="val 38228"/>
              <a:gd name="adj2" fmla="val 36574"/>
              <a:gd name="adj3" fmla="val 28307"/>
              <a:gd name="adj4" fmla="val 86197"/>
            </a:avLst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109,14 млн.рублей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179513" y="2828859"/>
            <a:ext cx="1921364" cy="400627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2016 год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179513" y="1949054"/>
            <a:ext cx="1924778" cy="432047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2015 год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60500" y="2715767"/>
            <a:ext cx="4281798" cy="634011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1500" b="1" dirty="0">
                <a:solidFill>
                  <a:srgbClr val="0070C0"/>
                </a:solidFill>
                <a:cs typeface="Times New Roman" panose="02020603050405020304" pitchFamily="18" charset="0"/>
              </a:rPr>
              <a:t>Ремонт систем автоматической противопожарной защиты зданий и систем оповещения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60526" y="1837608"/>
            <a:ext cx="4271923" cy="662134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1500" b="1" dirty="0">
                <a:solidFill>
                  <a:srgbClr val="0070C0"/>
                </a:solidFill>
                <a:cs typeface="Times New Roman" panose="02020603050405020304" pitchFamily="18" charset="0"/>
              </a:rPr>
              <a:t>Установка и подключение </a:t>
            </a:r>
            <a:r>
              <a:rPr lang="ru-RU" sz="1500" b="1" dirty="0">
                <a:solidFill>
                  <a:srgbClr val="A8246F"/>
                </a:solidFill>
                <a:cs typeface="Times New Roman" panose="02020603050405020304" pitchFamily="18" charset="0"/>
              </a:rPr>
              <a:t>программно-аппаратного комплекса «Стрелец-мониторинг»</a:t>
            </a:r>
          </a:p>
        </p:txBody>
      </p:sp>
      <p:sp>
        <p:nvSpPr>
          <p:cNvPr id="15" name="Выноска со стрелкой влево 14"/>
          <p:cNvSpPr/>
          <p:nvPr/>
        </p:nvSpPr>
        <p:spPr>
          <a:xfrm>
            <a:off x="6470011" y="2837805"/>
            <a:ext cx="2450180" cy="417986"/>
          </a:xfrm>
          <a:prstGeom prst="leftArrowCallout">
            <a:avLst>
              <a:gd name="adj1" fmla="val 38228"/>
              <a:gd name="adj2" fmla="val 36574"/>
              <a:gd name="adj3" fmla="val 28307"/>
              <a:gd name="adj4" fmla="val 85597"/>
            </a:avLst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30,8 млн.рублей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Выноска со стрелкой влево 15"/>
          <p:cNvSpPr/>
          <p:nvPr/>
        </p:nvSpPr>
        <p:spPr>
          <a:xfrm>
            <a:off x="6460269" y="1958014"/>
            <a:ext cx="2448272" cy="433774"/>
          </a:xfrm>
          <a:prstGeom prst="leftArrowCallout">
            <a:avLst>
              <a:gd name="adj1" fmla="val 38228"/>
              <a:gd name="adj2" fmla="val 36574"/>
              <a:gd name="adj3" fmla="val 28307"/>
              <a:gd name="adj4" fmla="val 85896"/>
            </a:avLst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81,9 млн.рублей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179513" y="4057555"/>
            <a:ext cx="1929910" cy="504055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2012-2015 годы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1" name="Выноска со стрелкой влево 20"/>
          <p:cNvSpPr/>
          <p:nvPr/>
        </p:nvSpPr>
        <p:spPr>
          <a:xfrm>
            <a:off x="6495654" y="4047914"/>
            <a:ext cx="2423752" cy="504055"/>
          </a:xfrm>
          <a:prstGeom prst="leftArrowCallout">
            <a:avLst>
              <a:gd name="adj1" fmla="val 38228"/>
              <a:gd name="adj2" fmla="val 36574"/>
              <a:gd name="adj3" fmla="val 28307"/>
              <a:gd name="adj4" fmla="val 87408"/>
            </a:avLst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470,7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млн.рублей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160500" y="3867894"/>
            <a:ext cx="4300836" cy="864096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1700" b="1" dirty="0">
                <a:solidFill>
                  <a:srgbClr val="A8246F"/>
                </a:solidFill>
                <a:cs typeface="Times New Roman" panose="02020603050405020304" pitchFamily="18" charset="0"/>
              </a:rPr>
              <a:t>299</a:t>
            </a:r>
            <a:r>
              <a:rPr lang="ru-RU" sz="1700" b="1" dirty="0">
                <a:solidFill>
                  <a:srgbClr val="0070C0"/>
                </a:solidFill>
                <a:cs typeface="Times New Roman" panose="02020603050405020304" pitchFamily="18" charset="0"/>
              </a:rPr>
              <a:t> общеобразовательных </a:t>
            </a:r>
            <a:r>
              <a:rPr lang="ru-RU" sz="17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организаций</a:t>
            </a:r>
            <a:endParaRPr lang="ru-RU" sz="17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ru-RU" sz="1700" b="1" dirty="0">
                <a:solidFill>
                  <a:srgbClr val="A8246F"/>
                </a:solidFill>
                <a:cs typeface="Times New Roman" panose="02020603050405020304" pitchFamily="18" charset="0"/>
              </a:rPr>
              <a:t>20 %</a:t>
            </a:r>
            <a:r>
              <a:rPr lang="ru-RU" sz="1700" b="1" dirty="0">
                <a:solidFill>
                  <a:srgbClr val="0070C0"/>
                </a:solidFill>
                <a:cs typeface="Times New Roman" panose="02020603050405020304" pitchFamily="18" charset="0"/>
              </a:rPr>
              <a:t> от общего числа образовательных организаций)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-36512" y="3363838"/>
            <a:ext cx="8560490" cy="504056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05">
              <a:spcAft>
                <a:spcPts val="600"/>
              </a:spcAft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Реализация программы «Доступная среда»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909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9"/>
            <a:ext cx="9180512" cy="516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1691680" y="195492"/>
            <a:ext cx="6995120" cy="867743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971600" y="1200151"/>
            <a:ext cx="77152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22" indent="-457022" algn="l">
              <a:buFontTx/>
              <a:buChar char="-"/>
            </a:pP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1" y="195486"/>
            <a:ext cx="7283152" cy="857250"/>
          </a:xfrm>
        </p:spPr>
        <p:txBody>
          <a:bodyPr>
            <a:noAutofit/>
          </a:bodyPr>
          <a:lstStyle/>
          <a:p>
            <a:r>
              <a:rPr lang="ru-RU" sz="2400" dirty="0"/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Образовательное пространство для детей </a:t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ОВЗ в Республике Татарстан</a:t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064189"/>
              </p:ext>
            </p:extLst>
          </p:nvPr>
        </p:nvGraphicFramePr>
        <p:xfrm>
          <a:off x="395536" y="915578"/>
          <a:ext cx="8291264" cy="14490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152"/>
                <a:gridCol w="1288543"/>
                <a:gridCol w="1460785"/>
                <a:gridCol w="1211112"/>
                <a:gridCol w="1501094"/>
                <a:gridCol w="1461578"/>
              </a:tblGrid>
              <a:tr h="21031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Дети-инвалиды,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обучающихся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 них</a:t>
                      </a:r>
                      <a:endParaRPr lang="ru-RU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Дети с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ОВЗ, всего обучающихся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 них</a:t>
                      </a:r>
                      <a:endParaRPr lang="ru-RU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1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общеобразова-тельных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организациях</a:t>
                      </a:r>
                      <a:endParaRPr lang="ru-RU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спец.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(коррекцион-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ных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образователь-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ных организациях</a:t>
                      </a:r>
                      <a:endParaRPr lang="ru-RU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общеобразова-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тельных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организациях</a:t>
                      </a:r>
                      <a:endParaRPr lang="ru-RU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спец. (коррекцион-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ных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образователь-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ных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организациях</a:t>
                      </a:r>
                      <a:endParaRPr lang="ru-RU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97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A8246F"/>
                          </a:solidFill>
                          <a:effectLst/>
                        </a:rPr>
                        <a:t>7 443</a:t>
                      </a:r>
                      <a:endParaRPr lang="ru-RU" sz="2000" b="1" dirty="0">
                        <a:solidFill>
                          <a:srgbClr val="A8246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A8246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3 945</a:t>
                      </a:r>
                      <a:endParaRPr lang="ru-RU" sz="2000" b="1" dirty="0">
                        <a:solidFill>
                          <a:srgbClr val="A8246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A8246F"/>
                          </a:solidFill>
                          <a:effectLst/>
                        </a:rPr>
                        <a:t>3 498</a:t>
                      </a:r>
                      <a:endParaRPr lang="ru-RU" sz="2000" b="1" dirty="0">
                        <a:solidFill>
                          <a:srgbClr val="A8246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A8246F"/>
                          </a:solidFill>
                          <a:effectLst/>
                        </a:rPr>
                        <a:t>8 266</a:t>
                      </a:r>
                      <a:endParaRPr lang="ru-RU" sz="2000" b="1" dirty="0">
                        <a:solidFill>
                          <a:srgbClr val="A8246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A8246F"/>
                          </a:solidFill>
                          <a:effectLst/>
                        </a:rPr>
                        <a:t>1 764</a:t>
                      </a:r>
                      <a:endParaRPr lang="ru-RU" sz="2000" b="1" dirty="0">
                        <a:solidFill>
                          <a:srgbClr val="A8246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A8246F"/>
                          </a:solidFill>
                          <a:effectLst/>
                        </a:rPr>
                        <a:t>6 502</a:t>
                      </a:r>
                      <a:endParaRPr lang="ru-RU" sz="2000" b="1" dirty="0">
                        <a:solidFill>
                          <a:srgbClr val="A8246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2427743"/>
            <a:ext cx="9612560" cy="384721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r>
              <a:rPr lang="ru-RU" sz="1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Организовано инклюзивное образование (</a:t>
            </a:r>
            <a:r>
              <a:rPr lang="ru-RU" sz="19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</a:t>
            </a:r>
            <a:r>
              <a:rPr lang="ru-RU" sz="1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коррекционных классов, </a:t>
            </a:r>
            <a:r>
              <a:rPr lang="ru-RU" sz="19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</a:t>
            </a:r>
            <a:r>
              <a:rPr lang="ru-RU" sz="1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детей)</a:t>
            </a:r>
            <a:endParaRPr lang="ru-RU" sz="19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74205"/>
              </p:ext>
            </p:extLst>
          </p:nvPr>
        </p:nvGraphicFramePr>
        <p:xfrm>
          <a:off x="3203848" y="2903190"/>
          <a:ext cx="5472608" cy="1828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37643"/>
                <a:gridCol w="3134965"/>
              </a:tblGrid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Альметьевский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Рыбно-Слободский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Буинский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Сармановский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Высокогорский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Тюлячинский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Нижнекамский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Черемшанский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Нурлатский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Приволжский район г.Казани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2050" name="Picture 2" descr="http://www.arhcity.ru/data/0/10okt1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1" y="3017540"/>
            <a:ext cx="2396911" cy="16424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02896" y="4515966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10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808" y="773543"/>
            <a:ext cx="8435280" cy="4158462"/>
          </a:xfrm>
          <a:noFill/>
        </p:spPr>
        <p:txBody>
          <a:bodyPr>
            <a:normAutofit/>
          </a:bodyPr>
          <a:lstStyle/>
          <a:p>
            <a:pPr marL="45705" indent="0" algn="just">
              <a:buNone/>
            </a:pPr>
            <a:endParaRPr lang="ru-RU" sz="2000" b="1" i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2000" b="1" i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2000" b="1" i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2000" b="1" i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2000" b="1" i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20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20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5496" y="1275606"/>
            <a:ext cx="9073008" cy="432048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/>
            <a:r>
              <a:rPr lang="ru-RU" sz="2400" b="1" kern="0" dirty="0">
                <a:solidFill>
                  <a:srgbClr val="A8246F"/>
                </a:solidFill>
              </a:rPr>
              <a:t>699</a:t>
            </a:r>
            <a:r>
              <a:rPr lang="ru-RU" sz="2400" b="1" kern="0" dirty="0">
                <a:solidFill>
                  <a:sysClr val="windowText" lastClr="000000"/>
                </a:solidFill>
              </a:rPr>
              <a:t> </a:t>
            </a:r>
            <a:r>
              <a:rPr lang="ru-RU" sz="2400" b="1" kern="0" dirty="0">
                <a:solidFill>
                  <a:srgbClr val="002060"/>
                </a:solidFill>
              </a:rPr>
              <a:t>сертифицированных школьных автобусов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496" y="1779662"/>
            <a:ext cx="9073008" cy="360040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/>
            <a:r>
              <a:rPr lang="ru-RU" sz="1900" b="1" kern="0" dirty="0">
                <a:solidFill>
                  <a:srgbClr val="002060"/>
                </a:solidFill>
                <a:cs typeface="Times New Roman" pitchFamily="18" charset="0"/>
              </a:rPr>
              <a:t>Все автобусы </a:t>
            </a:r>
            <a:r>
              <a:rPr lang="ru-RU" sz="1900" b="1" kern="0" dirty="0">
                <a:solidFill>
                  <a:srgbClr val="A8246F"/>
                </a:solidFill>
                <a:cs typeface="Times New Roman" pitchFamily="18" charset="0"/>
              </a:rPr>
              <a:t>переданы для обслуживания в АТП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5496" y="2228860"/>
            <a:ext cx="9073008" cy="50405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/>
            <a:r>
              <a:rPr lang="ru-RU" sz="1900" b="1" kern="0" dirty="0">
                <a:solidFill>
                  <a:srgbClr val="002060"/>
                </a:solidFill>
                <a:cs typeface="Times New Roman" pitchFamily="18" charset="0"/>
              </a:rPr>
              <a:t>Во всех муниципалитетах </a:t>
            </a:r>
            <a:r>
              <a:rPr lang="ru-RU" sz="1900" b="1" kern="0" dirty="0">
                <a:solidFill>
                  <a:srgbClr val="A8246F"/>
                </a:solidFill>
                <a:cs typeface="Times New Roman" pitchFamily="18" charset="0"/>
              </a:rPr>
              <a:t>заключены договоры </a:t>
            </a:r>
            <a:endParaRPr lang="ru-RU" sz="1900" b="1" kern="0" dirty="0" smtClean="0">
              <a:solidFill>
                <a:srgbClr val="A8246F"/>
              </a:solidFill>
              <a:cs typeface="Times New Roman" pitchFamily="18" charset="0"/>
            </a:endParaRPr>
          </a:p>
          <a:p>
            <a:pPr lvl="0" algn="ctr" defTabSz="914400"/>
            <a:r>
              <a:rPr lang="ru-RU" sz="1900" b="1" kern="0" dirty="0" smtClean="0">
                <a:solidFill>
                  <a:srgbClr val="002060"/>
                </a:solidFill>
                <a:cs typeface="Times New Roman" pitchFamily="18" charset="0"/>
              </a:rPr>
              <a:t>с </a:t>
            </a:r>
            <a:r>
              <a:rPr lang="ru-RU" sz="1900" b="1" kern="0" dirty="0">
                <a:solidFill>
                  <a:srgbClr val="002060"/>
                </a:solidFill>
                <a:cs typeface="Times New Roman" pitchFamily="18" charset="0"/>
              </a:rPr>
              <a:t>компаниями</a:t>
            </a:r>
            <a:r>
              <a:rPr lang="ru-RU" sz="1900" b="1" kern="0" dirty="0" smtClean="0">
                <a:solidFill>
                  <a:srgbClr val="002060"/>
                </a:solidFill>
                <a:cs typeface="Times New Roman" pitchFamily="18" charset="0"/>
              </a:rPr>
              <a:t>, </a:t>
            </a:r>
            <a:r>
              <a:rPr lang="ru-RU" sz="1900" b="1" kern="0" dirty="0">
                <a:solidFill>
                  <a:srgbClr val="002060"/>
                </a:solidFill>
                <a:cs typeface="Times New Roman" pitchFamily="18" charset="0"/>
              </a:rPr>
              <a:t>обслуживающими </a:t>
            </a:r>
            <a:r>
              <a:rPr lang="ru-RU" sz="1900" b="1" kern="0" dirty="0" err="1" smtClean="0">
                <a:solidFill>
                  <a:srgbClr val="002060"/>
                </a:solidFill>
                <a:cs typeface="Times New Roman" pitchFamily="18" charset="0"/>
              </a:rPr>
              <a:t>треккеры</a:t>
            </a:r>
            <a:endParaRPr lang="ru-RU" sz="1900" b="1" kern="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496" y="2852006"/>
            <a:ext cx="9073008" cy="576064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/>
            <a:r>
              <a:rPr lang="ru-RU" sz="1900" b="1" kern="0" dirty="0">
                <a:solidFill>
                  <a:srgbClr val="A8246F"/>
                </a:solidFill>
              </a:rPr>
              <a:t>Ответственным </a:t>
            </a:r>
            <a:r>
              <a:rPr lang="ru-RU" sz="1900" b="1" kern="0" dirty="0">
                <a:solidFill>
                  <a:srgbClr val="002060"/>
                </a:solidFill>
              </a:rPr>
              <a:t>за обеспечение доступности школьных автобусов </a:t>
            </a:r>
            <a:endParaRPr lang="ru-RU" sz="1900" b="1" kern="0" dirty="0" smtClean="0">
              <a:solidFill>
                <a:srgbClr val="002060"/>
              </a:solidFill>
            </a:endParaRPr>
          </a:p>
          <a:p>
            <a:pPr lvl="0" algn="ctr" defTabSz="914400"/>
            <a:r>
              <a:rPr lang="ru-RU" sz="1900" b="1" kern="0" dirty="0" smtClean="0">
                <a:solidFill>
                  <a:srgbClr val="002060"/>
                </a:solidFill>
              </a:rPr>
              <a:t>в </a:t>
            </a:r>
            <a:r>
              <a:rPr lang="ru-RU" sz="1900" b="1" kern="0" dirty="0">
                <a:solidFill>
                  <a:srgbClr val="002060"/>
                </a:solidFill>
              </a:rPr>
              <a:t>муниципалитетах является начальник отдела (управления) образования</a:t>
            </a:r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-324544" y="195486"/>
            <a:ext cx="8451496" cy="7429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Обеспечение безопасности перевозок 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учащихся школьными автобусами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5496" y="3531385"/>
            <a:ext cx="9073008" cy="576064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/>
            <a:r>
              <a:rPr lang="ru-RU" sz="1900" b="1" kern="0" dirty="0" smtClean="0">
                <a:solidFill>
                  <a:srgbClr val="A8246F"/>
                </a:solidFill>
              </a:rPr>
              <a:t>Горячая линия </a:t>
            </a:r>
            <a:r>
              <a:rPr lang="ru-RU" sz="1900" b="1" kern="0" dirty="0">
                <a:solidFill>
                  <a:srgbClr val="002060"/>
                </a:solidFill>
              </a:rPr>
              <a:t>в МОиН РТ по организации выездов обучающихся </a:t>
            </a:r>
            <a:endParaRPr lang="ru-RU" sz="1900" b="1" kern="0" dirty="0" smtClean="0">
              <a:solidFill>
                <a:srgbClr val="002060"/>
              </a:solidFill>
            </a:endParaRPr>
          </a:p>
          <a:p>
            <a:pPr lvl="0" algn="ctr" defTabSz="914400"/>
            <a:r>
              <a:rPr lang="ru-RU" sz="1900" b="1" kern="0" dirty="0" smtClean="0">
                <a:solidFill>
                  <a:srgbClr val="002060"/>
                </a:solidFill>
              </a:rPr>
              <a:t>по </a:t>
            </a:r>
            <a:r>
              <a:rPr lang="ru-RU" sz="1900" b="1" kern="0" dirty="0">
                <a:solidFill>
                  <a:srgbClr val="002060"/>
                </a:solidFill>
              </a:rPr>
              <a:t>Республике Татарстан и за ее пределы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96" y="4227934"/>
            <a:ext cx="9073008" cy="50405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/>
            <a:r>
              <a:rPr lang="ru-RU" sz="1900" b="1" kern="0" dirty="0">
                <a:solidFill>
                  <a:srgbClr val="A8246F"/>
                </a:solidFill>
              </a:rPr>
              <a:t>Специальный фонд резервных </a:t>
            </a:r>
            <a:r>
              <a:rPr lang="ru-RU" sz="1900" b="1" kern="0" dirty="0" smtClean="0">
                <a:solidFill>
                  <a:srgbClr val="A8246F"/>
                </a:solidFill>
              </a:rPr>
              <a:t>треккеров </a:t>
            </a:r>
            <a:endParaRPr lang="ru-RU" sz="1900" b="1" kern="0" dirty="0" smtClean="0">
              <a:solidFill>
                <a:srgbClr val="A8246F"/>
              </a:solidFill>
            </a:endParaRPr>
          </a:p>
          <a:p>
            <a:pPr lvl="0" algn="ctr" defTabSz="914400"/>
            <a:r>
              <a:rPr lang="ru-RU" sz="1900" b="1" kern="0" dirty="0" smtClean="0">
                <a:solidFill>
                  <a:srgbClr val="002060"/>
                </a:solidFill>
              </a:rPr>
              <a:t>для </a:t>
            </a:r>
            <a:r>
              <a:rPr lang="ru-RU" sz="1900" b="1" kern="0" dirty="0">
                <a:solidFill>
                  <a:srgbClr val="002060"/>
                </a:solidFill>
              </a:rPr>
              <a:t>замены в случае поломки основных</a:t>
            </a:r>
          </a:p>
        </p:txBody>
      </p:sp>
      <p:pic>
        <p:nvPicPr>
          <p:cNvPr id="31" name="Picture 2" descr="C:\Users\Надежда\Desktop\DSC_6052-Platono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12037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515966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355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993" y="9418"/>
            <a:ext cx="8451496" cy="742950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Совершенствование профориентационной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808" y="773543"/>
            <a:ext cx="8435280" cy="4158462"/>
          </a:xfrm>
          <a:noFill/>
        </p:spPr>
        <p:txBody>
          <a:bodyPr>
            <a:normAutofit/>
          </a:bodyPr>
          <a:lstStyle/>
          <a:p>
            <a:pPr marL="45705" indent="0" algn="just">
              <a:buNone/>
            </a:pPr>
            <a:endParaRPr lang="ru-RU" sz="2000" b="1" i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2000" b="1" i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2000" b="1" i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2000" b="1" i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2000" b="1" i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20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20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36512" y="627534"/>
            <a:ext cx="9294363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A8246F"/>
                </a:solidFill>
              </a:rPr>
              <a:t>«</a:t>
            </a:r>
            <a:r>
              <a:rPr lang="ru-RU" sz="3200" dirty="0">
                <a:solidFill>
                  <a:srgbClr val="A8246F"/>
                </a:solidFill>
              </a:rPr>
              <a:t>Карта профориентации»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496" y="1453147"/>
            <a:ext cx="9073008" cy="806072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Индивидуальная </a:t>
            </a:r>
          </a:p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</a:rPr>
              <a:t>для учащегося с рекомендациями по выбору </a:t>
            </a:r>
          </a:p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</a:rPr>
              <a:t>профессиональной направленности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496" y="2330698"/>
            <a:ext cx="9073008" cy="673100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Образовательной организации </a:t>
            </a:r>
          </a:p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</a:rPr>
              <a:t>с анализом предпочтений учащихся школы</a:t>
            </a: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816" y="2513764"/>
            <a:ext cx="695325" cy="49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137" y="2259219"/>
            <a:ext cx="649287" cy="45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788" y="2571750"/>
            <a:ext cx="647700" cy="45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5496" y="3075806"/>
            <a:ext cx="9073008" cy="792088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МОУО </a:t>
            </a:r>
            <a:endParaRPr lang="ru-RU" smtClean="0">
              <a:solidFill>
                <a:srgbClr val="A824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b="1" smtClean="0">
                <a:solidFill>
                  <a:srgbClr val="002060"/>
                </a:solidFill>
              </a:rPr>
              <a:t>с </a:t>
            </a:r>
            <a:r>
              <a:rPr lang="ru-RU" b="1" dirty="0">
                <a:solidFill>
                  <a:srgbClr val="002060"/>
                </a:solidFill>
              </a:rPr>
              <a:t>анализом предпочтений учащихся района</a:t>
            </a:r>
          </a:p>
        </p:txBody>
      </p:sp>
      <p:pic>
        <p:nvPicPr>
          <p:cNvPr id="24" name="Рисунок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5806"/>
            <a:ext cx="166965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5496" y="3939902"/>
            <a:ext cx="9073008" cy="741238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Татарстан </a:t>
            </a:r>
          </a:p>
          <a:p>
            <a:pPr algn="ctr">
              <a:defRPr/>
            </a:pPr>
            <a:endParaRPr lang="ru-RU" sz="5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</a:rPr>
              <a:t>общие итоги мониторинга учащихся</a:t>
            </a:r>
          </a:p>
        </p:txBody>
      </p:sp>
      <p:pic>
        <p:nvPicPr>
          <p:cNvPr id="26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350" y="3818307"/>
            <a:ext cx="1318122" cy="91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4" y="1481361"/>
            <a:ext cx="1745275" cy="116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602162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664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71456"/>
            <a:ext cx="8229600" cy="742950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 Развитие сети ресурсных центров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555530"/>
            <a:ext cx="8513672" cy="4376479"/>
          </a:xfrm>
        </p:spPr>
        <p:txBody>
          <a:bodyPr>
            <a:normAutofit/>
          </a:bodyPr>
          <a:lstStyle/>
          <a:p>
            <a:pPr marL="45705" indent="0" algn="ctr">
              <a:buNone/>
            </a:pPr>
            <a:endParaRPr lang="ru-RU" sz="1200" b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r>
              <a:rPr lang="ru-RU" sz="1900" b="1" dirty="0" smtClean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2015 год</a:t>
            </a:r>
            <a:r>
              <a:rPr lang="ru-RU" sz="19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</a:t>
            </a: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– 9 ресурсных центров</a:t>
            </a:r>
          </a:p>
          <a:p>
            <a:pPr marL="45705" indent="0" algn="just">
              <a:buNone/>
            </a:pP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Объем финансирования из бюджета РТ:</a:t>
            </a:r>
          </a:p>
          <a:p>
            <a:pPr marL="388484"/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ремонт – </a:t>
            </a:r>
            <a:r>
              <a:rPr lang="ru-RU" sz="19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681,3</a:t>
            </a: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млн.рублей</a:t>
            </a:r>
          </a:p>
          <a:p>
            <a:pPr marL="388484"/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закупка оборудования – </a:t>
            </a:r>
            <a:r>
              <a:rPr lang="ru-RU" sz="19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107</a:t>
            </a: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млн.рублей</a:t>
            </a:r>
            <a:endParaRPr lang="ru-RU" sz="19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>
              <a:buNone/>
            </a:pPr>
            <a:endParaRPr lang="ru-RU" sz="1400" b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>
              <a:buNone/>
            </a:pP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Конкурс – </a:t>
            </a:r>
            <a:r>
              <a:rPr lang="ru-RU" sz="19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3,2 чел. на 1 бюджетное место </a:t>
            </a: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(увеличился в 2015 </a:t>
            </a:r>
            <a:r>
              <a:rPr lang="ru-RU" sz="19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году </a:t>
            </a: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на </a:t>
            </a:r>
            <a:r>
              <a:rPr lang="ru-RU" sz="19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13,8</a:t>
            </a: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%) </a:t>
            </a:r>
          </a:p>
          <a:p>
            <a:pPr marL="45705" indent="0">
              <a:buNone/>
            </a:pP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Средний балл аттестата – </a:t>
            </a:r>
            <a:r>
              <a:rPr lang="ru-RU" sz="19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4,3 </a:t>
            </a: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(увеличился в 2015 </a:t>
            </a:r>
            <a:r>
              <a:rPr lang="ru-RU" sz="19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году </a:t>
            </a: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на </a:t>
            </a:r>
            <a:r>
              <a:rPr lang="ru-RU" sz="19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10,4</a:t>
            </a: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%)</a:t>
            </a:r>
            <a:endParaRPr lang="ru-RU" sz="1900" b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>
              <a:buNone/>
            </a:pPr>
            <a:endParaRPr lang="ru-RU" sz="1400" b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>
              <a:buNone/>
            </a:pPr>
            <a:r>
              <a:rPr lang="ru-RU" sz="1900" b="1" dirty="0" smtClean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2016 год </a:t>
            </a: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– 6 ресурсных центров </a:t>
            </a:r>
            <a:endParaRPr lang="ru-RU" sz="1900" b="1" dirty="0" smtClean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>
              <a:buNone/>
            </a:pPr>
            <a:r>
              <a:rPr lang="ru-RU" sz="19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Объем </a:t>
            </a: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финансирования из бюджета РТ:</a:t>
            </a:r>
          </a:p>
          <a:p>
            <a:pPr marL="388484"/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ремонт – </a:t>
            </a:r>
            <a:r>
              <a:rPr lang="ru-RU" sz="19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671</a:t>
            </a: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млн.рублей</a:t>
            </a:r>
            <a:endParaRPr lang="ru-RU" sz="19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388484"/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закупка оборудования – </a:t>
            </a:r>
            <a:r>
              <a:rPr lang="ru-RU" sz="19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107</a:t>
            </a:r>
            <a:r>
              <a:rPr lang="ru-RU" sz="19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млн.рублей</a:t>
            </a:r>
            <a:endParaRPr lang="ru-RU" sz="18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18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18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00826" y="4429140"/>
            <a:ext cx="2133600" cy="273844"/>
          </a:xfrm>
        </p:spPr>
        <p:txBody>
          <a:bodyPr/>
          <a:lstStyle/>
          <a:p>
            <a:fld id="{7B0860F1-307B-49B9-808A-EB6156C47E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5427696" y="915568"/>
            <a:ext cx="3320777" cy="1368152"/>
            <a:chOff x="5355679" y="915566"/>
            <a:chExt cx="3491486" cy="1432326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13" name="Picture 3" descr="Z:\Common\УПРАВЛЕНИЕ ПРОФЕССИОНАЛЬНОГО ОБРАЗОВАНИЯ\!ОТДЕЛ РАЗВИТИЯ СРЕДНЕГО ПРОФОБРАЗОВАНИЯ\5. Байгушев М.В\Информация по РЦ для инвестиционного портала\Техникум нефтехимии и нефтепереработки\Рисунок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3" r="12387" b="11806"/>
            <a:stretch/>
          </p:blipFill>
          <p:spPr bwMode="auto">
            <a:xfrm>
              <a:off x="5355679" y="915566"/>
              <a:ext cx="1682525" cy="1432326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Z:\Common\!  БАННЕРЫ НА АВГУСТОВКУ 2015\СПО\ФОТО ДЛЯ БАННЕРОВ\ДУальное обучение\КВЗ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1" t="2329" r="16658" b="2956"/>
            <a:stretch/>
          </p:blipFill>
          <p:spPr bwMode="auto">
            <a:xfrm>
              <a:off x="7077110" y="915566"/>
              <a:ext cx="1770055" cy="1432326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5427696" y="3219822"/>
            <a:ext cx="3320777" cy="1512168"/>
            <a:chOff x="5364088" y="3124942"/>
            <a:chExt cx="3320777" cy="1512168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15" name="Picture 12" descr="Z:\Common\УПРАВЛЕНИЕ ПРОФЕССИОНАЛЬНОГО ОБРАЗОВАНИЯ\!ОТДЕЛ РАЗВИТИЯ СРЕДНЕГО ПРОФОБРАЗОВАНИЯ\5. Байгушев М.В\Новая папка (2)\Lehre_Foto_Waltraud_Grubitzsch_Archiv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4" t="4671" r="-12758" b="-4671"/>
            <a:stretch/>
          </p:blipFill>
          <p:spPr bwMode="auto">
            <a:xfrm>
              <a:off x="5364088" y="3124942"/>
              <a:ext cx="1864600" cy="1512168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1" descr="Z:\Common\УПРАВЛЕНИЕ ПРОФЕССИОНАЛЬНОГО ОБРАЗОВАНИЯ\!ОТДЕЛ РАЗВИТИЯ СРЕДНЕГО ПРОФОБРАЗОВАНИЯ\5. Байгушев М.В\Новая папка (2)\158A2803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87"/>
            <a:stretch/>
          </p:blipFill>
          <p:spPr bwMode="auto">
            <a:xfrm>
              <a:off x="6997288" y="3124942"/>
              <a:ext cx="1687577" cy="1442985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Номер слайда 3"/>
          <p:cNvSpPr txBox="1">
            <a:spLocks/>
          </p:cNvSpPr>
          <p:nvPr/>
        </p:nvSpPr>
        <p:spPr>
          <a:xfrm>
            <a:off x="6974904" y="4602162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defPPr>
              <a:defRPr lang="ru-RU"/>
            </a:defPPr>
            <a:lvl1pPr marL="0" algn="r" defTabSz="91406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22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63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090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24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45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167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00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28" algn="l" defTabSz="9140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05E0CB1-8A1B-4CAB-B415-0D4429571300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037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0608"/>
            <a:ext cx="8229600" cy="742950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 Развитие движения WORLDSKILLS </a:t>
            </a:r>
            <a:b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в Республике Татарстан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808" y="915566"/>
            <a:ext cx="8435280" cy="4158462"/>
          </a:xfrm>
        </p:spPr>
        <p:txBody>
          <a:bodyPr>
            <a:normAutofit/>
          </a:bodyPr>
          <a:lstStyle/>
          <a:p>
            <a:pPr marL="45705" indent="0" algn="ctr">
              <a:buNone/>
            </a:pPr>
            <a:r>
              <a:rPr lang="ru-RU" sz="2100" b="1" dirty="0" smtClean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2019 год </a:t>
            </a:r>
            <a:r>
              <a:rPr lang="ru-RU" sz="21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–  мировой </a:t>
            </a:r>
            <a:r>
              <a:rPr lang="ru-RU" sz="21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чемпионат по профессиональному мастерству WorldSkills Competition в г.Казани</a:t>
            </a:r>
          </a:p>
          <a:p>
            <a:pPr marL="45705" indent="0">
              <a:buNone/>
            </a:pPr>
            <a:endParaRPr lang="ru-RU" sz="10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>
              <a:buNone/>
            </a:pPr>
            <a:r>
              <a:rPr lang="ru-RU" sz="20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Мероприятия</a:t>
            </a:r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по подготовке кандидатов от РТ</a:t>
            </a:r>
          </a:p>
          <a:p>
            <a:pPr marL="388484">
              <a:lnSpc>
                <a:spcPct val="120000"/>
              </a:lnSpc>
            </a:pPr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модернизация образовательных технологий</a:t>
            </a:r>
          </a:p>
          <a:p>
            <a:pPr marL="388484">
              <a:lnSpc>
                <a:spcPct val="120000"/>
              </a:lnSpc>
            </a:pPr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подготовка квалифицированных кадров</a:t>
            </a:r>
          </a:p>
          <a:p>
            <a:pPr marL="388484">
              <a:lnSpc>
                <a:spcPct val="120000"/>
              </a:lnSpc>
            </a:pPr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развитие инфраструктуры</a:t>
            </a:r>
          </a:p>
          <a:p>
            <a:pPr marL="388484">
              <a:lnSpc>
                <a:spcPct val="120000"/>
              </a:lnSpc>
            </a:pPr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подготовка республиканской команды</a:t>
            </a:r>
          </a:p>
          <a:p>
            <a:pPr marL="45705" indent="0">
              <a:buNone/>
            </a:pPr>
            <a:endParaRPr lang="ru-RU" sz="10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>
              <a:buNone/>
            </a:pPr>
            <a:r>
              <a:rPr lang="ru-RU" sz="2100" b="1" dirty="0" smtClean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2017 год </a:t>
            </a:r>
            <a:r>
              <a:rPr lang="ru-RU" sz="21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– подготовка </a:t>
            </a:r>
            <a:r>
              <a:rPr lang="ru-RU" sz="21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по всем профессиям WorldSkills сконцентрирована в ресурсных центрах</a:t>
            </a:r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http://z141649.infobox.ru/imgnm/%D0%A06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t="10601" r="11722" b="10609"/>
          <a:stretch/>
        </p:blipFill>
        <p:spPr bwMode="auto">
          <a:xfrm>
            <a:off x="8098515" y="90489"/>
            <a:ext cx="914400" cy="67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Рабочие документы\WS\Фото\IMG_070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6965" y="1923678"/>
            <a:ext cx="2675950" cy="168534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515966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204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90553"/>
            <a:ext cx="8229600" cy="581005"/>
          </a:xfrm>
        </p:spPr>
        <p:txBody>
          <a:bodyPr>
            <a:normAutofit fontScale="90000"/>
          </a:bodyPr>
          <a:lstStyle/>
          <a:p>
            <a:r>
              <a:rPr lang="ru-RU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</a:rPr>
              <a:t>Государственные программы </a:t>
            </a:r>
            <a:br>
              <a:rPr lang="ru-RU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</a:rPr>
            </a:br>
            <a:r>
              <a:rPr lang="ru-RU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</a:rPr>
              <a:t>отрасли «Образование» в 2015 году</a:t>
            </a:r>
            <a:endParaRPr lang="ru-RU" sz="2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4" y="979033"/>
            <a:ext cx="8568952" cy="3896973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ru-RU" sz="20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Государственная программа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«Развитие образования и науки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     Республики Татарстан на 2014 - 2020 годы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»</a:t>
            </a:r>
            <a:r>
              <a:rPr lang="ru-RU" sz="2000" b="1" dirty="0">
                <a:solidFill>
                  <a:srgbClr val="A8246F"/>
                </a:solidFill>
                <a:ea typeface="Calibri"/>
                <a:cs typeface="Times New Roman"/>
              </a:rPr>
              <a:t> </a:t>
            </a:r>
          </a:p>
          <a:p>
            <a:pPr lvl="0" algn="just">
              <a:lnSpc>
                <a:spcPct val="115000"/>
              </a:lnSpc>
            </a:pPr>
            <a:r>
              <a:rPr lang="ru-RU" sz="20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Государственная программа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«Сохранение, изучение и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     развитие государственных языков Республики Татарстан и 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     других языков в Республике Татарстан на 2014 - 2020 годы»                                   </a:t>
            </a:r>
          </a:p>
          <a:p>
            <a:pPr lvl="0" algn="just">
              <a:lnSpc>
                <a:spcPct val="115000"/>
              </a:lnSpc>
            </a:pPr>
            <a:r>
              <a:rPr lang="ru-RU" sz="20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Государственная программа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«Стратегическое управление талантами в Республике Татарстан на 2015 - 2020 годы» </a:t>
            </a:r>
            <a:endParaRPr lang="en-US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sz="20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Стратегия развития образования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«Киләчәк» - «Будущее» </a:t>
            </a:r>
            <a:r>
              <a:rPr lang="ru-RU" sz="2000" b="1" dirty="0">
                <a:solidFill>
                  <a:srgbClr val="0070C0"/>
                </a:solidFill>
                <a:ea typeface="Calibri"/>
                <a:cs typeface="Times New Roman"/>
              </a:rPr>
              <a:t>на 2010 - 2015 </a:t>
            </a:r>
            <a:r>
              <a:rPr lang="ru-RU" sz="2000" b="1" dirty="0" smtClean="0">
                <a:solidFill>
                  <a:srgbClr val="0070C0"/>
                </a:solidFill>
                <a:ea typeface="Calibri"/>
                <a:cs typeface="Times New Roman"/>
              </a:rPr>
              <a:t>годы</a:t>
            </a:r>
            <a:endParaRPr lang="ru-RU" sz="1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457022"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  <a:p>
            <a:pPr algn="just"/>
            <a:endParaRPr lang="ru-RU" sz="1800" dirty="0"/>
          </a:p>
          <a:p>
            <a:pPr algn="just"/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C:\Users\Шарафутдинова\Pictures\38dac590f74c38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35648"/>
            <a:ext cx="1475656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53015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30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077584"/>
            <a:ext cx="8965660" cy="4158462"/>
          </a:xfrm>
        </p:spPr>
        <p:txBody>
          <a:bodyPr>
            <a:normAutofit/>
          </a:bodyPr>
          <a:lstStyle/>
          <a:p>
            <a:pPr marL="45705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2016 год </a:t>
            </a:r>
            <a:r>
              <a:rPr lang="ru-RU" sz="18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–</a:t>
            </a:r>
            <a:r>
              <a:rPr lang="ru-RU" sz="1800" b="1" dirty="0" smtClean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центры </a:t>
            </a:r>
            <a:r>
              <a:rPr lang="ru-RU" sz="18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аттестации по профессиональным стандартам и стандартам WorldSkills</a:t>
            </a:r>
          </a:p>
          <a:p>
            <a:pPr marL="45705" indent="0" algn="ctr">
              <a:spcBef>
                <a:spcPts val="0"/>
              </a:spcBef>
              <a:buNone/>
            </a:pPr>
            <a:endParaRPr lang="ru-RU" sz="18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388484">
              <a:spcBef>
                <a:spcPts val="0"/>
              </a:spcBef>
            </a:pPr>
            <a:r>
              <a:rPr lang="ru-RU" sz="18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в </a:t>
            </a:r>
            <a:r>
              <a:rPr lang="ru-RU" sz="18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г.Набережные </a:t>
            </a:r>
            <a:r>
              <a:rPr lang="ru-RU" sz="18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Челны («Машиностроение»)</a:t>
            </a:r>
          </a:p>
          <a:p>
            <a:pPr marL="388484">
              <a:spcBef>
                <a:spcPts val="0"/>
              </a:spcBef>
            </a:pPr>
            <a:r>
              <a:rPr lang="ru-RU" sz="18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в </a:t>
            </a:r>
            <a:r>
              <a:rPr lang="ru-RU" sz="1800" b="1" dirty="0" err="1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г.Нижнекамске</a:t>
            </a:r>
            <a:r>
              <a:rPr lang="ru-RU" sz="18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(«Нефтехимия»)</a:t>
            </a:r>
            <a:endParaRPr lang="ru-RU" sz="1800" b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>
              <a:spcBef>
                <a:spcPts val="0"/>
              </a:spcBef>
              <a:buNone/>
            </a:pPr>
            <a:endParaRPr lang="ru-RU" sz="1800" b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2016 год</a:t>
            </a:r>
            <a:r>
              <a:rPr lang="ru-RU" sz="18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– создание </a:t>
            </a:r>
            <a:r>
              <a:rPr lang="ru-RU" sz="18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в г.Казани МЦК в области информационных и коммуникационных технологий (на базе Казанского техникума информационных технологий и связи)</a:t>
            </a:r>
          </a:p>
          <a:p>
            <a:pPr marL="45705" indent="0">
              <a:spcBef>
                <a:spcPts val="0"/>
              </a:spcBef>
              <a:buNone/>
            </a:pPr>
            <a:endParaRPr lang="ru-RU" sz="18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Софинансирование МЦК в РТ ежегодно в 2016-2017 </a:t>
            </a:r>
            <a:r>
              <a:rPr lang="ru-RU" sz="1800" b="1" dirty="0" smtClean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годах</a:t>
            </a:r>
            <a:endParaRPr lang="ru-RU" sz="1800" b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>
              <a:spcBef>
                <a:spcPts val="0"/>
              </a:spcBef>
              <a:buNone/>
            </a:pPr>
            <a:endParaRPr lang="ru-RU" sz="18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331350" indent="-285645">
              <a:spcBef>
                <a:spcPts val="0"/>
              </a:spcBef>
            </a:pPr>
            <a:r>
              <a:rPr lang="ru-RU" sz="18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из федерального бюджета - </a:t>
            </a:r>
            <a:r>
              <a:rPr lang="ru-RU" sz="18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150</a:t>
            </a:r>
            <a:r>
              <a:rPr lang="ru-RU" sz="18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млн.рублей</a:t>
            </a:r>
          </a:p>
          <a:p>
            <a:pPr marL="331350" indent="-285645">
              <a:spcBef>
                <a:spcPts val="0"/>
              </a:spcBef>
            </a:pPr>
            <a:r>
              <a:rPr lang="ru-RU" sz="18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из регионального бюджета - </a:t>
            </a:r>
            <a:r>
              <a:rPr lang="ru-RU" sz="18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150</a:t>
            </a:r>
            <a:r>
              <a:rPr lang="ru-RU" sz="18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млн.рублей</a:t>
            </a:r>
          </a:p>
          <a:p>
            <a:pPr marL="45705" indent="0">
              <a:spcBef>
                <a:spcPts val="0"/>
              </a:spcBef>
              <a:buNone/>
            </a:pPr>
            <a:endParaRPr lang="ru-RU" sz="18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>
              <a:spcBef>
                <a:spcPts val="0"/>
              </a:spcBef>
              <a:buNone/>
            </a:pPr>
            <a:endParaRPr lang="ru-RU" sz="18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ru-RU" sz="1800" dirty="0"/>
          </a:p>
          <a:p>
            <a:pPr>
              <a:spcBef>
                <a:spcPts val="0"/>
              </a:spcBef>
            </a:pPr>
            <a:endParaRPr lang="ru-RU" sz="1800" dirty="0"/>
          </a:p>
          <a:p>
            <a:pPr>
              <a:spcBef>
                <a:spcPts val="0"/>
              </a:spcBef>
            </a:pPr>
            <a:endParaRPr lang="ru-RU" sz="1800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http://z141649.infobox.ru/imgnm/%D0%A06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t="10601" r="11722" b="10609"/>
          <a:stretch/>
        </p:blipFill>
        <p:spPr bwMode="auto">
          <a:xfrm>
            <a:off x="8100392" y="64991"/>
            <a:ext cx="914400" cy="672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00608"/>
            <a:ext cx="8229600" cy="742950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 Развитие движения WORLDSKILLS </a:t>
            </a:r>
            <a:b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в Республике Татарстан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433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10130"/>
            <a:ext cx="9193565" cy="51637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1470"/>
            <a:ext cx="7848872" cy="85725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филиалов по субъектам РФ </a:t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 соответствии с мониторингом эффективности вузов)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5121366"/>
              </p:ext>
            </p:extLst>
          </p:nvPr>
        </p:nvGraphicFramePr>
        <p:xfrm>
          <a:off x="1547664" y="1033626"/>
          <a:ext cx="6264696" cy="348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544"/>
                <a:gridCol w="2036832"/>
                <a:gridCol w="1234440"/>
                <a:gridCol w="1234440"/>
                <a:gridCol w="1234440"/>
              </a:tblGrid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№ п/п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Наименование субъекта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Всего 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Головные вузы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Филиалы</a:t>
                      </a:r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1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Москва</a:t>
                      </a:r>
                      <a:endParaRPr lang="ru-RU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259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253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2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Московская </a:t>
                      </a: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область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123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3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Санкт-Петербург</a:t>
                      </a:r>
                      <a:endParaRPr lang="ru-RU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Краснодарский </a:t>
                      </a: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край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Свердловская </a:t>
                      </a: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область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Республика </a:t>
                      </a:r>
                      <a:r>
                        <a:rPr lang="ru-RU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Татарстан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ru-RU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7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Ростовская </a:t>
                      </a: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область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Ставропольский </a:t>
                      </a: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край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9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Дагестан</a:t>
                      </a:r>
                      <a:endParaRPr lang="ru-RU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Нижегородская </a:t>
                      </a: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область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515966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606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8600"/>
            <a:ext cx="8229600" cy="74295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 Стратегические документы в сфере воспитания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05576"/>
            <a:ext cx="8784976" cy="4158462"/>
          </a:xfrm>
        </p:spPr>
        <p:txBody>
          <a:bodyPr>
            <a:normAutofit/>
          </a:bodyPr>
          <a:lstStyle/>
          <a:p>
            <a:pPr lvl="0">
              <a:buClr>
                <a:srgbClr val="0070C0"/>
              </a:buClr>
            </a:pPr>
            <a:r>
              <a:rPr lang="ru-RU" sz="1800" b="1" dirty="0">
                <a:solidFill>
                  <a:srgbClr val="A8246F"/>
                </a:solidFill>
              </a:rPr>
              <a:t>Указ  Президента  Российской Федерации от 24 марта 2014 года № 172                  </a:t>
            </a:r>
            <a:r>
              <a:rPr lang="ru-RU" sz="1800" b="1" dirty="0">
                <a:solidFill>
                  <a:srgbClr val="0070C0"/>
                </a:solidFill>
              </a:rPr>
              <a:t>«О всероссийском физкультурно-оздоровительном комплексе «Готов к труду и обороне (ГТО)»</a:t>
            </a:r>
          </a:p>
          <a:p>
            <a:pPr lvl="0"/>
            <a:endParaRPr lang="ru-RU" sz="800" b="1" dirty="0">
              <a:solidFill>
                <a:srgbClr val="0070C0"/>
              </a:solidFill>
            </a:endParaRPr>
          </a:p>
          <a:p>
            <a:pPr lvl="0"/>
            <a:r>
              <a:rPr lang="ru-RU" sz="1800" b="1" dirty="0">
                <a:solidFill>
                  <a:srgbClr val="0070C0"/>
                </a:solidFill>
              </a:rPr>
              <a:t>Концепция развития дополнительного образования детей </a:t>
            </a:r>
            <a:r>
              <a:rPr lang="ru-RU" sz="1800" b="1" dirty="0">
                <a:solidFill>
                  <a:srgbClr val="A8246F"/>
                </a:solidFill>
              </a:rPr>
              <a:t>(распоряжение Правительства Российской Федерации от </a:t>
            </a:r>
            <a:r>
              <a:rPr lang="ru-RU" sz="1800" b="1" dirty="0" smtClean="0">
                <a:solidFill>
                  <a:srgbClr val="A8246F"/>
                </a:solidFill>
              </a:rPr>
              <a:t>04.09.2014 </a:t>
            </a:r>
            <a:r>
              <a:rPr lang="ru-RU" sz="1800" b="1" dirty="0">
                <a:solidFill>
                  <a:srgbClr val="A8246F"/>
                </a:solidFill>
              </a:rPr>
              <a:t>№ 1726-р)</a:t>
            </a:r>
          </a:p>
          <a:p>
            <a:pPr lvl="0"/>
            <a:endParaRPr lang="ru-RU" sz="800" b="1" dirty="0">
              <a:solidFill>
                <a:srgbClr val="0070C0"/>
              </a:solidFill>
            </a:endParaRPr>
          </a:p>
          <a:p>
            <a:pPr lvl="0"/>
            <a:r>
              <a:rPr lang="ru-RU" sz="1800" b="1" dirty="0">
                <a:solidFill>
                  <a:srgbClr val="0070C0"/>
                </a:solidFill>
              </a:rPr>
              <a:t>Стратегия развития воспитания в Российской Федерации на период до 2025 года </a:t>
            </a:r>
            <a:r>
              <a:rPr lang="ru-RU" sz="1800" b="1" dirty="0">
                <a:solidFill>
                  <a:srgbClr val="A8246F"/>
                </a:solidFill>
              </a:rPr>
              <a:t>(распоряжение Правительства Российской Федерации от </a:t>
            </a:r>
            <a:r>
              <a:rPr lang="ru-RU" sz="1800" b="1" dirty="0" smtClean="0">
                <a:solidFill>
                  <a:srgbClr val="A8246F"/>
                </a:solidFill>
              </a:rPr>
              <a:t>29.05.2015 </a:t>
            </a:r>
            <a:r>
              <a:rPr lang="ru-RU" sz="1800" b="1" dirty="0">
                <a:solidFill>
                  <a:srgbClr val="A8246F"/>
                </a:solidFill>
              </a:rPr>
              <a:t>№ 996-р)</a:t>
            </a:r>
          </a:p>
          <a:p>
            <a:pPr marL="0" indent="0">
              <a:buNone/>
            </a:pPr>
            <a:endParaRPr lang="ru-RU" sz="800" b="1" dirty="0">
              <a:solidFill>
                <a:srgbClr val="0070C0"/>
              </a:solidFill>
            </a:endParaRPr>
          </a:p>
          <a:p>
            <a:pPr lvl="0">
              <a:buClr>
                <a:srgbClr val="0070C0"/>
              </a:buClr>
            </a:pPr>
            <a:r>
              <a:rPr lang="ru-RU" sz="1800" b="1" dirty="0">
                <a:solidFill>
                  <a:srgbClr val="A8246F"/>
                </a:solidFill>
              </a:rPr>
              <a:t>Указ Президента Российской Федерации от 29 октября 2015 года </a:t>
            </a:r>
            <a:r>
              <a:rPr lang="ru-RU" sz="1800" b="1" dirty="0">
                <a:solidFill>
                  <a:srgbClr val="0070C0"/>
                </a:solidFill>
              </a:rPr>
              <a:t>«О создании Общероссийской общественно-государственной организации «Российское движение школьников»</a:t>
            </a:r>
          </a:p>
          <a:p>
            <a:pPr algn="just"/>
            <a:endParaRPr lang="ru-RU" sz="1800" b="1" dirty="0">
              <a:solidFill>
                <a:srgbClr val="0070C0"/>
              </a:solidFill>
            </a:endParaRPr>
          </a:p>
          <a:p>
            <a:pPr algn="just"/>
            <a:endParaRPr lang="ru-RU" sz="1800" b="1" dirty="0">
              <a:solidFill>
                <a:srgbClr val="0070C0"/>
              </a:solidFill>
            </a:endParaRPr>
          </a:p>
          <a:p>
            <a:endParaRPr lang="ru-RU" sz="1800" b="1" dirty="0">
              <a:solidFill>
                <a:srgbClr val="0070C0"/>
              </a:solidFill>
            </a:endParaRPr>
          </a:p>
          <a:p>
            <a:endParaRPr lang="ru-RU" sz="1800" b="1" dirty="0">
              <a:solidFill>
                <a:srgbClr val="0070C0"/>
              </a:solidFill>
            </a:endParaRPr>
          </a:p>
          <a:p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515966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08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5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71456"/>
            <a:ext cx="8229600" cy="742950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" y="627534"/>
            <a:ext cx="8435280" cy="4158462"/>
          </a:xfrm>
        </p:spPr>
        <p:txBody>
          <a:bodyPr>
            <a:normAutofit/>
          </a:bodyPr>
          <a:lstStyle/>
          <a:p>
            <a:pPr algn="just"/>
            <a:endParaRPr lang="ru-RU" sz="1800" dirty="0"/>
          </a:p>
          <a:p>
            <a:pPr algn="just"/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0490407"/>
              </p:ext>
            </p:extLst>
          </p:nvPr>
        </p:nvGraphicFramePr>
        <p:xfrm>
          <a:off x="142846" y="1189593"/>
          <a:ext cx="8885202" cy="324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1600" y="53216"/>
            <a:ext cx="7632848" cy="769441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Охват детей научно-техническим творчеством</a:t>
            </a:r>
            <a:b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2010-2015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годы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(% от количества учащихся)</a:t>
            </a:r>
            <a:endParaRPr lang="ru-RU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059832" y="843558"/>
            <a:ext cx="3596248" cy="353766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none" lIns="91410" tIns="45705" rIns="91410" bIns="45705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70C0"/>
                </a:solidFill>
              </a:rPr>
              <a:t>В Российской Федерации – </a:t>
            </a:r>
            <a:r>
              <a:rPr lang="ru-RU" sz="2000" b="1" dirty="0">
                <a:solidFill>
                  <a:srgbClr val="A8246F"/>
                </a:solidFill>
              </a:rPr>
              <a:t>4%</a:t>
            </a:r>
          </a:p>
        </p:txBody>
      </p:sp>
      <p:pic>
        <p:nvPicPr>
          <p:cNvPr id="13" name="Picture 2" descr="C:\Users\Afanaseva\Desktop\сам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515966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14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167544" y="4029912"/>
            <a:ext cx="5389024" cy="63007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75000">
                <a:srgbClr val="D9D9D9">
                  <a:lumMod val="32000"/>
                  <a:lumOff val="68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sz="140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73464" y="2813508"/>
            <a:ext cx="5383106" cy="1054386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67500"/>
                  <a:satMod val="115000"/>
                </a:srgbClr>
              </a:gs>
              <a:gs pos="69000">
                <a:srgbClr val="0070C0">
                  <a:shade val="100000"/>
                  <a:satMod val="115000"/>
                  <a:alpha val="53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sz="140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67544" y="195486"/>
            <a:ext cx="5389024" cy="1080120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67500"/>
                  <a:satMod val="115000"/>
                </a:srgbClr>
              </a:gs>
              <a:gs pos="69000">
                <a:srgbClr val="0070C0">
                  <a:shade val="100000"/>
                  <a:satMod val="115000"/>
                  <a:alpha val="53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sz="140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67544" y="1429860"/>
            <a:ext cx="5389024" cy="70985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75000">
                <a:srgbClr val="D9D9D9">
                  <a:lumMod val="32000"/>
                  <a:lumOff val="68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sz="1400"/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2915816" y="249492"/>
            <a:ext cx="5940660" cy="469852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Стратегия развития воспитания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Российской Федерации на период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2025 года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altLang="ru-RU" sz="1200" b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altLang="ru-RU" sz="1500" b="1" dirty="0">
              <a:solidFill>
                <a:srgbClr val="0070C0"/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ru-RU" sz="1700" b="1" dirty="0">
                <a:solidFill>
                  <a:srgbClr val="0070C0"/>
                </a:solidFill>
              </a:rPr>
              <a:t>Распоряжение Правительства Российской Федерации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ru-RU" sz="1700" b="1" dirty="0">
                <a:solidFill>
                  <a:srgbClr val="0070C0"/>
                </a:solidFill>
              </a:rPr>
              <a:t>от 29 мая </a:t>
            </a:r>
            <a:r>
              <a:rPr lang="ru-RU" altLang="ru-RU" sz="1700" b="1" dirty="0" smtClean="0">
                <a:solidFill>
                  <a:srgbClr val="0070C0"/>
                </a:solidFill>
              </a:rPr>
              <a:t>2015 г. </a:t>
            </a:r>
            <a:r>
              <a:rPr lang="ru-RU" altLang="ru-RU" sz="1700" b="1" dirty="0">
                <a:solidFill>
                  <a:srgbClr val="0070C0"/>
                </a:solidFill>
              </a:rPr>
              <a:t>№ 996-р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alt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altLang="ru-RU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alt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altLang="ru-RU" sz="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Стратегия развития воспитания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обучающихся в Республике Татарстан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2015-2025 годы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1500" b="1" dirty="0">
              <a:solidFill>
                <a:srgbClr val="0070C0"/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800" b="1" dirty="0">
              <a:solidFill>
                <a:srgbClr val="0070C0"/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00" b="1" dirty="0">
                <a:solidFill>
                  <a:srgbClr val="0070C0"/>
                </a:solidFill>
              </a:rPr>
              <a:t>Постановление Кабинета Министров Республики Татарстан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00" b="1" dirty="0">
                <a:solidFill>
                  <a:srgbClr val="0070C0"/>
                </a:solidFill>
              </a:rPr>
              <a:t>от 17.06.2015 № 443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1500" b="1" dirty="0">
              <a:solidFill>
                <a:schemeClr val="tx2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2" name="Стрелка вниз 1"/>
          <p:cNvSpPr/>
          <p:nvPr/>
        </p:nvSpPr>
        <p:spPr>
          <a:xfrm>
            <a:off x="5652122" y="2283676"/>
            <a:ext cx="411891" cy="50409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sz="1100"/>
          </a:p>
        </p:txBody>
      </p:sp>
      <p:pic>
        <p:nvPicPr>
          <p:cNvPr id="11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http://psymasters.org/wp-content/uploads/2015/04/%D0%B2%D0%BE%D1%81%D0%BF%D0%B8%D1%82%D0%B0%D0%BD%D0%B8%D0%B5-%D0%B4%D0%B5%D1%82%D0%B5%D0%B9-%D0%BA%D0%BE%D0%BD%D1%81%D1%83%D0%BB%D1%8C%D1%82%D0%B0%D1%86%D0%B8%D1%8F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" y="1347614"/>
            <a:ext cx="1875187" cy="25742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58880" y="4515966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293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176" y="66595"/>
            <a:ext cx="8219256" cy="85725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Муниципальные районы с низкими результатами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 сфере воспитания и дополнительного образования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детей</a:t>
            </a:r>
            <a:endParaRPr lang="ru-RU" sz="2400" dirty="0"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9948119"/>
              </p:ext>
            </p:extLst>
          </p:nvPr>
        </p:nvGraphicFramePr>
        <p:xfrm>
          <a:off x="2411760" y="1059582"/>
          <a:ext cx="4608512" cy="35166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08512"/>
              </a:tblGrid>
              <a:tr h="3620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Муниципальный</a:t>
                      </a:r>
                      <a:r>
                        <a:rPr lang="ru-RU" sz="1800" b="1" u="none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район</a:t>
                      </a:r>
                      <a:endParaRPr lang="ru-RU" sz="1800" b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</a:rPr>
                        <a:t>Мензелинский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>
                          <a:solidFill>
                            <a:srgbClr val="002060"/>
                          </a:solidFill>
                          <a:effectLst/>
                        </a:rPr>
                        <a:t>Тюлячинский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</a:rPr>
                        <a:t>Алексеевский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>
                          <a:solidFill>
                            <a:srgbClr val="002060"/>
                          </a:solidFill>
                          <a:effectLst/>
                        </a:rPr>
                        <a:t>Ютазинский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>
                          <a:solidFill>
                            <a:srgbClr val="002060"/>
                          </a:solidFill>
                          <a:effectLst/>
                        </a:rPr>
                        <a:t>Тукаевский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>
                          <a:solidFill>
                            <a:srgbClr val="002060"/>
                          </a:solidFill>
                          <a:effectLst/>
                        </a:rPr>
                        <a:t>Верхнеуслонский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</a:rPr>
                        <a:t>Менделеевский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>
                          <a:solidFill>
                            <a:srgbClr val="002060"/>
                          </a:solidFill>
                          <a:effectLst/>
                        </a:rPr>
                        <a:t>Атнинский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</a:rPr>
                        <a:t>Черемшанский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</a:rPr>
                        <a:t>Алькеевский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45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37518"/>
            <a:ext cx="8892480" cy="3394472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Arial" panose="020B0604020202020204" pitchFamily="34" charset="0"/>
              </a:rPr>
              <a:t>В выполнении нормативов </a:t>
            </a:r>
            <a:r>
              <a:rPr lang="ru-RU" sz="2400" b="1" dirty="0" smtClean="0">
                <a:solidFill>
                  <a:srgbClr val="A8246F"/>
                </a:solidFill>
                <a:ea typeface="Calibri"/>
                <a:cs typeface="Arial" panose="020B0604020202020204" pitchFamily="34" charset="0"/>
              </a:rPr>
              <a:t>ГТО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Arial" panose="020B0604020202020204" pitchFamily="34" charset="0"/>
              </a:rPr>
              <a:t>приняли участие </a:t>
            </a:r>
            <a:r>
              <a:rPr lang="ru-RU" sz="2400" b="1" dirty="0">
                <a:solidFill>
                  <a:srgbClr val="A8246F"/>
                </a:solidFill>
                <a:ea typeface="Calibri"/>
                <a:cs typeface="Arial" panose="020B0604020202020204" pitchFamily="34" charset="0"/>
              </a:rPr>
              <a:t>259 868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Arial" panose="020B0604020202020204" pitchFamily="34" charset="0"/>
              </a:rPr>
              <a:t>обучающихся (</a:t>
            </a:r>
            <a:r>
              <a:rPr lang="ru-RU" sz="2400" b="1" dirty="0">
                <a:solidFill>
                  <a:srgbClr val="A8246F"/>
                </a:solidFill>
                <a:ea typeface="Calibri"/>
                <a:cs typeface="Arial" panose="020B0604020202020204" pitchFamily="34" charset="0"/>
              </a:rPr>
              <a:t>69,3%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Arial" panose="020B0604020202020204" pitchFamily="34" charset="0"/>
              </a:rPr>
              <a:t> от общего числа)</a:t>
            </a:r>
          </a:p>
          <a:p>
            <a:pPr indent="0" algn="just">
              <a:buNone/>
            </a:pPr>
            <a:endParaRPr lang="ru-RU" sz="800" b="1" dirty="0">
              <a:solidFill>
                <a:srgbClr val="0070C0"/>
              </a:solidFill>
              <a:ea typeface="Calibri"/>
              <a:cs typeface="Arial" panose="020B0604020202020204" pitchFamily="34" charset="0"/>
            </a:endParaRPr>
          </a:p>
          <a:p>
            <a:pPr indent="0" algn="just">
              <a:buNone/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Arial" panose="020B0604020202020204" pitchFamily="34" charset="0"/>
              </a:rPr>
              <a:t>По итогам апробации </a:t>
            </a:r>
            <a:r>
              <a:rPr lang="ru-RU" sz="2400" b="1" dirty="0">
                <a:solidFill>
                  <a:srgbClr val="A8246F"/>
                </a:solidFill>
                <a:ea typeface="Calibri"/>
                <a:cs typeface="Arial" panose="020B0604020202020204" pitchFamily="34" charset="0"/>
              </a:rPr>
              <a:t>1 784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Arial" panose="020B0604020202020204" pitchFamily="34" charset="0"/>
              </a:rPr>
              <a:t>школьника получат знаки отличия Комплекса ГТО </a:t>
            </a:r>
          </a:p>
          <a:p>
            <a:pPr indent="0" algn="just">
              <a:buNone/>
            </a:pPr>
            <a:endParaRPr lang="ru-RU" sz="8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indent="450050" algn="just"/>
            <a:r>
              <a:rPr lang="ru-RU" sz="2400" b="1" dirty="0">
                <a:solidFill>
                  <a:srgbClr val="0070C0"/>
                </a:solidFill>
                <a:ea typeface="Calibri"/>
                <a:cs typeface="Arial" panose="020B0604020202020204" pitchFamily="34" charset="0"/>
              </a:rPr>
              <a:t>золотой знак – </a:t>
            </a:r>
            <a:r>
              <a:rPr lang="ru-RU" sz="2400" b="1" dirty="0">
                <a:solidFill>
                  <a:srgbClr val="A8246F"/>
                </a:solidFill>
                <a:ea typeface="Calibri"/>
                <a:cs typeface="Arial" panose="020B0604020202020204" pitchFamily="34" charset="0"/>
              </a:rPr>
              <a:t>96</a:t>
            </a:r>
            <a:endParaRPr lang="ru-RU" sz="2400" b="1" dirty="0">
              <a:solidFill>
                <a:srgbClr val="A8246F"/>
              </a:solidFill>
              <a:cs typeface="Arial" panose="020B0604020202020204" pitchFamily="34" charset="0"/>
            </a:endParaRPr>
          </a:p>
          <a:p>
            <a:pPr indent="450050" algn="just"/>
            <a:r>
              <a:rPr lang="ru-RU" sz="2400" b="1" dirty="0">
                <a:solidFill>
                  <a:srgbClr val="0070C0"/>
                </a:solidFill>
                <a:ea typeface="Calibri"/>
                <a:cs typeface="Arial" panose="020B0604020202020204" pitchFamily="34" charset="0"/>
              </a:rPr>
              <a:t>серебряный знак – </a:t>
            </a:r>
            <a:r>
              <a:rPr lang="ru-RU" sz="2400" b="1" dirty="0">
                <a:solidFill>
                  <a:srgbClr val="A8246F"/>
                </a:solidFill>
                <a:ea typeface="Calibri"/>
                <a:cs typeface="Arial" panose="020B0604020202020204" pitchFamily="34" charset="0"/>
              </a:rPr>
              <a:t>650</a:t>
            </a:r>
            <a:endParaRPr lang="ru-RU" sz="2400" b="1" dirty="0">
              <a:solidFill>
                <a:srgbClr val="A8246F"/>
              </a:solidFill>
              <a:cs typeface="Arial" panose="020B0604020202020204" pitchFamily="34" charset="0"/>
            </a:endParaRPr>
          </a:p>
          <a:p>
            <a:pPr indent="450050" algn="just"/>
            <a:r>
              <a:rPr lang="ru-RU" sz="2400" b="1" dirty="0">
                <a:solidFill>
                  <a:srgbClr val="0070C0"/>
                </a:solidFill>
                <a:ea typeface="Calibri"/>
                <a:cs typeface="Arial" panose="020B0604020202020204" pitchFamily="34" charset="0"/>
              </a:rPr>
              <a:t>бронзовый знак – </a:t>
            </a:r>
            <a:r>
              <a:rPr lang="ru-RU" sz="2400" b="1" dirty="0">
                <a:solidFill>
                  <a:srgbClr val="A8246F"/>
                </a:solidFill>
                <a:ea typeface="Calibri"/>
                <a:cs typeface="Arial" panose="020B0604020202020204" pitchFamily="34" charset="0"/>
              </a:rPr>
              <a:t>1 038</a:t>
            </a:r>
            <a:endParaRPr lang="ru-RU" sz="2400" b="1" dirty="0">
              <a:solidFill>
                <a:srgbClr val="A8246F"/>
              </a:solidFill>
              <a:cs typeface="Arial" panose="020B0604020202020204" pitchFamily="34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407" y="123478"/>
            <a:ext cx="107950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3040"/>
            <a:ext cx="1123029" cy="111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308" y="129955"/>
            <a:ext cx="1085376" cy="10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fanaseva\Desktop\са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ikrim.net/2015/uploads/images/pix/img-20150306092022-8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78" y="2787774"/>
            <a:ext cx="3456385" cy="19442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2896" y="4515966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94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" y="-9525"/>
            <a:ext cx="9193213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0538"/>
            <a:ext cx="8229600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</a:t>
            </a:r>
            <a:b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/>
            </a:r>
            <a:b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/>
            </a:r>
            <a:b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/>
            </a:r>
            <a:b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Грантовая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поддержка организаций </a:t>
            </a:r>
            <a:b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культуры  Республики Татарстан </a:t>
            </a:r>
            <a:b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/>
            </a:r>
            <a:b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31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endParaRPr lang="ru-RU" sz="3100" b="1" dirty="0">
              <a:solidFill>
                <a:srgbClr val="A8246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79512" y="905471"/>
            <a:ext cx="5760640" cy="389852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A8246F"/>
                </a:solidFill>
                <a:cs typeface="Arial" panose="020B0604020202020204" pitchFamily="34" charset="0"/>
              </a:rPr>
              <a:t>9 217 </a:t>
            </a:r>
            <a:r>
              <a:rPr lang="ru-RU" sz="2000" b="1" dirty="0">
                <a:solidFill>
                  <a:srgbClr val="0070C0"/>
                </a:solidFill>
                <a:cs typeface="Arial" panose="020B0604020202020204" pitchFamily="34" charset="0"/>
              </a:rPr>
              <a:t>детей</a:t>
            </a:r>
            <a:r>
              <a:rPr lang="ru-RU" sz="2000" b="1" dirty="0">
                <a:solidFill>
                  <a:srgbClr val="A8246F"/>
                </a:solidFill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cs typeface="Arial" panose="020B0604020202020204" pitchFamily="34" charset="0"/>
              </a:rPr>
              <a:t>из многодетных и малообеспеченных семей, из них: </a:t>
            </a:r>
          </a:p>
          <a:p>
            <a:pPr marL="0" indent="0">
              <a:buNone/>
            </a:pPr>
            <a:endParaRPr lang="ru-RU" sz="20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A8246F"/>
                </a:solidFill>
                <a:cs typeface="Arial" panose="020B0604020202020204" pitchFamily="34" charset="0"/>
              </a:rPr>
              <a:t>7 733 </a:t>
            </a:r>
            <a:r>
              <a:rPr lang="ru-RU" sz="20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учащихся </a:t>
            </a:r>
            <a:r>
              <a:rPr lang="ru-RU" sz="2000" b="1" dirty="0">
                <a:solidFill>
                  <a:srgbClr val="0070C0"/>
                </a:solidFill>
                <a:cs typeface="Arial" panose="020B0604020202020204" pitchFamily="34" charset="0"/>
              </a:rPr>
              <a:t>бесплатно посмотрели спектакли и концерты</a:t>
            </a:r>
          </a:p>
          <a:p>
            <a:endParaRPr lang="ru-RU" sz="20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A8246F"/>
                </a:solidFill>
                <a:cs typeface="Arial" panose="020B0604020202020204" pitchFamily="34" charset="0"/>
              </a:rPr>
              <a:t>1 484 </a:t>
            </a:r>
            <a:r>
              <a:rPr lang="ru-RU" sz="20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учащихся </a:t>
            </a:r>
            <a:r>
              <a:rPr lang="ru-RU" sz="2000" b="1" dirty="0">
                <a:solidFill>
                  <a:srgbClr val="0070C0"/>
                </a:solidFill>
                <a:cs typeface="Arial" panose="020B0604020202020204" pitchFamily="34" charset="0"/>
              </a:rPr>
              <a:t>бесплатно посетили экскурсии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  <a:cs typeface="Arial" panose="020B0604020202020204" pitchFamily="34" charset="0"/>
              </a:rPr>
              <a:t>      в Национальном музее Татарстана</a:t>
            </a:r>
          </a:p>
          <a:p>
            <a:pPr marL="0" indent="0">
              <a:buNone/>
            </a:pPr>
            <a:endParaRPr lang="ru-RU" sz="20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360" y="1059582"/>
            <a:ext cx="2659128" cy="185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31792"/>
            <a:ext cx="285908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204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Заголовок 1"/>
          <p:cNvSpPr txBox="1">
            <a:spLocks/>
          </p:cNvSpPr>
          <p:nvPr/>
        </p:nvSpPr>
        <p:spPr bwMode="auto">
          <a:xfrm>
            <a:off x="395536" y="51471"/>
            <a:ext cx="8374062" cy="47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/>
            </a:r>
            <a:br>
              <a:rPr lang="ru-RU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</a:br>
            <a:r>
              <a:rPr lang="ru-RU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/>
            </a:r>
            <a:br>
              <a:rPr lang="ru-RU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</a:br>
            <a:r>
              <a:rPr lang="ru-RU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Ведущие детские объединения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и движения Республики Татарстан</a:t>
            </a:r>
            <a:br>
              <a:rPr lang="ru-RU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</a:br>
            <a:endParaRPr lang="ru-RU" alt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ahoma" pitchFamily="34" charset="0"/>
            </a:endParaRPr>
          </a:p>
        </p:txBody>
      </p:sp>
      <p:sp>
        <p:nvSpPr>
          <p:cNvPr id="5" name="Объект 13"/>
          <p:cNvSpPr txBox="1">
            <a:spLocks/>
          </p:cNvSpPr>
          <p:nvPr/>
        </p:nvSpPr>
        <p:spPr>
          <a:xfrm>
            <a:off x="107382" y="1121494"/>
            <a:ext cx="7560962" cy="3394472"/>
          </a:xfrm>
          <a:prstGeom prst="rect">
            <a:avLst/>
          </a:prstGeom>
        </p:spPr>
        <p:txBody>
          <a:bodyPr lIns="91410" tIns="45705" rIns="91410" bIns="45705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rgbClr val="0070C0"/>
                </a:solidFill>
              </a:rPr>
              <a:t>Союз наследников Татарстана – </a:t>
            </a:r>
            <a:r>
              <a:rPr lang="ru-RU" sz="2200" b="1" dirty="0">
                <a:solidFill>
                  <a:srgbClr val="A8246F"/>
                </a:solidFill>
              </a:rPr>
              <a:t>50,</a:t>
            </a:r>
            <a:r>
              <a:rPr lang="en-US" sz="2200" b="1" dirty="0">
                <a:solidFill>
                  <a:srgbClr val="A8246F"/>
                </a:solidFill>
              </a:rPr>
              <a:t>2</a:t>
            </a:r>
            <a:r>
              <a:rPr lang="ru-RU" sz="2200" b="1" dirty="0">
                <a:solidFill>
                  <a:srgbClr val="A8246F"/>
                </a:solidFill>
              </a:rPr>
              <a:t>%</a:t>
            </a:r>
            <a:endParaRPr lang="ru-RU" sz="2200" dirty="0">
              <a:solidFill>
                <a:srgbClr val="A8246F"/>
              </a:solidFill>
            </a:endParaRPr>
          </a:p>
          <a:p>
            <a:r>
              <a:rPr lang="ru-RU" sz="2200" b="1" dirty="0">
                <a:solidFill>
                  <a:srgbClr val="0070C0"/>
                </a:solidFill>
              </a:rPr>
              <a:t>Совет детских организаций – </a:t>
            </a:r>
            <a:r>
              <a:rPr lang="ru-RU" sz="2200" b="1" dirty="0">
                <a:solidFill>
                  <a:srgbClr val="A8246F"/>
                </a:solidFill>
              </a:rPr>
              <a:t>26%</a:t>
            </a:r>
            <a:endParaRPr lang="ru-RU" sz="2200" dirty="0">
              <a:solidFill>
                <a:srgbClr val="A8246F"/>
              </a:solidFill>
            </a:endParaRPr>
          </a:p>
          <a:p>
            <a:r>
              <a:rPr lang="ru-RU" sz="2200" b="1" dirty="0">
                <a:solidFill>
                  <a:srgbClr val="0070C0"/>
                </a:solidFill>
              </a:rPr>
              <a:t>Отряды ЮИД – </a:t>
            </a:r>
            <a:r>
              <a:rPr lang="ru-RU" sz="2200" b="1" dirty="0">
                <a:solidFill>
                  <a:srgbClr val="A8246F"/>
                </a:solidFill>
              </a:rPr>
              <a:t>6%</a:t>
            </a:r>
            <a:endParaRPr lang="ru-RU" sz="2200" dirty="0">
              <a:solidFill>
                <a:srgbClr val="A8246F"/>
              </a:solidFill>
            </a:endParaRPr>
          </a:p>
          <a:p>
            <a:r>
              <a:rPr lang="ru-RU" sz="2200" b="1" dirty="0">
                <a:solidFill>
                  <a:srgbClr val="0070C0"/>
                </a:solidFill>
              </a:rPr>
              <a:t>Волонтерское (тимуровское) движение – </a:t>
            </a:r>
            <a:r>
              <a:rPr lang="ru-RU" sz="2200" b="1" dirty="0">
                <a:solidFill>
                  <a:srgbClr val="A8246F"/>
                </a:solidFill>
              </a:rPr>
              <a:t>1</a:t>
            </a:r>
            <a:r>
              <a:rPr lang="en-US" sz="2200" b="1" dirty="0">
                <a:solidFill>
                  <a:srgbClr val="A8246F"/>
                </a:solidFill>
              </a:rPr>
              <a:t>2</a:t>
            </a:r>
            <a:r>
              <a:rPr lang="ru-RU" sz="2200" b="1" dirty="0">
                <a:solidFill>
                  <a:srgbClr val="A8246F"/>
                </a:solidFill>
              </a:rPr>
              <a:t>,3%</a:t>
            </a:r>
            <a:endParaRPr lang="ru-RU" sz="2200" dirty="0">
              <a:solidFill>
                <a:srgbClr val="A8246F"/>
              </a:solidFill>
            </a:endParaRPr>
          </a:p>
          <a:p>
            <a:r>
              <a:rPr lang="ru-RU" sz="2200" b="1" dirty="0">
                <a:solidFill>
                  <a:srgbClr val="0070C0"/>
                </a:solidFill>
              </a:rPr>
              <a:t>Остальные – </a:t>
            </a:r>
            <a:r>
              <a:rPr lang="ru-RU" sz="2200" b="1" dirty="0">
                <a:solidFill>
                  <a:srgbClr val="A8246F"/>
                </a:solidFill>
              </a:rPr>
              <a:t>8%</a:t>
            </a:r>
            <a:endParaRPr lang="ru-RU" sz="2200" dirty="0">
              <a:solidFill>
                <a:srgbClr val="A8246F"/>
              </a:solidFill>
            </a:endParaRPr>
          </a:p>
          <a:p>
            <a:pPr marL="0" indent="0">
              <a:buNone/>
            </a:pPr>
            <a:endParaRPr lang="ru-RU" sz="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</a:rPr>
              <a:t>(скауты Татарстана, детское экологическое движение,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</a:rPr>
              <a:t>правоохранительные отряды, отряды юных дружин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</a:rPr>
              <a:t>пожарных, 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ru-RU" sz="1800" b="1" dirty="0">
                <a:solidFill>
                  <a:srgbClr val="0070C0"/>
                </a:solidFill>
              </a:rPr>
              <a:t>Детская республиканская дума,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S</a:t>
            </a:r>
            <a:r>
              <a:rPr lang="ru-RU" sz="1800" b="1" dirty="0" err="1">
                <a:solidFill>
                  <a:srgbClr val="0070C0"/>
                </a:solidFill>
              </a:rPr>
              <a:t>amosтоятельные</a:t>
            </a:r>
            <a:r>
              <a:rPr lang="ru-RU" sz="1800" b="1" dirty="0">
                <a:solidFill>
                  <a:srgbClr val="0070C0"/>
                </a:solidFill>
              </a:rPr>
              <a:t> дети</a:t>
            </a:r>
            <a:r>
              <a:rPr lang="ru-RU" sz="1600" b="1" dirty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endParaRPr lang="ru-RU" alt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pic>
        <p:nvPicPr>
          <p:cNvPr id="6" name="Рисунок 5" descr="IMG_03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5880" y="1049328"/>
            <a:ext cx="2408623" cy="15944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4825" name="Picture 2" descr="C:\Users\Safina\Documents\СЭР\ФОТО\фото 26 июня\DSC_4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00" y="3003798"/>
            <a:ext cx="2389403" cy="16561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Afanaseva\Desktop\сам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0272" y="4602162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900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43408"/>
            <a:ext cx="8229600" cy="74295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Семейное устройство детей-сирот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" y="699542"/>
            <a:ext cx="8579296" cy="4377249"/>
          </a:xfrm>
        </p:spPr>
        <p:txBody>
          <a:bodyPr>
            <a:normAutofit/>
          </a:bodyPr>
          <a:lstStyle/>
          <a:p>
            <a:pPr marL="45705" indent="0" algn="just">
              <a:spcBef>
                <a:spcPts val="0"/>
              </a:spcBef>
              <a:buNone/>
              <a:tabLst>
                <a:tab pos="541136" algn="l"/>
              </a:tabLst>
            </a:pPr>
            <a:r>
              <a:rPr lang="ru-RU" sz="16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В республике проживают </a:t>
            </a:r>
            <a:r>
              <a:rPr lang="ru-RU" sz="16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11 784 </a:t>
            </a:r>
            <a:r>
              <a:rPr lang="ru-RU" sz="16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ребенка,         </a:t>
            </a:r>
          </a:p>
          <a:p>
            <a:pPr marL="45705" indent="0">
              <a:spcBef>
                <a:spcPts val="0"/>
              </a:spcBef>
              <a:buNone/>
              <a:tabLst>
                <a:tab pos="541136" algn="l"/>
              </a:tabLst>
            </a:pPr>
            <a:r>
              <a:rPr lang="ru-RU" sz="16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оставшиеся </a:t>
            </a:r>
            <a:r>
              <a:rPr lang="ru-RU" sz="16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без попечения родителей,              </a:t>
            </a:r>
          </a:p>
          <a:p>
            <a:pPr marL="45705" indent="0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из них </a:t>
            </a:r>
            <a:r>
              <a:rPr lang="ru-RU" sz="16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94,5 % </a:t>
            </a:r>
            <a:r>
              <a:rPr lang="ru-RU" sz="1600" b="1" dirty="0" smtClean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детей </a:t>
            </a:r>
            <a:r>
              <a:rPr lang="ru-RU" sz="16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воспитываются </a:t>
            </a:r>
          </a:p>
          <a:p>
            <a:pPr marL="45705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семьях </a:t>
            </a:r>
            <a:r>
              <a:rPr lang="ru-RU" sz="16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граждан </a:t>
            </a:r>
          </a:p>
          <a:p>
            <a:pPr marL="45705" indent="0">
              <a:spcBef>
                <a:spcPts val="0"/>
              </a:spcBef>
              <a:buNone/>
            </a:pPr>
            <a:endParaRPr lang="ru-RU" sz="1600" b="1" dirty="0">
              <a:solidFill>
                <a:srgbClr val="A8246F"/>
              </a:solidFill>
              <a:cs typeface="Arial" panose="020B0604020202020204" pitchFamily="34" charset="0"/>
            </a:endParaRPr>
          </a:p>
          <a:p>
            <a:pPr marL="45705" indent="0">
              <a:spcBef>
                <a:spcPts val="0"/>
              </a:spcBef>
              <a:buNone/>
            </a:pPr>
            <a:endParaRPr lang="ru-RU" sz="1600" dirty="0">
              <a:solidFill>
                <a:srgbClr val="A8246F"/>
              </a:solidFill>
            </a:endParaRP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60033" y="577230"/>
            <a:ext cx="4260856" cy="986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marL="285645" indent="-285645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создано </a:t>
            </a:r>
            <a:r>
              <a:rPr lang="ru-RU" sz="16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8</a:t>
            </a:r>
            <a:r>
              <a:rPr lang="ru-RU" sz="16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профессиональных служб сопровождения замещающих семей </a:t>
            </a:r>
          </a:p>
          <a:p>
            <a:pPr marL="285645" indent="-285645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ликвидировано </a:t>
            </a:r>
            <a:r>
              <a:rPr lang="ru-RU" sz="16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4 </a:t>
            </a:r>
            <a:r>
              <a:rPr lang="ru-RU" sz="16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детских </a:t>
            </a:r>
            <a:r>
              <a:rPr lang="ru-RU" sz="16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дома</a:t>
            </a:r>
            <a:endParaRPr lang="ru-RU" sz="16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238436744"/>
              </p:ext>
            </p:extLst>
          </p:nvPr>
        </p:nvGraphicFramePr>
        <p:xfrm>
          <a:off x="1776337" y="1729734"/>
          <a:ext cx="8280920" cy="313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1680" y="1766453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anose="020B0604020202020204" pitchFamily="34" charset="0"/>
              </a:rPr>
              <a:t>Сокращение численности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anose="020B0604020202020204" pitchFamily="34" charset="0"/>
              </a:rPr>
              <a:t>детей, состоящих на учете в государственном банке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anose="020B0604020202020204" pitchFamily="34" charset="0"/>
              </a:rPr>
              <a:t>данных, за 2 года на 34%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52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172616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Модернизация региональных систем </a:t>
            </a:r>
            <a:b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71550"/>
            <a:ext cx="8435280" cy="4158462"/>
          </a:xfrm>
        </p:spPr>
        <p:txBody>
          <a:bodyPr>
            <a:normAutofit/>
          </a:bodyPr>
          <a:lstStyle/>
          <a:p>
            <a:pPr marL="45705" indent="0" algn="r">
              <a:buNone/>
            </a:pPr>
            <a:endParaRPr lang="ru-RU" sz="1800" b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800" b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800" b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Строительство </a:t>
            </a:r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– </a:t>
            </a:r>
            <a:r>
              <a:rPr lang="ru-RU" sz="20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7</a:t>
            </a:r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3</a:t>
            </a:r>
            <a:r>
              <a:rPr lang="ru-RU" sz="20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b="1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детских </a:t>
            </a:r>
            <a:r>
              <a:rPr lang="ru-RU" sz="2000" b="1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сада на </a:t>
            </a:r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10 2</a:t>
            </a:r>
            <a:r>
              <a:rPr lang="ru-RU" sz="20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40 </a:t>
            </a:r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мест</a:t>
            </a: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20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Капитальный ремонт </a:t>
            </a: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под размещение детских садов </a:t>
            </a:r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– 16 зданий на 900 мест </a:t>
            </a:r>
          </a:p>
          <a:p>
            <a:pPr marL="45705" indent="0" algn="just">
              <a:spcBef>
                <a:spcPts val="0"/>
              </a:spcBef>
              <a:buNone/>
            </a:pPr>
            <a:endParaRPr lang="ru-RU" sz="2000" b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Дополнительные группы </a:t>
            </a:r>
            <a:r>
              <a:rPr lang="ru-RU" sz="2000" b="1" dirty="0" smtClean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38 </a:t>
            </a:r>
            <a:endParaRPr lang="ru-RU" sz="2000" b="1" dirty="0" smtClean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функционирующих </a:t>
            </a:r>
            <a:r>
              <a:rPr lang="ru-RU" sz="20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детских садах </a:t>
            </a:r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– </a:t>
            </a:r>
            <a:r>
              <a:rPr lang="ru-RU" sz="20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42</a:t>
            </a:r>
            <a:r>
              <a:rPr lang="en-US" sz="20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группы </a:t>
            </a:r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на 825 мест</a:t>
            </a:r>
          </a:p>
          <a:p>
            <a:pPr marL="45705" indent="0" algn="just">
              <a:spcBef>
                <a:spcPts val="0"/>
              </a:spcBef>
              <a:buNone/>
            </a:pPr>
            <a:endParaRPr lang="ru-RU" sz="900" b="1" i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ctr">
              <a:buNone/>
            </a:pPr>
            <a:r>
              <a:rPr lang="ru-RU" sz="24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Всего: </a:t>
            </a:r>
            <a:r>
              <a:rPr lang="ru-RU" sz="24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1</a:t>
            </a:r>
            <a:r>
              <a:rPr lang="ru-RU" sz="24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1</a:t>
            </a:r>
            <a:r>
              <a:rPr lang="ru-RU" sz="24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9</a:t>
            </a:r>
            <a:r>
              <a:rPr lang="ru-RU" sz="2400" b="1" dirty="0" smtClean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65 </a:t>
            </a:r>
            <a:r>
              <a:rPr lang="ru-RU" sz="24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дошкольных мест</a:t>
            </a:r>
            <a:endParaRPr lang="ru-RU" sz="24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Z:\Common\!     Баннеры на итоговую коллегию-2015\дошкольный отдел\Новая папка (2)\здание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03619"/>
            <a:ext cx="1536284" cy="11522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ФОТО 1 (Medium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2" y="915567"/>
            <a:ext cx="1536284" cy="10235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Z:\Common\!  БАННЕРЫ НА АВГУСТОВКУ 2015\дошкольное образование\здание фото\_DSC38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99849"/>
            <a:ext cx="1728192" cy="11521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779912" y="1050905"/>
            <a:ext cx="4104456" cy="584775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r>
              <a:rPr lang="ru-RU" sz="32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год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30888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639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71456"/>
            <a:ext cx="8229600" cy="742950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2" y="1254846"/>
            <a:ext cx="8555527" cy="41252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" sz="2000" b="1" dirty="0">
                <a:solidFill>
                  <a:srgbClr val="0070C0"/>
                </a:solidFill>
              </a:rPr>
              <a:t>Общий объем финансирования в 2015 году составил </a:t>
            </a:r>
            <a:r>
              <a:rPr lang="ru-RU" sz="20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356 421,4 тыс.рублей 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РТ – </a:t>
            </a:r>
            <a:r>
              <a:rPr lang="ru-RU" sz="24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269 811,0  тыс.рублей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РФ – </a:t>
            </a:r>
            <a:r>
              <a:rPr lang="ru-RU" sz="24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86 610,4 тыс.рублей</a:t>
            </a:r>
          </a:p>
          <a:p>
            <a:pPr marL="0" indent="0" algn="ctr">
              <a:buNone/>
            </a:pPr>
            <a:endParaRPr lang="ru-RU" sz="800" b="1" dirty="0">
              <a:solidFill>
                <a:srgbClr val="A824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2000" b="1" dirty="0">
                <a:solidFill>
                  <a:srgbClr val="A8246F"/>
                </a:solidFill>
              </a:rPr>
              <a:t>       331 гражданин заключил договор найма </a:t>
            </a:r>
            <a:r>
              <a:rPr lang="ru-RU" sz="2000" b="1" dirty="0" smtClean="0">
                <a:solidFill>
                  <a:srgbClr val="A8246F"/>
                </a:solidFill>
              </a:rPr>
              <a:t>жилого помещения </a:t>
            </a:r>
            <a:r>
              <a:rPr lang="ru-RU" sz="2000" b="1" dirty="0">
                <a:solidFill>
                  <a:srgbClr val="0070C0"/>
                </a:solidFill>
              </a:rPr>
              <a:t>специализированного жилищного фонда Республики Татарстан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18 до 23 лет – </a:t>
            </a:r>
            <a:r>
              <a:rPr lang="ru-RU" sz="24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 чел.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23-х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– </a:t>
            </a:r>
            <a:r>
              <a:rPr lang="ru-RU" sz="24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146 чел. </a:t>
            </a:r>
            <a:endParaRPr lang="ru-RU" sz="2400" b="1" dirty="0">
              <a:solidFill>
                <a:srgbClr val="A8246F"/>
              </a:solidFill>
            </a:endParaRPr>
          </a:p>
          <a:p>
            <a:pPr marL="0" indent="0" algn="ctr">
              <a:buNone/>
            </a:pPr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3463248"/>
            <a:ext cx="1944216" cy="11967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62148"/>
            <a:ext cx="1887096" cy="11978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2" descr="C:\Users\Afanaseva\Desktop\сам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827584" y="244624"/>
            <a:ext cx="8229600" cy="742950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«Обеспечение жилыми помещениями детей-сирот и детей, оставшихся без попечения родителей, лиц из числа детей-сирот и детей, оставшихся без попечения родителей, в Республике Татарстан на </a:t>
            </a:r>
            <a:r>
              <a:rPr lang="ru" sz="1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2014-2016 годы»</a:t>
            </a:r>
            <a:endParaRPr lang="ru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5888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18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84134" y="91627"/>
            <a:ext cx="8552363" cy="967955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42767" algn="ctr" fontAlgn="base">
              <a:spcBef>
                <a:spcPct val="0"/>
              </a:spcBef>
              <a:spcAft>
                <a:spcPct val="0"/>
              </a:spcAft>
              <a:buNone/>
              <a:tabLst>
                <a:tab pos="580802" algn="l"/>
                <a:tab pos="1163203" algn="l"/>
                <a:tab pos="1744010" algn="l"/>
                <a:tab pos="2326405" algn="l"/>
                <a:tab pos="2907218" algn="l"/>
                <a:tab pos="3488020" algn="l"/>
                <a:tab pos="4070408" algn="l"/>
                <a:tab pos="4651223" algn="l"/>
                <a:tab pos="5233614" algn="l"/>
                <a:tab pos="5814420" algn="l"/>
                <a:tab pos="6395225" algn="l"/>
                <a:tab pos="6977627" algn="l"/>
                <a:tab pos="7558428" algn="l"/>
                <a:tab pos="8140817" algn="l"/>
                <a:tab pos="8721630" algn="l"/>
                <a:tab pos="9302438" algn="l"/>
              </a:tabLst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Реализация государственной программы </a:t>
            </a:r>
          </a:p>
          <a:p>
            <a:pPr marL="0" indent="342767" algn="ctr" fontAlgn="base">
              <a:spcBef>
                <a:spcPct val="0"/>
              </a:spcBef>
              <a:spcAft>
                <a:spcPct val="0"/>
              </a:spcAft>
              <a:buNone/>
              <a:tabLst>
                <a:tab pos="580802" algn="l"/>
                <a:tab pos="1163203" algn="l"/>
                <a:tab pos="1744010" algn="l"/>
                <a:tab pos="2326405" algn="l"/>
                <a:tab pos="2907218" algn="l"/>
                <a:tab pos="3488020" algn="l"/>
                <a:tab pos="4070408" algn="l"/>
                <a:tab pos="4651223" algn="l"/>
                <a:tab pos="5233614" algn="l"/>
                <a:tab pos="5814420" algn="l"/>
                <a:tab pos="6395225" algn="l"/>
                <a:tab pos="6977627" algn="l"/>
                <a:tab pos="7558428" algn="l"/>
                <a:tab pos="8140817" algn="l"/>
                <a:tab pos="8721630" algn="l"/>
                <a:tab pos="9302438" algn="l"/>
              </a:tabLst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«Сохранение, изучение и развитие государственных языков Республики Татарстан и других языков в Республике Татарстан на 2014-2020 годы»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12126" y="2463740"/>
            <a:ext cx="7632848" cy="1028595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ru-RU" altLang="ru-RU" sz="1800" b="1" i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mon.tatarstan.ru/file/photoreport/view_659304_9491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42" y="3109428"/>
            <a:ext cx="2160240" cy="15212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mon.tatarstan.ru/file/photoreport/view_660958_9563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96" y="1491632"/>
            <a:ext cx="2254226" cy="145704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402" y="3108044"/>
            <a:ext cx="2304256" cy="154349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55" y="1535744"/>
            <a:ext cx="2117902" cy="14143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18" y="1491645"/>
            <a:ext cx="2227836" cy="145850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31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23535" y="-20537"/>
            <a:ext cx="8693861" cy="514298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42767" algn="ctr" fontAlgn="base">
              <a:spcBef>
                <a:spcPct val="0"/>
              </a:spcBef>
              <a:spcAft>
                <a:spcPct val="0"/>
              </a:spcAft>
              <a:buNone/>
              <a:tabLst>
                <a:tab pos="580802" algn="l"/>
                <a:tab pos="1163203" algn="l"/>
                <a:tab pos="1744010" algn="l"/>
                <a:tab pos="2326405" algn="l"/>
                <a:tab pos="2907218" algn="l"/>
                <a:tab pos="3488020" algn="l"/>
                <a:tab pos="4070408" algn="l"/>
                <a:tab pos="4651223" algn="l"/>
                <a:tab pos="5233614" algn="l"/>
                <a:tab pos="5814420" algn="l"/>
                <a:tab pos="6395225" algn="l"/>
                <a:tab pos="6977627" algn="l"/>
                <a:tab pos="7558428" algn="l"/>
                <a:tab pos="8140817" algn="l"/>
                <a:tab pos="8721630" algn="l"/>
                <a:tab pos="9302438" algn="l"/>
              </a:tabLst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Поддержка соотечественников, проживающих </a:t>
            </a:r>
          </a:p>
          <a:p>
            <a:pPr marL="0" indent="342767" algn="ctr" fontAlgn="base">
              <a:spcBef>
                <a:spcPct val="0"/>
              </a:spcBef>
              <a:spcAft>
                <a:spcPct val="0"/>
              </a:spcAft>
              <a:buNone/>
              <a:tabLst>
                <a:tab pos="580802" algn="l"/>
                <a:tab pos="1163203" algn="l"/>
                <a:tab pos="1744010" algn="l"/>
                <a:tab pos="2326405" algn="l"/>
                <a:tab pos="2907218" algn="l"/>
                <a:tab pos="3488020" algn="l"/>
                <a:tab pos="4070408" algn="l"/>
                <a:tab pos="4651223" algn="l"/>
                <a:tab pos="5233614" algn="l"/>
                <a:tab pos="5814420" algn="l"/>
                <a:tab pos="6395225" algn="l"/>
                <a:tab pos="6977627" algn="l"/>
                <a:tab pos="7558428" algn="l"/>
                <a:tab pos="8140817" algn="l"/>
                <a:tab pos="8721630" algn="l"/>
                <a:tab pos="9302438" algn="l"/>
              </a:tabLst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в регионах Российской Федерации и в зарубежье </a:t>
            </a:r>
            <a:endParaRPr lang="ru-RU" altLang="ru-RU" sz="2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12126" y="2463740"/>
            <a:ext cx="7632848" cy="1028595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ru-RU" altLang="ru-RU" sz="1800" b="1" i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2006" y="843627"/>
            <a:ext cx="9108503" cy="3323957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marL="342767" indent="-165040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70C0"/>
                </a:solidFill>
              </a:rPr>
              <a:t>Реализация соглашений о сотрудничестве</a:t>
            </a:r>
          </a:p>
          <a:p>
            <a:pPr marL="342767" indent="-165040">
              <a:buFont typeface="Arial" panose="020B0604020202020204" pitchFamily="34" charset="0"/>
              <a:buChar char="•"/>
            </a:pPr>
            <a:endParaRPr lang="ru-RU" sz="800" b="1" dirty="0">
              <a:solidFill>
                <a:srgbClr val="0070C0"/>
              </a:solidFill>
            </a:endParaRPr>
          </a:p>
          <a:p>
            <a:pPr marL="342767" indent="-165040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70C0"/>
                </a:solidFill>
              </a:rPr>
              <a:t>Оказание методической помощи, обеспечение учебно-методическими комплектами</a:t>
            </a:r>
          </a:p>
          <a:p>
            <a:pPr marL="342767" indent="-165040">
              <a:buFont typeface="Arial" panose="020B0604020202020204" pitchFamily="34" charset="0"/>
              <a:buChar char="•"/>
            </a:pPr>
            <a:endParaRPr lang="ru-RU" sz="800" b="1" dirty="0">
              <a:solidFill>
                <a:srgbClr val="0070C0"/>
              </a:solidFill>
            </a:endParaRPr>
          </a:p>
          <a:p>
            <a:pPr marL="342767" indent="-165040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70C0"/>
                </a:solidFill>
              </a:rPr>
              <a:t>Организация и проведение  Дней татарского просвещения </a:t>
            </a:r>
          </a:p>
          <a:p>
            <a:pPr marL="342767" indent="-165040">
              <a:buFont typeface="Arial" panose="020B0604020202020204" pitchFamily="34" charset="0"/>
              <a:buChar char="•"/>
            </a:pPr>
            <a:endParaRPr lang="ru-RU" sz="800" b="1" dirty="0">
              <a:solidFill>
                <a:srgbClr val="0070C0"/>
              </a:solidFill>
            </a:endParaRPr>
          </a:p>
          <a:p>
            <a:pPr marL="342767" indent="-165040">
              <a:buFont typeface="Arial" panose="020B0604020202020204" pitchFamily="34" charset="0"/>
              <a:buChar char="•"/>
            </a:pPr>
            <a:r>
              <a:rPr lang="ru-RU" altLang="ru-RU" sz="1700" b="1" dirty="0">
                <a:solidFill>
                  <a:srgbClr val="0070C0"/>
                </a:solidFill>
              </a:rPr>
              <a:t>Поддержка сети образовательно-культурных татарских центров </a:t>
            </a:r>
            <a:r>
              <a:rPr lang="ru-RU" altLang="ru-RU" sz="1700" b="1" dirty="0" smtClean="0">
                <a:solidFill>
                  <a:srgbClr val="0070C0"/>
                </a:solidFill>
              </a:rPr>
              <a:t>Института </a:t>
            </a:r>
            <a:r>
              <a:rPr lang="ru-RU" altLang="ru-RU" sz="1700" b="1" dirty="0">
                <a:solidFill>
                  <a:srgbClr val="0070C0"/>
                </a:solidFill>
              </a:rPr>
              <a:t>Каюма Насыри</a:t>
            </a:r>
          </a:p>
          <a:p>
            <a:pPr marL="342767" indent="-165040">
              <a:buFont typeface="Arial" panose="020B0604020202020204" pitchFamily="34" charset="0"/>
              <a:buChar char="•"/>
            </a:pPr>
            <a:endParaRPr lang="ru-RU" altLang="ru-RU" sz="800" b="1" dirty="0">
              <a:solidFill>
                <a:srgbClr val="0070C0"/>
              </a:solidFill>
            </a:endParaRPr>
          </a:p>
          <a:p>
            <a:pPr marL="342767" indent="-165040">
              <a:buFont typeface="Arial" panose="020B0604020202020204" pitchFamily="34" charset="0"/>
              <a:buChar char="•"/>
            </a:pPr>
            <a:r>
              <a:rPr lang="ru-RU" altLang="ru-RU" sz="1700" b="1" dirty="0">
                <a:solidFill>
                  <a:srgbClr val="0070C0"/>
                </a:solidFill>
              </a:rPr>
              <a:t>Организация и проведение семинаров, </a:t>
            </a:r>
            <a:r>
              <a:rPr lang="ru-RU" altLang="ru-RU" sz="1700" b="1" dirty="0" smtClean="0">
                <a:solidFill>
                  <a:srgbClr val="0070C0"/>
                </a:solidFill>
              </a:rPr>
              <a:t>конференций </a:t>
            </a:r>
            <a:r>
              <a:rPr lang="ru-RU" altLang="ru-RU" sz="1700" b="1" dirty="0">
                <a:solidFill>
                  <a:srgbClr val="0070C0"/>
                </a:solidFill>
              </a:rPr>
              <a:t>учителей татарского языка и литературы</a:t>
            </a:r>
          </a:p>
          <a:p>
            <a:pPr marL="342767" indent="-165040">
              <a:buFont typeface="Arial" panose="020B0604020202020204" pitchFamily="34" charset="0"/>
              <a:buChar char="•"/>
            </a:pPr>
            <a:endParaRPr lang="ru-RU" altLang="ru-RU" sz="800" b="1" dirty="0">
              <a:solidFill>
                <a:srgbClr val="0070C0"/>
              </a:solidFill>
            </a:endParaRPr>
          </a:p>
          <a:p>
            <a:pPr marL="342767" indent="-165040">
              <a:buFont typeface="Arial" panose="020B0604020202020204" pitchFamily="34" charset="0"/>
              <a:buChar char="•"/>
            </a:pPr>
            <a:r>
              <a:rPr lang="ru-RU" altLang="ru-RU" sz="1700" b="1" dirty="0">
                <a:solidFill>
                  <a:srgbClr val="0070C0"/>
                </a:solidFill>
              </a:rPr>
              <a:t>Повышение квалификации учителей татарского языка регионов России</a:t>
            </a:r>
          </a:p>
          <a:p>
            <a:pPr marL="285645" indent="-285645">
              <a:buFont typeface="Arial" panose="020B0604020202020204" pitchFamily="34" charset="0"/>
              <a:buChar char="•"/>
            </a:pPr>
            <a:endParaRPr lang="ru-RU" altLang="ru-RU" sz="1700" b="1" dirty="0">
              <a:solidFill>
                <a:srgbClr val="0070C0"/>
              </a:solidFill>
            </a:endParaRPr>
          </a:p>
          <a:p>
            <a:pPr marL="285645" indent="-285645">
              <a:buFont typeface="Arial" panose="020B0604020202020204" pitchFamily="34" charset="0"/>
              <a:buChar char="•"/>
            </a:pPr>
            <a:endParaRPr lang="ru-RU" sz="1700" dirty="0">
              <a:solidFill>
                <a:srgbClr val="0070C0"/>
              </a:solidFill>
            </a:endParaRPr>
          </a:p>
          <a:p>
            <a:pPr marL="285645" indent="-285645">
              <a:buFont typeface="Arial" panose="020B0604020202020204" pitchFamily="34" charset="0"/>
              <a:buChar char="•"/>
            </a:pPr>
            <a:endParaRPr lang="ru-RU" sz="1700" dirty="0">
              <a:solidFill>
                <a:srgbClr val="0070C0"/>
              </a:solidFill>
            </a:endParaRPr>
          </a:p>
        </p:txBody>
      </p:sp>
      <p:pic>
        <p:nvPicPr>
          <p:cNvPr id="13" name="Picture 2" descr="C:\Users\Motygullin\Desktop\дни татарского просвещения 2014г\свердловск и челябинск\фото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8546" y="3363908"/>
            <a:ext cx="2185927" cy="140399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6" y="3354211"/>
            <a:ext cx="1936066" cy="14498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1324" y="3363840"/>
            <a:ext cx="2088015" cy="13920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fanaseva\Desktop\са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30888" y="458797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40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Мусина\AppData\Local\Microsoft\Windows\Temporary Internet Files\Content.Outlook\PDULFQ76\image (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3127565"/>
            <a:ext cx="2232248" cy="16044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043" y="973124"/>
            <a:ext cx="2447313" cy="16652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"/>
          <p:cNvSpPr>
            <a:spLocks noChangeArrowheads="1"/>
          </p:cNvSpPr>
          <p:nvPr/>
        </p:nvSpPr>
        <p:spPr bwMode="auto">
          <a:xfrm>
            <a:off x="395536" y="-37628"/>
            <a:ext cx="8496300" cy="665163"/>
          </a:xfrm>
          <a:prstGeom prst="rect">
            <a:avLst/>
          </a:prstGeom>
          <a:extLst/>
        </p:spPr>
        <p:txBody>
          <a:bodyPr lIns="91410" tIns="45705" rIns="91410" bIns="45705" anchor="ctr"/>
          <a:lstStyle/>
          <a:p>
            <a:pPr algn="ctr">
              <a:defRPr/>
            </a:pPr>
            <a:r>
              <a:rPr lang="ru-RU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Летние профильные языковые смены  </a:t>
            </a:r>
          </a:p>
        </p:txBody>
      </p:sp>
      <p:sp>
        <p:nvSpPr>
          <p:cNvPr id="23" name="Прямоугольник 4"/>
          <p:cNvSpPr>
            <a:spLocks noChangeArrowheads="1"/>
          </p:cNvSpPr>
          <p:nvPr/>
        </p:nvSpPr>
        <p:spPr bwMode="auto">
          <a:xfrm>
            <a:off x="1619674" y="639640"/>
            <a:ext cx="25586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A8246F"/>
                </a:solidFill>
              </a:rPr>
              <a:t>«Дуслык» </a:t>
            </a:r>
            <a:r>
              <a:rPr lang="ru-RU" altLang="ru-RU" sz="1800" b="1" i="1" dirty="0">
                <a:solidFill>
                  <a:srgbClr val="0070C0"/>
                </a:solidFill>
              </a:rPr>
              <a:t>(600 детей)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501655" y="627535"/>
            <a:ext cx="3814762" cy="369332"/>
          </a:xfrm>
          <a:prstGeom prst="rect">
            <a:avLst/>
          </a:prstGeom>
        </p:spPr>
        <p:txBody>
          <a:bodyPr lIns="91410" tIns="45705" rIns="91410" bIns="45705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b="1" i="1" dirty="0">
                <a:solidFill>
                  <a:srgbClr val="A8246F"/>
                </a:solidFill>
                <a:latin typeface="Calibri" pitchFamily="34" charset="0"/>
              </a:rPr>
              <a:t>«Бүләк</a:t>
            </a:r>
            <a:r>
              <a:rPr lang="ru-RU" b="1" i="1" dirty="0" smtClean="0">
                <a:solidFill>
                  <a:srgbClr val="A8246F"/>
                </a:solidFill>
                <a:latin typeface="Calibri" pitchFamily="34" charset="0"/>
              </a:rPr>
              <a:t>» </a:t>
            </a:r>
            <a:r>
              <a:rPr lang="ru-RU" b="1" i="1" dirty="0" smtClean="0">
                <a:solidFill>
                  <a:srgbClr val="0070C0"/>
                </a:solidFill>
                <a:latin typeface="Calibri" pitchFamily="34" charset="0"/>
              </a:rPr>
              <a:t>(</a:t>
            </a:r>
            <a:r>
              <a:rPr lang="ru-RU" b="1" i="1" dirty="0">
                <a:solidFill>
                  <a:srgbClr val="0070C0"/>
                </a:solidFill>
                <a:latin typeface="Calibri" pitchFamily="34" charset="0"/>
              </a:rPr>
              <a:t>200  детей)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429572" y="2715788"/>
            <a:ext cx="3390900" cy="1200329"/>
          </a:xfrm>
          <a:prstGeom prst="rect">
            <a:avLst/>
          </a:prstGeom>
        </p:spPr>
        <p:txBody>
          <a:bodyPr lIns="91410" tIns="45705" rIns="91410" bIns="45705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b="1" i="1" dirty="0">
                <a:solidFill>
                  <a:srgbClr val="A8246F"/>
                </a:solidFill>
                <a:latin typeface="Calibri" pitchFamily="34" charset="0"/>
              </a:rPr>
              <a:t>«Агыйдел</a:t>
            </a:r>
            <a:r>
              <a:rPr lang="ru-RU" b="1" i="1" dirty="0" smtClean="0">
                <a:solidFill>
                  <a:srgbClr val="A8246F"/>
                </a:solidFill>
                <a:latin typeface="Calibri" pitchFamily="34" charset="0"/>
              </a:rPr>
              <a:t>» </a:t>
            </a:r>
            <a:r>
              <a:rPr lang="ru-RU" b="1" i="1" dirty="0" smtClean="0">
                <a:solidFill>
                  <a:srgbClr val="0070C0"/>
                </a:solidFill>
                <a:latin typeface="Calibri" pitchFamily="34" charset="0"/>
              </a:rPr>
              <a:t>(</a:t>
            </a:r>
            <a:r>
              <a:rPr lang="ru-RU" b="1" i="1" dirty="0">
                <a:solidFill>
                  <a:srgbClr val="0070C0"/>
                </a:solidFill>
                <a:latin typeface="Calibri" pitchFamily="34" charset="0"/>
              </a:rPr>
              <a:t>300 детей)</a:t>
            </a:r>
          </a:p>
          <a:p>
            <a:pPr algn="ctr">
              <a:defRPr/>
            </a:pP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6" name="Прямоугольник 13"/>
          <p:cNvSpPr>
            <a:spLocks noChangeArrowheads="1"/>
          </p:cNvSpPr>
          <p:nvPr/>
        </p:nvSpPr>
        <p:spPr bwMode="auto">
          <a:xfrm>
            <a:off x="-180528" y="2706475"/>
            <a:ext cx="4896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A8246F"/>
                </a:solidFill>
              </a:rPr>
              <a:t>«Болгар–Туган тел»</a:t>
            </a:r>
            <a:r>
              <a:rPr lang="ru-RU" altLang="ru-RU" sz="1800" b="1" i="1" dirty="0">
                <a:solidFill>
                  <a:srgbClr val="002060"/>
                </a:solidFill>
              </a:rPr>
              <a:t> </a:t>
            </a:r>
            <a:r>
              <a:rPr lang="ru-RU" altLang="ru-RU" sz="1800" b="1" i="1" dirty="0">
                <a:solidFill>
                  <a:srgbClr val="0070C0"/>
                </a:solidFill>
              </a:rPr>
              <a:t>(600 детей)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996868"/>
            <a:ext cx="2232248" cy="16414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429" y="3096107"/>
            <a:ext cx="2305025" cy="163588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385332" y="3171683"/>
            <a:ext cx="2626060" cy="1200329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A8246F"/>
                </a:solidFill>
                <a:ea typeface="Calibri"/>
                <a:cs typeface="Times New Roman"/>
              </a:rPr>
              <a:t>1 700</a:t>
            </a:r>
            <a:r>
              <a:rPr lang="ru-RU" alt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 детей 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из </a:t>
            </a:r>
            <a:r>
              <a:rPr lang="ru-RU" altLang="ru-RU" sz="2400" b="1" dirty="0">
                <a:solidFill>
                  <a:srgbClr val="A8246F"/>
                </a:solidFill>
                <a:ea typeface="Calibri"/>
                <a:cs typeface="Times New Roman"/>
              </a:rPr>
              <a:t>30</a:t>
            </a:r>
            <a:r>
              <a:rPr lang="ru-RU" alt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 субъектов России</a:t>
            </a:r>
          </a:p>
        </p:txBody>
      </p:sp>
      <p:pic>
        <p:nvPicPr>
          <p:cNvPr id="32" name="Picture 2" descr="C:\Users\Afanaseva\Desktop\сам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86872" y="451596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84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84" y="3075804"/>
            <a:ext cx="2354569" cy="165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632" y="123479"/>
            <a:ext cx="2614786" cy="167418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20" y="195491"/>
            <a:ext cx="5071199" cy="1138773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Онлайн-школа</a:t>
            </a:r>
          </a:p>
          <a:p>
            <a:pPr algn="ctr"/>
            <a:r>
              <a:rPr lang="ru-RU" sz="28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 теле</a:t>
            </a:r>
            <a:r>
              <a:rPr lang="ru-RU" sz="28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36511" y="3913770"/>
            <a:ext cx="5688631" cy="1754326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пользователей – </a:t>
            </a:r>
            <a:r>
              <a:rPr lang="ru-RU" sz="24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10 084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стран – </a:t>
            </a:r>
            <a:r>
              <a:rPr lang="ru-RU" sz="24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76058" y="1875512"/>
            <a:ext cx="3804170" cy="1200329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ru-RU" sz="24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проекта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условий для изучения татарского языка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9622"/>
            <a:ext cx="3102906" cy="235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Afanaseva\Desktop\са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614864" y="458797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43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971601" y="141480"/>
            <a:ext cx="7272808" cy="486054"/>
          </a:xfrm>
        </p:spPr>
        <p:txBody>
          <a:bodyPr>
            <a:noAutofit/>
          </a:bodyPr>
          <a:lstStyle/>
          <a:p>
            <a:pPr lvl="0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Концепция развития</a:t>
            </a:r>
            <a:b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 национального образования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91631"/>
            <a:ext cx="8229600" cy="223499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000" b="1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ru-RU" sz="2400" b="1" dirty="0"/>
          </a:p>
          <a:p>
            <a:pPr marL="0" indent="0">
              <a:lnSpc>
                <a:spcPct val="90000"/>
              </a:lnSpc>
              <a:buNone/>
            </a:pPr>
            <a:endParaRPr lang="ru-RU" sz="2400" b="1" dirty="0"/>
          </a:p>
          <a:p>
            <a:pPr marL="0" indent="0">
              <a:lnSpc>
                <a:spcPct val="90000"/>
              </a:lnSpc>
              <a:buNone/>
            </a:pPr>
            <a:endParaRPr lang="ru-RU" sz="2400" b="1" dirty="0"/>
          </a:p>
          <a:p>
            <a:pPr marL="0" indent="0">
              <a:lnSpc>
                <a:spcPct val="90000"/>
              </a:lnSpc>
              <a:buNone/>
            </a:pPr>
            <a:endParaRPr lang="ru-RU" sz="2400" b="1" dirty="0"/>
          </a:p>
          <a:p>
            <a:pPr marL="0" indent="0"/>
            <a:endParaRPr lang="ru-RU" sz="2400" b="1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3967368"/>
            <a:ext cx="8136904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825263"/>
            <a:ext cx="7992888" cy="400110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547675" y="987574"/>
            <a:ext cx="6215599" cy="540060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67500"/>
                  <a:satMod val="115000"/>
                </a:srgbClr>
              </a:gs>
              <a:gs pos="69000">
                <a:srgbClr val="0070C0">
                  <a:shade val="100000"/>
                  <a:satMod val="115000"/>
                  <a:alpha val="53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Основные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направления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27584" y="2499789"/>
            <a:ext cx="1857182" cy="915461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67500"/>
                  <a:satMod val="115000"/>
                </a:srgbClr>
              </a:gs>
              <a:gs pos="69000">
                <a:srgbClr val="0070C0">
                  <a:shade val="100000"/>
                  <a:satMod val="115000"/>
                  <a:alpha val="53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семейное воспитание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771800" y="2499744"/>
            <a:ext cx="1857182" cy="907832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67500"/>
                  <a:satMod val="115000"/>
                </a:srgbClr>
              </a:gs>
              <a:gs pos="69000">
                <a:srgbClr val="0070C0">
                  <a:shade val="100000"/>
                  <a:satMod val="115000"/>
                  <a:alpha val="53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дошкольное образование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16016" y="2499744"/>
            <a:ext cx="1857182" cy="907832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67500"/>
                  <a:satMod val="115000"/>
                </a:srgbClr>
              </a:gs>
              <a:gs pos="69000">
                <a:srgbClr val="0070C0">
                  <a:shade val="100000"/>
                  <a:satMod val="115000"/>
                  <a:alpha val="53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система общего образования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660232" y="2499744"/>
            <a:ext cx="1857182" cy="915460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67500"/>
                  <a:satMod val="115000"/>
                </a:srgbClr>
              </a:gs>
              <a:gs pos="69000">
                <a:srgbClr val="0070C0">
                  <a:shade val="100000"/>
                  <a:satMod val="115000"/>
                  <a:alpha val="53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система проф. образования</a:t>
            </a:r>
          </a:p>
        </p:txBody>
      </p:sp>
      <p:sp>
        <p:nvSpPr>
          <p:cNvPr id="6" name="Стрелка вниз 5"/>
          <p:cNvSpPr/>
          <p:nvPr/>
        </p:nvSpPr>
        <p:spPr>
          <a:xfrm rot="2616006">
            <a:off x="3610599" y="1629542"/>
            <a:ext cx="484632" cy="733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rot="19174567">
            <a:off x="5292079" y="1633174"/>
            <a:ext cx="484632" cy="733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1" y="3435846"/>
            <a:ext cx="1975407" cy="129614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07924"/>
            <a:ext cx="1766586" cy="11680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70" y="3507924"/>
            <a:ext cx="1751375" cy="117825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07924"/>
            <a:ext cx="1785174" cy="11892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fanaseva\Desktop\сам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Стрелка вниз 34"/>
          <p:cNvSpPr/>
          <p:nvPr/>
        </p:nvSpPr>
        <p:spPr>
          <a:xfrm rot="19174567">
            <a:off x="7003646" y="1633174"/>
            <a:ext cx="484632" cy="733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Стрелка вниз 35"/>
          <p:cNvSpPr/>
          <p:nvPr/>
        </p:nvSpPr>
        <p:spPr>
          <a:xfrm rot="2616006">
            <a:off x="1949875" y="1629542"/>
            <a:ext cx="484632" cy="733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58880" y="458797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57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3967368"/>
            <a:ext cx="8136904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825263"/>
            <a:ext cx="7992888" cy="400110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7174" y="2515254"/>
            <a:ext cx="2250649" cy="1880740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67500"/>
                  <a:satMod val="115000"/>
                </a:srgbClr>
              </a:gs>
              <a:gs pos="69000">
                <a:srgbClr val="0070C0">
                  <a:shade val="100000"/>
                  <a:satMod val="115000"/>
                  <a:alpha val="53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Центр национального образования при Академии наук Республики Татарстан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60232" y="2502815"/>
            <a:ext cx="2232248" cy="1893177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67500"/>
                  <a:satMod val="115000"/>
                </a:srgbClr>
              </a:gs>
              <a:gs pos="69000">
                <a:srgbClr val="0070C0">
                  <a:shade val="100000"/>
                  <a:satMod val="115000"/>
                  <a:alpha val="53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Учебники нового поколения</a:t>
            </a:r>
          </a:p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 татарскому языку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47865" y="2515254"/>
            <a:ext cx="2952328" cy="1880738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67500"/>
                  <a:satMod val="115000"/>
                </a:srgbClr>
              </a:gs>
              <a:gs pos="69000">
                <a:srgbClr val="0070C0">
                  <a:shade val="100000"/>
                  <a:satMod val="115000"/>
                  <a:alpha val="53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Методическая сертификация учителей </a:t>
            </a:r>
          </a:p>
          <a:p>
            <a:pPr algn="ctr"/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татарского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языка, работающих 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русскоязычных группах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7584" y="352189"/>
            <a:ext cx="8136904" cy="995426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67500"/>
                  <a:satMod val="115000"/>
                </a:srgbClr>
              </a:gs>
              <a:gs pos="69000">
                <a:srgbClr val="0070C0">
                  <a:shade val="100000"/>
                  <a:satMod val="115000"/>
                  <a:alpha val="53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Приоритетные направления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развития национального образования в 2016 году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476292" y="1545636"/>
            <a:ext cx="671772" cy="73380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5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трелка вниз 15"/>
          <p:cNvSpPr/>
          <p:nvPr/>
        </p:nvSpPr>
        <p:spPr>
          <a:xfrm rot="2616006">
            <a:off x="1809508" y="1573388"/>
            <a:ext cx="647489" cy="73380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 rot="19174567">
            <a:off x="7160661" y="1556636"/>
            <a:ext cx="692758" cy="73380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1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27027"/>
            <a:ext cx="8229600" cy="672521"/>
          </a:xfrm>
        </p:spPr>
        <p:txBody>
          <a:bodyPr>
            <a:normAutofit fontScale="90000"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/>
            </a:r>
            <a:b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«Стратегическое управление талантами </a:t>
            </a:r>
            <a:b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в Республике Татарстан на 2015-2020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годы»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5" y="1203598"/>
            <a:ext cx="8507288" cy="3870430"/>
          </a:xfrm>
          <a:noFill/>
        </p:spPr>
        <p:txBody>
          <a:bodyPr>
            <a:normAutofit/>
          </a:bodyPr>
          <a:lstStyle/>
          <a:p>
            <a:pPr marL="45705" indent="0" algn="ctr"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Координатор – </a:t>
            </a:r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АНО «Казанский открытый университет талантов 2.0</a:t>
            </a:r>
            <a:r>
              <a:rPr lang="ru-RU" sz="18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»</a:t>
            </a:r>
            <a:endParaRPr lang="ru-RU" sz="8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4435" indent="-44435" algn="ctr">
              <a:buNone/>
            </a:pP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Arial" panose="020B0604020202020204" pitchFamily="34" charset="0"/>
              </a:rPr>
              <a:t>Результаты 2015:</a:t>
            </a:r>
          </a:p>
          <a:p>
            <a:pPr marL="44435" indent="317380" algn="just">
              <a:buNone/>
            </a:pPr>
            <a:endParaRPr lang="ru-RU" sz="800" b="1" dirty="0">
              <a:solidFill>
                <a:srgbClr val="FF0000"/>
              </a:solidFill>
              <a:ea typeface="Times New Roman"/>
              <a:cs typeface="Arial" panose="020B0604020202020204" pitchFamily="34" charset="0"/>
            </a:endParaRPr>
          </a:p>
          <a:p>
            <a:pPr marL="371340" indent="-285645" algn="just"/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Площадки проектного, карьерного творчества молодежи</a:t>
            </a:r>
          </a:p>
          <a:p>
            <a:pPr marL="371340" indent="-285645" algn="just"/>
            <a:r>
              <a:rPr lang="ru-RU" sz="2000" b="1" dirty="0">
                <a:solidFill>
                  <a:srgbClr val="0070C0"/>
                </a:solidFill>
              </a:rPr>
              <a:t>Клубные сообщества молодых ученых и исследователей </a:t>
            </a:r>
          </a:p>
          <a:p>
            <a:pPr marL="371340" indent="-285645" algn="just"/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Широкое сообщество наставников</a:t>
            </a:r>
          </a:p>
          <a:p>
            <a:pPr marL="371340" indent="-285645" algn="just"/>
            <a:r>
              <a:rPr lang="ru-RU" sz="20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Республиканские, международные образовательные проекты</a:t>
            </a:r>
          </a:p>
          <a:p>
            <a:pPr marL="371340" indent="-285645" algn="just">
              <a:buClr>
                <a:srgbClr val="0070C0"/>
              </a:buClr>
            </a:pPr>
            <a:r>
              <a:rPr lang="ru-RU" sz="2000" b="1" dirty="0">
                <a:solidFill>
                  <a:srgbClr val="A8246F"/>
                </a:solidFill>
              </a:rPr>
              <a:t>Молодежная школа «Открытие таланта»</a:t>
            </a:r>
          </a:p>
          <a:p>
            <a:pPr marL="371340" indent="-285645" algn="just">
              <a:buClr>
                <a:srgbClr val="0070C0"/>
              </a:buClr>
            </a:pPr>
            <a:r>
              <a:rPr lang="ru-RU" sz="2000" b="1" dirty="0">
                <a:solidFill>
                  <a:srgbClr val="A8246F"/>
                </a:solidFill>
              </a:rPr>
              <a:t>Специализированный форум «Открытие таланта»     </a:t>
            </a:r>
            <a:endParaRPr lang="ru-RU" sz="2000" dirty="0">
              <a:solidFill>
                <a:srgbClr val="A8246F"/>
              </a:solidFill>
            </a:endParaRPr>
          </a:p>
          <a:p>
            <a:pPr marL="45705" indent="0" algn="just">
              <a:buNone/>
            </a:pPr>
            <a:endParaRPr lang="ru-RU" sz="1800" dirty="0">
              <a:solidFill>
                <a:srgbClr val="A8246F"/>
              </a:solidFill>
            </a:endParaRPr>
          </a:p>
          <a:p>
            <a:pPr marL="45705" indent="0" algn="just">
              <a:buNone/>
            </a:pPr>
            <a:endParaRPr lang="ru-RU" sz="1800" b="1" dirty="0">
              <a:solidFill>
                <a:srgbClr val="A8246F"/>
              </a:solidFill>
            </a:endParaRPr>
          </a:p>
          <a:p>
            <a:pPr marL="45705" indent="0" algn="just">
              <a:buNone/>
            </a:pPr>
            <a:endParaRPr lang="ru-RU" sz="1800" dirty="0">
              <a:solidFill>
                <a:srgbClr val="A8246F"/>
              </a:solidFill>
            </a:endParaRPr>
          </a:p>
          <a:p>
            <a:pPr marL="45705" indent="0" algn="just">
              <a:buNone/>
            </a:pPr>
            <a:endParaRPr lang="ru-RU" sz="18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18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buNone/>
            </a:pPr>
            <a:endParaRPr lang="ru-RU" sz="1800" b="1" i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algn="just"/>
            <a:endParaRPr lang="ru-RU" sz="1800" dirty="0"/>
          </a:p>
          <a:p>
            <a:pPr algn="just"/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77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-20538"/>
            <a:ext cx="7848872" cy="8001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Результативность участия региональных команд </a:t>
            </a:r>
            <a:b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заключительном этапе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олимпиад 2015 года</a:t>
            </a:r>
            <a:endParaRPr lang="ru-RU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470668"/>
              </p:ext>
            </p:extLst>
          </p:nvPr>
        </p:nvGraphicFramePr>
        <p:xfrm>
          <a:off x="683576" y="858712"/>
          <a:ext cx="7992889" cy="3873278"/>
        </p:xfrm>
        <a:graphic>
          <a:graphicData uri="http://schemas.openxmlformats.org/drawingml/2006/table">
            <a:tbl>
              <a:tblPr/>
              <a:tblGrid>
                <a:gridCol w="518058"/>
                <a:gridCol w="3182354"/>
                <a:gridCol w="1036115"/>
                <a:gridCol w="1258140"/>
                <a:gridCol w="1998222"/>
              </a:tblGrid>
              <a:tr h="6929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№ п/п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Субъект Российской Федерации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Кол-во</a:t>
                      </a:r>
                      <a:r>
                        <a:rPr lang="ru-RU" sz="1500" b="1" i="0" u="none" strike="noStrike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участников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Кол-во победителей и призеров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Доля победителей </a:t>
                      </a:r>
                    </a:p>
                    <a:p>
                      <a:pPr algn="ctr" fontAlgn="t"/>
                      <a:r>
                        <a:rPr lang="ru-RU" sz="15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 призеров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i="0" u="none" strike="noStrike" dirty="0" smtClean="0">
                          <a:solidFill>
                            <a:srgbClr val="0070C0"/>
                          </a:solidFill>
                          <a:latin typeface="+mn-lt"/>
                        </a:rPr>
                        <a:t>1</a:t>
                      </a:r>
                      <a:endParaRPr lang="ru-RU" sz="1500" b="0" i="0" u="none" strike="noStrik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Санкт-Петербург</a:t>
                      </a:r>
                      <a:endParaRPr lang="ru-RU" sz="1500" b="0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351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219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62%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Москва</a:t>
                      </a:r>
                      <a:endParaRPr lang="ru-RU" sz="1500" b="0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1 106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583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53%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4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Республика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Татарстан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109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52%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Кировская область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87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44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51%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Удмуртская Республика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49%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Чувашская </a:t>
                      </a:r>
                      <a:r>
                        <a:rPr lang="ru-RU" sz="1500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Республика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91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47%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Челябинская область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144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67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47%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Новосибирская область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113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46%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Республика Башкортостан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104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47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45%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Нижегородская область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87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43%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Свердловская область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42%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Московская область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209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83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40%</a:t>
                      </a:r>
                      <a:endParaRPr lang="ru-RU" sz="15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2896" y="4530154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03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115616" y="3270"/>
            <a:ext cx="75608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Количество победителей и призеров в региональном этапе всероссийской олимпиады школьников в 2014 и 2015 </a:t>
            </a:r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годах </a:t>
            </a: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в учреждениях интернатного типа</a:t>
            </a:r>
            <a:endParaRPr lang="ru-RU" alt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003573"/>
              </p:ext>
            </p:extLst>
          </p:nvPr>
        </p:nvGraphicFramePr>
        <p:xfrm>
          <a:off x="323531" y="1280574"/>
          <a:ext cx="8528485" cy="3425698"/>
        </p:xfrm>
        <a:graphic>
          <a:graphicData uri="http://schemas.openxmlformats.org/drawingml/2006/table">
            <a:tbl>
              <a:tblPr firstRow="1" firstCol="1" bandRow="1"/>
              <a:tblGrid>
                <a:gridCol w="432048"/>
                <a:gridCol w="6696744"/>
                <a:gridCol w="628539"/>
                <a:gridCol w="771154"/>
              </a:tblGrid>
              <a:tr h="7886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п/п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Образовательная организация</a:t>
                      </a:r>
                      <a:endParaRPr lang="ru-RU" sz="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Количество победителей и призеров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2014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2015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Лицей-интернат</a:t>
                      </a:r>
                      <a:r>
                        <a:rPr lang="ru-RU" sz="1500" b="1" baseline="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№ 2 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Московского района </a:t>
                      </a: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г.Казани</a:t>
                      </a:r>
                      <a:endParaRPr lang="ru-RU" sz="1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635" indent="-381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635" indent="-381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Лицей имени </a:t>
                      </a: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Н.И.Лобачевского К(П)ФУ</a:t>
                      </a:r>
                      <a:endParaRPr lang="ru-RU" sz="1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635" indent="-381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635" indent="-381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Лицей-интернат № 7 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Ново-Савиновского района </a:t>
                      </a: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г.Казани</a:t>
                      </a:r>
                      <a:endParaRPr lang="ru-RU" sz="1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635" indent="-381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635" indent="-381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Гимназия-интернат № 24 </a:t>
                      </a:r>
                      <a:r>
                        <a:rPr lang="ru-RU" sz="1500" b="1" dirty="0" err="1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г.Нижнекамска</a:t>
                      </a:r>
                      <a:endParaRPr lang="ru-RU" sz="1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635" indent="-381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635" indent="-381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МАОУ СОШИ «СОлНЦе»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635" indent="-381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635" indent="-381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Лицей-интернат </a:t>
                      </a: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«ИТ-лицей» 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К(П)ФУ 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Гуманитарная 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гимназия-интернат для одаренных </a:t>
                      </a: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детей 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Актанышского района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Лицей-интернат 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имени Мустафы </a:t>
                      </a:r>
                      <a:r>
                        <a:rPr lang="ru-RU" sz="1500" b="1" dirty="0" err="1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Онджеля</a:t>
                      </a: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b="1" dirty="0" err="1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г.Бугульмы</a:t>
                      </a:r>
                      <a:endParaRPr lang="ru-RU" sz="1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Гимназия-интернат № 4 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Кировского района </a:t>
                      </a: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г.Казани  </a:t>
                      </a:r>
                      <a:endParaRPr lang="ru-RU" sz="15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4798" marR="44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0272" y="4587974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19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-43408"/>
            <a:ext cx="8229600" cy="74295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Лицензирование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" y="717544"/>
            <a:ext cx="8435280" cy="4158462"/>
          </a:xfrm>
        </p:spPr>
        <p:txBody>
          <a:bodyPr>
            <a:normAutofit fontScale="77500" lnSpcReduction="20000"/>
          </a:bodyPr>
          <a:lstStyle/>
          <a:p>
            <a:pPr algn="just"/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 algn="ctr">
              <a:buNone/>
            </a:pPr>
            <a:r>
              <a:rPr lang="ru-RU" sz="2100" dirty="0">
                <a:solidFill>
                  <a:srgbClr val="A8246F"/>
                </a:solidFill>
              </a:rPr>
              <a:t>       </a:t>
            </a:r>
            <a:r>
              <a:rPr lang="ru-RU" sz="2800" b="1" dirty="0">
                <a:solidFill>
                  <a:srgbClr val="A8246F"/>
                </a:solidFill>
              </a:rPr>
              <a:t>Наибольшее количество объектов</a:t>
            </a:r>
          </a:p>
          <a:p>
            <a:endParaRPr lang="ru-RU" sz="3100" dirty="0">
              <a:solidFill>
                <a:srgbClr val="FF0000"/>
              </a:solidFill>
            </a:endParaRPr>
          </a:p>
          <a:p>
            <a:pPr marL="2598738" indent="-433388"/>
            <a:r>
              <a:rPr lang="ru-RU" sz="2800" b="1" dirty="0" err="1" smtClean="0">
                <a:solidFill>
                  <a:srgbClr val="0070C0"/>
                </a:solidFill>
              </a:rPr>
              <a:t>г.Казань</a:t>
            </a:r>
            <a:r>
              <a:rPr lang="ru-RU" sz="2800" b="1" dirty="0" smtClean="0">
                <a:solidFill>
                  <a:srgbClr val="0070C0"/>
                </a:solidFill>
              </a:rPr>
              <a:t> – </a:t>
            </a:r>
            <a:r>
              <a:rPr lang="ru-RU" sz="2800" b="1" dirty="0" smtClean="0">
                <a:solidFill>
                  <a:srgbClr val="A8246F"/>
                </a:solidFill>
              </a:rPr>
              <a:t>21</a:t>
            </a:r>
            <a:endParaRPr lang="ru-RU" sz="2800" b="1" dirty="0">
              <a:solidFill>
                <a:srgbClr val="A8246F"/>
              </a:solidFill>
            </a:endParaRPr>
          </a:p>
          <a:p>
            <a:pPr marL="2598738" indent="-433388"/>
            <a:r>
              <a:rPr lang="ru-RU" sz="2800" b="1" dirty="0">
                <a:solidFill>
                  <a:srgbClr val="0070C0"/>
                </a:solidFill>
              </a:rPr>
              <a:t>Черемшанский район </a:t>
            </a:r>
            <a:r>
              <a:rPr lang="ru-RU" sz="2800" b="1" dirty="0" smtClean="0">
                <a:solidFill>
                  <a:srgbClr val="0070C0"/>
                </a:solidFill>
              </a:rPr>
              <a:t>– </a:t>
            </a:r>
            <a:r>
              <a:rPr lang="ru-RU" sz="2800" b="1" dirty="0" smtClean="0">
                <a:solidFill>
                  <a:srgbClr val="A8246F"/>
                </a:solidFill>
              </a:rPr>
              <a:t>4 </a:t>
            </a:r>
            <a:endParaRPr lang="ru-RU" sz="2800" b="1" dirty="0">
              <a:solidFill>
                <a:srgbClr val="A8246F"/>
              </a:solidFill>
            </a:endParaRPr>
          </a:p>
          <a:p>
            <a:pPr marL="2598738" indent="-433388"/>
            <a:r>
              <a:rPr lang="ru-RU" sz="2800" b="1" dirty="0">
                <a:solidFill>
                  <a:srgbClr val="0070C0"/>
                </a:solidFill>
              </a:rPr>
              <a:t>Лаишевский район </a:t>
            </a:r>
            <a:r>
              <a:rPr lang="ru-RU" sz="2800" b="1" dirty="0" smtClean="0">
                <a:solidFill>
                  <a:srgbClr val="0070C0"/>
                </a:solidFill>
              </a:rPr>
              <a:t>– </a:t>
            </a:r>
            <a:r>
              <a:rPr lang="ru-RU" sz="2800" b="1" dirty="0" smtClean="0">
                <a:solidFill>
                  <a:srgbClr val="A8246F"/>
                </a:solidFill>
              </a:rPr>
              <a:t>3 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  <a:p>
            <a:pPr marL="2598738" indent="-433388"/>
            <a:r>
              <a:rPr lang="ru-RU" sz="2800" b="1" dirty="0">
                <a:solidFill>
                  <a:srgbClr val="0070C0"/>
                </a:solidFill>
              </a:rPr>
              <a:t>Нижнекамский район </a:t>
            </a:r>
            <a:r>
              <a:rPr lang="ru-RU" sz="2800" b="1" dirty="0" smtClean="0">
                <a:solidFill>
                  <a:srgbClr val="0070C0"/>
                </a:solidFill>
              </a:rPr>
              <a:t>– </a:t>
            </a:r>
            <a:r>
              <a:rPr lang="ru-RU" sz="2800" b="1" dirty="0" smtClean="0">
                <a:solidFill>
                  <a:srgbClr val="A8246F"/>
                </a:solidFill>
              </a:rPr>
              <a:t>3 </a:t>
            </a:r>
            <a:endParaRPr lang="ru-RU" sz="2800" b="1" dirty="0">
              <a:solidFill>
                <a:srgbClr val="A8246F"/>
              </a:solidFill>
            </a:endParaRP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12500495"/>
              </p:ext>
            </p:extLst>
          </p:nvPr>
        </p:nvGraphicFramePr>
        <p:xfrm>
          <a:off x="395538" y="771552"/>
          <a:ext cx="8388424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515966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88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6233" y="-75615"/>
            <a:ext cx="8784976" cy="1077188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Академия наук Республики Татарстан: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этап трансформаций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623435426"/>
              </p:ext>
            </p:extLst>
          </p:nvPr>
        </p:nvGraphicFramePr>
        <p:xfrm>
          <a:off x="-6532" y="967036"/>
          <a:ext cx="8971020" cy="3692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4"/>
          <p:cNvSpPr/>
          <p:nvPr/>
        </p:nvSpPr>
        <p:spPr>
          <a:xfrm>
            <a:off x="3347864" y="3723879"/>
            <a:ext cx="5327451" cy="976955"/>
          </a:xfrm>
          <a:prstGeom prst="rect">
            <a:avLst/>
          </a:prstGeom>
          <a:scene3d>
            <a:camera prst="orthographicFront"/>
            <a:lightRig rig="chilly" dir="t"/>
          </a:scene3d>
          <a:sp3d z="-127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65" tIns="12065" rIns="12065" bIns="12065" numCol="1" spcCol="1270" anchor="t" anchorCtr="0">
            <a:noAutofit/>
          </a:bodyPr>
          <a:lstStyle/>
          <a:p>
            <a:pPr marL="285645" lvl="1" indent="-193607" defTabSz="84423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Усиление и развитие гуманитарного блока  </a:t>
            </a:r>
          </a:p>
          <a:p>
            <a:pPr marL="285645" lvl="1" indent="-193607" defTabSz="84423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Принятие </a:t>
            </a:r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кадровых </a:t>
            </a:r>
            <a:r>
              <a:rPr lang="ru-RU" sz="1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решений применительно к гуманитарному блоку АН РТ</a:t>
            </a:r>
          </a:p>
        </p:txBody>
      </p:sp>
      <p:sp>
        <p:nvSpPr>
          <p:cNvPr id="15" name="Стрелка вправо 4"/>
          <p:cNvSpPr/>
          <p:nvPr/>
        </p:nvSpPr>
        <p:spPr>
          <a:xfrm>
            <a:off x="3347864" y="2499742"/>
            <a:ext cx="5327451" cy="976955"/>
          </a:xfrm>
          <a:prstGeom prst="rect">
            <a:avLst/>
          </a:prstGeom>
          <a:scene3d>
            <a:camera prst="orthographicFront"/>
            <a:lightRig rig="chilly" dir="t"/>
          </a:scene3d>
          <a:sp3d z="-127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65" tIns="12065" rIns="12065" bIns="12065" numCol="1" spcCol="1270" anchor="t" anchorCtr="0">
            <a:noAutofit/>
          </a:bodyPr>
          <a:lstStyle/>
          <a:p>
            <a:pPr marL="0" lvl="1" defTabSz="84423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Создание специализированного </a:t>
            </a:r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центра </a:t>
            </a:r>
            <a:r>
              <a:rPr lang="ru-RU" sz="1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развития </a:t>
            </a:r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национального </a:t>
            </a:r>
            <a:r>
              <a:rPr lang="ru-RU" sz="1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образования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77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888" y="226145"/>
            <a:ext cx="8229600" cy="83343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Эффективная структура взаимодействия </a:t>
            </a:r>
            <a:b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с муниципалитетами</a:t>
            </a: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259632" y="1203597"/>
            <a:ext cx="6768752" cy="3312370"/>
            <a:chOff x="4665242" y="1710254"/>
            <a:chExt cx="4217289" cy="3364164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665242" y="1710254"/>
              <a:ext cx="4217289" cy="1118067"/>
              <a:chOff x="4652391" y="2052851"/>
              <a:chExt cx="4024065" cy="872094"/>
            </a:xfrm>
          </p:grpSpPr>
          <p:sp>
            <p:nvSpPr>
              <p:cNvPr id="18" name="Скругленный прямоугольник 17"/>
              <p:cNvSpPr/>
              <p:nvPr/>
            </p:nvSpPr>
            <p:spPr>
              <a:xfrm>
                <a:off x="5292080" y="2052851"/>
                <a:ext cx="3384376" cy="872091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>
                    <a:solidFill>
                      <a:srgbClr val="0070C0"/>
                    </a:solidFill>
                  </a:rPr>
                  <a:t>Регламент взаимодействия Министерства с муниципальными образованиями при подборе кандидатов на замещение вакантных должностей</a:t>
                </a:r>
              </a:p>
            </p:txBody>
          </p:sp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4652391" y="2052853"/>
                <a:ext cx="639688" cy="872092"/>
              </a:xfrm>
              <a:prstGeom prst="roundRect">
                <a:avLst/>
              </a:prstGeom>
              <a:solidFill>
                <a:srgbClr val="0070C0"/>
              </a:solidFill>
              <a:ln w="95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4665244" y="2828320"/>
              <a:ext cx="4204436" cy="1172188"/>
              <a:chOff x="4652392" y="2276871"/>
              <a:chExt cx="4024065" cy="648073"/>
            </a:xfrm>
          </p:grpSpPr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5292081" y="2276871"/>
                <a:ext cx="3384376" cy="648072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 smtClean="0">
                    <a:solidFill>
                      <a:srgbClr val="0070C0"/>
                    </a:solidFill>
                  </a:rPr>
                  <a:t>Соглашение между Министерством и </a:t>
                </a:r>
                <a:r>
                  <a:rPr lang="ru-RU" b="1" dirty="0">
                    <a:solidFill>
                      <a:srgbClr val="0070C0"/>
                    </a:solidFill>
                  </a:rPr>
                  <a:t>муниципальными образованиями при </a:t>
                </a:r>
                <a:r>
                  <a:rPr lang="ru-RU" b="1" dirty="0" smtClean="0">
                    <a:solidFill>
                      <a:srgbClr val="0070C0"/>
                    </a:solidFill>
                  </a:rPr>
                  <a:t>подборе, назначении и обучении руководящих кадров </a:t>
                </a:r>
              </a:p>
              <a:p>
                <a:pPr algn="ctr"/>
                <a:r>
                  <a:rPr lang="ru-RU" b="1" dirty="0" smtClean="0">
                    <a:solidFill>
                      <a:srgbClr val="0070C0"/>
                    </a:solidFill>
                  </a:rPr>
                  <a:t>в сфере образования</a:t>
                </a:r>
                <a:endParaRPr lang="ru-RU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4652392" y="2276872"/>
                <a:ext cx="639688" cy="648072"/>
              </a:xfrm>
              <a:prstGeom prst="roundRect">
                <a:avLst/>
              </a:prstGeom>
              <a:solidFill>
                <a:srgbClr val="0070C0"/>
              </a:solidFill>
              <a:ln w="95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4665245" y="4000507"/>
              <a:ext cx="4204434" cy="1073911"/>
              <a:chOff x="4652392" y="2276872"/>
              <a:chExt cx="4024064" cy="648072"/>
            </a:xfrm>
          </p:grpSpPr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5292080" y="2276872"/>
                <a:ext cx="3384376" cy="648072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700" b="1" dirty="0">
                    <a:solidFill>
                      <a:srgbClr val="0070C0"/>
                    </a:solidFill>
                  </a:rPr>
                  <a:t>Повышение статуса руководителей отделов (управлений) образования до уровня заместителя руководителя исполнительного комитета</a:t>
                </a:r>
              </a:p>
              <a:p>
                <a:pPr algn="ctr"/>
                <a:r>
                  <a:rPr lang="ru-RU" sz="1700" b="1" dirty="0">
                    <a:solidFill>
                      <a:srgbClr val="0070C0"/>
                    </a:solidFill>
                  </a:rPr>
                  <a:t> в </a:t>
                </a:r>
                <a:r>
                  <a:rPr lang="ru-RU" sz="1700" b="1" dirty="0">
                    <a:solidFill>
                      <a:srgbClr val="A8246F"/>
                    </a:solidFill>
                  </a:rPr>
                  <a:t>18</a:t>
                </a:r>
                <a:r>
                  <a:rPr lang="ru-RU" sz="1700" b="1" dirty="0">
                    <a:solidFill>
                      <a:srgbClr val="0070C0"/>
                    </a:solidFill>
                  </a:rPr>
                  <a:t> муниципальных образованиях республики </a:t>
                </a:r>
              </a:p>
            </p:txBody>
          </p:sp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4652392" y="2276872"/>
                <a:ext cx="639688" cy="648072"/>
              </a:xfrm>
              <a:prstGeom prst="roundRect">
                <a:avLst/>
              </a:prstGeom>
              <a:solidFill>
                <a:srgbClr val="0070C0"/>
              </a:solidFill>
              <a:ln w="95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</a:p>
            </p:txBody>
          </p:sp>
        </p:grp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54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547666" y="51470"/>
            <a:ext cx="7645231" cy="1296144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043608" y="33467"/>
            <a:ext cx="7819298" cy="89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Координационный совет по совершенствованию</a:t>
            </a:r>
          </a:p>
          <a:p>
            <a:pPr algn="ctr"/>
            <a:r>
              <a:rPr lang="ru-RU" alt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 учебно-методической деятельности  </a:t>
            </a: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496" y="1693133"/>
            <a:ext cx="47756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0070C0"/>
                </a:solidFill>
              </a:rPr>
              <a:t>Изучение </a:t>
            </a:r>
            <a:r>
              <a:rPr lang="ru-RU" sz="2200" b="1" dirty="0" smtClean="0">
                <a:solidFill>
                  <a:srgbClr val="A8246F"/>
                </a:solidFill>
              </a:rPr>
              <a:t>учебно-методической деятельности </a:t>
            </a:r>
            <a:r>
              <a:rPr lang="ru-RU" sz="2200" b="1" dirty="0" smtClean="0">
                <a:solidFill>
                  <a:srgbClr val="0070C0"/>
                </a:solidFill>
              </a:rPr>
              <a:t>муниципальных образований</a:t>
            </a:r>
          </a:p>
          <a:p>
            <a:pPr marL="285750" indent="-285750">
              <a:buFontTx/>
              <a:buChar char="-"/>
            </a:pPr>
            <a:endParaRPr lang="ru-RU" sz="22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0070C0"/>
                </a:solidFill>
              </a:rPr>
              <a:t>Мониторинг знаний учащихся </a:t>
            </a:r>
            <a:endParaRPr lang="ru-RU" sz="2200" b="1" dirty="0">
              <a:solidFill>
                <a:srgbClr val="0070C0"/>
              </a:solidFill>
            </a:endParaRPr>
          </a:p>
          <a:p>
            <a:pPr indent="358775"/>
            <a:r>
              <a:rPr lang="ru-RU" sz="2200" b="1" dirty="0" smtClean="0">
                <a:solidFill>
                  <a:srgbClr val="A8246F"/>
                </a:solidFill>
              </a:rPr>
              <a:t>7-8 классов</a:t>
            </a:r>
          </a:p>
          <a:p>
            <a:pPr marL="285750" indent="-285750">
              <a:buFontTx/>
              <a:buChar char="-"/>
            </a:pPr>
            <a:endParaRPr lang="ru-RU" sz="22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0070C0"/>
                </a:solidFill>
              </a:rPr>
              <a:t>Разработка </a:t>
            </a:r>
            <a:r>
              <a:rPr lang="ru-RU" sz="2200" b="1" dirty="0" smtClean="0">
                <a:solidFill>
                  <a:srgbClr val="A8246F"/>
                </a:solidFill>
              </a:rPr>
              <a:t>«дорожных карт»</a:t>
            </a:r>
            <a:endParaRPr lang="ru-RU" sz="2200" b="1" dirty="0">
              <a:solidFill>
                <a:srgbClr val="A8246F"/>
              </a:solidFill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6165138" y="2318693"/>
            <a:ext cx="1431198" cy="1318207"/>
            <a:chOff x="3492014" y="1426080"/>
            <a:chExt cx="968531" cy="96853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0" name="Овал 79"/>
            <p:cNvSpPr/>
            <p:nvPr/>
          </p:nvSpPr>
          <p:spPr>
            <a:xfrm>
              <a:off x="3492014" y="1426080"/>
              <a:ext cx="968531" cy="968531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81" name="Овал 4"/>
            <p:cNvSpPr/>
            <p:nvPr/>
          </p:nvSpPr>
          <p:spPr>
            <a:xfrm>
              <a:off x="3534679" y="1614942"/>
              <a:ext cx="915473" cy="6848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rgbClr val="A824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КООРДИНА-ЦИОННЫЙ СОВЕТ</a:t>
              </a:r>
              <a:endParaRPr lang="ru-RU" b="1" kern="1200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732240" y="2121157"/>
            <a:ext cx="340104" cy="218083"/>
            <a:chOff x="3843594" y="1117471"/>
            <a:chExt cx="340104" cy="21808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8" name="Стрелка вправо 77"/>
            <p:cNvSpPr/>
            <p:nvPr/>
          </p:nvSpPr>
          <p:spPr>
            <a:xfrm rot="16199978">
              <a:off x="3904604" y="1056461"/>
              <a:ext cx="218083" cy="34010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трелка вправо 6"/>
            <p:cNvSpPr/>
            <p:nvPr/>
          </p:nvSpPr>
          <p:spPr>
            <a:xfrm rot="26999978">
              <a:off x="3937317" y="1157194"/>
              <a:ext cx="152658" cy="20406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349839" y="970044"/>
            <a:ext cx="1136557" cy="1097647"/>
            <a:chOff x="3674339" y="1460"/>
            <a:chExt cx="1206300" cy="101314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6" name="Овал 75"/>
            <p:cNvSpPr/>
            <p:nvPr/>
          </p:nvSpPr>
          <p:spPr>
            <a:xfrm>
              <a:off x="3674339" y="1460"/>
              <a:ext cx="1206300" cy="10131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7" name="Овал 8"/>
            <p:cNvSpPr/>
            <p:nvPr/>
          </p:nvSpPr>
          <p:spPr>
            <a:xfrm>
              <a:off x="3827192" y="149831"/>
              <a:ext cx="852982" cy="7163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МОУО</a:t>
              </a:r>
              <a:endParaRPr lang="ru-RU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7420646" y="2352104"/>
            <a:ext cx="175690" cy="340104"/>
            <a:chOff x="4484424" y="1417771"/>
            <a:chExt cx="175690" cy="34010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4" name="Стрелка вправо 73"/>
            <p:cNvSpPr/>
            <p:nvPr/>
          </p:nvSpPr>
          <p:spPr>
            <a:xfrm rot="19799982">
              <a:off x="4484424" y="1417771"/>
              <a:ext cx="175690" cy="34010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Стрелка вправо 10"/>
            <p:cNvSpPr/>
            <p:nvPr/>
          </p:nvSpPr>
          <p:spPr>
            <a:xfrm rot="19799982">
              <a:off x="4487955" y="1498969"/>
              <a:ext cx="122983" cy="20406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7596337" y="1635646"/>
            <a:ext cx="1224135" cy="1198467"/>
            <a:chOff x="4688806" y="774563"/>
            <a:chExt cx="1204319" cy="108169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2" name="Овал 71"/>
            <p:cNvSpPr/>
            <p:nvPr/>
          </p:nvSpPr>
          <p:spPr>
            <a:xfrm>
              <a:off x="4688806" y="774563"/>
              <a:ext cx="1204319" cy="108169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3" name="Овал 12"/>
            <p:cNvSpPr/>
            <p:nvPr/>
          </p:nvSpPr>
          <p:spPr>
            <a:xfrm>
              <a:off x="4866292" y="904547"/>
              <a:ext cx="851583" cy="7648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ИРО РТ</a:t>
              </a:r>
              <a:endParaRPr lang="ru-RU" sz="2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7456899" y="3242439"/>
            <a:ext cx="174492" cy="340104"/>
            <a:chOff x="4484073" y="2062268"/>
            <a:chExt cx="174492" cy="34010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0" name="Стрелка вправо 69"/>
            <p:cNvSpPr/>
            <p:nvPr/>
          </p:nvSpPr>
          <p:spPr>
            <a:xfrm rot="1800018">
              <a:off x="4484073" y="2062268"/>
              <a:ext cx="174492" cy="34010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Стрелка вправо 14"/>
            <p:cNvSpPr/>
            <p:nvPr/>
          </p:nvSpPr>
          <p:spPr>
            <a:xfrm rot="1800018">
              <a:off x="4487580" y="2117202"/>
              <a:ext cx="122144" cy="20406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7392772" y="3359106"/>
            <a:ext cx="1249566" cy="1228868"/>
            <a:chOff x="4621928" y="2068253"/>
            <a:chExt cx="1209441" cy="108485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8" name="Овал 67"/>
            <p:cNvSpPr/>
            <p:nvPr/>
          </p:nvSpPr>
          <p:spPr>
            <a:xfrm>
              <a:off x="4621928" y="2068253"/>
              <a:ext cx="1209441" cy="108485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9" name="Овал 16"/>
            <p:cNvSpPr/>
            <p:nvPr/>
          </p:nvSpPr>
          <p:spPr>
            <a:xfrm>
              <a:off x="4799047" y="2227126"/>
              <a:ext cx="855203" cy="7671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РЦМКО</a:t>
              </a:r>
              <a:endParaRPr lang="ru-RU" sz="2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5130116" y="3359106"/>
            <a:ext cx="1242084" cy="1228868"/>
            <a:chOff x="3287598" y="2906818"/>
            <a:chExt cx="1306281" cy="98608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4" name="Овал 63"/>
            <p:cNvSpPr/>
            <p:nvPr/>
          </p:nvSpPr>
          <p:spPr>
            <a:xfrm>
              <a:off x="3287598" y="2906818"/>
              <a:ext cx="1306281" cy="98608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5" name="Овал 20"/>
            <p:cNvSpPr/>
            <p:nvPr/>
          </p:nvSpPr>
          <p:spPr>
            <a:xfrm>
              <a:off x="3469891" y="3076378"/>
              <a:ext cx="923681" cy="6972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МОиН РТ</a:t>
              </a:r>
              <a:endParaRPr lang="ru-RU" sz="2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6130034" y="3219822"/>
            <a:ext cx="170158" cy="340104"/>
            <a:chOff x="3374332" y="2060278"/>
            <a:chExt cx="170158" cy="34010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2" name="Стрелка вправо 61"/>
            <p:cNvSpPr/>
            <p:nvPr/>
          </p:nvSpPr>
          <p:spPr>
            <a:xfrm rot="9000028">
              <a:off x="3374332" y="2060278"/>
              <a:ext cx="170158" cy="34010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трелка вправо 22"/>
            <p:cNvSpPr/>
            <p:nvPr/>
          </p:nvSpPr>
          <p:spPr>
            <a:xfrm rot="19800028">
              <a:off x="3421960" y="2115537"/>
              <a:ext cx="119111" cy="20406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6156176" y="2376600"/>
            <a:ext cx="189112" cy="340104"/>
            <a:chOff x="3349834" y="1411638"/>
            <a:chExt cx="189112" cy="34010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8" name="Стрелка вправо 57"/>
            <p:cNvSpPr/>
            <p:nvPr/>
          </p:nvSpPr>
          <p:spPr>
            <a:xfrm rot="12599972">
              <a:off x="3349834" y="1411638"/>
              <a:ext cx="189112" cy="34010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Стрелка вправо 26"/>
            <p:cNvSpPr/>
            <p:nvPr/>
          </p:nvSpPr>
          <p:spPr>
            <a:xfrm rot="23399972">
              <a:off x="3402768" y="1493842"/>
              <a:ext cx="132378" cy="20406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4829473" y="1635646"/>
            <a:ext cx="1326703" cy="1238206"/>
            <a:chOff x="2234343" y="669174"/>
            <a:chExt cx="1132567" cy="108169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6" name="Овал 55"/>
            <p:cNvSpPr/>
            <p:nvPr/>
          </p:nvSpPr>
          <p:spPr>
            <a:xfrm>
              <a:off x="2234343" y="669174"/>
              <a:ext cx="1132567" cy="108169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7" name="Овал 28"/>
            <p:cNvSpPr/>
            <p:nvPr/>
          </p:nvSpPr>
          <p:spPr>
            <a:xfrm>
              <a:off x="2400204" y="827584"/>
              <a:ext cx="800845" cy="7648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Департамент надзора и контроля в сфере образования</a:t>
              </a:r>
              <a:endParaRPr lang="ru-RU" sz="1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69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547666" y="51470"/>
            <a:ext cx="7645231" cy="1296144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6632270"/>
              </p:ext>
            </p:extLst>
          </p:nvPr>
        </p:nvGraphicFramePr>
        <p:xfrm>
          <a:off x="819096" y="759326"/>
          <a:ext cx="7316628" cy="4044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32048" y="23625"/>
            <a:ext cx="8460432" cy="110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Количество обращений граждан, </a:t>
            </a:r>
            <a:endParaRPr lang="ru-RU" altLang="ru-RU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ru-RU" alt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поступивших в Министерство образования </a:t>
            </a:r>
          </a:p>
          <a:p>
            <a:pPr algn="ctr"/>
            <a:r>
              <a:rPr lang="ru-RU" alt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и науки Республики Татарстан </a:t>
            </a:r>
            <a:endParaRPr lang="ru-RU" alt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  <p:pic>
        <p:nvPicPr>
          <p:cNvPr id="5124" name="Picture 4" descr="http://12aas.arbitr.ru/images/06.jpg?14422284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61182"/>
            <a:ext cx="2771800" cy="165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195736" y="3219822"/>
            <a:ext cx="3024336" cy="57606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48264" y="4386138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10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547666" y="51470"/>
            <a:ext cx="7645231" cy="1296144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043608" y="51470"/>
            <a:ext cx="78192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Диагностическое тестирование учителей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987" y="732672"/>
            <a:ext cx="8483517" cy="830966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Дата проведения: </a:t>
            </a:r>
            <a:r>
              <a:rPr lang="ru-RU" sz="2400" b="1" dirty="0">
                <a:solidFill>
                  <a:srgbClr val="A8246F"/>
                </a:solidFill>
              </a:rPr>
              <a:t>5 ноября 2015 года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                                                         Численность </a:t>
            </a:r>
            <a:r>
              <a:rPr lang="ru-RU" sz="2000" b="1" dirty="0">
                <a:solidFill>
                  <a:srgbClr val="0070C0"/>
                </a:solidFill>
              </a:rPr>
              <a:t>участников: </a:t>
            </a:r>
            <a:r>
              <a:rPr lang="ru-RU" sz="2400" b="1" dirty="0" smtClean="0">
                <a:solidFill>
                  <a:srgbClr val="A8246F"/>
                </a:solidFill>
              </a:rPr>
              <a:t>14 590 </a:t>
            </a:r>
            <a:r>
              <a:rPr lang="ru-RU" sz="2400" b="1" dirty="0">
                <a:solidFill>
                  <a:srgbClr val="A8246F"/>
                </a:solidFill>
              </a:rPr>
              <a:t>человек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501406"/>
              </p:ext>
            </p:extLst>
          </p:nvPr>
        </p:nvGraphicFramePr>
        <p:xfrm>
          <a:off x="1187624" y="1586735"/>
          <a:ext cx="6840760" cy="3096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0809"/>
                <a:gridCol w="3469951"/>
              </a:tblGrid>
              <a:tr h="34403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Предмет </a:t>
                      </a:r>
                      <a:endParaRPr lang="ru-RU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участников</a:t>
                      </a:r>
                      <a:endParaRPr lang="ru-RU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44038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</a:rPr>
                        <a:t>Русский язык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A8246F"/>
                          </a:solidFill>
                          <a:effectLst/>
                        </a:rPr>
                        <a:t> 2 376</a:t>
                      </a:r>
                      <a:endParaRPr lang="ru-RU" sz="1800" b="1" dirty="0">
                        <a:solidFill>
                          <a:srgbClr val="A8246F"/>
                        </a:solidFill>
                        <a:effectLst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38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</a:rPr>
                        <a:t>Математика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A8246F"/>
                          </a:solidFill>
                          <a:effectLst/>
                        </a:rPr>
                        <a:t>2 059</a:t>
                      </a:r>
                      <a:endParaRPr lang="ru-RU" sz="1800" b="1" dirty="0">
                        <a:solidFill>
                          <a:srgbClr val="A8246F"/>
                        </a:solidFill>
                        <a:effectLst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38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</a:rPr>
                        <a:t>Физика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A8246F"/>
                          </a:solidFill>
                          <a:effectLst/>
                        </a:rPr>
                        <a:t>675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38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</a:rPr>
                        <a:t>Химия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A8246F"/>
                          </a:solidFill>
                          <a:effectLst/>
                        </a:rPr>
                        <a:t>466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38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</a:rPr>
                        <a:t>Информатика и ИКТ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A8246F"/>
                          </a:solidFill>
                          <a:effectLst/>
                        </a:rPr>
                        <a:t>455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38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</a:rPr>
                        <a:t>Биология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A8246F"/>
                          </a:solidFill>
                          <a:effectLst/>
                        </a:rPr>
                        <a:t>767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38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</a:rPr>
                        <a:t>История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A8246F"/>
                          </a:solidFill>
                          <a:effectLst/>
                        </a:rPr>
                        <a:t>748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38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</a:rPr>
                        <a:t>География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A8246F"/>
                          </a:solidFill>
                          <a:effectLst/>
                        </a:rPr>
                        <a:t>697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15966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547666" y="51470"/>
            <a:ext cx="7645231" cy="1296144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27584" y="114767"/>
            <a:ext cx="7819298" cy="107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Перевод в режим </a:t>
            </a:r>
          </a:p>
          <a:p>
            <a:pPr algn="ctr"/>
            <a:r>
              <a:rPr lang="ru-RU" alt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электронного взаимодействия</a:t>
            </a:r>
            <a:endParaRPr lang="ru-RU" alt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040905"/>
            <a:ext cx="5472606" cy="3416290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endParaRPr lang="ru-RU" sz="2000" b="1" dirty="0">
              <a:solidFill>
                <a:srgbClr val="A8246F"/>
              </a:solidFill>
            </a:endParaRPr>
          </a:p>
          <a:p>
            <a:endParaRPr lang="ru-RU" sz="1000" b="1" dirty="0">
              <a:solidFill>
                <a:srgbClr val="FF0000"/>
              </a:solidFill>
            </a:endParaRPr>
          </a:p>
          <a:p>
            <a:pPr marL="457022" indent="-457022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A8246F"/>
                </a:solidFill>
              </a:rPr>
              <a:t>Аттестация.</a:t>
            </a:r>
            <a:r>
              <a:rPr lang="ru-RU" sz="2400" b="1" dirty="0" smtClean="0">
                <a:solidFill>
                  <a:srgbClr val="0070C0"/>
                </a:solidFill>
              </a:rPr>
              <a:t> С</a:t>
            </a:r>
            <a:r>
              <a:rPr lang="ru-RU" sz="2300" b="1" dirty="0" smtClean="0">
                <a:solidFill>
                  <a:srgbClr val="0070C0"/>
                </a:solidFill>
              </a:rPr>
              <a:t>бор </a:t>
            </a:r>
            <a:r>
              <a:rPr lang="ru-RU" sz="2300" b="1" dirty="0">
                <a:solidFill>
                  <a:srgbClr val="0070C0"/>
                </a:solidFill>
              </a:rPr>
              <a:t>и </a:t>
            </a:r>
            <a:r>
              <a:rPr lang="ru-RU" sz="2300" b="1" dirty="0" smtClean="0">
                <a:solidFill>
                  <a:srgbClr val="0070C0"/>
                </a:solidFill>
              </a:rPr>
              <a:t>обобщение заявлений, </a:t>
            </a:r>
            <a:r>
              <a:rPr lang="ru-RU" sz="2300" b="1" dirty="0">
                <a:solidFill>
                  <a:srgbClr val="0070C0"/>
                </a:solidFill>
              </a:rPr>
              <a:t>предварительная </a:t>
            </a:r>
            <a:r>
              <a:rPr lang="ru-RU" sz="2300" b="1" dirty="0" smtClean="0">
                <a:solidFill>
                  <a:srgbClr val="0070C0"/>
                </a:solidFill>
              </a:rPr>
              <a:t>экспертиза материалов</a:t>
            </a:r>
          </a:p>
          <a:p>
            <a:pPr marL="457022" indent="-457022">
              <a:buFont typeface="Arial" panose="020B0604020202020204" pitchFamily="34" charset="0"/>
              <a:buChar char="•"/>
            </a:pPr>
            <a:endParaRPr lang="ru-RU" sz="2300" b="1" dirty="0">
              <a:solidFill>
                <a:srgbClr val="0070C0"/>
              </a:solidFill>
            </a:endParaRPr>
          </a:p>
          <a:p>
            <a:pPr marL="457022" indent="-457022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A8246F"/>
                </a:solidFill>
              </a:rPr>
              <a:t>Повышение квалификации. </a:t>
            </a:r>
            <a:r>
              <a:rPr lang="ru-RU" sz="2300" b="1" dirty="0" smtClean="0">
                <a:solidFill>
                  <a:srgbClr val="0070C0"/>
                </a:solidFill>
              </a:rPr>
              <a:t>Процедуры сбора потребности, выбора программ </a:t>
            </a:r>
            <a:r>
              <a:rPr lang="ru-RU" sz="2300" b="1" dirty="0">
                <a:solidFill>
                  <a:srgbClr val="0070C0"/>
                </a:solidFill>
              </a:rPr>
              <a:t>и </a:t>
            </a:r>
            <a:r>
              <a:rPr lang="ru-RU" sz="2300" b="1" dirty="0" smtClean="0">
                <a:solidFill>
                  <a:srgbClr val="0070C0"/>
                </a:solidFill>
              </a:rPr>
              <a:t>отчетности о </a:t>
            </a:r>
            <a:r>
              <a:rPr lang="ru-RU" sz="2300" b="1" dirty="0">
                <a:solidFill>
                  <a:srgbClr val="0070C0"/>
                </a:solidFill>
              </a:rPr>
              <a:t>пройденных </a:t>
            </a:r>
            <a:r>
              <a:rPr lang="ru-RU" sz="2300" b="1" dirty="0" smtClean="0">
                <a:solidFill>
                  <a:srgbClr val="0070C0"/>
                </a:solidFill>
              </a:rPr>
              <a:t>курсах</a:t>
            </a: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zaochnoe.ru/fileadmin/news/201209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35646"/>
            <a:ext cx="2613892" cy="23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4515966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79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6828" y="75162"/>
            <a:ext cx="5442707" cy="646331"/>
          </a:xfrm>
          <a:prstGeom prst="rect">
            <a:avLst/>
          </a:prstGeom>
        </p:spPr>
        <p:txBody>
          <a:bodyPr wrap="none" lIns="91410" tIns="45705" rIns="91410" bIns="45705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Грант «Лучший методист»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30" y="1110100"/>
            <a:ext cx="8496944" cy="3647150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</a:rPr>
              <a:t>Срок действия гранта – </a:t>
            </a:r>
            <a:r>
              <a:rPr lang="ru-RU" sz="2000" b="1" dirty="0">
                <a:solidFill>
                  <a:srgbClr val="A8246F"/>
                </a:solidFill>
              </a:rPr>
              <a:t>ежегодно</a:t>
            </a:r>
            <a:endParaRPr lang="ru-RU" sz="2000" dirty="0">
              <a:solidFill>
                <a:srgbClr val="A8246F"/>
              </a:solidFill>
            </a:endParaRPr>
          </a:p>
          <a:p>
            <a:pPr algn="just"/>
            <a:r>
              <a:rPr lang="ru-RU" sz="2000" b="1" dirty="0">
                <a:solidFill>
                  <a:prstClr val="black"/>
                </a:solidFill>
              </a:rPr>
              <a:t> </a:t>
            </a:r>
            <a:endParaRPr lang="ru-RU" sz="2000" dirty="0">
              <a:solidFill>
                <a:prstClr val="black"/>
              </a:solidFill>
            </a:endParaRPr>
          </a:p>
          <a:p>
            <a:pPr algn="just"/>
            <a:r>
              <a:rPr lang="ru-RU" sz="2000" b="1" dirty="0">
                <a:solidFill>
                  <a:srgbClr val="0070C0"/>
                </a:solidFill>
              </a:rPr>
              <a:t>Содержание гранта:</a:t>
            </a:r>
          </a:p>
          <a:p>
            <a:pPr algn="just"/>
            <a:endParaRPr lang="ru-RU" sz="800" dirty="0">
              <a:solidFill>
                <a:srgbClr val="0070C0"/>
              </a:solidFill>
            </a:endParaRPr>
          </a:p>
          <a:p>
            <a:pPr algn="just"/>
            <a:r>
              <a:rPr lang="ru-RU" sz="2000" dirty="0">
                <a:solidFill>
                  <a:srgbClr val="0070C0"/>
                </a:solidFill>
              </a:rPr>
              <a:t>Единовременная </a:t>
            </a:r>
            <a:r>
              <a:rPr lang="ru-RU" sz="2000" dirty="0" smtClean="0">
                <a:solidFill>
                  <a:srgbClr val="0070C0"/>
                </a:solidFill>
              </a:rPr>
              <a:t>выплата</a:t>
            </a:r>
            <a:endParaRPr lang="ru-RU" sz="2000" dirty="0">
              <a:solidFill>
                <a:srgbClr val="0070C0"/>
              </a:solidFill>
            </a:endParaRPr>
          </a:p>
          <a:p>
            <a:pPr algn="just"/>
            <a:r>
              <a:rPr lang="ru-RU" sz="2000" b="1" dirty="0">
                <a:solidFill>
                  <a:srgbClr val="A8246F"/>
                </a:solidFill>
              </a:rPr>
              <a:t>130 тыс.рублей</a:t>
            </a:r>
            <a:r>
              <a:rPr lang="ru-RU" sz="2000" dirty="0">
                <a:solidFill>
                  <a:srgbClr val="A8246F"/>
                </a:solidFill>
              </a:rPr>
              <a:t> </a:t>
            </a:r>
            <a:r>
              <a:rPr lang="ru-RU" sz="2000" dirty="0">
                <a:solidFill>
                  <a:srgbClr val="0070C0"/>
                </a:solidFill>
              </a:rPr>
              <a:t>– для методистов, осуществляющих информационно-методическое сопровождение педагогических работников муниципальных образований Республики Татарстан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 </a:t>
            </a:r>
            <a:endParaRPr lang="ru-RU" sz="2000" dirty="0">
              <a:solidFill>
                <a:srgbClr val="002060"/>
              </a:solidFill>
            </a:endParaRPr>
          </a:p>
          <a:p>
            <a:pPr algn="just"/>
            <a:r>
              <a:rPr lang="ru-RU" sz="2000" b="1" dirty="0">
                <a:solidFill>
                  <a:srgbClr val="0070C0"/>
                </a:solidFill>
              </a:rPr>
              <a:t>Реализация гранта – </a:t>
            </a:r>
            <a:r>
              <a:rPr lang="ru-RU" sz="2000" b="1" dirty="0">
                <a:solidFill>
                  <a:srgbClr val="A8246F"/>
                </a:solidFill>
              </a:rPr>
              <a:t>с 2015 года</a:t>
            </a:r>
            <a:endParaRPr lang="ru-RU" sz="2000" dirty="0">
              <a:solidFill>
                <a:srgbClr val="A8246F"/>
              </a:solidFill>
            </a:endParaRPr>
          </a:p>
          <a:p>
            <a:pPr algn="just"/>
            <a:r>
              <a:rPr lang="ru-RU" sz="2000" b="1" dirty="0">
                <a:solidFill>
                  <a:srgbClr val="0070C0"/>
                </a:solidFill>
              </a:rPr>
              <a:t>Объем финансирования – </a:t>
            </a:r>
            <a:r>
              <a:rPr lang="ru-RU" sz="2000" b="1" dirty="0">
                <a:solidFill>
                  <a:srgbClr val="A8246F"/>
                </a:solidFill>
              </a:rPr>
              <a:t>50,778 млн.рублей</a:t>
            </a:r>
            <a:endParaRPr lang="ru-RU" sz="2000" dirty="0">
              <a:solidFill>
                <a:srgbClr val="A8246F"/>
              </a:solidFill>
            </a:endParaRPr>
          </a:p>
          <a:p>
            <a:pPr algn="just"/>
            <a:r>
              <a:rPr lang="ru-RU" sz="2000" b="1" dirty="0">
                <a:solidFill>
                  <a:srgbClr val="0070C0"/>
                </a:solidFill>
              </a:rPr>
              <a:t>Количество грантополучателей – </a:t>
            </a:r>
            <a:r>
              <a:rPr lang="ru-RU" sz="2000" b="1" dirty="0">
                <a:solidFill>
                  <a:srgbClr val="A8246F"/>
                </a:solidFill>
              </a:rPr>
              <a:t>300 чел.</a:t>
            </a:r>
            <a:endParaRPr lang="ru-RU" sz="2000" dirty="0">
              <a:solidFill>
                <a:srgbClr val="A8246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31" y="843564"/>
            <a:ext cx="2261033" cy="144736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fanaseva\Desktop\сам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35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8990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-36512" y="346348"/>
            <a:ext cx="9215502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Региональная система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оценки качества образования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(РСОКО)</a:t>
            </a:r>
            <a:br>
              <a:rPr lang="ru-RU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endParaRPr lang="ru-RU" sz="2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303757" y="68627"/>
            <a:ext cx="5733923" cy="1728192"/>
          </a:xfrm>
          <a:prstGeom prst="rect">
            <a:avLst/>
          </a:prstGeom>
        </p:spPr>
        <p:txBody>
          <a:bodyPr vert="horz" lIns="68558" tIns="34289" rIns="68558" bIns="3428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rgbClr val="1F497D"/>
              </a:solidFill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303757" y="68627"/>
            <a:ext cx="5733923" cy="1728192"/>
          </a:xfrm>
          <a:prstGeom prst="rect">
            <a:avLst/>
          </a:prstGeom>
        </p:spPr>
        <p:txBody>
          <a:bodyPr vert="horz" lIns="68558" tIns="34289" rIns="68558" bIns="3428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rgbClr val="1F497D"/>
              </a:solidFill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46485" y="1489746"/>
            <a:ext cx="6318702" cy="750203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1400" dirty="0">
              <a:solidFill>
                <a:srgbClr val="002060"/>
              </a:solidFill>
            </a:endParaRPr>
          </a:p>
          <a:p>
            <a:pPr algn="just"/>
            <a:endParaRPr lang="ru-RU" sz="1400" dirty="0">
              <a:solidFill>
                <a:srgbClr val="002060"/>
              </a:solidFill>
            </a:endParaRPr>
          </a:p>
          <a:p>
            <a:pPr algn="just"/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71699" y="3429018"/>
            <a:ext cx="5400600" cy="311621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555528"/>
            <a:ext cx="2232248" cy="792086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10" tIns="45705" rIns="91410" bIns="45705" rtlCol="0" anchor="ctr"/>
          <a:lstStyle/>
          <a:p>
            <a:pPr algn="ctr">
              <a:defRPr/>
            </a:pP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качества </a:t>
            </a:r>
          </a:p>
          <a:p>
            <a:pPr algn="ctr">
              <a:defRPr/>
            </a:pP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начальной школе</a:t>
            </a:r>
          </a:p>
          <a:p>
            <a:pPr algn="ctr">
              <a:defRPr/>
            </a:pP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(100% обучающихся)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7866" y="1203598"/>
            <a:ext cx="2448270" cy="796268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10" tIns="45705" rIns="91410" bIns="45705" rtlCol="0" anchor="ctr"/>
          <a:lstStyle/>
          <a:p>
            <a:pPr algn="ctr">
              <a:defRPr/>
            </a:pP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качества </a:t>
            </a:r>
          </a:p>
          <a:p>
            <a:pPr algn="ctr">
              <a:defRPr/>
            </a:pP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основной школе </a:t>
            </a:r>
          </a:p>
          <a:p>
            <a:pPr algn="ctr">
              <a:defRPr/>
            </a:pP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(100% обучающихся)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88224" y="555528"/>
            <a:ext cx="2304256" cy="792086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10" tIns="45705" rIns="91410" bIns="45705" rtlCol="0" anchor="ctr"/>
          <a:lstStyle/>
          <a:p>
            <a:pPr algn="ctr">
              <a:defRPr/>
            </a:pP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качества </a:t>
            </a:r>
          </a:p>
          <a:p>
            <a:pPr algn="ctr">
              <a:defRPr/>
            </a:pP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старшей школе </a:t>
            </a:r>
          </a:p>
          <a:p>
            <a:pPr algn="ctr">
              <a:defRPr/>
            </a:pPr>
            <a:r>
              <a:rPr lang="ru-RU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(100% обучающихся)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5536" y="1852801"/>
            <a:ext cx="3168352" cy="800219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ru-RU" sz="1500" b="1" dirty="0">
                <a:solidFill>
                  <a:srgbClr val="0070C0"/>
                </a:solidFill>
                <a:cs typeface="Times New Roman" panose="02020603050405020304" pitchFamily="18" charset="0"/>
              </a:rPr>
              <a:t>Готовность к школе</a:t>
            </a:r>
            <a:endParaRPr lang="ru-RU" sz="15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Продвижение в 1 классе</a:t>
            </a:r>
            <a:endParaRPr lang="ru-RU" sz="15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endParaRPr lang="ru-RU" sz="15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2715766"/>
            <a:ext cx="3312368" cy="2062073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</a:rPr>
              <a:t>Диагностическое тестирование:</a:t>
            </a:r>
          </a:p>
          <a:p>
            <a:pPr marL="285645" indent="-104732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татарский язык</a:t>
            </a:r>
          </a:p>
          <a:p>
            <a:pPr marL="285645" indent="-104732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иностранный </a:t>
            </a:r>
            <a:r>
              <a:rPr lang="ru-RU" sz="1500" dirty="0" smtClean="0">
                <a:solidFill>
                  <a:srgbClr val="0070C0"/>
                </a:solidFill>
              </a:rPr>
              <a:t>язык</a:t>
            </a:r>
            <a:r>
              <a:rPr lang="ru-RU" sz="1500" b="1" dirty="0" smtClean="0">
                <a:solidFill>
                  <a:srgbClr val="0070C0"/>
                </a:solidFill>
              </a:rPr>
              <a:t> </a:t>
            </a:r>
          </a:p>
          <a:p>
            <a:endParaRPr lang="ru-RU" sz="800" b="1" dirty="0" smtClean="0">
              <a:solidFill>
                <a:srgbClr val="002060"/>
              </a:solidFill>
            </a:endParaRPr>
          </a:p>
          <a:p>
            <a:r>
              <a:rPr lang="ru-RU" sz="1500" b="1" dirty="0" smtClean="0">
                <a:solidFill>
                  <a:srgbClr val="002060"/>
                </a:solidFill>
              </a:rPr>
              <a:t>Мониторинг</a:t>
            </a:r>
            <a:r>
              <a:rPr lang="ru-RU" sz="1500" b="1" dirty="0">
                <a:solidFill>
                  <a:srgbClr val="002060"/>
                </a:solidFill>
              </a:rPr>
              <a:t>:</a:t>
            </a:r>
          </a:p>
          <a:p>
            <a:pPr marL="285645" indent="-104732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русский язык</a:t>
            </a:r>
          </a:p>
          <a:p>
            <a:pPr marL="285645" indent="-104732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окружающий мир</a:t>
            </a:r>
          </a:p>
          <a:p>
            <a:pPr marL="285645" indent="-104732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математика</a:t>
            </a:r>
          </a:p>
          <a:p>
            <a:pPr marL="285645" indent="-104732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метапредметные навыки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37149" y="2067694"/>
            <a:ext cx="3168177" cy="3093124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ru-RU" sz="1500" b="1" dirty="0"/>
              <a:t>      </a:t>
            </a:r>
            <a:r>
              <a:rPr lang="ru-RU" sz="1500" b="1" dirty="0">
                <a:solidFill>
                  <a:srgbClr val="002060"/>
                </a:solidFill>
              </a:rPr>
              <a:t>Диагностическое    </a:t>
            </a:r>
          </a:p>
          <a:p>
            <a:r>
              <a:rPr lang="ru-RU" sz="1500" b="1" dirty="0">
                <a:solidFill>
                  <a:srgbClr val="002060"/>
                </a:solidFill>
              </a:rPr>
              <a:t>      тестирование:</a:t>
            </a:r>
          </a:p>
          <a:p>
            <a:pPr marL="285645" indent="-104732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татарский язык, 6, 8 кл. </a:t>
            </a:r>
          </a:p>
          <a:p>
            <a:pPr marL="285645" indent="-104732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иностранный язык, 6, 8 кл. математика, 5-7 кл. </a:t>
            </a:r>
            <a:endParaRPr lang="ru-RU" sz="1500" dirty="0" smtClean="0">
              <a:solidFill>
                <a:srgbClr val="0070C0"/>
              </a:solidFill>
            </a:endParaRPr>
          </a:p>
          <a:p>
            <a:pPr marL="285645" indent="-104732">
              <a:buFont typeface="Arial" panose="020B0604020202020204" pitchFamily="34" charset="0"/>
              <a:buChar char="•"/>
            </a:pPr>
            <a:endParaRPr lang="ru-RU" sz="800" dirty="0">
              <a:solidFill>
                <a:srgbClr val="0070C0"/>
              </a:solidFill>
            </a:endParaRPr>
          </a:p>
          <a:p>
            <a:r>
              <a:rPr lang="ru-RU" sz="1500" dirty="0">
                <a:solidFill>
                  <a:srgbClr val="0070C0"/>
                </a:solidFill>
              </a:rPr>
              <a:t>      </a:t>
            </a:r>
            <a:r>
              <a:rPr lang="ru-RU" sz="1500" b="1" dirty="0">
                <a:solidFill>
                  <a:srgbClr val="002060"/>
                </a:solidFill>
              </a:rPr>
              <a:t>Мониторинговые </a:t>
            </a:r>
          </a:p>
          <a:p>
            <a:r>
              <a:rPr lang="ru-RU" sz="1500" b="1" dirty="0">
                <a:solidFill>
                  <a:srgbClr val="002060"/>
                </a:solidFill>
              </a:rPr>
              <a:t>      исследования, 8 кл.:</a:t>
            </a:r>
          </a:p>
          <a:p>
            <a:pPr marL="285645" indent="-104732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математика, физика, история, обществознание, русский язык </a:t>
            </a:r>
          </a:p>
          <a:p>
            <a:r>
              <a:rPr lang="ru-RU" sz="1500" dirty="0">
                <a:solidFill>
                  <a:srgbClr val="0070C0"/>
                </a:solidFill>
              </a:rPr>
              <a:t>    </a:t>
            </a:r>
            <a:r>
              <a:rPr lang="ru-RU" sz="1500" b="1" dirty="0">
                <a:solidFill>
                  <a:srgbClr val="0070C0"/>
                </a:solidFill>
              </a:rPr>
              <a:t>   Пробный </a:t>
            </a:r>
            <a:r>
              <a:rPr lang="ru-RU" sz="1500" b="1" dirty="0" smtClean="0">
                <a:solidFill>
                  <a:srgbClr val="0070C0"/>
                </a:solidFill>
              </a:rPr>
              <a:t>ОГЭ</a:t>
            </a:r>
            <a:endParaRPr lang="ru-RU" sz="1500" dirty="0">
              <a:solidFill>
                <a:srgbClr val="0070C0"/>
              </a:solidFill>
            </a:endParaRPr>
          </a:p>
          <a:p>
            <a:r>
              <a:rPr lang="ru-RU" sz="1500" b="1" dirty="0">
                <a:solidFill>
                  <a:srgbClr val="0070C0"/>
                </a:solidFill>
              </a:rPr>
              <a:t>       </a:t>
            </a:r>
            <a:r>
              <a:rPr lang="ru-RU" sz="1500" b="1" dirty="0" smtClean="0">
                <a:solidFill>
                  <a:srgbClr val="0070C0"/>
                </a:solidFill>
              </a:rPr>
              <a:t>Пробное ЕРТ</a:t>
            </a:r>
            <a:endParaRPr lang="ru-RU" sz="1500" dirty="0">
              <a:solidFill>
                <a:srgbClr val="0070C0"/>
              </a:solidFill>
            </a:endParaRPr>
          </a:p>
          <a:p>
            <a:pPr algn="ctr"/>
            <a:endParaRPr lang="ru-RU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5727514" y="1814503"/>
            <a:ext cx="3380990" cy="1477328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just"/>
            <a:r>
              <a:rPr lang="ru-RU" sz="1500" b="1" dirty="0"/>
              <a:t>     </a:t>
            </a:r>
            <a:r>
              <a:rPr lang="ru-RU" sz="1500" b="1" dirty="0" smtClean="0"/>
              <a:t> </a:t>
            </a:r>
            <a:r>
              <a:rPr lang="ru-RU" sz="1500" b="1" dirty="0" smtClean="0">
                <a:solidFill>
                  <a:srgbClr val="002060"/>
                </a:solidFill>
              </a:rPr>
              <a:t>Мониторинговые     </a:t>
            </a:r>
            <a:endParaRPr lang="ru-RU" sz="1500" b="1" dirty="0">
              <a:solidFill>
                <a:srgbClr val="002060"/>
              </a:solidFill>
            </a:endParaRPr>
          </a:p>
          <a:p>
            <a:pPr algn="just"/>
            <a:r>
              <a:rPr lang="ru-RU" sz="1500" b="1" dirty="0">
                <a:solidFill>
                  <a:srgbClr val="002060"/>
                </a:solidFill>
              </a:rPr>
              <a:t>      исследования:</a:t>
            </a:r>
          </a:p>
          <a:p>
            <a:pPr marL="285645" indent="-104732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русский язык</a:t>
            </a:r>
          </a:p>
          <a:p>
            <a:pPr marL="285645" indent="-104732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обществознание/физика по выбору </a:t>
            </a:r>
          </a:p>
          <a:p>
            <a:pPr marL="285645" indent="-104732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математика (профильный или базовый уровень) по выбору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2160" y="3326670"/>
            <a:ext cx="3456384" cy="1477328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Пробный </a:t>
            </a:r>
            <a:r>
              <a:rPr lang="ru-RU" sz="1500" b="1" dirty="0" smtClean="0">
                <a:solidFill>
                  <a:srgbClr val="0070C0"/>
                </a:solidFill>
              </a:rPr>
              <a:t>ЕГЭ </a:t>
            </a:r>
            <a:r>
              <a:rPr lang="ru-RU" sz="1500" i="1" dirty="0">
                <a:solidFill>
                  <a:srgbClr val="0070C0"/>
                </a:solidFill>
              </a:rPr>
              <a:t>по русскому языку</a:t>
            </a:r>
            <a:endParaRPr lang="ru-RU" sz="1500" dirty="0">
              <a:solidFill>
                <a:srgbClr val="0070C0"/>
              </a:solidFill>
            </a:endParaRPr>
          </a:p>
          <a:p>
            <a:r>
              <a:rPr lang="ru-RU" sz="1500" b="1" dirty="0">
                <a:solidFill>
                  <a:srgbClr val="0070C0"/>
                </a:solidFill>
              </a:rPr>
              <a:t>Пробный </a:t>
            </a:r>
            <a:r>
              <a:rPr lang="ru-RU" sz="1500" b="1" dirty="0" smtClean="0">
                <a:solidFill>
                  <a:srgbClr val="0070C0"/>
                </a:solidFill>
              </a:rPr>
              <a:t>ЕГЭ </a:t>
            </a:r>
            <a:r>
              <a:rPr lang="ru-RU" sz="1500" i="1" dirty="0">
                <a:solidFill>
                  <a:srgbClr val="0070C0"/>
                </a:solidFill>
              </a:rPr>
              <a:t>по математике</a:t>
            </a:r>
            <a:endParaRPr lang="ru-RU" sz="1500" dirty="0">
              <a:solidFill>
                <a:srgbClr val="0070C0"/>
              </a:solidFill>
            </a:endParaRPr>
          </a:p>
          <a:p>
            <a:r>
              <a:rPr lang="ru-RU" sz="1500" b="1" dirty="0">
                <a:solidFill>
                  <a:srgbClr val="0070C0"/>
                </a:solidFill>
              </a:rPr>
              <a:t>Пробный </a:t>
            </a:r>
            <a:r>
              <a:rPr lang="ru-RU" sz="1500" b="1" dirty="0" smtClean="0">
                <a:solidFill>
                  <a:srgbClr val="0070C0"/>
                </a:solidFill>
              </a:rPr>
              <a:t>ЕРЭ</a:t>
            </a:r>
            <a:endParaRPr lang="ru-RU" sz="1500" dirty="0">
              <a:solidFill>
                <a:srgbClr val="0070C0"/>
              </a:solidFill>
            </a:endParaRPr>
          </a:p>
          <a:p>
            <a:r>
              <a:rPr lang="ru-RU" sz="1500" b="1" dirty="0">
                <a:solidFill>
                  <a:srgbClr val="0070C0"/>
                </a:solidFill>
              </a:rPr>
              <a:t>Проект «ЕГЭ без двоек»</a:t>
            </a:r>
          </a:p>
          <a:p>
            <a:r>
              <a:rPr lang="ru-RU" sz="1500" b="1" dirty="0">
                <a:solidFill>
                  <a:srgbClr val="0070C0"/>
                </a:solidFill>
              </a:rPr>
              <a:t>Проект «ЕГЭ на 5+»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9593" y="1491630"/>
            <a:ext cx="1224136" cy="369302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ru-RU" b="1" dirty="0">
                <a:solidFill>
                  <a:srgbClr val="A8246F"/>
                </a:solidFill>
              </a:rPr>
              <a:t>1 класс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9593" y="2355726"/>
            <a:ext cx="1224136" cy="369302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ru-RU" b="1" dirty="0">
                <a:solidFill>
                  <a:srgbClr val="A8246F"/>
                </a:solidFill>
              </a:rPr>
              <a:t>4 класс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48264" y="1491630"/>
            <a:ext cx="1429893" cy="369302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ru-RU" b="1" dirty="0">
                <a:solidFill>
                  <a:srgbClr val="A8246F"/>
                </a:solidFill>
              </a:rPr>
              <a:t>10 класс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79134" y="3219822"/>
            <a:ext cx="1553306" cy="369302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ru-RU" b="1" dirty="0">
                <a:solidFill>
                  <a:srgbClr val="A8246F"/>
                </a:solidFill>
              </a:rPr>
              <a:t>11 класс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8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27584" y="97707"/>
            <a:ext cx="7848872" cy="529828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ЕГЭ – 2015 в сравнении с РФ</a:t>
            </a:r>
          </a:p>
        </p:txBody>
      </p:sp>
      <p:pic>
        <p:nvPicPr>
          <p:cNvPr id="7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252153"/>
              </p:ext>
            </p:extLst>
          </p:nvPr>
        </p:nvGraphicFramePr>
        <p:xfrm>
          <a:off x="899592" y="843558"/>
          <a:ext cx="7569328" cy="3560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0318"/>
                <a:gridCol w="1594680"/>
                <a:gridCol w="1522195"/>
                <a:gridCol w="1812135"/>
              </a:tblGrid>
              <a:tr h="25484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Предмет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РТ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РФ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+/-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Русский </a:t>
                      </a:r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язык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69,2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65,9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3,3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Математика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50,2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45,4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4,8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География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67,0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53,0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14,0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Немецкий </a:t>
                      </a:r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язык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75,3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61,7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13,6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Английский </a:t>
                      </a:r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язык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72,7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65,9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6,8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Химия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63,4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57,1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6,3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История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52,8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47,1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5,7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Информатика </a:t>
                      </a:r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и ИКТ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59,5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54,0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5,5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Биология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58,4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53,6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4,8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Физика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54,6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51,1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3,5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Литература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57,8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57,1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0,7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Испанский </a:t>
                      </a:r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язык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76,0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76,7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- 0,7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Французский </a:t>
                      </a:r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язык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72,1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73,0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- 0,9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Обществознание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55,6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58,6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- 3,0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393" marR="9393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49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1"/>
          <p:cNvSpPr/>
          <p:nvPr/>
        </p:nvSpPr>
        <p:spPr>
          <a:xfrm>
            <a:off x="1403648" y="123480"/>
            <a:ext cx="6534726" cy="954107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Доля, </a:t>
            </a:r>
            <a:r>
              <a:rPr lang="ru-RU" sz="28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не преодолевших минимальный порог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 профильной математике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060029"/>
              </p:ext>
            </p:extLst>
          </p:nvPr>
        </p:nvGraphicFramePr>
        <p:xfrm>
          <a:off x="1547664" y="1334998"/>
          <a:ext cx="6130062" cy="3154680"/>
        </p:xfrm>
        <a:graphic>
          <a:graphicData uri="http://schemas.openxmlformats.org/drawingml/2006/table">
            <a:tbl>
              <a:tblPr firstRow="1" firstCol="1" bandRow="1"/>
              <a:tblGrid>
                <a:gridCol w="3177734"/>
                <a:gridCol w="2952328"/>
              </a:tblGrid>
              <a:tr h="788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Регион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Доля, не преодолевших минимальный порог по профильной математике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 Татарстан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Самарская область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Москва</a:t>
                      </a:r>
                      <a:endParaRPr lang="ru-RU" sz="1700" b="1" i="0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Санкт-Петербург</a:t>
                      </a:r>
                      <a:endParaRPr lang="ru-RU" sz="1700" b="1" i="0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12,7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Чувашская Республика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Астраханская область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Тульская область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15,9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Алтайский край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17,7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 Башкортостан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15966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6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00608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Внедрение Федерального государственного образовательного стандарта дошкольного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7574"/>
            <a:ext cx="8435280" cy="3798422"/>
          </a:xfrm>
        </p:spPr>
        <p:txBody>
          <a:bodyPr>
            <a:normAutofit fontScale="92500" lnSpcReduction="10000"/>
          </a:bodyPr>
          <a:lstStyle/>
          <a:p>
            <a:pPr marL="45705" indent="0" algn="r">
              <a:buNone/>
            </a:pPr>
            <a:endParaRPr lang="ru-RU" sz="1800" b="1" dirty="0">
              <a:solidFill>
                <a:srgbClr val="A8246F"/>
              </a:solidFill>
              <a:ea typeface="Times New Roman"/>
              <a:cs typeface="Arial" panose="020B0604020202020204" pitchFamily="34" charset="0"/>
            </a:endParaRP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6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52 детских сада </a:t>
            </a:r>
            <a:r>
              <a:rPr lang="ru-RU" sz="2600" b="1" dirty="0" smtClean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– базовые </a:t>
            </a:r>
            <a:r>
              <a:rPr lang="ru-RU" sz="26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площадки по внедрению ФГОС ДО</a:t>
            </a:r>
            <a:r>
              <a:rPr lang="ru-RU" sz="2600" b="1" dirty="0">
                <a:solidFill>
                  <a:srgbClr val="0070C0"/>
                </a:solidFill>
                <a:ea typeface="Times New Roman"/>
                <a:cs typeface="Arial" panose="020B0604020202020204" pitchFamily="34" charset="0"/>
              </a:rPr>
              <a:t>   </a:t>
            </a: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2000" b="1" dirty="0">
              <a:solidFill>
                <a:srgbClr val="0070C0"/>
              </a:solidFill>
            </a:endParaRP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0070C0"/>
                </a:solidFill>
              </a:rPr>
              <a:t>№ 50 Советского района г.Казани</a:t>
            </a: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0070C0"/>
                </a:solidFill>
              </a:rPr>
              <a:t>№ 380 Ново-Савиновского района г.Казани </a:t>
            </a: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0070C0"/>
                </a:solidFill>
              </a:rPr>
              <a:t>№ 64 г.Набережные Челны </a:t>
            </a: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0070C0"/>
                </a:solidFill>
              </a:rPr>
              <a:t>№ 91 </a:t>
            </a:r>
            <a:r>
              <a:rPr lang="ru-RU" sz="2000" b="1" dirty="0" err="1" smtClean="0">
                <a:solidFill>
                  <a:srgbClr val="0070C0"/>
                </a:solidFill>
              </a:rPr>
              <a:t>г.Нижнекамска</a:t>
            </a:r>
            <a:endParaRPr lang="ru-RU" sz="2000" b="1" dirty="0">
              <a:solidFill>
                <a:srgbClr val="0070C0"/>
              </a:solidFill>
            </a:endParaRP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0070C0"/>
                </a:solidFill>
              </a:rPr>
              <a:t>№ 22 </a:t>
            </a:r>
            <a:r>
              <a:rPr lang="ru-RU" sz="2000" b="1" dirty="0" err="1" smtClean="0">
                <a:solidFill>
                  <a:srgbClr val="0070C0"/>
                </a:solidFill>
              </a:rPr>
              <a:t>г.Альметьевска</a:t>
            </a:r>
            <a:endParaRPr lang="ru-RU" sz="2000" b="1" dirty="0">
              <a:solidFill>
                <a:srgbClr val="0070C0"/>
              </a:solidFill>
            </a:endParaRP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0070C0"/>
                </a:solidFill>
              </a:rPr>
              <a:t>№ 6 </a:t>
            </a:r>
            <a:r>
              <a:rPr lang="ru-RU" sz="2000" b="1" dirty="0" err="1" smtClean="0">
                <a:solidFill>
                  <a:srgbClr val="0070C0"/>
                </a:solidFill>
              </a:rPr>
              <a:t>г.Чистополя</a:t>
            </a:r>
            <a:endParaRPr lang="ru-RU" sz="2000" b="1" dirty="0">
              <a:solidFill>
                <a:srgbClr val="0070C0"/>
              </a:solidFill>
            </a:endParaRP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0070C0"/>
                </a:solidFill>
              </a:rPr>
              <a:t>№ 2 Бавлинского района </a:t>
            </a:r>
          </a:p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0070C0"/>
                </a:solidFill>
              </a:rPr>
              <a:t>№ 1 Тюлячинского района </a:t>
            </a:r>
            <a:endParaRPr lang="ru-RU" sz="2000" b="1" dirty="0">
              <a:solidFill>
                <a:srgbClr val="0070C0"/>
              </a:solidFill>
              <a:ea typeface="Times New Roman"/>
              <a:cs typeface="Arial" panose="020B0604020202020204" pitchFamily="34" charset="0"/>
            </a:endParaRPr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college.vzmakh.ru/i/kol/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476" y="2283718"/>
            <a:ext cx="3242996" cy="21602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514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3967368"/>
            <a:ext cx="8136904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541785" y="220998"/>
            <a:ext cx="8350696" cy="550552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Доля молодых педагогов </a:t>
            </a:r>
          </a:p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в Республике Татарстан</a:t>
            </a:r>
          </a:p>
        </p:txBody>
      </p:sp>
      <p:pic>
        <p:nvPicPr>
          <p:cNvPr id="1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78714756"/>
              </p:ext>
            </p:extLst>
          </p:nvPr>
        </p:nvGraphicFramePr>
        <p:xfrm>
          <a:off x="398496" y="939592"/>
          <a:ext cx="8395906" cy="406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098" name="Picture 2" descr="http://great.az/uploads/posts/2012-07/1342273236_percent-sig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21" y="2355727"/>
            <a:ext cx="73477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://&amp;tcy;&amp;ocy;&amp;pcy;-&amp;shcy;&amp;kcy;&amp;ocy;&amp;lcy;&amp;acy;.&amp;rcy;&amp;fcy;/wp-content/uploads/2014/10/Professionalnyj_standart-1024x6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://&amp;tcy;&amp;ocy;&amp;pcy;-&amp;shcy;&amp;kcy;&amp;ocy;&amp;lcy;&amp;acy;.&amp;rcy;&amp;fcy;/wp-content/uploads/2014/10/Professionalnyj_standart-1024x62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://&amp;tcy;&amp;ocy;&amp;pcy;-&amp;shcy;&amp;kcy;&amp;ocy;&amp;lcy;&amp;acy;.&amp;rcy;&amp;fcy;/wp-content/uploads/2014/10/Professionalnyj_standart-1024x62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://&amp;tcy;&amp;ocy;&amp;pcy;-&amp;shcy;&amp;kcy;&amp;ocy;&amp;lcy;&amp;acy;.&amp;rcy;&amp;fcy;/wp-content/uploads/2014/10/Professionalnyj_standart-1024x620.jpg"/>
          <p:cNvSpPr>
            <a:spLocks noChangeAspect="1" noChangeArrowheads="1"/>
          </p:cNvSpPr>
          <p:nvPr/>
        </p:nvSpPr>
        <p:spPr bwMode="auto">
          <a:xfrm>
            <a:off x="612775" y="3127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15" y="2355726"/>
            <a:ext cx="3293967" cy="19943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Прямоугольник 8"/>
          <p:cNvSpPr/>
          <p:nvPr/>
        </p:nvSpPr>
        <p:spPr>
          <a:xfrm>
            <a:off x="-108519" y="987574"/>
            <a:ext cx="9043142" cy="2123658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marL="268196" lvl="1" indent="357053" algn="just"/>
            <a:r>
              <a:rPr lang="ru-RU" sz="2000" b="1" dirty="0">
                <a:solidFill>
                  <a:srgbClr val="0070C0"/>
                </a:solidFill>
              </a:rPr>
              <a:t>В Республике Татарстан за последние три года наблюдается следующая динамика численности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молодых учителей общеобразовательных организаций </a:t>
            </a:r>
            <a:r>
              <a:rPr lang="ru-RU" sz="2000" b="1" dirty="0">
                <a:solidFill>
                  <a:srgbClr val="A8246F"/>
                </a:solidFill>
              </a:rPr>
              <a:t>в возрасте до 35 лет:</a:t>
            </a:r>
          </a:p>
          <a:p>
            <a:pPr algn="just"/>
            <a:r>
              <a:rPr lang="ru-RU" sz="2400" i="1" dirty="0">
                <a:solidFill>
                  <a:prstClr val="black"/>
                </a:solidFill>
              </a:rPr>
              <a:t>                                                                           </a:t>
            </a:r>
            <a:endParaRPr lang="ru-RU" sz="2400" b="1" i="1" dirty="0">
              <a:solidFill>
                <a:srgbClr val="A8246F"/>
              </a:solidFill>
            </a:endParaRPr>
          </a:p>
          <a:p>
            <a:pPr algn="just"/>
            <a:endParaRPr lang="ru-RU" sz="2400" dirty="0">
              <a:solidFill>
                <a:prstClr val="black"/>
              </a:solidFill>
            </a:endParaRPr>
          </a:p>
          <a:p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65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3967368"/>
            <a:ext cx="8136904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827586" y="195486"/>
            <a:ext cx="7956376" cy="792088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Кадровое обновление отрасли – одно из </a:t>
            </a:r>
            <a:r>
              <a:rPr lang="ru-RU" sz="32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ключевых направлений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работы</a:t>
            </a:r>
          </a:p>
        </p:txBody>
      </p:sp>
      <p:pic>
        <p:nvPicPr>
          <p:cNvPr id="15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166317" y="1203598"/>
            <a:ext cx="6912768" cy="93610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10" tIns="45705" rIns="91410" bIns="457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Совершенствуется </a:t>
            </a:r>
            <a:r>
              <a:rPr lang="ru-RU" sz="2400" b="1" dirty="0">
                <a:solidFill>
                  <a:srgbClr val="A8246F"/>
                </a:solidFill>
              </a:rPr>
              <a:t>система целевой подготовки </a:t>
            </a:r>
            <a:r>
              <a:rPr lang="ru-RU" sz="2400" b="1" dirty="0">
                <a:solidFill>
                  <a:srgbClr val="0070C0"/>
                </a:solidFill>
              </a:rPr>
              <a:t>педагогических кадров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66318" y="2787774"/>
            <a:ext cx="7006083" cy="187220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10" tIns="45705" rIns="91410" bIns="457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rgbClr val="0070C0"/>
                </a:solidFill>
                <a:ea typeface="Calibri"/>
                <a:cs typeface="Times New Roman"/>
              </a:rPr>
              <a:t>Вводится целевая подготовка </a:t>
            </a:r>
            <a:r>
              <a:rPr lang="ru-RU" sz="2000" b="1" dirty="0">
                <a:solidFill>
                  <a:srgbClr val="A8246F"/>
                </a:solidFill>
                <a:ea typeface="Calibri"/>
                <a:cs typeface="Times New Roman"/>
              </a:rPr>
              <a:t>200</a:t>
            </a:r>
            <a:r>
              <a:rPr lang="ru-RU" sz="2000" b="1" dirty="0">
                <a:solidFill>
                  <a:srgbClr val="0070C0"/>
                </a:solidFill>
                <a:ea typeface="Calibri"/>
                <a:cs typeface="Times New Roman"/>
              </a:rPr>
              <a:t> студентов – молодых педагогов для муниципальных районов </a:t>
            </a: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rgbClr val="0070C0"/>
                </a:solidFill>
                <a:ea typeface="Calibri"/>
                <a:cs typeface="Times New Roman"/>
              </a:rPr>
              <a:t>по востребованным предметам: </a:t>
            </a: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rgbClr val="0070C0"/>
                </a:solidFill>
                <a:ea typeface="Calibri"/>
                <a:cs typeface="Times New Roman"/>
              </a:rPr>
              <a:t>математика, физика, химия </a:t>
            </a: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rgbClr val="A8246F"/>
                </a:solidFill>
                <a:ea typeface="Calibri"/>
                <a:cs typeface="Times New Roman"/>
              </a:rPr>
              <a:t>Ежемесячная стипендия в размере 15 тыс.рублей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4362330" y="2283718"/>
            <a:ext cx="548404" cy="432048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15966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82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737175" y="3967368"/>
            <a:ext cx="8136904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936213" y="214296"/>
            <a:ext cx="8350696" cy="550552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Стимулирование профессионального развития </a:t>
            </a:r>
          </a:p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педагогов республики</a:t>
            </a:r>
          </a:p>
        </p:txBody>
      </p:sp>
      <p:graphicFrame>
        <p:nvGraphicFramePr>
          <p:cNvPr id="8" name="Diagram 9"/>
          <p:cNvGraphicFramePr/>
          <p:nvPr>
            <p:extLst>
              <p:ext uri="{D42A27DB-BD31-4B8C-83A1-F6EECF244321}">
                <p14:modId xmlns:p14="http://schemas.microsoft.com/office/powerpoint/2010/main" val="2833232672"/>
              </p:ext>
            </p:extLst>
          </p:nvPr>
        </p:nvGraphicFramePr>
        <p:xfrm>
          <a:off x="419987" y="714362"/>
          <a:ext cx="8352927" cy="442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 descr="C:\Users\Afanaseva\Desktop\сам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49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3940" y="411510"/>
            <a:ext cx="8246532" cy="88804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новой программы </a:t>
            </a:r>
            <a:b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поддержки и профессионального </a:t>
            </a:r>
            <a:b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развития учителей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707" y="1899287"/>
            <a:ext cx="5428445" cy="2400657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marL="457022" indent="-457022"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rgbClr val="0070C0"/>
                </a:solidFill>
              </a:rPr>
              <a:t>Успешный лидер</a:t>
            </a:r>
          </a:p>
          <a:p>
            <a:pPr marL="457022" indent="-457022"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rgbClr val="0070C0"/>
                </a:solidFill>
              </a:rPr>
              <a:t>Активный гражданин</a:t>
            </a:r>
          </a:p>
          <a:p>
            <a:pPr marL="457022" indent="-457022"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rgbClr val="0070C0"/>
                </a:solidFill>
              </a:rPr>
              <a:t>Компетентный педагог</a:t>
            </a:r>
          </a:p>
          <a:p>
            <a:pPr marL="457022" indent="-457022"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rgbClr val="0070C0"/>
                </a:solidFill>
              </a:rPr>
              <a:t>Ответственный наставник</a:t>
            </a:r>
          </a:p>
          <a:p>
            <a:pPr marL="457022" indent="-457022"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rgbClr val="0070C0"/>
                </a:solidFill>
              </a:rPr>
              <a:t>Инновационный практик</a:t>
            </a:r>
          </a:p>
        </p:txBody>
      </p:sp>
      <p:pic>
        <p:nvPicPr>
          <p:cNvPr id="7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66" y="1131590"/>
            <a:ext cx="2142106" cy="353693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05547CEA-9FBA-4433-BF06-AB105C388D6C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051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46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44449"/>
            <a:ext cx="9175750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028800"/>
            <a:ext cx="9144000" cy="830997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ru-RU" altLang="ru-RU" sz="4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СПАСИБО ЗА ВНИМАНИЕ!</a:t>
            </a:r>
            <a:endParaRPr lang="ru-RU" sz="48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6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384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376" y="51470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Внедрение Федерального государственного образовательного стандарта дошкольного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688" y="915566"/>
            <a:ext cx="8435280" cy="3798422"/>
          </a:xfrm>
        </p:spPr>
        <p:txBody>
          <a:bodyPr>
            <a:normAutofit fontScale="92500" lnSpcReduction="20000"/>
          </a:bodyPr>
          <a:lstStyle/>
          <a:p>
            <a:pPr marL="45705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A8246F"/>
                </a:solidFill>
              </a:rPr>
              <a:t>Развивающая предметно-пространственная </a:t>
            </a:r>
            <a:r>
              <a:rPr lang="ru-RU" sz="2000" b="1" dirty="0">
                <a:solidFill>
                  <a:srgbClr val="0070C0"/>
                </a:solidFill>
              </a:rPr>
              <a:t>среда</a:t>
            </a:r>
            <a:r>
              <a:rPr lang="ru-RU" sz="2000" b="1" dirty="0">
                <a:solidFill>
                  <a:srgbClr val="A8246F"/>
                </a:solidFill>
              </a:rPr>
              <a:t> детского сада </a:t>
            </a:r>
          </a:p>
          <a:p>
            <a:pPr marL="2779713" indent="-271463"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</a:rPr>
              <a:t>содержательно-насыщенная</a:t>
            </a:r>
          </a:p>
          <a:p>
            <a:pPr marL="2779713" indent="-271463"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</a:rPr>
              <a:t>трансформируемая </a:t>
            </a:r>
            <a:endParaRPr lang="ru-RU" sz="2000" b="1" dirty="0">
              <a:solidFill>
                <a:srgbClr val="0070C0"/>
              </a:solidFill>
            </a:endParaRPr>
          </a:p>
          <a:p>
            <a:pPr marL="2779713" indent="-271463"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</a:rPr>
              <a:t>полифункциональная</a:t>
            </a:r>
          </a:p>
          <a:p>
            <a:pPr marL="2779713" indent="-271463"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</a:rPr>
              <a:t>вариативная</a:t>
            </a:r>
          </a:p>
          <a:p>
            <a:pPr marL="2779713" indent="-271463"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</a:rPr>
              <a:t>доступная          </a:t>
            </a:r>
            <a:endParaRPr lang="ru-RU" sz="2000" b="1" dirty="0">
              <a:solidFill>
                <a:srgbClr val="0070C0"/>
              </a:solidFill>
            </a:endParaRPr>
          </a:p>
          <a:p>
            <a:pPr marL="2779713" indent="-271463"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</a:rPr>
              <a:t>безопасная</a:t>
            </a:r>
            <a:endParaRPr lang="ru-RU" sz="2000" b="1" dirty="0">
              <a:solidFill>
                <a:srgbClr val="0070C0"/>
              </a:solidFill>
            </a:endParaRPr>
          </a:p>
          <a:p>
            <a:endParaRPr lang="ru-RU" sz="1100" dirty="0"/>
          </a:p>
          <a:p>
            <a:pPr marL="0" indent="0" algn="ctr">
              <a:buNone/>
            </a:pPr>
            <a:r>
              <a:rPr lang="ru-RU" sz="2000" b="1" dirty="0">
                <a:solidFill>
                  <a:srgbClr val="A8246F"/>
                </a:solidFill>
              </a:rPr>
              <a:t>К</a:t>
            </a:r>
            <a:r>
              <a:rPr lang="ru-RU" sz="2000" b="1" dirty="0" smtClean="0">
                <a:solidFill>
                  <a:srgbClr val="A8246F"/>
                </a:solidFill>
              </a:rPr>
              <a:t>ачественная </a:t>
            </a:r>
            <a:r>
              <a:rPr lang="ru-RU" sz="2000" b="1" dirty="0">
                <a:solidFill>
                  <a:srgbClr val="A8246F"/>
                </a:solidFill>
              </a:rPr>
              <a:t>реализация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70C0"/>
                </a:solidFill>
              </a:rPr>
              <a:t>основной образовательной программы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70C0"/>
                </a:solidFill>
              </a:rPr>
              <a:t>дошкольного образования </a:t>
            </a:r>
          </a:p>
          <a:p>
            <a:pPr marL="0" indent="0">
              <a:buNone/>
            </a:pPr>
            <a:endParaRPr lang="ru-RU" sz="18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A8246F"/>
                </a:solidFill>
                <a:cs typeface="Times New Roman" panose="02020603050405020304" pitchFamily="18" charset="0"/>
              </a:rPr>
              <a:t>58% ДОО </a:t>
            </a: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оснащены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в соответствии с ФГОС ДО</a:t>
            </a:r>
          </a:p>
          <a:p>
            <a:endParaRPr lang="ru-RU" sz="1800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Manurova\Desktop\фото на 7 баннер\IMG_7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3" y="1351943"/>
            <a:ext cx="1962033" cy="130802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35846"/>
            <a:ext cx="1984761" cy="11840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C:\Users\Manurova\Desktop\10238140_13470-700x500 сред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61980"/>
            <a:ext cx="2020058" cy="12858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Z:\Common\!  БАННЕРЫ НА АВГУСТОВКУ 2015\дошкольное образование\дети фото\GRF_37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30" y="3293360"/>
            <a:ext cx="1948050" cy="12988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6645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3478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 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Развитие полилингвальной языковой среды </a:t>
            </a:r>
            <a:b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в детских садах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" y="987574"/>
            <a:ext cx="8435280" cy="3888432"/>
          </a:xfrm>
        </p:spPr>
        <p:txBody>
          <a:bodyPr>
            <a:normAutofit/>
          </a:bodyPr>
          <a:lstStyle/>
          <a:p>
            <a:pPr marL="45705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>
                <a:solidFill>
                  <a:srgbClr val="A8246F"/>
                </a:solidFill>
                <a:ea typeface="Times New Roman"/>
                <a:cs typeface="Arial" panose="020B0604020202020204" pitchFamily="34" charset="0"/>
              </a:rPr>
              <a:t>Лучшие билингвальные детские сады   </a:t>
            </a: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70C0"/>
                </a:solidFill>
              </a:rPr>
              <a:t>№ 330 Советского района г.Казани</a:t>
            </a: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70C0"/>
                </a:solidFill>
              </a:rPr>
              <a:t>№ 25 г.Набережные Челны </a:t>
            </a: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70C0"/>
                </a:solidFill>
              </a:rPr>
              <a:t>№ 83 </a:t>
            </a:r>
            <a:r>
              <a:rPr lang="ru-RU" sz="1400" b="1" dirty="0" err="1" smtClean="0">
                <a:solidFill>
                  <a:srgbClr val="0070C0"/>
                </a:solidFill>
              </a:rPr>
              <a:t>г.Нижнекамска</a:t>
            </a:r>
            <a:endParaRPr lang="ru-RU" sz="1400" b="1" dirty="0">
              <a:solidFill>
                <a:srgbClr val="0070C0"/>
              </a:solidFill>
            </a:endParaRP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70C0"/>
                </a:solidFill>
              </a:rPr>
              <a:t>№ 25 </a:t>
            </a:r>
            <a:r>
              <a:rPr lang="ru-RU" sz="1400" b="1" dirty="0" err="1" smtClean="0">
                <a:solidFill>
                  <a:srgbClr val="0070C0"/>
                </a:solidFill>
              </a:rPr>
              <a:t>г.Бугульмы</a:t>
            </a:r>
            <a:endParaRPr lang="ru-RU" sz="1400" b="1" dirty="0">
              <a:solidFill>
                <a:srgbClr val="0070C0"/>
              </a:solidFill>
            </a:endParaRP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70C0"/>
                </a:solidFill>
              </a:rPr>
              <a:t>№ 22 </a:t>
            </a:r>
            <a:r>
              <a:rPr lang="ru-RU" sz="1400" b="1" dirty="0" err="1" smtClean="0">
                <a:solidFill>
                  <a:srgbClr val="0070C0"/>
                </a:solidFill>
              </a:rPr>
              <a:t>г.Альметьевска</a:t>
            </a:r>
            <a:endParaRPr lang="ru-RU" sz="1400" b="1" dirty="0">
              <a:solidFill>
                <a:srgbClr val="0070C0"/>
              </a:solidFill>
            </a:endParaRP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70C0"/>
                </a:solidFill>
              </a:rPr>
              <a:t>№ 20 </a:t>
            </a:r>
            <a:r>
              <a:rPr lang="ru-RU" sz="1400" b="1" dirty="0" err="1" smtClean="0">
                <a:solidFill>
                  <a:srgbClr val="0070C0"/>
                </a:solidFill>
              </a:rPr>
              <a:t>г.Елабуги</a:t>
            </a:r>
            <a:endParaRPr lang="ru-RU" sz="1400" b="1" dirty="0">
              <a:solidFill>
                <a:srgbClr val="0070C0"/>
              </a:solidFill>
            </a:endParaRP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70C0"/>
                </a:solidFill>
              </a:rPr>
              <a:t>№ 5 Алексеевского района</a:t>
            </a:r>
            <a:r>
              <a:rPr lang="ru-RU" sz="1400" dirty="0">
                <a:solidFill>
                  <a:srgbClr val="0070C0"/>
                </a:solidFill>
              </a:rPr>
              <a:t>                                                    </a:t>
            </a:r>
            <a:r>
              <a:rPr lang="ru-RU" sz="1400" b="1" dirty="0">
                <a:solidFill>
                  <a:srgbClr val="0070C0"/>
                </a:solidFill>
              </a:rPr>
              <a:t>Карадуванский детский сад Балтасинского района </a:t>
            </a: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70C0"/>
                </a:solidFill>
              </a:rPr>
              <a:t>                                                                                                        № 7 Менделеевского района </a:t>
            </a: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70C0"/>
                </a:solidFill>
              </a:rPr>
              <a:t>                                                                                                        № 12 Бавлинского района и др.</a:t>
            </a:r>
          </a:p>
          <a:p>
            <a:pPr marL="45705" indent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8246F"/>
                </a:solidFill>
              </a:rPr>
              <a:t>Пилотные площадки по обучению детей иностранным языкам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0070C0"/>
                </a:solidFill>
              </a:rPr>
              <a:t>ДОУ № 25 Приволжского района г.Казани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0070C0"/>
                </a:solidFill>
              </a:rPr>
              <a:t>ДОУ № 387 Московского района г.Казани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0070C0"/>
                </a:solidFill>
              </a:rPr>
              <a:t>ДОУ № 34 г.Набережные Челны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0070C0"/>
                </a:solidFill>
              </a:rPr>
              <a:t>ДОУ № 18 </a:t>
            </a:r>
            <a:r>
              <a:rPr lang="ru-RU" sz="1400" b="1" dirty="0" err="1" smtClean="0">
                <a:solidFill>
                  <a:srgbClr val="0070C0"/>
                </a:solidFill>
              </a:rPr>
              <a:t>г.Зеленодольска</a:t>
            </a:r>
            <a:endParaRPr lang="ru-RU" sz="1400" b="1" dirty="0">
              <a:solidFill>
                <a:srgbClr val="0070C0"/>
              </a:solidFill>
            </a:endParaRPr>
          </a:p>
          <a:p>
            <a:endParaRPr lang="ru-RU" sz="1800" dirty="0"/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712" y="1059597"/>
            <a:ext cx="1784760" cy="120122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7630"/>
            <a:ext cx="1728192" cy="11623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2" descr="C:\Users\Manurova\Desktop\print_672109_10179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1771708"/>
            <a:ext cx="1720196" cy="11467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53015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261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888" y="172616"/>
            <a:ext cx="8229600" cy="742950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Профессионализм педагогических кадров – </a:t>
            </a:r>
            <a:b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sz="26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ключевой фактор повышения качества образования</a:t>
            </a: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628650" y="3992812"/>
            <a:ext cx="7886700" cy="667172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Фокус обоих заседаний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модернизация механизмов повышения профессионализма учительских кадров</a:t>
            </a:r>
          </a:p>
        </p:txBody>
      </p:sp>
      <p:sp>
        <p:nvSpPr>
          <p:cNvPr id="13" name="Rectangle 6"/>
          <p:cNvSpPr/>
          <p:nvPr/>
        </p:nvSpPr>
        <p:spPr>
          <a:xfrm>
            <a:off x="480369" y="2615883"/>
            <a:ext cx="3782712" cy="1154158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ru-RU" sz="1700" b="1" dirty="0">
                <a:solidFill>
                  <a:srgbClr val="0070C0"/>
                </a:solidFill>
              </a:rPr>
              <a:t>Заседание Государственного Совета Российской Федерации по вопросам совершенствования системы общего образования 23 декабря 2015 года</a:t>
            </a:r>
          </a:p>
        </p:txBody>
      </p:sp>
      <p:sp>
        <p:nvSpPr>
          <p:cNvPr id="14" name="Rectangle 7"/>
          <p:cNvSpPr/>
          <p:nvPr/>
        </p:nvSpPr>
        <p:spPr>
          <a:xfrm>
            <a:off x="4427986" y="2615889"/>
            <a:ext cx="4213412" cy="1138743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ru-RU" sz="1700" b="1" dirty="0">
                <a:solidFill>
                  <a:srgbClr val="0070C0"/>
                </a:solidFill>
              </a:rPr>
              <a:t>Совет Безопасности Республики Татарстан по вопросам совершенствования системы общего образования в Республике Татарстан 10 февраля 2015 года</a:t>
            </a:r>
          </a:p>
        </p:txBody>
      </p:sp>
      <p:cxnSp>
        <p:nvCxnSpPr>
          <p:cNvPr id="15" name="Elbow Connector 12"/>
          <p:cNvCxnSpPr>
            <a:stCxn id="13" idx="2"/>
            <a:endCxn id="12" idx="0"/>
          </p:cNvCxnSpPr>
          <p:nvPr/>
        </p:nvCxnSpPr>
        <p:spPr>
          <a:xfrm rot="16200000" flipH="1">
            <a:off x="3360479" y="2781290"/>
            <a:ext cx="222771" cy="2200275"/>
          </a:xfrm>
          <a:prstGeom prst="bentConnector3">
            <a:avLst/>
          </a:prstGeom>
          <a:ln>
            <a:solidFill>
              <a:srgbClr val="A824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4"/>
          <p:cNvCxnSpPr/>
          <p:nvPr/>
        </p:nvCxnSpPr>
        <p:spPr>
          <a:xfrm rot="5400000">
            <a:off x="5434256" y="2911473"/>
            <a:ext cx="238180" cy="1962692"/>
          </a:xfrm>
          <a:prstGeom prst="bentConnector3">
            <a:avLst>
              <a:gd name="adj1" fmla="val 46800"/>
            </a:avLst>
          </a:prstGeom>
          <a:ln>
            <a:solidFill>
              <a:srgbClr val="A824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7"/>
          <p:cNvGrpSpPr/>
          <p:nvPr/>
        </p:nvGrpSpPr>
        <p:grpSpPr>
          <a:xfrm>
            <a:off x="755577" y="1275607"/>
            <a:ext cx="3326578" cy="1324428"/>
            <a:chOff x="2702355" y="3324800"/>
            <a:chExt cx="7891048" cy="286645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18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2"/>
            <a:stretch/>
          </p:blipFill>
          <p:spPr>
            <a:xfrm>
              <a:off x="2702355" y="3324800"/>
              <a:ext cx="3484606" cy="286645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7778" y="3324800"/>
              <a:ext cx="4645625" cy="286645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grpSp>
        <p:nvGrpSpPr>
          <p:cNvPr id="20" name="Group 5"/>
          <p:cNvGrpSpPr/>
          <p:nvPr/>
        </p:nvGrpSpPr>
        <p:grpSpPr>
          <a:xfrm>
            <a:off x="5096843" y="1275618"/>
            <a:ext cx="2931543" cy="1324427"/>
            <a:chOff x="6587558" y="1949226"/>
            <a:chExt cx="3515394" cy="152019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pic>
          <p:nvPicPr>
            <p:cNvPr id="2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952" y="1949226"/>
              <a:ext cx="2286000" cy="1520190"/>
            </a:xfrm>
            <a:prstGeom prst="rect">
              <a:avLst/>
            </a:prstGeom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  <p:pic>
          <p:nvPicPr>
            <p:cNvPr id="22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4" t="8842" r="5458" b="3963"/>
            <a:stretch/>
          </p:blipFill>
          <p:spPr>
            <a:xfrm>
              <a:off x="6587558" y="1949226"/>
              <a:ext cx="1229394" cy="1517486"/>
            </a:xfrm>
            <a:prstGeom prst="rect">
              <a:avLst/>
            </a:prstGeom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614864" y="4587974"/>
            <a:ext cx="2133600" cy="273844"/>
          </a:xfrm>
        </p:spPr>
        <p:txBody>
          <a:bodyPr/>
          <a:lstStyle/>
          <a:p>
            <a:fld id="{905E0CB1-8A1B-4CAB-B415-0D4429571300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450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96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303757" y="51470"/>
            <a:ext cx="5733923" cy="1296144"/>
          </a:xfrm>
          <a:prstGeom prst="rect">
            <a:avLst/>
          </a:prstGeom>
        </p:spPr>
        <p:txBody>
          <a:bodyPr vert="horz" lIns="68558" tIns="34289" rIns="68558" bIns="3428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1146247"/>
            <a:ext cx="6318702" cy="865617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71699" y="2571753"/>
            <a:ext cx="5400600" cy="369332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ctrTitle"/>
          </p:nvPr>
        </p:nvSpPr>
        <p:spPr>
          <a:xfrm>
            <a:off x="1043608" y="165407"/>
            <a:ext cx="7772400" cy="46212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Введение ФГОС общего образования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734724"/>
              </p:ext>
            </p:extLst>
          </p:nvPr>
        </p:nvGraphicFramePr>
        <p:xfrm>
          <a:off x="611560" y="843558"/>
          <a:ext cx="799288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6264696"/>
              </a:tblGrid>
              <a:tr h="937260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2012-2013</a:t>
                      </a:r>
                      <a:endParaRPr lang="ru-RU" sz="19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 smtClean="0">
                          <a:solidFill>
                            <a:srgbClr val="A8246F"/>
                          </a:solidFill>
                        </a:rPr>
                        <a:t>84 096 </a:t>
                      </a:r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обучающихся (</a:t>
                      </a:r>
                      <a:r>
                        <a:rPr lang="ru-RU" sz="1900" b="1" dirty="0" smtClean="0">
                          <a:solidFill>
                            <a:srgbClr val="A8246F"/>
                          </a:solidFill>
                        </a:rPr>
                        <a:t>22%</a:t>
                      </a:r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 от общего</a:t>
                      </a:r>
                      <a:r>
                        <a:rPr lang="ru-RU" sz="1900" b="1" baseline="0" dirty="0" smtClean="0">
                          <a:solidFill>
                            <a:srgbClr val="0070C0"/>
                          </a:solidFill>
                        </a:rPr>
                        <a:t> числа учащихся)</a:t>
                      </a:r>
                    </a:p>
                    <a:p>
                      <a:pPr algn="just"/>
                      <a:r>
                        <a:rPr lang="ru-RU" sz="1900" b="1" baseline="0" dirty="0" smtClean="0">
                          <a:solidFill>
                            <a:srgbClr val="0070C0"/>
                          </a:solidFill>
                        </a:rPr>
                        <a:t>1-2 классы</a:t>
                      </a:r>
                    </a:p>
                    <a:p>
                      <a:pPr algn="just"/>
                      <a:r>
                        <a:rPr lang="ru-RU" sz="1900" b="1" baseline="0" dirty="0" smtClean="0">
                          <a:solidFill>
                            <a:srgbClr val="0070C0"/>
                          </a:solidFill>
                        </a:rPr>
                        <a:t>3, 5 классы (пилотные)</a:t>
                      </a:r>
                      <a:endParaRPr lang="ru-RU" sz="1900" b="1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7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2013-2014</a:t>
                      </a:r>
                      <a:endParaRPr lang="ru-RU" sz="19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 smtClean="0">
                          <a:solidFill>
                            <a:srgbClr val="A8246F"/>
                          </a:solidFill>
                        </a:rPr>
                        <a:t>125 102 </a:t>
                      </a:r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обучающихся (</a:t>
                      </a:r>
                      <a:r>
                        <a:rPr lang="ru-RU" sz="1900" b="1" dirty="0" smtClean="0">
                          <a:solidFill>
                            <a:srgbClr val="A8246F"/>
                          </a:solidFill>
                        </a:rPr>
                        <a:t>33%</a:t>
                      </a:r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 от общего</a:t>
                      </a:r>
                      <a:r>
                        <a:rPr lang="ru-RU" sz="1900" b="1" baseline="0" dirty="0" smtClean="0">
                          <a:solidFill>
                            <a:srgbClr val="0070C0"/>
                          </a:solidFill>
                        </a:rPr>
                        <a:t> числа учащихся)</a:t>
                      </a:r>
                    </a:p>
                    <a:p>
                      <a:pPr algn="just"/>
                      <a:r>
                        <a:rPr lang="ru-RU" sz="1900" b="1" baseline="0" dirty="0" smtClean="0">
                          <a:solidFill>
                            <a:srgbClr val="0070C0"/>
                          </a:solidFill>
                        </a:rPr>
                        <a:t>1-3 классы</a:t>
                      </a:r>
                    </a:p>
                    <a:p>
                      <a:pPr algn="just"/>
                      <a:r>
                        <a:rPr lang="ru-RU" sz="1900" b="1" baseline="0" dirty="0" smtClean="0">
                          <a:solidFill>
                            <a:srgbClr val="0070C0"/>
                          </a:solidFill>
                        </a:rPr>
                        <a:t>4-6 классы (пилотные)</a:t>
                      </a:r>
                      <a:endParaRPr lang="ru-RU" sz="1900" b="1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7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2014-2015</a:t>
                      </a:r>
                      <a:endParaRPr lang="ru-RU" sz="19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 smtClean="0">
                          <a:solidFill>
                            <a:srgbClr val="A8246F"/>
                          </a:solidFill>
                        </a:rPr>
                        <a:t>165 187 </a:t>
                      </a:r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обучающихся (</a:t>
                      </a:r>
                      <a:r>
                        <a:rPr lang="ru-RU" sz="1900" b="1" dirty="0" smtClean="0">
                          <a:solidFill>
                            <a:srgbClr val="A8246F"/>
                          </a:solidFill>
                        </a:rPr>
                        <a:t>45,5% </a:t>
                      </a:r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от общего</a:t>
                      </a:r>
                      <a:r>
                        <a:rPr lang="ru-RU" sz="1900" b="1" baseline="0" dirty="0" smtClean="0">
                          <a:solidFill>
                            <a:srgbClr val="0070C0"/>
                          </a:solidFill>
                        </a:rPr>
                        <a:t> числа учащихся)</a:t>
                      </a:r>
                    </a:p>
                    <a:p>
                      <a:pPr algn="just"/>
                      <a:r>
                        <a:rPr lang="ru-RU" sz="1900" b="1" baseline="0" dirty="0" smtClean="0">
                          <a:solidFill>
                            <a:srgbClr val="0070C0"/>
                          </a:solidFill>
                        </a:rPr>
                        <a:t>1-4 классы</a:t>
                      </a:r>
                    </a:p>
                    <a:p>
                      <a:pPr algn="just"/>
                      <a:r>
                        <a:rPr lang="ru-RU" sz="1900" b="1" baseline="0" dirty="0" smtClean="0">
                          <a:solidFill>
                            <a:srgbClr val="0070C0"/>
                          </a:solidFill>
                        </a:rPr>
                        <a:t>5-7 классы (пилотные)</a:t>
                      </a:r>
                      <a:endParaRPr lang="ru-RU" sz="1900" b="1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7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2015-2016</a:t>
                      </a:r>
                      <a:endParaRPr lang="ru-RU" sz="19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 smtClean="0">
                          <a:solidFill>
                            <a:srgbClr val="A8246F"/>
                          </a:solidFill>
                        </a:rPr>
                        <a:t>208 010 </a:t>
                      </a:r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обучающихся (</a:t>
                      </a:r>
                      <a:r>
                        <a:rPr lang="ru-RU" sz="1900" b="1" dirty="0" smtClean="0">
                          <a:solidFill>
                            <a:srgbClr val="A8246F"/>
                          </a:solidFill>
                        </a:rPr>
                        <a:t>56,3% </a:t>
                      </a:r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от общего</a:t>
                      </a:r>
                      <a:r>
                        <a:rPr lang="ru-RU" sz="1900" b="1" baseline="0" dirty="0" smtClean="0">
                          <a:solidFill>
                            <a:srgbClr val="0070C0"/>
                          </a:solidFill>
                        </a:rPr>
                        <a:t> числа учащихся)</a:t>
                      </a:r>
                    </a:p>
                    <a:p>
                      <a:pPr algn="just"/>
                      <a:r>
                        <a:rPr lang="ru-RU" sz="1900" b="1" baseline="0" dirty="0" smtClean="0">
                          <a:solidFill>
                            <a:srgbClr val="0070C0"/>
                          </a:solidFill>
                        </a:rPr>
                        <a:t>1-5 классы</a:t>
                      </a:r>
                    </a:p>
                    <a:p>
                      <a:pPr algn="just"/>
                      <a:r>
                        <a:rPr lang="ru-RU" sz="1900" b="1" baseline="0" dirty="0" smtClean="0">
                          <a:solidFill>
                            <a:srgbClr val="0070C0"/>
                          </a:solidFill>
                        </a:rPr>
                        <a:t>6-8 классы (пилотные)</a:t>
                      </a:r>
                      <a:endParaRPr lang="ru-RU" sz="1900" b="1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90489"/>
            <a:ext cx="676250" cy="6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fld id="{D44CAE5C-8CC1-4FF5-A626-840BCDDEB4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17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3224</TotalTime>
  <Words>2716</Words>
  <Application>Microsoft Office PowerPoint</Application>
  <PresentationFormat>Экран (16:9)</PresentationFormat>
  <Paragraphs>954</Paragraphs>
  <Slides>54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54</vt:i4>
      </vt:variant>
    </vt:vector>
  </HeadingPairs>
  <TitlesOfParts>
    <vt:vector size="69" baseType="lpstr">
      <vt:lpstr>Тема Office</vt:lpstr>
      <vt:lpstr>1_Тема Office</vt:lpstr>
      <vt:lpstr>2_Тема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3_Тема Office</vt:lpstr>
      <vt:lpstr>12_Тема Office</vt:lpstr>
      <vt:lpstr>13_Тема Office</vt:lpstr>
      <vt:lpstr>14_Тема Office</vt:lpstr>
      <vt:lpstr>Презентация PowerPoint</vt:lpstr>
      <vt:lpstr>Государственные программы  отрасли «Образование» в 2015 году</vt:lpstr>
      <vt:lpstr>     Модернизация региональных систем  дошкольного образования</vt:lpstr>
      <vt:lpstr>Лицензирование</vt:lpstr>
      <vt:lpstr>     Внедрение Федерального государственного образовательного стандарта дошкольного образования</vt:lpstr>
      <vt:lpstr>     Внедрение Федерального государственного образовательного стандарта дошкольного образования</vt:lpstr>
      <vt:lpstr>     Развитие полилингвальной языковой среды  в детских садах</vt:lpstr>
      <vt:lpstr>Профессионализм педагогических кадров –  ключевой фактор повышения качества образования</vt:lpstr>
      <vt:lpstr>Введение ФГОС общего образования</vt:lpstr>
      <vt:lpstr>Сингапурский проект</vt:lpstr>
      <vt:lpstr>Школы Превосходства</vt:lpstr>
      <vt:lpstr>     Капитальный ремонт зданий образовательных организаций в Республике Татарстан</vt:lpstr>
      <vt:lpstr>Государственная программа  «Создание новых мест в общеобразовательных организациях Республики Татарстан в соответствии с прогнозируемой потребностью и современными условиями обучения на 2016-2025 годы»  </vt:lpstr>
      <vt:lpstr>Создание в общеобразовательных организациях, расположенных в сельской местности, условий для занятий физической культурой и спортом</vt:lpstr>
      <vt:lpstr> Образовательное пространство для детей  с ОВЗ в Республике Татарстан </vt:lpstr>
      <vt:lpstr>Обеспечение безопасности перевозок  учащихся школьными автобусами</vt:lpstr>
      <vt:lpstr>     Совершенствование профориентационной работы</vt:lpstr>
      <vt:lpstr>     Развитие сети ресурсных центров</vt:lpstr>
      <vt:lpstr>     Развитие движения WORLDSKILLS  в Республике Татарстан</vt:lpstr>
      <vt:lpstr>Презентация PowerPoint</vt:lpstr>
      <vt:lpstr>Количество филиалов по субъектам РФ  (в соответствии с мониторингом эффективности вузов)</vt:lpstr>
      <vt:lpstr>     Стратегические документы в сфере воспитания</vt:lpstr>
      <vt:lpstr>     </vt:lpstr>
      <vt:lpstr>Презентация PowerPoint</vt:lpstr>
      <vt:lpstr>Муниципальные районы с низкими результатами  в сфере воспитания и дополнительного образования детей</vt:lpstr>
      <vt:lpstr>Презентация PowerPoint</vt:lpstr>
      <vt:lpstr>         Грантовая поддержка организаций  культуры  Республики Татарстан    </vt:lpstr>
      <vt:lpstr>Презентация PowerPoint</vt:lpstr>
      <vt:lpstr>Семейное устройство детей-сирот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 Концепция развития  национального образования </vt:lpstr>
      <vt:lpstr>Презентация PowerPoint</vt:lpstr>
      <vt:lpstr> «Стратегическое управление талантами  в Республике Татарстан на 2015-2020 годы»</vt:lpstr>
      <vt:lpstr>Результативность участия региональных команд  в заключительном этапе олимпиад 2015 года</vt:lpstr>
      <vt:lpstr>Презентация PowerPoint</vt:lpstr>
      <vt:lpstr>Презентация PowerPoint</vt:lpstr>
      <vt:lpstr>Эффективная структура взаимодействия  с муниципалитетами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новой программы  поддержки и профессионального  развития учителей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Зиганшина</dc:creator>
  <cp:lastModifiedBy>Afanaseva</cp:lastModifiedBy>
  <cp:revision>430</cp:revision>
  <cp:lastPrinted>2016-01-25T10:55:25Z</cp:lastPrinted>
  <dcterms:created xsi:type="dcterms:W3CDTF">2015-01-19T04:26:58Z</dcterms:created>
  <dcterms:modified xsi:type="dcterms:W3CDTF">2016-02-01T06:00:24Z</dcterms:modified>
</cp:coreProperties>
</file>