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86" r:id="rId2"/>
  </p:sldMasterIdLst>
  <p:notesMasterIdLst>
    <p:notesMasterId r:id="rId64"/>
  </p:notesMasterIdLst>
  <p:handoutMasterIdLst>
    <p:handoutMasterId r:id="rId65"/>
  </p:handoutMasterIdLst>
  <p:sldIdLst>
    <p:sldId id="266" r:id="rId3"/>
    <p:sldId id="498" r:id="rId4"/>
    <p:sldId id="493" r:id="rId5"/>
    <p:sldId id="590" r:id="rId6"/>
    <p:sldId id="492" r:id="rId7"/>
    <p:sldId id="495" r:id="rId8"/>
    <p:sldId id="488" r:id="rId9"/>
    <p:sldId id="499" r:id="rId10"/>
    <p:sldId id="487" r:id="rId11"/>
    <p:sldId id="496" r:id="rId12"/>
    <p:sldId id="497" r:id="rId13"/>
    <p:sldId id="502" r:id="rId14"/>
    <p:sldId id="500" r:id="rId15"/>
    <p:sldId id="503" r:id="rId16"/>
    <p:sldId id="501" r:id="rId17"/>
    <p:sldId id="591" r:id="rId18"/>
    <p:sldId id="506" r:id="rId19"/>
    <p:sldId id="589" r:id="rId20"/>
    <p:sldId id="511" r:id="rId21"/>
    <p:sldId id="588" r:id="rId22"/>
    <p:sldId id="509" r:id="rId23"/>
    <p:sldId id="587" r:id="rId24"/>
    <p:sldId id="586" r:id="rId25"/>
    <p:sldId id="585" r:id="rId26"/>
    <p:sldId id="510" r:id="rId27"/>
    <p:sldId id="584" r:id="rId28"/>
    <p:sldId id="514" r:id="rId29"/>
    <p:sldId id="583" r:id="rId30"/>
    <p:sldId id="517" r:id="rId31"/>
    <p:sldId id="582" r:id="rId32"/>
    <p:sldId id="519" r:id="rId33"/>
    <p:sldId id="581" r:id="rId34"/>
    <p:sldId id="580" r:id="rId35"/>
    <p:sldId id="525" r:id="rId36"/>
    <p:sldId id="579" r:id="rId37"/>
    <p:sldId id="520" r:id="rId38"/>
    <p:sldId id="577" r:id="rId39"/>
    <p:sldId id="524" r:id="rId40"/>
    <p:sldId id="574" r:id="rId41"/>
    <p:sldId id="528" r:id="rId42"/>
    <p:sldId id="544" r:id="rId43"/>
    <p:sldId id="560" r:id="rId44"/>
    <p:sldId id="530" r:id="rId45"/>
    <p:sldId id="532" r:id="rId46"/>
    <p:sldId id="561" r:id="rId47"/>
    <p:sldId id="562" r:id="rId48"/>
    <p:sldId id="563" r:id="rId49"/>
    <p:sldId id="536" r:id="rId50"/>
    <p:sldId id="564" r:id="rId51"/>
    <p:sldId id="565" r:id="rId52"/>
    <p:sldId id="539" r:id="rId53"/>
    <p:sldId id="566" r:id="rId54"/>
    <p:sldId id="567" r:id="rId55"/>
    <p:sldId id="568" r:id="rId56"/>
    <p:sldId id="569" r:id="rId57"/>
    <p:sldId id="542" r:id="rId58"/>
    <p:sldId id="570" r:id="rId59"/>
    <p:sldId id="540" r:id="rId60"/>
    <p:sldId id="571" r:id="rId61"/>
    <p:sldId id="558" r:id="rId62"/>
    <p:sldId id="559" r:id="rId63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3333CC"/>
    <a:srgbClr val="6666FF"/>
    <a:srgbClr val="2B25A5"/>
    <a:srgbClr val="21AF28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7" autoAdjust="0"/>
    <p:restoredTop sz="92606" autoAdjust="0"/>
  </p:normalViewPr>
  <p:slideViewPr>
    <p:cSldViewPr>
      <p:cViewPr varScale="1">
        <p:scale>
          <a:sx n="93" d="100"/>
          <a:sy n="93" d="100"/>
        </p:scale>
        <p:origin x="-120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1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erver\work\Common\&#1059;&#1055;&#1056;&#1040;&#1042;&#1051;&#1045;&#1053;&#1048;&#1045;%20&#1054;&#1041;&#1064;&#1045;&#1043;&#1054;%20&#1054;&#1041;&#1056;&#1040;&#1047;&#1054;&#1042;&#1040;&#1053;&#1048;&#1071;\&#1060;&#1077;&#1076;&#1086;&#1088;&#1086;&#1074;&#1072;\&#1086;&#1090;%20&#1047;&#1080;&#1085;&#1080;&#1085;&#1086;&#1081;\111111%20&#1040;&#1090;&#1090;&#1077;&#1089;&#1090;&#1072;&#1094;&#1080;&#1103;%20&#1091;&#1095;&#1080;&#1090;&#1077;&#1083;&#1077;&#1081;%202009%20&#1087;&#1086;&#1089;&#1083;&#1077;%20&#1087;&#1077;&#1088;&#1077;&#1089;&#1076;&#1072;&#1095;&#1080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8603929679420892E-2"/>
          <c:y val="0.12542372881355887"/>
          <c:w val="0.9410548086866598"/>
          <c:h val="0.73050847457627233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Лист1!$A$24</c:f>
              <c:strCache>
                <c:ptCount val="1"/>
                <c:pt idx="0">
                  <c:v>средний показатель по РТ учителей </c:v>
                </c:pt>
              </c:strCache>
            </c:strRef>
          </c:tx>
          <c:spPr>
            <a:solidFill>
              <a:srgbClr val="3366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1"/>
              <c:layout>
                <c:manualLayout>
                  <c:x val="-3.4171219807451634E-3"/>
                  <c:y val="-3.6368165843676165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4.4512481441371576E-3"/>
                  <c:y val="-5.0475554962409333E-3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-1.7446673518527984E-2"/>
                  <c:y val="-1.1299435028248589E-2"/>
                </c:manualLayout>
              </c:layout>
              <c:showVal val="1"/>
            </c:dLbl>
            <c:dLbl>
              <c:idx val="8"/>
              <c:layout>
                <c:manualLayout>
                  <c:x val="-1.342051809117535E-2"/>
                  <c:y val="-1.7794385871257693E-7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Val val="1"/>
          </c:dLbls>
          <c:cat>
            <c:strRef>
              <c:f>Лист1!$B$23:$K$23</c:f>
              <c:strCache>
                <c:ptCount val="10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Английский
 язык</c:v>
                </c:pt>
                <c:pt idx="9">
                  <c:v>Немецкий
 язык</c:v>
                </c:pt>
              </c:strCache>
            </c:strRef>
          </c:cat>
          <c:val>
            <c:numRef>
              <c:f>Лист1!$B$24:$K$24</c:f>
              <c:numCache>
                <c:formatCode>0.0</c:formatCode>
                <c:ptCount val="10"/>
                <c:pt idx="0">
                  <c:v>71.869955156950468</c:v>
                </c:pt>
                <c:pt idx="1">
                  <c:v>61.906432748538073</c:v>
                </c:pt>
                <c:pt idx="2">
                  <c:v>64.907407407407405</c:v>
                </c:pt>
                <c:pt idx="3">
                  <c:v>69.658536585365852</c:v>
                </c:pt>
                <c:pt idx="4">
                  <c:v>64.235294117647072</c:v>
                </c:pt>
                <c:pt idx="5">
                  <c:v>67.219178082191718</c:v>
                </c:pt>
                <c:pt idx="6">
                  <c:v>64.387596899224789</c:v>
                </c:pt>
                <c:pt idx="7">
                  <c:v>57.5</c:v>
                </c:pt>
                <c:pt idx="8">
                  <c:v>47.8</c:v>
                </c:pt>
                <c:pt idx="9">
                  <c:v>50.53846153846154</c:v>
                </c:pt>
              </c:numCache>
            </c:numRef>
          </c:val>
        </c:ser>
        <c:ser>
          <c:idx val="2"/>
          <c:order val="1"/>
          <c:tx>
            <c:strRef>
              <c:f>Лист1!$A$25</c:f>
              <c:strCache>
                <c:ptCount val="1"/>
                <c:pt idx="0">
                  <c:v>средний показатель по РТ учеников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0600960298783779E-2"/>
                  <c:y val="-2.6892655367231851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8.5327079719999012E-3"/>
                  <c:y val="-3.2718537301481745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8.5327079719998873E-3"/>
                  <c:y val="-2.8524400551626352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9.5668341353918173E-3"/>
                  <c:y val="-3.4647448729926106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4.0261554273525284E-3"/>
                  <c:y val="-4.5197740112994404E-3"/>
                </c:manualLayout>
              </c:layout>
              <c:showVal val="1"/>
            </c:dLbl>
            <c:dLbl>
              <c:idx val="7"/>
              <c:layout>
                <c:manualLayout>
                  <c:x val="-9.8415995758639445E-17"/>
                  <c:y val="-1.3559322033898346E-2"/>
                </c:manualLayout>
              </c:layout>
              <c:showVal val="1"/>
            </c:dLbl>
            <c:dLbl>
              <c:idx val="9"/>
              <c:layout>
                <c:manualLayout>
                  <c:x val="1.2365868950972709E-2"/>
                  <c:y val="-3.5537168023489045E-3"/>
                </c:manualLayout>
              </c:layout>
              <c:dLblPos val="outEnd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Val val="1"/>
          </c:dLbls>
          <c:cat>
            <c:strRef>
              <c:f>Лист1!$B$23:$K$23</c:f>
              <c:strCache>
                <c:ptCount val="10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Английский
 язык</c:v>
                </c:pt>
                <c:pt idx="9">
                  <c:v>Немецкий
 язык</c:v>
                </c:pt>
              </c:strCache>
            </c:strRef>
          </c:cat>
          <c:val>
            <c:numRef>
              <c:f>Лист1!$B$25:$K$25</c:f>
              <c:numCache>
                <c:formatCode>General</c:formatCode>
                <c:ptCount val="10"/>
                <c:pt idx="0">
                  <c:v>54.4</c:v>
                </c:pt>
                <c:pt idx="1">
                  <c:v>41.9</c:v>
                </c:pt>
                <c:pt idx="2">
                  <c:v>47.7</c:v>
                </c:pt>
                <c:pt idx="3">
                  <c:v>47.7</c:v>
                </c:pt>
                <c:pt idx="4">
                  <c:v>55.8</c:v>
                </c:pt>
                <c:pt idx="5">
                  <c:v>51.2</c:v>
                </c:pt>
                <c:pt idx="6">
                  <c:v>46.2</c:v>
                </c:pt>
                <c:pt idx="7">
                  <c:v>58.6</c:v>
                </c:pt>
                <c:pt idx="8">
                  <c:v>51.3</c:v>
                </c:pt>
                <c:pt idx="9" formatCode="0.00">
                  <c:v>37.6</c:v>
                </c:pt>
              </c:numCache>
            </c:numRef>
          </c:val>
        </c:ser>
        <c:ser>
          <c:idx val="1"/>
          <c:order val="2"/>
          <c:tx>
            <c:strRef>
              <c:f>Лист1!$A$26</c:f>
              <c:strCache>
                <c:ptCount val="1"/>
                <c:pt idx="0">
                  <c:v>средний показатель по РТ учителей (после пересдачи)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Val val="1"/>
          </c:dLbls>
          <c:cat>
            <c:strRef>
              <c:f>Лист1!$B$23:$K$23</c:f>
              <c:strCache>
                <c:ptCount val="10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Английский
 язык</c:v>
                </c:pt>
                <c:pt idx="9">
                  <c:v>Немецкий
 язык</c:v>
                </c:pt>
              </c:strCache>
            </c:strRef>
          </c:cat>
          <c:val>
            <c:numRef>
              <c:f>Лист1!$B$26:$K$26</c:f>
              <c:numCache>
                <c:formatCode>0.0</c:formatCode>
                <c:ptCount val="10"/>
                <c:pt idx="0">
                  <c:v>74.61</c:v>
                </c:pt>
                <c:pt idx="1">
                  <c:v>67.290000000000006</c:v>
                </c:pt>
                <c:pt idx="2">
                  <c:v>67.7</c:v>
                </c:pt>
                <c:pt idx="3">
                  <c:v>73.099999999999994</c:v>
                </c:pt>
                <c:pt idx="4">
                  <c:v>69.27</c:v>
                </c:pt>
                <c:pt idx="5">
                  <c:v>73</c:v>
                </c:pt>
                <c:pt idx="6">
                  <c:v>66.33</c:v>
                </c:pt>
                <c:pt idx="7">
                  <c:v>65.430000000000007</c:v>
                </c:pt>
                <c:pt idx="8">
                  <c:v>63.56</c:v>
                </c:pt>
                <c:pt idx="9">
                  <c:v>75</c:v>
                </c:pt>
              </c:numCache>
            </c:numRef>
          </c:val>
        </c:ser>
        <c:axId val="47336448"/>
        <c:axId val="47379200"/>
      </c:barChart>
      <c:catAx>
        <c:axId val="473364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47379200"/>
        <c:crosses val="autoZero"/>
        <c:auto val="1"/>
        <c:lblAlgn val="ctr"/>
        <c:lblOffset val="100"/>
        <c:tickLblSkip val="1"/>
        <c:tickMarkSkip val="1"/>
      </c:catAx>
      <c:valAx>
        <c:axId val="47379200"/>
        <c:scaling>
          <c:orientation val="minMax"/>
        </c:scaling>
        <c:delete val="1"/>
        <c:axPos val="l"/>
        <c:numFmt formatCode="0.0" sourceLinked="1"/>
        <c:tickLblPos val="none"/>
        <c:crossAx val="47336448"/>
        <c:crosses val="autoZero"/>
        <c:crossBetween val="between"/>
      </c:valAx>
      <c:spPr>
        <a:noFill/>
        <a:ln w="3175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4.8603929679420892E-2"/>
          <c:y val="0.93559322033898362"/>
          <c:w val="0.93898655635987738"/>
          <c:h val="5.7627118644067776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+mn-lt"/>
          <a:ea typeface="Arial Cyr"/>
          <a:cs typeface="Arial Cyr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53FBA7-D127-420C-8719-F6E1017E0DA7}" type="doc">
      <dgm:prSet loTypeId="urn:microsoft.com/office/officeart/2005/8/layout/hierarchy1" loCatId="hierarchy" qsTypeId="urn:microsoft.com/office/officeart/2005/8/quickstyle/3d2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1C09E89-372E-4DF1-9A8F-57505F17E844}">
      <dgm:prSet phldrT="[Текст]" custT="1"/>
      <dgm:spPr/>
      <dgm:t>
        <a:bodyPr/>
        <a:lstStyle/>
        <a:p>
          <a:r>
            <a:rPr lang="ru-RU" sz="1800" b="1" dirty="0" smtClean="0"/>
            <a:t>Программа развития </a:t>
          </a:r>
          <a:br>
            <a:rPr lang="ru-RU" sz="1800" b="1" dirty="0" smtClean="0"/>
          </a:br>
          <a:r>
            <a:rPr lang="ru-RU" sz="1800" b="1" dirty="0" smtClean="0"/>
            <a:t>дошкольного образования</a:t>
          </a:r>
          <a:endParaRPr lang="ru-RU" sz="1800" b="1" dirty="0"/>
        </a:p>
      </dgm:t>
    </dgm:pt>
    <dgm:pt modelId="{CF7E0A34-21F1-4F49-AB49-388DD96A2247}" type="parTrans" cxnId="{D2CE71E0-E25B-467C-9709-26604F6A2E5E}">
      <dgm:prSet/>
      <dgm:spPr/>
      <dgm:t>
        <a:bodyPr/>
        <a:lstStyle/>
        <a:p>
          <a:endParaRPr lang="ru-RU"/>
        </a:p>
      </dgm:t>
    </dgm:pt>
    <dgm:pt modelId="{023F2C5F-0209-4CE5-B3CA-1336F4AF8211}" type="sibTrans" cxnId="{D2CE71E0-E25B-467C-9709-26604F6A2E5E}">
      <dgm:prSet/>
      <dgm:spPr/>
      <dgm:t>
        <a:bodyPr/>
        <a:lstStyle/>
        <a:p>
          <a:endParaRPr lang="ru-RU"/>
        </a:p>
      </dgm:t>
    </dgm:pt>
    <dgm:pt modelId="{A1F96331-C8E5-4A6C-9931-D7C243A37FB0}">
      <dgm:prSet phldrT="[Текст]" custT="1"/>
      <dgm:spPr/>
      <dgm:t>
        <a:bodyPr/>
        <a:lstStyle/>
        <a:p>
          <a:r>
            <a:rPr lang="ru-RU" sz="1800" b="1" dirty="0" smtClean="0"/>
            <a:t>Программа развития </a:t>
          </a:r>
          <a:br>
            <a:rPr lang="ru-RU" sz="1800" b="1" dirty="0" smtClean="0"/>
          </a:br>
          <a:r>
            <a:rPr lang="ru-RU" sz="1800" b="1" dirty="0" smtClean="0"/>
            <a:t>школьного образования</a:t>
          </a:r>
          <a:endParaRPr lang="ru-RU" sz="1800" b="1" dirty="0"/>
        </a:p>
      </dgm:t>
    </dgm:pt>
    <dgm:pt modelId="{4019481C-EB63-48BB-9F30-DE9C85DC62C6}" type="parTrans" cxnId="{F7C7BBE4-FDC6-4572-81E4-D83E26FAAE14}">
      <dgm:prSet/>
      <dgm:spPr/>
      <dgm:t>
        <a:bodyPr/>
        <a:lstStyle/>
        <a:p>
          <a:endParaRPr lang="ru-RU"/>
        </a:p>
      </dgm:t>
    </dgm:pt>
    <dgm:pt modelId="{1470FDF3-93E4-4D72-B7AB-0C9F62E1AD2E}" type="sibTrans" cxnId="{F7C7BBE4-FDC6-4572-81E4-D83E26FAAE14}">
      <dgm:prSet/>
      <dgm:spPr/>
      <dgm:t>
        <a:bodyPr/>
        <a:lstStyle/>
        <a:p>
          <a:endParaRPr lang="ru-RU"/>
        </a:p>
      </dgm:t>
    </dgm:pt>
    <dgm:pt modelId="{15292450-16EC-43F6-A1C3-B1044566CE45}">
      <dgm:prSet phldrT="[Текст]" custT="1"/>
      <dgm:spPr/>
      <dgm:t>
        <a:bodyPr/>
        <a:lstStyle/>
        <a:p>
          <a:r>
            <a:rPr lang="ru-RU" sz="1800" b="1" dirty="0" smtClean="0"/>
            <a:t>Программа развития</a:t>
          </a:r>
          <a:r>
            <a:rPr lang="en-US" sz="1800" b="1" dirty="0" smtClean="0"/>
            <a:t/>
          </a:r>
          <a:br>
            <a:rPr lang="en-US" sz="1800" b="1" dirty="0" smtClean="0"/>
          </a:br>
          <a:r>
            <a:rPr lang="ru-RU" sz="1800" b="1" dirty="0" err="1" smtClean="0"/>
            <a:t>профессиональ</a:t>
          </a:r>
          <a:r>
            <a:rPr lang="en-US" sz="1800" b="1" dirty="0" smtClean="0"/>
            <a:t>-</a:t>
          </a:r>
          <a:r>
            <a:rPr lang="ru-RU" sz="1800" b="1" dirty="0" err="1" smtClean="0"/>
            <a:t>ного</a:t>
          </a:r>
          <a:r>
            <a:rPr lang="en-US" sz="1800" b="1" dirty="0" smtClean="0"/>
            <a:t/>
          </a:r>
          <a:br>
            <a:rPr lang="en-US" sz="1800" b="1" dirty="0" smtClean="0"/>
          </a:br>
          <a:r>
            <a:rPr lang="ru-RU" sz="1800" b="1" dirty="0" smtClean="0"/>
            <a:t>образования</a:t>
          </a:r>
          <a:endParaRPr lang="ru-RU" sz="1800" b="1" dirty="0"/>
        </a:p>
      </dgm:t>
    </dgm:pt>
    <dgm:pt modelId="{2A62A596-F303-4411-B97A-542DFFAF7ACE}" type="parTrans" cxnId="{9F0073B3-767B-41AB-83DE-969A8244D4D2}">
      <dgm:prSet/>
      <dgm:spPr/>
      <dgm:t>
        <a:bodyPr/>
        <a:lstStyle/>
        <a:p>
          <a:endParaRPr lang="ru-RU"/>
        </a:p>
      </dgm:t>
    </dgm:pt>
    <dgm:pt modelId="{6F4B191C-A939-40EA-ADC5-AE45484E67FC}" type="sibTrans" cxnId="{9F0073B3-767B-41AB-83DE-969A8244D4D2}">
      <dgm:prSet/>
      <dgm:spPr/>
      <dgm:t>
        <a:bodyPr/>
        <a:lstStyle/>
        <a:p>
          <a:endParaRPr lang="ru-RU"/>
        </a:p>
      </dgm:t>
    </dgm:pt>
    <dgm:pt modelId="{8B47F46F-2788-4624-BAD4-D1082519FB7A}">
      <dgm:prSet custT="1"/>
      <dgm:spPr/>
      <dgm:t>
        <a:bodyPr/>
        <a:lstStyle/>
        <a:p>
          <a:r>
            <a:rPr lang="ru-RU" sz="1600" b="1" dirty="0" smtClean="0"/>
            <a:t>Подпрограмма</a:t>
          </a:r>
          <a:r>
            <a:rPr lang="en-US" sz="1600" b="1" dirty="0" smtClean="0"/>
            <a:t/>
          </a:r>
          <a:br>
            <a:rPr lang="en-US" sz="1600" b="1" dirty="0" smtClean="0"/>
          </a:br>
          <a:r>
            <a:rPr lang="ru-RU" sz="1600" b="1" dirty="0" smtClean="0"/>
            <a:t>НПО-СПО</a:t>
          </a:r>
          <a:endParaRPr lang="ru-RU" sz="1600" b="1" dirty="0"/>
        </a:p>
      </dgm:t>
    </dgm:pt>
    <dgm:pt modelId="{2F733F9F-7901-4FF1-8590-F12773120817}" type="parTrans" cxnId="{F9400158-8F04-493A-A1EA-C8132E8520E0}">
      <dgm:prSet/>
      <dgm:spPr/>
      <dgm:t>
        <a:bodyPr/>
        <a:lstStyle/>
        <a:p>
          <a:endParaRPr lang="ru-RU"/>
        </a:p>
      </dgm:t>
    </dgm:pt>
    <dgm:pt modelId="{A8126F55-CB54-4232-B211-EAAE7175A33C}" type="sibTrans" cxnId="{F9400158-8F04-493A-A1EA-C8132E8520E0}">
      <dgm:prSet/>
      <dgm:spPr/>
      <dgm:t>
        <a:bodyPr/>
        <a:lstStyle/>
        <a:p>
          <a:endParaRPr lang="ru-RU"/>
        </a:p>
      </dgm:t>
    </dgm:pt>
    <dgm:pt modelId="{619065D3-87BE-434C-B132-EB22CA58075C}">
      <dgm:prSet custT="1"/>
      <dgm:spPr/>
      <dgm:t>
        <a:bodyPr/>
        <a:lstStyle/>
        <a:p>
          <a:r>
            <a:rPr lang="ru-RU" sz="1600" b="1" dirty="0" smtClean="0"/>
            <a:t>Подпрограмма</a:t>
          </a:r>
          <a:r>
            <a:rPr lang="en-US" sz="1600" b="1" dirty="0" smtClean="0"/>
            <a:t/>
          </a:r>
          <a:br>
            <a:rPr lang="en-US" sz="1600" b="1" dirty="0" smtClean="0"/>
          </a:br>
          <a:r>
            <a:rPr lang="ru-RU" sz="1600" b="1" dirty="0" smtClean="0"/>
            <a:t>ВПО</a:t>
          </a:r>
          <a:endParaRPr lang="ru-RU" sz="1600" b="1" dirty="0"/>
        </a:p>
      </dgm:t>
    </dgm:pt>
    <dgm:pt modelId="{A81790FA-1E3A-468D-83A0-F449DE82FA87}" type="parTrans" cxnId="{2B1045F8-4E30-48A5-9D09-671CE6744C98}">
      <dgm:prSet/>
      <dgm:spPr/>
      <dgm:t>
        <a:bodyPr/>
        <a:lstStyle/>
        <a:p>
          <a:endParaRPr lang="ru-RU"/>
        </a:p>
      </dgm:t>
    </dgm:pt>
    <dgm:pt modelId="{151CFE46-9B09-441C-93B2-DAC3CE5C1E0B}" type="sibTrans" cxnId="{2B1045F8-4E30-48A5-9D09-671CE6744C98}">
      <dgm:prSet/>
      <dgm:spPr/>
      <dgm:t>
        <a:bodyPr/>
        <a:lstStyle/>
        <a:p>
          <a:endParaRPr lang="ru-RU"/>
        </a:p>
      </dgm:t>
    </dgm:pt>
    <dgm:pt modelId="{5BC85E67-65E0-4C16-98CE-8DD73C56EFB6}">
      <dgm:prSet custT="1"/>
      <dgm:spPr/>
      <dgm:t>
        <a:bodyPr/>
        <a:lstStyle/>
        <a:p>
          <a:r>
            <a:rPr lang="ru-RU" sz="1600" b="1" dirty="0" smtClean="0"/>
            <a:t>Подпрограмма</a:t>
          </a:r>
          <a:endParaRPr lang="en-US" sz="1600" b="1" dirty="0" smtClean="0"/>
        </a:p>
        <a:p>
          <a:r>
            <a:rPr lang="ru-RU" sz="1600" b="1" dirty="0" smtClean="0"/>
            <a:t>ДПО</a:t>
          </a:r>
          <a:endParaRPr lang="ru-RU" sz="1600" b="1" dirty="0"/>
        </a:p>
      </dgm:t>
    </dgm:pt>
    <dgm:pt modelId="{F9A31DDA-F7B6-411B-860C-2E6247A32F2F}" type="parTrans" cxnId="{9D89AF3A-1099-4F30-90C3-DD44D02982B7}">
      <dgm:prSet/>
      <dgm:spPr/>
      <dgm:t>
        <a:bodyPr/>
        <a:lstStyle/>
        <a:p>
          <a:endParaRPr lang="ru-RU"/>
        </a:p>
      </dgm:t>
    </dgm:pt>
    <dgm:pt modelId="{1988EB60-6BA7-4D12-A440-BE4427874A22}" type="sibTrans" cxnId="{9D89AF3A-1099-4F30-90C3-DD44D02982B7}">
      <dgm:prSet/>
      <dgm:spPr/>
      <dgm:t>
        <a:bodyPr/>
        <a:lstStyle/>
        <a:p>
          <a:endParaRPr lang="ru-RU"/>
        </a:p>
      </dgm:t>
    </dgm:pt>
    <dgm:pt modelId="{080C26A1-546F-404A-A5A0-001B08347BF8}" type="pres">
      <dgm:prSet presAssocID="{1D53FBA7-D127-420C-8719-F6E1017E0DA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ED78749-B70A-4BE7-8F55-7698338F9D05}" type="pres">
      <dgm:prSet presAssocID="{B1C09E89-372E-4DF1-9A8F-57505F17E844}" presName="hierRoot1" presStyleCnt="0"/>
      <dgm:spPr/>
    </dgm:pt>
    <dgm:pt modelId="{AACD2C17-7EF8-4C25-AECA-3E86CEDCC89A}" type="pres">
      <dgm:prSet presAssocID="{B1C09E89-372E-4DF1-9A8F-57505F17E844}" presName="composite" presStyleCnt="0"/>
      <dgm:spPr/>
    </dgm:pt>
    <dgm:pt modelId="{98022FAE-65C5-450F-A152-8D240D89172F}" type="pres">
      <dgm:prSet presAssocID="{B1C09E89-372E-4DF1-9A8F-57505F17E844}" presName="background" presStyleLbl="node0" presStyleIdx="0" presStyleCnt="3"/>
      <dgm:spPr/>
    </dgm:pt>
    <dgm:pt modelId="{C0C54E52-D161-45B5-B2DB-A1EE821A7534}" type="pres">
      <dgm:prSet presAssocID="{B1C09E89-372E-4DF1-9A8F-57505F17E844}" presName="text" presStyleLbl="fgAcc0" presStyleIdx="0" presStyleCnt="3" custScaleX="373459" custScaleY="3896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E155C0-BCEC-4CAF-AF09-47D5144E16AD}" type="pres">
      <dgm:prSet presAssocID="{B1C09E89-372E-4DF1-9A8F-57505F17E844}" presName="hierChild2" presStyleCnt="0"/>
      <dgm:spPr/>
    </dgm:pt>
    <dgm:pt modelId="{B2A28745-88BE-44AD-BFB5-E84C2C67296B}" type="pres">
      <dgm:prSet presAssocID="{A1F96331-C8E5-4A6C-9931-D7C243A37FB0}" presName="hierRoot1" presStyleCnt="0"/>
      <dgm:spPr/>
    </dgm:pt>
    <dgm:pt modelId="{C4BB0976-0D3C-43C8-A2CD-A9E6954A665E}" type="pres">
      <dgm:prSet presAssocID="{A1F96331-C8E5-4A6C-9931-D7C243A37FB0}" presName="composite" presStyleCnt="0"/>
      <dgm:spPr/>
    </dgm:pt>
    <dgm:pt modelId="{EE009E37-D7E9-4707-AA66-14A6C16B0FE2}" type="pres">
      <dgm:prSet presAssocID="{A1F96331-C8E5-4A6C-9931-D7C243A37FB0}" presName="background" presStyleLbl="node0" presStyleIdx="1" presStyleCnt="3"/>
      <dgm:spPr/>
    </dgm:pt>
    <dgm:pt modelId="{4184F3CE-82CB-49A6-A0FE-94513FFF4127}" type="pres">
      <dgm:prSet presAssocID="{A1F96331-C8E5-4A6C-9931-D7C243A37FB0}" presName="text" presStyleLbl="fgAcc0" presStyleIdx="1" presStyleCnt="3" custScaleX="373459" custScaleY="3896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31D08D-CEE9-48A5-BE24-EB64778A0070}" type="pres">
      <dgm:prSet presAssocID="{A1F96331-C8E5-4A6C-9931-D7C243A37FB0}" presName="hierChild2" presStyleCnt="0"/>
      <dgm:spPr/>
    </dgm:pt>
    <dgm:pt modelId="{128E4449-7EA8-4A21-A19F-603C21997C1D}" type="pres">
      <dgm:prSet presAssocID="{15292450-16EC-43F6-A1C3-B1044566CE45}" presName="hierRoot1" presStyleCnt="0"/>
      <dgm:spPr/>
    </dgm:pt>
    <dgm:pt modelId="{DE3823B7-6D64-4B7E-8C96-3D896A4530C6}" type="pres">
      <dgm:prSet presAssocID="{15292450-16EC-43F6-A1C3-B1044566CE45}" presName="composite" presStyleCnt="0"/>
      <dgm:spPr/>
    </dgm:pt>
    <dgm:pt modelId="{415B5F1C-52F5-4273-9ACC-B5CDC8D118D3}" type="pres">
      <dgm:prSet presAssocID="{15292450-16EC-43F6-A1C3-B1044566CE45}" presName="background" presStyleLbl="node0" presStyleIdx="2" presStyleCnt="3"/>
      <dgm:spPr/>
    </dgm:pt>
    <dgm:pt modelId="{4A07DE26-EA97-44DA-9692-CA51839C316A}" type="pres">
      <dgm:prSet presAssocID="{15292450-16EC-43F6-A1C3-B1044566CE45}" presName="text" presStyleLbl="fgAcc0" presStyleIdx="2" presStyleCnt="3" custScaleX="373459" custScaleY="3896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5F6669-DC45-477F-8457-636A2B73A470}" type="pres">
      <dgm:prSet presAssocID="{15292450-16EC-43F6-A1C3-B1044566CE45}" presName="hierChild2" presStyleCnt="0"/>
      <dgm:spPr/>
    </dgm:pt>
    <dgm:pt modelId="{2165611D-272E-4289-BC71-DBAD2D86E970}" type="pres">
      <dgm:prSet presAssocID="{2F733F9F-7901-4FF1-8590-F1277312081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E41426C-AD33-4177-A760-C1F05A18E1C1}" type="pres">
      <dgm:prSet presAssocID="{8B47F46F-2788-4624-BAD4-D1082519FB7A}" presName="hierRoot2" presStyleCnt="0"/>
      <dgm:spPr/>
    </dgm:pt>
    <dgm:pt modelId="{A3A9F316-909A-41FD-A456-DB8111B5F901}" type="pres">
      <dgm:prSet presAssocID="{8B47F46F-2788-4624-BAD4-D1082519FB7A}" presName="composite2" presStyleCnt="0"/>
      <dgm:spPr/>
    </dgm:pt>
    <dgm:pt modelId="{C1D9EA98-8E18-4F29-97F5-3457AA7CDBC2}" type="pres">
      <dgm:prSet presAssocID="{8B47F46F-2788-4624-BAD4-D1082519FB7A}" presName="background2" presStyleLbl="node2" presStyleIdx="0" presStyleCnt="3"/>
      <dgm:spPr/>
    </dgm:pt>
    <dgm:pt modelId="{76EF99D6-DF74-4258-84F3-B0C928291B4E}" type="pres">
      <dgm:prSet presAssocID="{8B47F46F-2788-4624-BAD4-D1082519FB7A}" presName="text2" presStyleLbl="fgAcc2" presStyleIdx="0" presStyleCnt="3" custScaleX="309946" custScaleY="143453" custLinFactY="7830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43D101-871D-484A-B61E-6988F35DF808}" type="pres">
      <dgm:prSet presAssocID="{8B47F46F-2788-4624-BAD4-D1082519FB7A}" presName="hierChild3" presStyleCnt="0"/>
      <dgm:spPr/>
    </dgm:pt>
    <dgm:pt modelId="{9DB31BD7-489E-4A32-B7BE-1615E4A4AF9D}" type="pres">
      <dgm:prSet presAssocID="{A81790FA-1E3A-468D-83A0-F449DE82FA87}" presName="Name10" presStyleLbl="parChTrans1D2" presStyleIdx="1" presStyleCnt="3"/>
      <dgm:spPr/>
      <dgm:t>
        <a:bodyPr/>
        <a:lstStyle/>
        <a:p>
          <a:endParaRPr lang="ru-RU"/>
        </a:p>
      </dgm:t>
    </dgm:pt>
    <dgm:pt modelId="{A5289AF7-3E71-421C-94D6-5DDCF0749523}" type="pres">
      <dgm:prSet presAssocID="{619065D3-87BE-434C-B132-EB22CA58075C}" presName="hierRoot2" presStyleCnt="0"/>
      <dgm:spPr/>
    </dgm:pt>
    <dgm:pt modelId="{85C582CF-727E-4B7C-AE63-53604F771CDC}" type="pres">
      <dgm:prSet presAssocID="{619065D3-87BE-434C-B132-EB22CA58075C}" presName="composite2" presStyleCnt="0"/>
      <dgm:spPr/>
    </dgm:pt>
    <dgm:pt modelId="{39E62C12-D852-4CF0-A639-51D5D8457176}" type="pres">
      <dgm:prSet presAssocID="{619065D3-87BE-434C-B132-EB22CA58075C}" presName="background2" presStyleLbl="node2" presStyleIdx="1" presStyleCnt="3"/>
      <dgm:spPr/>
    </dgm:pt>
    <dgm:pt modelId="{019D0469-1923-4774-864E-DEF668E9B967}" type="pres">
      <dgm:prSet presAssocID="{619065D3-87BE-434C-B132-EB22CA58075C}" presName="text2" presStyleLbl="fgAcc2" presStyleIdx="1" presStyleCnt="3" custScaleX="309946" custScaleY="143453" custLinFactY="100000" custLinFactNeighborY="1237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875A8D-349D-422C-8648-D041CACB336D}" type="pres">
      <dgm:prSet presAssocID="{619065D3-87BE-434C-B132-EB22CA58075C}" presName="hierChild3" presStyleCnt="0"/>
      <dgm:spPr/>
    </dgm:pt>
    <dgm:pt modelId="{9F198D09-AEAB-4453-A25D-A5D816821937}" type="pres">
      <dgm:prSet presAssocID="{F9A31DDA-F7B6-411B-860C-2E6247A32F2F}" presName="Name10" presStyleLbl="parChTrans1D2" presStyleIdx="2" presStyleCnt="3"/>
      <dgm:spPr/>
      <dgm:t>
        <a:bodyPr/>
        <a:lstStyle/>
        <a:p>
          <a:endParaRPr lang="ru-RU"/>
        </a:p>
      </dgm:t>
    </dgm:pt>
    <dgm:pt modelId="{CC9012FB-09FF-4BC7-9FCC-F27E8B2CEE57}" type="pres">
      <dgm:prSet presAssocID="{5BC85E67-65E0-4C16-98CE-8DD73C56EFB6}" presName="hierRoot2" presStyleCnt="0"/>
      <dgm:spPr/>
    </dgm:pt>
    <dgm:pt modelId="{84D6BB96-F6DB-42CE-8A92-4ACC7DB23C1A}" type="pres">
      <dgm:prSet presAssocID="{5BC85E67-65E0-4C16-98CE-8DD73C56EFB6}" presName="composite2" presStyleCnt="0"/>
      <dgm:spPr/>
    </dgm:pt>
    <dgm:pt modelId="{F1F87104-E119-4BEE-B776-4945A47FC9BD}" type="pres">
      <dgm:prSet presAssocID="{5BC85E67-65E0-4C16-98CE-8DD73C56EFB6}" presName="background2" presStyleLbl="node2" presStyleIdx="2" presStyleCnt="3"/>
      <dgm:spPr/>
    </dgm:pt>
    <dgm:pt modelId="{DE85AB3A-F1B3-4E91-89CC-2705E673DF34}" type="pres">
      <dgm:prSet presAssocID="{5BC85E67-65E0-4C16-98CE-8DD73C56EFB6}" presName="text2" presStyleLbl="fgAcc2" presStyleIdx="2" presStyleCnt="3" custScaleX="309946" custScaleY="143453" custLinFactY="7830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EA15D9-C6A6-49E7-A5A2-64FDB6B60640}" type="pres">
      <dgm:prSet presAssocID="{5BC85E67-65E0-4C16-98CE-8DD73C56EFB6}" presName="hierChild3" presStyleCnt="0"/>
      <dgm:spPr/>
    </dgm:pt>
  </dgm:ptLst>
  <dgm:cxnLst>
    <dgm:cxn modelId="{F65F4E9A-8C5B-4C65-9ACC-9912E90EB357}" type="presOf" srcId="{8B47F46F-2788-4624-BAD4-D1082519FB7A}" destId="{76EF99D6-DF74-4258-84F3-B0C928291B4E}" srcOrd="0" destOrd="0" presId="urn:microsoft.com/office/officeart/2005/8/layout/hierarchy1"/>
    <dgm:cxn modelId="{B48F5EE9-AB82-44D3-89E9-E38AA2F38B8B}" type="presOf" srcId="{15292450-16EC-43F6-A1C3-B1044566CE45}" destId="{4A07DE26-EA97-44DA-9692-CA51839C316A}" srcOrd="0" destOrd="0" presId="urn:microsoft.com/office/officeart/2005/8/layout/hierarchy1"/>
    <dgm:cxn modelId="{D77D7045-7727-4254-B5B2-4B4210F10E7B}" type="presOf" srcId="{5BC85E67-65E0-4C16-98CE-8DD73C56EFB6}" destId="{DE85AB3A-F1B3-4E91-89CC-2705E673DF34}" srcOrd="0" destOrd="0" presId="urn:microsoft.com/office/officeart/2005/8/layout/hierarchy1"/>
    <dgm:cxn modelId="{6DC466F4-4B50-40A9-BCCD-0956DAA592FB}" type="presOf" srcId="{1D53FBA7-D127-420C-8719-F6E1017E0DA7}" destId="{080C26A1-546F-404A-A5A0-001B08347BF8}" srcOrd="0" destOrd="0" presId="urn:microsoft.com/office/officeart/2005/8/layout/hierarchy1"/>
    <dgm:cxn modelId="{EB1B5DBD-1AED-4037-AFC6-7FC1179C4DC7}" type="presOf" srcId="{A81790FA-1E3A-468D-83A0-F449DE82FA87}" destId="{9DB31BD7-489E-4A32-B7BE-1615E4A4AF9D}" srcOrd="0" destOrd="0" presId="urn:microsoft.com/office/officeart/2005/8/layout/hierarchy1"/>
    <dgm:cxn modelId="{9D89AF3A-1099-4F30-90C3-DD44D02982B7}" srcId="{15292450-16EC-43F6-A1C3-B1044566CE45}" destId="{5BC85E67-65E0-4C16-98CE-8DD73C56EFB6}" srcOrd="2" destOrd="0" parTransId="{F9A31DDA-F7B6-411B-860C-2E6247A32F2F}" sibTransId="{1988EB60-6BA7-4D12-A440-BE4427874A22}"/>
    <dgm:cxn modelId="{D2CE71E0-E25B-467C-9709-26604F6A2E5E}" srcId="{1D53FBA7-D127-420C-8719-F6E1017E0DA7}" destId="{B1C09E89-372E-4DF1-9A8F-57505F17E844}" srcOrd="0" destOrd="0" parTransId="{CF7E0A34-21F1-4F49-AB49-388DD96A2247}" sibTransId="{023F2C5F-0209-4CE5-B3CA-1336F4AF8211}"/>
    <dgm:cxn modelId="{9F0073B3-767B-41AB-83DE-969A8244D4D2}" srcId="{1D53FBA7-D127-420C-8719-F6E1017E0DA7}" destId="{15292450-16EC-43F6-A1C3-B1044566CE45}" srcOrd="2" destOrd="0" parTransId="{2A62A596-F303-4411-B97A-542DFFAF7ACE}" sibTransId="{6F4B191C-A939-40EA-ADC5-AE45484E67FC}"/>
    <dgm:cxn modelId="{6FC1524A-CCEB-4751-8506-3C9965EFD33C}" type="presOf" srcId="{F9A31DDA-F7B6-411B-860C-2E6247A32F2F}" destId="{9F198D09-AEAB-4453-A25D-A5D816821937}" srcOrd="0" destOrd="0" presId="urn:microsoft.com/office/officeart/2005/8/layout/hierarchy1"/>
    <dgm:cxn modelId="{23CFE0C6-FC2E-45F2-B7D9-55503BF5769A}" type="presOf" srcId="{2F733F9F-7901-4FF1-8590-F12773120817}" destId="{2165611D-272E-4289-BC71-DBAD2D86E970}" srcOrd="0" destOrd="0" presId="urn:microsoft.com/office/officeart/2005/8/layout/hierarchy1"/>
    <dgm:cxn modelId="{F9400158-8F04-493A-A1EA-C8132E8520E0}" srcId="{15292450-16EC-43F6-A1C3-B1044566CE45}" destId="{8B47F46F-2788-4624-BAD4-D1082519FB7A}" srcOrd="0" destOrd="0" parTransId="{2F733F9F-7901-4FF1-8590-F12773120817}" sibTransId="{A8126F55-CB54-4232-B211-EAAE7175A33C}"/>
    <dgm:cxn modelId="{9092BC57-A14E-4BCA-8BAD-2D0A1FD8CE41}" type="presOf" srcId="{619065D3-87BE-434C-B132-EB22CA58075C}" destId="{019D0469-1923-4774-864E-DEF668E9B967}" srcOrd="0" destOrd="0" presId="urn:microsoft.com/office/officeart/2005/8/layout/hierarchy1"/>
    <dgm:cxn modelId="{F06350E2-C067-4555-9FDE-F683C05DBB82}" type="presOf" srcId="{B1C09E89-372E-4DF1-9A8F-57505F17E844}" destId="{C0C54E52-D161-45B5-B2DB-A1EE821A7534}" srcOrd="0" destOrd="0" presId="urn:microsoft.com/office/officeart/2005/8/layout/hierarchy1"/>
    <dgm:cxn modelId="{507F55F9-E3BD-4156-BBB9-0B6BC5258CBF}" type="presOf" srcId="{A1F96331-C8E5-4A6C-9931-D7C243A37FB0}" destId="{4184F3CE-82CB-49A6-A0FE-94513FFF4127}" srcOrd="0" destOrd="0" presId="urn:microsoft.com/office/officeart/2005/8/layout/hierarchy1"/>
    <dgm:cxn modelId="{2B1045F8-4E30-48A5-9D09-671CE6744C98}" srcId="{15292450-16EC-43F6-A1C3-B1044566CE45}" destId="{619065D3-87BE-434C-B132-EB22CA58075C}" srcOrd="1" destOrd="0" parTransId="{A81790FA-1E3A-468D-83A0-F449DE82FA87}" sibTransId="{151CFE46-9B09-441C-93B2-DAC3CE5C1E0B}"/>
    <dgm:cxn modelId="{F7C7BBE4-FDC6-4572-81E4-D83E26FAAE14}" srcId="{1D53FBA7-D127-420C-8719-F6E1017E0DA7}" destId="{A1F96331-C8E5-4A6C-9931-D7C243A37FB0}" srcOrd="1" destOrd="0" parTransId="{4019481C-EB63-48BB-9F30-DE9C85DC62C6}" sibTransId="{1470FDF3-93E4-4D72-B7AB-0C9F62E1AD2E}"/>
    <dgm:cxn modelId="{9607E14A-203C-465A-A935-4400D0EFAAE0}" type="presParOf" srcId="{080C26A1-546F-404A-A5A0-001B08347BF8}" destId="{3ED78749-B70A-4BE7-8F55-7698338F9D05}" srcOrd="0" destOrd="0" presId="urn:microsoft.com/office/officeart/2005/8/layout/hierarchy1"/>
    <dgm:cxn modelId="{2ABEC01F-8D80-4E7C-8C11-C3A523A390E9}" type="presParOf" srcId="{3ED78749-B70A-4BE7-8F55-7698338F9D05}" destId="{AACD2C17-7EF8-4C25-AECA-3E86CEDCC89A}" srcOrd="0" destOrd="0" presId="urn:microsoft.com/office/officeart/2005/8/layout/hierarchy1"/>
    <dgm:cxn modelId="{FEF7571A-51D9-408E-A55F-BCABDDF3A811}" type="presParOf" srcId="{AACD2C17-7EF8-4C25-AECA-3E86CEDCC89A}" destId="{98022FAE-65C5-450F-A152-8D240D89172F}" srcOrd="0" destOrd="0" presId="urn:microsoft.com/office/officeart/2005/8/layout/hierarchy1"/>
    <dgm:cxn modelId="{E6EE10DE-B228-4A3C-8B6E-5BA1D221EFD0}" type="presParOf" srcId="{AACD2C17-7EF8-4C25-AECA-3E86CEDCC89A}" destId="{C0C54E52-D161-45B5-B2DB-A1EE821A7534}" srcOrd="1" destOrd="0" presId="urn:microsoft.com/office/officeart/2005/8/layout/hierarchy1"/>
    <dgm:cxn modelId="{C30FBB3C-0FD6-4EC0-9017-C46D0100BCE0}" type="presParOf" srcId="{3ED78749-B70A-4BE7-8F55-7698338F9D05}" destId="{93E155C0-BCEC-4CAF-AF09-47D5144E16AD}" srcOrd="1" destOrd="0" presId="urn:microsoft.com/office/officeart/2005/8/layout/hierarchy1"/>
    <dgm:cxn modelId="{9E01EB03-1868-47A2-BD27-A80F99B99771}" type="presParOf" srcId="{080C26A1-546F-404A-A5A0-001B08347BF8}" destId="{B2A28745-88BE-44AD-BFB5-E84C2C67296B}" srcOrd="1" destOrd="0" presId="urn:microsoft.com/office/officeart/2005/8/layout/hierarchy1"/>
    <dgm:cxn modelId="{EE5D1481-9985-48FD-A599-C629991081A9}" type="presParOf" srcId="{B2A28745-88BE-44AD-BFB5-E84C2C67296B}" destId="{C4BB0976-0D3C-43C8-A2CD-A9E6954A665E}" srcOrd="0" destOrd="0" presId="urn:microsoft.com/office/officeart/2005/8/layout/hierarchy1"/>
    <dgm:cxn modelId="{A8909B22-268A-424B-83F3-1C116A502095}" type="presParOf" srcId="{C4BB0976-0D3C-43C8-A2CD-A9E6954A665E}" destId="{EE009E37-D7E9-4707-AA66-14A6C16B0FE2}" srcOrd="0" destOrd="0" presId="urn:microsoft.com/office/officeart/2005/8/layout/hierarchy1"/>
    <dgm:cxn modelId="{352B7FE6-7BE7-4492-A121-12C504B372F1}" type="presParOf" srcId="{C4BB0976-0D3C-43C8-A2CD-A9E6954A665E}" destId="{4184F3CE-82CB-49A6-A0FE-94513FFF4127}" srcOrd="1" destOrd="0" presId="urn:microsoft.com/office/officeart/2005/8/layout/hierarchy1"/>
    <dgm:cxn modelId="{69F01DE5-8EA4-44DB-AF7F-52FD13D6AE4B}" type="presParOf" srcId="{B2A28745-88BE-44AD-BFB5-E84C2C67296B}" destId="{7B31D08D-CEE9-48A5-BE24-EB64778A0070}" srcOrd="1" destOrd="0" presId="urn:microsoft.com/office/officeart/2005/8/layout/hierarchy1"/>
    <dgm:cxn modelId="{3B7F8D84-228F-4CDD-AF20-98AA52DA3844}" type="presParOf" srcId="{080C26A1-546F-404A-A5A0-001B08347BF8}" destId="{128E4449-7EA8-4A21-A19F-603C21997C1D}" srcOrd="2" destOrd="0" presId="urn:microsoft.com/office/officeart/2005/8/layout/hierarchy1"/>
    <dgm:cxn modelId="{0B8EBFB4-F85F-4C42-8E03-096ACC6A0265}" type="presParOf" srcId="{128E4449-7EA8-4A21-A19F-603C21997C1D}" destId="{DE3823B7-6D64-4B7E-8C96-3D896A4530C6}" srcOrd="0" destOrd="0" presId="urn:microsoft.com/office/officeart/2005/8/layout/hierarchy1"/>
    <dgm:cxn modelId="{84E6063A-E6E3-40E4-B20E-116E707A7126}" type="presParOf" srcId="{DE3823B7-6D64-4B7E-8C96-3D896A4530C6}" destId="{415B5F1C-52F5-4273-9ACC-B5CDC8D118D3}" srcOrd="0" destOrd="0" presId="urn:microsoft.com/office/officeart/2005/8/layout/hierarchy1"/>
    <dgm:cxn modelId="{C40CCEF4-9148-470F-B847-D26DE117C6E4}" type="presParOf" srcId="{DE3823B7-6D64-4B7E-8C96-3D896A4530C6}" destId="{4A07DE26-EA97-44DA-9692-CA51839C316A}" srcOrd="1" destOrd="0" presId="urn:microsoft.com/office/officeart/2005/8/layout/hierarchy1"/>
    <dgm:cxn modelId="{F0192980-1395-4FEB-AFFE-5C87556016BE}" type="presParOf" srcId="{128E4449-7EA8-4A21-A19F-603C21997C1D}" destId="{835F6669-DC45-477F-8457-636A2B73A470}" srcOrd="1" destOrd="0" presId="urn:microsoft.com/office/officeart/2005/8/layout/hierarchy1"/>
    <dgm:cxn modelId="{BF302BE8-8DB9-4023-BA4D-DC5896AA7595}" type="presParOf" srcId="{835F6669-DC45-477F-8457-636A2B73A470}" destId="{2165611D-272E-4289-BC71-DBAD2D86E970}" srcOrd="0" destOrd="0" presId="urn:microsoft.com/office/officeart/2005/8/layout/hierarchy1"/>
    <dgm:cxn modelId="{01C8ADB9-B872-4607-9CA8-485B2039F46A}" type="presParOf" srcId="{835F6669-DC45-477F-8457-636A2B73A470}" destId="{FE41426C-AD33-4177-A760-C1F05A18E1C1}" srcOrd="1" destOrd="0" presId="urn:microsoft.com/office/officeart/2005/8/layout/hierarchy1"/>
    <dgm:cxn modelId="{839BB653-FCD3-4D6D-8382-04866DE821DE}" type="presParOf" srcId="{FE41426C-AD33-4177-A760-C1F05A18E1C1}" destId="{A3A9F316-909A-41FD-A456-DB8111B5F901}" srcOrd="0" destOrd="0" presId="urn:microsoft.com/office/officeart/2005/8/layout/hierarchy1"/>
    <dgm:cxn modelId="{B2B98790-1617-4E44-AA4D-F7E1F709BC13}" type="presParOf" srcId="{A3A9F316-909A-41FD-A456-DB8111B5F901}" destId="{C1D9EA98-8E18-4F29-97F5-3457AA7CDBC2}" srcOrd="0" destOrd="0" presId="urn:microsoft.com/office/officeart/2005/8/layout/hierarchy1"/>
    <dgm:cxn modelId="{FBC701AC-B1D3-4F18-8204-BEE81D3BC744}" type="presParOf" srcId="{A3A9F316-909A-41FD-A456-DB8111B5F901}" destId="{76EF99D6-DF74-4258-84F3-B0C928291B4E}" srcOrd="1" destOrd="0" presId="urn:microsoft.com/office/officeart/2005/8/layout/hierarchy1"/>
    <dgm:cxn modelId="{34FB23FE-07D4-4914-8192-29A3E93308AE}" type="presParOf" srcId="{FE41426C-AD33-4177-A760-C1F05A18E1C1}" destId="{B743D101-871D-484A-B61E-6988F35DF808}" srcOrd="1" destOrd="0" presId="urn:microsoft.com/office/officeart/2005/8/layout/hierarchy1"/>
    <dgm:cxn modelId="{F482E17E-93FA-4864-A3F4-B18C42E448B5}" type="presParOf" srcId="{835F6669-DC45-477F-8457-636A2B73A470}" destId="{9DB31BD7-489E-4A32-B7BE-1615E4A4AF9D}" srcOrd="2" destOrd="0" presId="urn:microsoft.com/office/officeart/2005/8/layout/hierarchy1"/>
    <dgm:cxn modelId="{6510F639-8140-463A-9807-4B6491F9A640}" type="presParOf" srcId="{835F6669-DC45-477F-8457-636A2B73A470}" destId="{A5289AF7-3E71-421C-94D6-5DDCF0749523}" srcOrd="3" destOrd="0" presId="urn:microsoft.com/office/officeart/2005/8/layout/hierarchy1"/>
    <dgm:cxn modelId="{99CE2E66-76FD-4575-9F28-838A9DF23F54}" type="presParOf" srcId="{A5289AF7-3E71-421C-94D6-5DDCF0749523}" destId="{85C582CF-727E-4B7C-AE63-53604F771CDC}" srcOrd="0" destOrd="0" presId="urn:microsoft.com/office/officeart/2005/8/layout/hierarchy1"/>
    <dgm:cxn modelId="{BE577E4A-EE82-40FB-8F50-17BAD2ACFFED}" type="presParOf" srcId="{85C582CF-727E-4B7C-AE63-53604F771CDC}" destId="{39E62C12-D852-4CF0-A639-51D5D8457176}" srcOrd="0" destOrd="0" presId="urn:microsoft.com/office/officeart/2005/8/layout/hierarchy1"/>
    <dgm:cxn modelId="{7DBBFFD5-BE5F-4E42-858F-85BD7232262B}" type="presParOf" srcId="{85C582CF-727E-4B7C-AE63-53604F771CDC}" destId="{019D0469-1923-4774-864E-DEF668E9B967}" srcOrd="1" destOrd="0" presId="urn:microsoft.com/office/officeart/2005/8/layout/hierarchy1"/>
    <dgm:cxn modelId="{BEEF74EF-16E7-4DF6-81D4-A7F8E366DDA1}" type="presParOf" srcId="{A5289AF7-3E71-421C-94D6-5DDCF0749523}" destId="{80875A8D-349D-422C-8648-D041CACB336D}" srcOrd="1" destOrd="0" presId="urn:microsoft.com/office/officeart/2005/8/layout/hierarchy1"/>
    <dgm:cxn modelId="{6BC16790-9179-450E-B8E4-A5AB4F2D05BF}" type="presParOf" srcId="{835F6669-DC45-477F-8457-636A2B73A470}" destId="{9F198D09-AEAB-4453-A25D-A5D816821937}" srcOrd="4" destOrd="0" presId="urn:microsoft.com/office/officeart/2005/8/layout/hierarchy1"/>
    <dgm:cxn modelId="{4A323EFB-E84F-49A4-91F9-173B84B1A09A}" type="presParOf" srcId="{835F6669-DC45-477F-8457-636A2B73A470}" destId="{CC9012FB-09FF-4BC7-9FCC-F27E8B2CEE57}" srcOrd="5" destOrd="0" presId="urn:microsoft.com/office/officeart/2005/8/layout/hierarchy1"/>
    <dgm:cxn modelId="{EE6A56BE-C54D-4163-8E2D-07134BD70FC1}" type="presParOf" srcId="{CC9012FB-09FF-4BC7-9FCC-F27E8B2CEE57}" destId="{84D6BB96-F6DB-42CE-8A92-4ACC7DB23C1A}" srcOrd="0" destOrd="0" presId="urn:microsoft.com/office/officeart/2005/8/layout/hierarchy1"/>
    <dgm:cxn modelId="{95BB2EE8-F580-4A64-AE1F-6953227D9813}" type="presParOf" srcId="{84D6BB96-F6DB-42CE-8A92-4ACC7DB23C1A}" destId="{F1F87104-E119-4BEE-B776-4945A47FC9BD}" srcOrd="0" destOrd="0" presId="urn:microsoft.com/office/officeart/2005/8/layout/hierarchy1"/>
    <dgm:cxn modelId="{B6A0EA19-9DE6-4B08-A088-4EE3EABB24CA}" type="presParOf" srcId="{84D6BB96-F6DB-42CE-8A92-4ACC7DB23C1A}" destId="{DE85AB3A-F1B3-4E91-89CC-2705E673DF34}" srcOrd="1" destOrd="0" presId="urn:microsoft.com/office/officeart/2005/8/layout/hierarchy1"/>
    <dgm:cxn modelId="{C7C8C0E0-D98A-4E31-A9AF-B17E12C60654}" type="presParOf" srcId="{CC9012FB-09FF-4BC7-9FCC-F27E8B2CEE57}" destId="{6CEA15D9-C6A6-49E7-A5A2-64FDB6B606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198D09-AEAB-4453-A25D-A5D816821937}">
      <dsp:nvSpPr>
        <dsp:cNvPr id="0" name=""/>
        <dsp:cNvSpPr/>
      </dsp:nvSpPr>
      <dsp:spPr>
        <a:xfrm>
          <a:off x="5962052" y="2371506"/>
          <a:ext cx="2023429" cy="866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431"/>
              </a:lnTo>
              <a:lnTo>
                <a:pt x="2023429" y="810431"/>
              </a:lnTo>
              <a:lnTo>
                <a:pt x="2023429" y="866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31BD7-489E-4A32-B7BE-1615E4A4AF9D}">
      <dsp:nvSpPr>
        <dsp:cNvPr id="0" name=""/>
        <dsp:cNvSpPr/>
      </dsp:nvSpPr>
      <dsp:spPr>
        <a:xfrm>
          <a:off x="5916332" y="2371506"/>
          <a:ext cx="91440" cy="10415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1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5611D-272E-4289-BC71-DBAD2D86E970}">
      <dsp:nvSpPr>
        <dsp:cNvPr id="0" name=""/>
        <dsp:cNvSpPr/>
      </dsp:nvSpPr>
      <dsp:spPr>
        <a:xfrm>
          <a:off x="3938623" y="2371506"/>
          <a:ext cx="2023429" cy="866863"/>
        </a:xfrm>
        <a:custGeom>
          <a:avLst/>
          <a:gdLst/>
          <a:ahLst/>
          <a:cxnLst/>
          <a:rect l="0" t="0" r="0" b="0"/>
          <a:pathLst>
            <a:path>
              <a:moveTo>
                <a:pt x="2023429" y="0"/>
              </a:moveTo>
              <a:lnTo>
                <a:pt x="2023429" y="810431"/>
              </a:lnTo>
              <a:lnTo>
                <a:pt x="0" y="810431"/>
              </a:lnTo>
              <a:lnTo>
                <a:pt x="0" y="866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22FAE-65C5-450F-A152-8D240D89172F}">
      <dsp:nvSpPr>
        <dsp:cNvPr id="0" name=""/>
        <dsp:cNvSpPr/>
      </dsp:nvSpPr>
      <dsp:spPr>
        <a:xfrm>
          <a:off x="3926" y="864396"/>
          <a:ext cx="2274955" cy="1507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C54E52-D161-45B5-B2DB-A1EE821A7534}">
      <dsp:nvSpPr>
        <dsp:cNvPr id="0" name=""/>
        <dsp:cNvSpPr/>
      </dsp:nvSpPr>
      <dsp:spPr>
        <a:xfrm>
          <a:off x="71610" y="928696"/>
          <a:ext cx="2274955" cy="1507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Программа развития </a:t>
          </a:r>
          <a:br>
            <a:rPr lang="ru-RU" sz="1800" b="1" kern="1200" dirty="0" smtClean="0"/>
          </a:br>
          <a:r>
            <a:rPr lang="ru-RU" sz="1800" b="1" kern="1200" dirty="0" smtClean="0"/>
            <a:t>дошкольного образования</a:t>
          </a:r>
          <a:endParaRPr lang="ru-RU" sz="1800" b="1" kern="1200" dirty="0"/>
        </a:p>
      </dsp:txBody>
      <dsp:txXfrm>
        <a:off x="71610" y="928696"/>
        <a:ext cx="2274955" cy="1507110"/>
      </dsp:txXfrm>
    </dsp:sp>
    <dsp:sp modelId="{EE009E37-D7E9-4707-AA66-14A6C16B0FE2}">
      <dsp:nvSpPr>
        <dsp:cNvPr id="0" name=""/>
        <dsp:cNvSpPr/>
      </dsp:nvSpPr>
      <dsp:spPr>
        <a:xfrm>
          <a:off x="2414250" y="864396"/>
          <a:ext cx="2274955" cy="1507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84F3CE-82CB-49A6-A0FE-94513FFF4127}">
      <dsp:nvSpPr>
        <dsp:cNvPr id="0" name=""/>
        <dsp:cNvSpPr/>
      </dsp:nvSpPr>
      <dsp:spPr>
        <a:xfrm>
          <a:off x="2481935" y="928696"/>
          <a:ext cx="2274955" cy="1507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Программа развития </a:t>
          </a:r>
          <a:br>
            <a:rPr lang="ru-RU" sz="1800" b="1" kern="1200" dirty="0" smtClean="0"/>
          </a:br>
          <a:r>
            <a:rPr lang="ru-RU" sz="1800" b="1" kern="1200" dirty="0" smtClean="0"/>
            <a:t>школьного образования</a:t>
          </a:r>
          <a:endParaRPr lang="ru-RU" sz="1800" b="1" kern="1200" dirty="0"/>
        </a:p>
      </dsp:txBody>
      <dsp:txXfrm>
        <a:off x="2481935" y="928696"/>
        <a:ext cx="2274955" cy="1507110"/>
      </dsp:txXfrm>
    </dsp:sp>
    <dsp:sp modelId="{415B5F1C-52F5-4273-9ACC-B5CDC8D118D3}">
      <dsp:nvSpPr>
        <dsp:cNvPr id="0" name=""/>
        <dsp:cNvSpPr/>
      </dsp:nvSpPr>
      <dsp:spPr>
        <a:xfrm>
          <a:off x="4824575" y="864396"/>
          <a:ext cx="2274955" cy="1507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07DE26-EA97-44DA-9692-CA51839C316A}">
      <dsp:nvSpPr>
        <dsp:cNvPr id="0" name=""/>
        <dsp:cNvSpPr/>
      </dsp:nvSpPr>
      <dsp:spPr>
        <a:xfrm>
          <a:off x="4892259" y="928696"/>
          <a:ext cx="2274955" cy="1507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Программа развития</a:t>
          </a:r>
          <a:r>
            <a:rPr lang="en-US" sz="1800" b="1" kern="1200" dirty="0" smtClean="0"/>
            <a:t/>
          </a:r>
          <a:br>
            <a:rPr lang="en-US" sz="1800" b="1" kern="1200" dirty="0" smtClean="0"/>
          </a:br>
          <a:r>
            <a:rPr lang="ru-RU" sz="1800" b="1" kern="1200" dirty="0" err="1" smtClean="0"/>
            <a:t>профессиональ</a:t>
          </a:r>
          <a:r>
            <a:rPr lang="en-US" sz="1800" b="1" kern="1200" dirty="0" smtClean="0"/>
            <a:t>-</a:t>
          </a:r>
          <a:r>
            <a:rPr lang="ru-RU" sz="1800" b="1" kern="1200" dirty="0" err="1" smtClean="0"/>
            <a:t>ного</a:t>
          </a:r>
          <a:r>
            <a:rPr lang="en-US" sz="1800" b="1" kern="1200" dirty="0" smtClean="0"/>
            <a:t/>
          </a:r>
          <a:br>
            <a:rPr lang="en-US" sz="1800" b="1" kern="1200" dirty="0" smtClean="0"/>
          </a:br>
          <a:r>
            <a:rPr lang="ru-RU" sz="1800" b="1" kern="1200" dirty="0" smtClean="0"/>
            <a:t>образования</a:t>
          </a:r>
          <a:endParaRPr lang="ru-RU" sz="1800" b="1" kern="1200" dirty="0"/>
        </a:p>
      </dsp:txBody>
      <dsp:txXfrm>
        <a:off x="4892259" y="928696"/>
        <a:ext cx="2274955" cy="1507110"/>
      </dsp:txXfrm>
    </dsp:sp>
    <dsp:sp modelId="{C1D9EA98-8E18-4F29-97F5-3457AA7CDBC2}">
      <dsp:nvSpPr>
        <dsp:cNvPr id="0" name=""/>
        <dsp:cNvSpPr/>
      </dsp:nvSpPr>
      <dsp:spPr>
        <a:xfrm>
          <a:off x="2994592" y="3238369"/>
          <a:ext cx="1888061" cy="554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EF99D6-DF74-4258-84F3-B0C928291B4E}">
      <dsp:nvSpPr>
        <dsp:cNvPr id="0" name=""/>
        <dsp:cNvSpPr/>
      </dsp:nvSpPr>
      <dsp:spPr>
        <a:xfrm>
          <a:off x="3062276" y="3302669"/>
          <a:ext cx="1888061" cy="554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Подпрограмма</a:t>
          </a:r>
          <a:r>
            <a:rPr lang="en-US" sz="1600" b="1" kern="1200" dirty="0" smtClean="0"/>
            <a:t/>
          </a:r>
          <a:br>
            <a:rPr lang="en-US" sz="1600" b="1" kern="1200" dirty="0" smtClean="0"/>
          </a:br>
          <a:r>
            <a:rPr lang="ru-RU" sz="1600" b="1" kern="1200" dirty="0" smtClean="0"/>
            <a:t>НПО-СПО</a:t>
          </a:r>
          <a:endParaRPr lang="ru-RU" sz="1600" b="1" kern="1200" dirty="0"/>
        </a:p>
      </dsp:txBody>
      <dsp:txXfrm>
        <a:off x="3062276" y="3302669"/>
        <a:ext cx="1888061" cy="554898"/>
      </dsp:txXfrm>
    </dsp:sp>
    <dsp:sp modelId="{39E62C12-D852-4CF0-A639-51D5D8457176}">
      <dsp:nvSpPr>
        <dsp:cNvPr id="0" name=""/>
        <dsp:cNvSpPr/>
      </dsp:nvSpPr>
      <dsp:spPr>
        <a:xfrm>
          <a:off x="5018022" y="3413065"/>
          <a:ext cx="1888061" cy="554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9D0469-1923-4774-864E-DEF668E9B967}">
      <dsp:nvSpPr>
        <dsp:cNvPr id="0" name=""/>
        <dsp:cNvSpPr/>
      </dsp:nvSpPr>
      <dsp:spPr>
        <a:xfrm>
          <a:off x="5085706" y="3477365"/>
          <a:ext cx="1888061" cy="554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Подпрограмма</a:t>
          </a:r>
          <a:r>
            <a:rPr lang="en-US" sz="1600" b="1" kern="1200" dirty="0" smtClean="0"/>
            <a:t/>
          </a:r>
          <a:br>
            <a:rPr lang="en-US" sz="1600" b="1" kern="1200" dirty="0" smtClean="0"/>
          </a:br>
          <a:r>
            <a:rPr lang="ru-RU" sz="1600" b="1" kern="1200" dirty="0" smtClean="0"/>
            <a:t>ВПО</a:t>
          </a:r>
          <a:endParaRPr lang="ru-RU" sz="1600" b="1" kern="1200" dirty="0"/>
        </a:p>
      </dsp:txBody>
      <dsp:txXfrm>
        <a:off x="5085706" y="3477365"/>
        <a:ext cx="1888061" cy="554898"/>
      </dsp:txXfrm>
    </dsp:sp>
    <dsp:sp modelId="{F1F87104-E119-4BEE-B776-4945A47FC9BD}">
      <dsp:nvSpPr>
        <dsp:cNvPr id="0" name=""/>
        <dsp:cNvSpPr/>
      </dsp:nvSpPr>
      <dsp:spPr>
        <a:xfrm>
          <a:off x="7041451" y="3238369"/>
          <a:ext cx="1888061" cy="554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5AB3A-F1B3-4E91-89CC-2705E673DF34}">
      <dsp:nvSpPr>
        <dsp:cNvPr id="0" name=""/>
        <dsp:cNvSpPr/>
      </dsp:nvSpPr>
      <dsp:spPr>
        <a:xfrm>
          <a:off x="7109136" y="3302669"/>
          <a:ext cx="1888061" cy="554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Подпрограмма</a:t>
          </a: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ДПО</a:t>
          </a:r>
          <a:endParaRPr lang="ru-RU" sz="1600" b="1" kern="1200" dirty="0"/>
        </a:p>
      </dsp:txBody>
      <dsp:txXfrm>
        <a:off x="7109136" y="3302669"/>
        <a:ext cx="1888061" cy="554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B751225-8D9F-4204-BF32-7F34A9D55554}" type="datetimeFigureOut">
              <a:rPr lang="ru-RU"/>
              <a:pPr>
                <a:defRPr/>
              </a:pPr>
              <a:t>15.02.2010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68AEF3C-4C3D-4150-A5EE-2B0D851F8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D87FFD-E77D-4630-AA64-6D0954E345DC}" type="datetimeFigureOut">
              <a:rPr lang="ru-RU"/>
              <a:pPr>
                <a:defRPr/>
              </a:pPr>
              <a:t>15.02.2010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296B6F-7254-4270-BB9D-108FD09C3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6079C5-D36F-43BE-801D-5CABC65A246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87274-0EC5-4E5F-8A1A-A0753CFB7B2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8F0BAA-1DC0-4030-8724-3856E50B488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524B37-17AD-4227-AFC2-5F4A08559AA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08952E-AF2A-4B4D-9F2A-F19B57A80AAD}" type="slidenum">
              <a:rPr lang="ru-RU"/>
              <a:pPr>
                <a:defRPr/>
              </a:pPr>
              <a:t>51</a:t>
            </a:fld>
            <a:endParaRPr lang="ru-RU"/>
          </a:p>
        </p:txBody>
      </p:sp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Номер слайда 3"/>
          <p:cNvSpPr txBox="1">
            <a:spLocks noGrp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114CFBA0-362A-4AFB-8317-3F2E81CE1BDD}" type="slidenum">
              <a:rPr lang="ru-RU" sz="1200"/>
              <a:pPr algn="r"/>
              <a:t>51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C9D27E-F063-4274-B592-88954340110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F793FE-1954-485F-9167-15EDF484013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489FF-0A91-43C6-844A-B3AA0541E6D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CAA9F6-02C8-4FB8-A920-09D892FF287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96B6F-7254-4270-BB9D-108FD09C3B2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62BB4C-0BD6-4378-BE07-63353835C10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73AD7-F5C7-428D-B8E6-BC40C38D4C9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CBE5AC-C8F3-4734-B76F-A75476477A9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2428-BA1F-4E66-AE71-35B8A52683A1}" type="datetime1">
              <a:rPr lang="ru-RU"/>
              <a:pPr>
                <a:defRPr/>
              </a:pPr>
              <a:t>15.02.2010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E17AB-7AAF-4A43-8CD7-312CEDFCA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35656-03FE-4A3C-9046-447CE86EF7EA}" type="datetime1">
              <a:rPr lang="ru-RU"/>
              <a:pPr>
                <a:defRPr/>
              </a:pPr>
              <a:t>15.02.2010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DD379-2290-46C9-AF97-4A496E143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CDEF4-719A-4C38-843E-423E14195487}" type="datetime1">
              <a:rPr lang="ru-RU"/>
              <a:pPr>
                <a:defRPr/>
              </a:pPr>
              <a:t>15.02.2010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D427-EB21-4D8A-A15B-1EFFDE1C3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9088"/>
            <a:ext cx="73914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480A-D010-4F1B-A3A8-5D5BE1B27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AF1CC-D366-4F29-B9BB-EB19C0843650}" type="datetime1">
              <a:rPr lang="ru-RU"/>
              <a:pPr>
                <a:defRPr/>
              </a:pPr>
              <a:t>15.02.2010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8372D-0B45-462C-A650-25C18A04B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7E36F-7D4D-4D68-9D68-D3589BA29E86}" type="datetime1">
              <a:rPr lang="ru-RU"/>
              <a:pPr>
                <a:defRPr/>
              </a:pPr>
              <a:t>15.02.2010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6469-C15A-49C3-901A-89EACB966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2B1FD-2EEF-4029-BDA5-B8681F493924}" type="datetime1">
              <a:rPr lang="ru-RU"/>
              <a:pPr>
                <a:defRPr/>
              </a:pPr>
              <a:t>15.02.2010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47FDC-F8B7-414C-B191-C59A0EEF3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9CB64-047C-4BD6-A6CC-965B0D9A1822}" type="datetime1">
              <a:rPr lang="ru-RU"/>
              <a:pPr>
                <a:defRPr/>
              </a:pPr>
              <a:t>15.02.2010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C9BEB-AD51-4252-B376-383F9A75D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E4EB5-310F-4501-9D8A-851D461D4A31}" type="datetime1">
              <a:rPr lang="ru-RU"/>
              <a:pPr>
                <a:defRPr/>
              </a:pPr>
              <a:t>15.02.2010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2C5E8-623C-41A8-B92F-53259B2F5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CA940-D4B2-46D9-B548-833052455884}" type="datetime1">
              <a:rPr lang="ru-RU"/>
              <a:pPr>
                <a:defRPr/>
              </a:pPr>
              <a:t>15.02.2010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1ABF0-D9A6-43A8-B92C-78E48940B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879F1-6975-4A38-B359-5819F8771901}" type="datetime1">
              <a:rPr lang="ru-RU"/>
              <a:pPr>
                <a:defRPr/>
              </a:pPr>
              <a:t>15.02.2010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8EAEE-F6E3-4A27-B3C2-A6D2F9C81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142F-C810-4DC4-BBFB-48CC380DB59E}" type="datetime1">
              <a:rPr lang="ru-RU"/>
              <a:pPr>
                <a:defRPr/>
              </a:pPr>
              <a:t>15.02.2010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8E04-CB78-4168-A52A-AAC062995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7CB98-1C9C-4CB3-98F7-83007F89508B}" type="datetime1">
              <a:rPr lang="ru-RU"/>
              <a:pPr>
                <a:defRPr/>
              </a:pPr>
              <a:t>15.02.2010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EBDF7-D073-4FDF-9E59-B41B8D83C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C8824-3160-46D0-9494-32FB7234284B}" type="datetime1">
              <a:rPr lang="ru-RU"/>
              <a:pPr>
                <a:defRPr/>
              </a:pPr>
              <a:t>15.02.2010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69ED2-BBD3-4818-A4D8-D3ECD4974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D904A-7A40-4EC6-ABBC-FB5B8D8E9727}" type="datetime1">
              <a:rPr lang="ru-RU"/>
              <a:pPr>
                <a:defRPr/>
              </a:pPr>
              <a:t>15.02.2010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E91C0-C423-4508-AEF4-EE64C8856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BCE5-CDF1-4661-9DA8-1428756B6E1D}" type="datetime1">
              <a:rPr lang="ru-RU"/>
              <a:pPr>
                <a:defRPr/>
              </a:pPr>
              <a:t>15.02.2010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D3F2C-545A-4950-A6E0-7A32BA15B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4594F9-C465-4F3C-9CF2-3A0909277BB5}" type="datetime1">
              <a:rPr lang="ru-RU"/>
              <a:pPr>
                <a:defRPr/>
              </a:pPr>
              <a:t>15.02.2010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0FCC1-F6BF-46DF-A4FB-2D8142D0A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C721D-B132-43E3-BE77-7328C42DFD8B}" type="datetime1">
              <a:rPr lang="ru-RU"/>
              <a:pPr>
                <a:defRPr/>
              </a:pPr>
              <a:t>15.02.2010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2C42D-5B9D-46C6-9843-F95C96B9A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2A056-9F96-4B98-9E79-6EEBFB85E338}" type="datetime1">
              <a:rPr lang="ru-RU"/>
              <a:pPr>
                <a:defRPr/>
              </a:pPr>
              <a:t>15.02.2010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7B252-2F78-454A-B055-3BD2693F8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9C2B-B7DF-4093-B1FB-EEBAEA92D246}" type="datetime1">
              <a:rPr lang="ru-RU"/>
              <a:pPr>
                <a:defRPr/>
              </a:pPr>
              <a:t>15.02.2010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14236-DEFF-4749-AEAD-E5A391FA6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5D7D-1F42-4C9D-BCB4-3681B0B264B7}" type="datetime1">
              <a:rPr lang="ru-RU"/>
              <a:pPr>
                <a:defRPr/>
              </a:pPr>
              <a:t>15.02.2010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BDD1-9319-458E-8C4D-2F4832478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A6FAE-1727-4710-B9E8-4BE75A34AA88}" type="datetime1">
              <a:rPr lang="ru-RU"/>
              <a:pPr>
                <a:defRPr/>
              </a:pPr>
              <a:t>15.02.2010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CA1E4-C8E7-4766-9815-C5B1450D3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226E0-7486-432A-BCAB-0CF8075EF358}" type="datetime1">
              <a:rPr lang="ru-RU"/>
              <a:pPr>
                <a:defRPr/>
              </a:pPr>
              <a:t>15.02.2010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1B4F-8AF8-4640-9271-FE1271559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BA3FE-963B-4D85-9581-3D49AB3BA028}" type="datetime1">
              <a:rPr lang="ru-RU"/>
              <a:pPr>
                <a:defRPr/>
              </a:pPr>
              <a:t>15.02.2010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DC4BA-97E6-4E7B-947B-F53EDD561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70DA22-083B-44F7-82B4-00566E1A6F8A}" type="datetime1">
              <a:rPr lang="ru-RU"/>
              <a:pPr>
                <a:defRPr/>
              </a:pPr>
              <a:t>15.02.2010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0976D6-581A-416A-896E-D1ECBDB43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1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B4ECF07-663A-45CE-A7CE-C5721D2D6E2D}" type="datetime1">
              <a:rPr lang="ru-RU"/>
              <a:pPr>
                <a:defRPr/>
              </a:pPr>
              <a:t>15.02.2010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9BB6CA6-A31B-44B8-A54C-D34DB4345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.ru-kazan.ru/2.3/data/uf/63/06/20668_Big_Ben_and_the_House_of_Parliament_800.jpg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" Type="http://schemas.openxmlformats.org/officeDocument/2006/relationships/video" Target="file:///D:\&#1052;&#1080;&#1085;&#1080;&#1089;&#1090;&#1088;\&#1056;&#1086;&#1083;&#1080;&#1082;t0003.avi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725" y="52388"/>
            <a:ext cx="12604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ctrTitle"/>
          </p:nvPr>
        </p:nvSpPr>
        <p:spPr>
          <a:xfrm>
            <a:off x="214313" y="2030413"/>
            <a:ext cx="8643937" cy="1470025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Итоги  деятельности </a:t>
            </a:r>
            <a:br>
              <a:rPr lang="ru-RU" sz="3200" b="1" dirty="0" smtClean="0"/>
            </a:br>
            <a:r>
              <a:rPr lang="ru-RU" sz="3200" b="1" dirty="0" smtClean="0"/>
              <a:t>Министерства образования </a:t>
            </a:r>
            <a:br>
              <a:rPr lang="ru-RU" sz="3200" b="1" dirty="0" smtClean="0"/>
            </a:br>
            <a:r>
              <a:rPr lang="ru-RU" sz="3200" b="1" dirty="0" smtClean="0"/>
              <a:t>и науки Республики Татарстан </a:t>
            </a:r>
            <a:br>
              <a:rPr lang="ru-RU" sz="3200" b="1" dirty="0" smtClean="0"/>
            </a:br>
            <a:r>
              <a:rPr lang="ru-RU" sz="3200" b="1" dirty="0" smtClean="0"/>
              <a:t>за 2009 год и задачи на 2010 год</a:t>
            </a:r>
          </a:p>
        </p:txBody>
      </p:sp>
      <p:pic>
        <p:nvPicPr>
          <p:cNvPr id="29699" name="Picture 13"/>
          <p:cNvPicPr>
            <a:picLocks noChangeAspect="1" noChangeArrowheads="1"/>
          </p:cNvPicPr>
          <p:nvPr/>
        </p:nvPicPr>
        <p:blipFill>
          <a:blip r:embed="rId4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2970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71957" y="5214950"/>
            <a:ext cx="7058025" cy="17526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tt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Министр образования и науки </a:t>
            </a:r>
          </a:p>
          <a:p>
            <a:pPr algn="l" eaLnBrk="1" hangingPunct="1">
              <a:spcBef>
                <a:spcPct val="0"/>
              </a:spcBef>
            </a:pPr>
            <a:r>
              <a:rPr lang="tt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ильмутдинов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Альберт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Харисович</a:t>
            </a:r>
          </a:p>
        </p:txBody>
      </p:sp>
      <p:pic>
        <p:nvPicPr>
          <p:cNvPr id="2970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52388"/>
            <a:ext cx="12604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21"/>
          <p:cNvSpPr txBox="1">
            <a:spLocks noChangeArrowheads="1"/>
          </p:cNvSpPr>
          <p:nvPr/>
        </p:nvSpPr>
        <p:spPr bwMode="auto">
          <a:xfrm>
            <a:off x="6572250" y="714375"/>
            <a:ext cx="2882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29703" name="TextBox 24"/>
          <p:cNvSpPr txBox="1">
            <a:spLocks noChangeArrowheads="1"/>
          </p:cNvSpPr>
          <p:nvPr/>
        </p:nvSpPr>
        <p:spPr bwMode="auto">
          <a:xfrm>
            <a:off x="214313" y="584200"/>
            <a:ext cx="17145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i="1">
                <a:solidFill>
                  <a:srgbClr val="3333CC"/>
                </a:solidFill>
              </a:rPr>
              <a:t>год</a:t>
            </a:r>
            <a:r>
              <a:rPr lang="ru-RU" sz="2400"/>
              <a:t> </a:t>
            </a:r>
            <a:r>
              <a:rPr lang="ru-RU" sz="2400" b="1" i="1">
                <a:solidFill>
                  <a:srgbClr val="3333CC"/>
                </a:solidFill>
              </a:rPr>
              <a:t>УЧИТЕЛЯ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40962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0" y="28575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>
              <a:buFont typeface="Arial" charset="0"/>
              <a:buChar char="•"/>
              <a:tabLst>
                <a:tab pos="3587750" algn="l"/>
              </a:tabLst>
            </a:pPr>
            <a:r>
              <a:rPr lang="ru-RU" sz="2000" b="1" dirty="0">
                <a:solidFill>
                  <a:srgbClr val="6600FF"/>
                </a:solidFill>
                <a:latin typeface="Tahoma" pitchFamily="34" charset="0"/>
                <a:cs typeface="Tahoma" pitchFamily="34" charset="0"/>
              </a:rPr>
              <a:t>В 2009 г. новой информации </a:t>
            </a:r>
            <a:r>
              <a:rPr lang="ru-RU" sz="2000" b="1" dirty="0" smtClean="0">
                <a:solidFill>
                  <a:srgbClr val="6600FF"/>
                </a:solidFill>
                <a:latin typeface="Tahoma" pitchFamily="34" charset="0"/>
                <a:cs typeface="Tahoma" pitchFamily="34" charset="0"/>
              </a:rPr>
              <a:t>создано </a:t>
            </a:r>
            <a:r>
              <a:rPr lang="ru-RU" sz="2000" b="1" dirty="0">
                <a:solidFill>
                  <a:srgbClr val="6600FF"/>
                </a:solidFill>
                <a:latin typeface="Tahoma" pitchFamily="34" charset="0"/>
                <a:cs typeface="Tahoma" pitchFamily="34" charset="0"/>
              </a:rPr>
              <a:t>больше,   чем за предыдущие  5 000 лет</a:t>
            </a:r>
          </a:p>
          <a:p>
            <a:pPr marL="609600" indent="-609600">
              <a:buFont typeface="Arial" charset="0"/>
              <a:buChar char="•"/>
              <a:tabLst>
                <a:tab pos="3587750" algn="l"/>
              </a:tabLst>
            </a:pPr>
            <a:endParaRPr lang="ru-RU" sz="2000" b="1" dirty="0">
              <a:solidFill>
                <a:srgbClr val="6600FF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>
              <a:buFont typeface="Arial" charset="0"/>
              <a:buChar char="•"/>
              <a:tabLst>
                <a:tab pos="3587750" algn="l"/>
              </a:tabLst>
            </a:pPr>
            <a:r>
              <a:rPr lang="ru-RU" sz="2000" b="1" dirty="0">
                <a:solidFill>
                  <a:srgbClr val="6600FF"/>
                </a:solidFill>
                <a:latin typeface="Tahoma" pitchFamily="34" charset="0"/>
                <a:cs typeface="Tahoma" pitchFamily="34" charset="0"/>
              </a:rPr>
              <a:t>Объем новой технической информации удваивается каждые  2 года</a:t>
            </a:r>
          </a:p>
          <a:p>
            <a:pPr marL="609600" indent="-609600">
              <a:buFont typeface="Arial" charset="0"/>
              <a:buChar char="•"/>
              <a:tabLst>
                <a:tab pos="3587750" algn="l"/>
              </a:tabLst>
            </a:pPr>
            <a:endParaRPr lang="ru-RU" sz="2000" b="1" dirty="0">
              <a:solidFill>
                <a:srgbClr val="6600FF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>
              <a:buFont typeface="Arial" charset="0"/>
              <a:buChar char="•"/>
              <a:tabLst>
                <a:tab pos="3587750" algn="l"/>
              </a:tabLst>
            </a:pPr>
            <a:r>
              <a:rPr lang="ru-RU" sz="2000" b="1" dirty="0">
                <a:solidFill>
                  <a:srgbClr val="6600FF"/>
                </a:solidFill>
                <a:latin typeface="Tahoma" pitchFamily="34" charset="0"/>
                <a:cs typeface="Tahoma" pitchFamily="34" charset="0"/>
              </a:rPr>
              <a:t>За 4 года обучения  бакалавров  их знания устареют дважды          </a:t>
            </a:r>
          </a:p>
          <a:p>
            <a:pPr marL="609600" indent="-609600">
              <a:tabLst>
                <a:tab pos="3587750" algn="l"/>
              </a:tabLst>
            </a:pPr>
            <a:endParaRPr lang="ru-RU" sz="2000" b="1" dirty="0">
              <a:solidFill>
                <a:srgbClr val="6600FF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>
              <a:buFont typeface="Arial" charset="0"/>
              <a:buChar char="•"/>
              <a:tabLst>
                <a:tab pos="3587750" algn="l"/>
              </a:tabLst>
            </a:pPr>
            <a:r>
              <a:rPr lang="ru-RU" sz="2000" b="1" dirty="0">
                <a:solidFill>
                  <a:srgbClr val="6600FF"/>
                </a:solidFill>
                <a:latin typeface="Tahoma" pitchFamily="34" charset="0"/>
                <a:cs typeface="Tahoma" pitchFamily="34" charset="0"/>
              </a:rPr>
              <a:t>10 наиболее востребованных профессий  в 2010  г.</a:t>
            </a:r>
            <a:r>
              <a:rPr lang="en-US" sz="2000" b="1" dirty="0">
                <a:solidFill>
                  <a:srgbClr val="66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solidFill>
                  <a:srgbClr val="6600FF"/>
                </a:solidFill>
                <a:latin typeface="Tahoma" pitchFamily="34" charset="0"/>
                <a:cs typeface="Tahoma" pitchFamily="34" charset="0"/>
              </a:rPr>
              <a:t>не существовали  </a:t>
            </a:r>
            <a:r>
              <a:rPr lang="ru-RU" sz="2000" b="1" dirty="0" smtClean="0">
                <a:solidFill>
                  <a:srgbClr val="6600FF"/>
                </a:solidFill>
                <a:latin typeface="Tahoma" pitchFamily="34" charset="0"/>
                <a:cs typeface="Tahoma" pitchFamily="34" charset="0"/>
              </a:rPr>
              <a:t>5 лет назад</a:t>
            </a:r>
            <a:endParaRPr lang="ru-RU" sz="2400" b="1" dirty="0">
              <a:solidFill>
                <a:srgbClr val="6600FF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>
              <a:buFont typeface="Wingdings" pitchFamily="2" charset="2"/>
              <a:buNone/>
              <a:tabLst>
                <a:tab pos="3587750" algn="l"/>
              </a:tabLst>
            </a:pPr>
            <a:endParaRPr lang="ru-RU" sz="2800" dirty="0">
              <a:latin typeface="Tahoma" pitchFamily="34" charset="0"/>
              <a:cs typeface="Tahoma" pitchFamily="34" charset="0"/>
            </a:endParaRPr>
          </a:p>
          <a:p>
            <a:pPr marL="609600" indent="-609600" algn="ctr">
              <a:buFont typeface="Wingdings" pitchFamily="2" charset="2"/>
              <a:buNone/>
              <a:tabLst>
                <a:tab pos="3587750" algn="l"/>
              </a:tabLst>
            </a:pPr>
            <a:r>
              <a:rPr lang="ru-RU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МИР СТАЛ ДРУГИМ …</a:t>
            </a:r>
          </a:p>
        </p:txBody>
      </p:sp>
      <p:sp>
        <p:nvSpPr>
          <p:cNvPr id="40964" name="TextBox 7"/>
          <p:cNvSpPr txBox="1">
            <a:spLocks noChangeArrowheads="1"/>
          </p:cNvSpPr>
          <p:nvPr/>
        </p:nvSpPr>
        <p:spPr bwMode="auto">
          <a:xfrm>
            <a:off x="-50800" y="6257925"/>
            <a:ext cx="192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1400">
                <a:solidFill>
                  <a:schemeClr val="bg1"/>
                </a:solidFill>
              </a:rPr>
              <a:t>Комиссия при Президенте РТ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24583" name="Номер слайда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07CEC8A-08C1-4B9C-AE55-581C732031B5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4096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Box 15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40969" name="TextBox 16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41986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28625" y="1714500"/>
            <a:ext cx="85725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algn="ctr">
              <a:buFont typeface="Wingdings" pitchFamily="2" charset="2"/>
              <a:buNone/>
              <a:defRPr/>
            </a:pPr>
            <a:endParaRPr lang="ru-RU" sz="2800" b="1" dirty="0">
              <a:solidFill>
                <a:srgbClr val="6600FF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tabLst>
                <a:tab pos="3587750" algn="l"/>
              </a:tabLst>
              <a:defRPr/>
            </a:pPr>
            <a:r>
              <a:rPr lang="ru-RU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Система образования </a:t>
            </a:r>
            <a:r>
              <a:rPr lang="ru-RU" sz="2800" b="1" dirty="0">
                <a:solidFill>
                  <a:srgbClr val="6600FF"/>
                </a:solidFill>
                <a:latin typeface="Tahoma" pitchFamily="34" charset="0"/>
                <a:cs typeface="Tahoma" pitchFamily="34" charset="0"/>
              </a:rPr>
              <a:t>должна быть модернизирована под изменившийся мир</a:t>
            </a:r>
          </a:p>
          <a:p>
            <a:pPr algn="ctr">
              <a:tabLst>
                <a:tab pos="3587750" algn="l"/>
              </a:tabLst>
              <a:defRPr/>
            </a:pPr>
            <a:endParaRPr lang="ru-RU" sz="2800" b="1" dirty="0">
              <a:solidFill>
                <a:srgbClr val="6600FF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tabLst>
                <a:tab pos="3587750" algn="l"/>
              </a:tabLst>
              <a:defRPr/>
            </a:pPr>
            <a:endParaRPr lang="ru-RU" sz="2800" b="1" dirty="0">
              <a:solidFill>
                <a:srgbClr val="6600FF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tabLst>
                <a:tab pos="3587750" algn="l"/>
              </a:tabLst>
              <a:defRPr/>
            </a:pPr>
            <a:r>
              <a:rPr lang="ru-RU" sz="2800" b="1" dirty="0">
                <a:solidFill>
                  <a:srgbClr val="6600FF"/>
                </a:solidFill>
                <a:latin typeface="Tahoma" pitchFamily="34" charset="0"/>
                <a:cs typeface="Tahoma" pitchFamily="34" charset="0"/>
              </a:rPr>
              <a:t>Модернизация должна быть </a:t>
            </a:r>
            <a:r>
              <a:rPr lang="ru-RU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опережающей</a:t>
            </a:r>
          </a:p>
        </p:txBody>
      </p:sp>
      <p:sp>
        <p:nvSpPr>
          <p:cNvPr id="41988" name="TextBox 7"/>
          <p:cNvSpPr txBox="1">
            <a:spLocks noChangeArrowheads="1"/>
          </p:cNvSpPr>
          <p:nvPr/>
        </p:nvSpPr>
        <p:spPr bwMode="auto">
          <a:xfrm>
            <a:off x="-50800" y="6257925"/>
            <a:ext cx="192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1400">
                <a:solidFill>
                  <a:schemeClr val="bg1"/>
                </a:solidFill>
              </a:rPr>
              <a:t>Комиссия при Президенте РТ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24583" name="Номер слайда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B25D05A-71E9-43B0-AEB5-40FA77758170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4199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Box 2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41993" name="TextBox 2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6600FF"/>
                </a:solidFill>
              </a:rPr>
              <a:t>СТРАТЕГИЯ РАЗВИТИЯ ОБРАЗОВАНИЯ В РТ </a:t>
            </a:r>
            <a:r>
              <a:rPr lang="en-US" sz="3200" b="1" smtClean="0">
                <a:solidFill>
                  <a:srgbClr val="6600FF"/>
                </a:solidFill>
              </a:rPr>
              <a:t/>
            </a:r>
            <a:br>
              <a:rPr lang="en-US" sz="3200" b="1" smtClean="0">
                <a:solidFill>
                  <a:srgbClr val="6600FF"/>
                </a:solidFill>
              </a:rPr>
            </a:br>
            <a:r>
              <a:rPr lang="ru-RU" sz="3200" b="1" smtClean="0">
                <a:solidFill>
                  <a:srgbClr val="6600FF"/>
                </a:solidFill>
              </a:rPr>
              <a:t>2010-2015</a:t>
            </a:r>
          </a:p>
        </p:txBody>
      </p:sp>
      <p:pic>
        <p:nvPicPr>
          <p:cNvPr id="43010" name="Picture 13"/>
          <p:cNvPicPr>
            <a:picLocks noChangeAspect="1" noChangeArrowheads="1"/>
          </p:cNvPicPr>
          <p:nvPr/>
        </p:nvPicPr>
        <p:blipFill>
          <a:blip r:embed="rId3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4301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43015" name="TextBox 9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53040" y="1428736"/>
          <a:ext cx="9001124" cy="403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4BF35-7AE4-476D-9C1D-1A01DD23A66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6600FF"/>
                </a:solidFill>
              </a:rPr>
              <a:t>Стратегия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75" y="1428750"/>
            <a:ext cx="8215313" cy="5108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ahoma" pitchFamily="34" charset="0"/>
              <a:buChar char="–"/>
              <a:defRPr/>
            </a:pPr>
            <a:r>
              <a:rPr lang="en-US" sz="2200" dirty="0">
                <a:latin typeface="+mn-lt"/>
              </a:rPr>
              <a:t> </a:t>
            </a:r>
            <a:r>
              <a:rPr lang="ru-RU" sz="2200" dirty="0">
                <a:latin typeface="+mn-lt"/>
              </a:rPr>
              <a:t>3 Программы</a:t>
            </a:r>
          </a:p>
          <a:p>
            <a:pPr>
              <a:buFont typeface="Tahoma" pitchFamily="34" charset="0"/>
              <a:buChar char="–"/>
              <a:defRPr/>
            </a:pPr>
            <a:r>
              <a:rPr lang="en-US" sz="2200" dirty="0">
                <a:latin typeface="+mn-lt"/>
              </a:rPr>
              <a:t> </a:t>
            </a:r>
            <a:r>
              <a:rPr lang="ru-RU" sz="2200" dirty="0">
                <a:latin typeface="+mn-lt"/>
              </a:rPr>
              <a:t>31 направление (проект)</a:t>
            </a:r>
          </a:p>
          <a:p>
            <a:pPr>
              <a:buFont typeface="Tahoma" pitchFamily="34" charset="0"/>
              <a:buChar char="–"/>
              <a:defRPr/>
            </a:pPr>
            <a:r>
              <a:rPr lang="en-US" sz="2200" dirty="0">
                <a:latin typeface="+mn-lt"/>
              </a:rPr>
              <a:t> </a:t>
            </a:r>
            <a:r>
              <a:rPr lang="ru-RU" sz="2200" dirty="0">
                <a:latin typeface="+mn-lt"/>
              </a:rPr>
              <a:t>150 экспертов, представляющих все сферы системы образования Республики Татарстан</a:t>
            </a:r>
          </a:p>
          <a:p>
            <a:pPr>
              <a:defRPr/>
            </a:pPr>
            <a:endParaRPr lang="ru-RU" sz="2200" dirty="0">
              <a:latin typeface="+mn-lt"/>
            </a:endParaRPr>
          </a:p>
          <a:p>
            <a:pPr algn="ctr">
              <a:defRPr/>
            </a:pPr>
            <a:r>
              <a:rPr lang="ru-RU" sz="2200" b="1" dirty="0">
                <a:solidFill>
                  <a:srgbClr val="6600FF"/>
                </a:solidFill>
                <a:latin typeface="+mn-lt"/>
              </a:rPr>
              <a:t>Внешняя  экспертиза:</a:t>
            </a:r>
            <a:r>
              <a:rPr lang="ru-RU" sz="2200" b="1" dirty="0">
                <a:latin typeface="+mn-lt"/>
              </a:rPr>
              <a:t/>
            </a:r>
            <a:br>
              <a:rPr lang="ru-RU" sz="2200" b="1" dirty="0">
                <a:latin typeface="+mn-lt"/>
              </a:rPr>
            </a:br>
            <a:endParaRPr lang="ru-RU" sz="2200" b="1" dirty="0">
              <a:latin typeface="+mn-lt"/>
            </a:endParaRPr>
          </a:p>
          <a:p>
            <a:pPr>
              <a:buFont typeface="Calibri" pitchFamily="34" charset="0"/>
              <a:buChar char="–"/>
              <a:defRPr/>
            </a:pPr>
            <a:r>
              <a:rPr lang="en-US" sz="2200" dirty="0">
                <a:latin typeface="+mn-lt"/>
              </a:rPr>
              <a:t> </a:t>
            </a:r>
            <a:r>
              <a:rPr lang="ru-RU" sz="2200" b="1" dirty="0">
                <a:solidFill>
                  <a:srgbClr val="6600FF"/>
                </a:solidFill>
                <a:latin typeface="+mn-lt"/>
              </a:rPr>
              <a:t>Всемирный Банк </a:t>
            </a:r>
            <a:r>
              <a:rPr lang="ru-RU" sz="2200" dirty="0">
                <a:latin typeface="+mn-lt"/>
              </a:rPr>
              <a:t>– один из основных мировых центров компетенции в модернизации образования</a:t>
            </a:r>
            <a:br>
              <a:rPr lang="ru-RU" sz="2200" dirty="0">
                <a:latin typeface="+mn-lt"/>
              </a:rPr>
            </a:br>
            <a:endParaRPr lang="ru-RU" sz="2200" dirty="0">
              <a:latin typeface="+mn-lt"/>
            </a:endParaRPr>
          </a:p>
          <a:p>
            <a:pPr>
              <a:buFont typeface="Calibri" pitchFamily="34" charset="0"/>
              <a:buChar char="–"/>
              <a:defRPr/>
            </a:pPr>
            <a:r>
              <a:rPr lang="en-US" sz="2200" dirty="0">
                <a:latin typeface="+mn-lt"/>
              </a:rPr>
              <a:t> </a:t>
            </a:r>
            <a:r>
              <a:rPr lang="ru-RU" sz="2200" dirty="0">
                <a:latin typeface="+mn-lt"/>
              </a:rPr>
              <a:t>Национальный исследовательс</a:t>
            </a:r>
            <a:r>
              <a:rPr lang="ru-RU" sz="2000" dirty="0">
                <a:latin typeface="+mn-lt"/>
              </a:rPr>
              <a:t>кий университет </a:t>
            </a:r>
            <a:r>
              <a:rPr lang="ru-RU" sz="2000" b="1" dirty="0">
                <a:solidFill>
                  <a:srgbClr val="6600FF"/>
                </a:solidFill>
                <a:latin typeface="+mn-lt"/>
              </a:rPr>
              <a:t>«Высшая школа экономики»  </a:t>
            </a:r>
            <a:r>
              <a:rPr lang="ru-RU" sz="2000" dirty="0">
                <a:latin typeface="+mn-lt"/>
              </a:rPr>
              <a:t>– ведущий российский эксперт в области развития образования</a:t>
            </a:r>
          </a:p>
          <a:p>
            <a:pPr>
              <a:defRPr/>
            </a:pPr>
            <a:endParaRPr lang="ru-RU" sz="2200" dirty="0">
              <a:latin typeface="+mn-lt"/>
            </a:endParaRPr>
          </a:p>
          <a:p>
            <a:pPr>
              <a:defRPr/>
            </a:pPr>
            <a:endParaRPr lang="ru-RU" sz="2200" dirty="0">
              <a:latin typeface="+mn-lt"/>
            </a:endParaRPr>
          </a:p>
        </p:txBody>
      </p:sp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45060" name="Picture 13"/>
          <p:cNvPicPr>
            <a:picLocks noChangeAspect="1" noChangeArrowheads="1"/>
          </p:cNvPicPr>
          <p:nvPr/>
        </p:nvPicPr>
        <p:blipFill>
          <a:blip r:embed="rId3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pic>
        <p:nvPicPr>
          <p:cNvPr id="45061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Box 9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45064" name="TextBox 10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AA721-25F1-4C42-9D4E-2C5E43B0E82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3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6600FF"/>
                </a:solidFill>
              </a:rPr>
              <a:t>Программа развития </a:t>
            </a:r>
            <a:br>
              <a:rPr lang="ru-RU" sz="3200" b="1" smtClean="0">
                <a:solidFill>
                  <a:srgbClr val="6600FF"/>
                </a:solidFill>
              </a:rPr>
            </a:br>
            <a:r>
              <a:rPr lang="ru-RU" sz="3200" b="1" smtClean="0">
                <a:solidFill>
                  <a:srgbClr val="6600FF"/>
                </a:solidFill>
              </a:rPr>
              <a:t>общего образования</a:t>
            </a:r>
          </a:p>
        </p:txBody>
      </p:sp>
      <p:sp>
        <p:nvSpPr>
          <p:cNvPr id="47106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47107" name="Picture 13"/>
          <p:cNvPicPr>
            <a:picLocks noChangeAspect="1" noChangeArrowheads="1"/>
          </p:cNvPicPr>
          <p:nvPr/>
        </p:nvPicPr>
        <p:blipFill>
          <a:blip r:embed="rId3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pic>
        <p:nvPicPr>
          <p:cNvPr id="4710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Box 9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47111" name="TextBox 10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4643438" y="-142875"/>
            <a:ext cx="5810250" cy="635793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28575" lvl="1" eaLnBrk="0" hangingPunct="0">
              <a:buFont typeface="Tahoma" pitchFamily="34" charset="0"/>
              <a:buChar char="–"/>
              <a:defRPr/>
            </a:pPr>
            <a:r>
              <a:rPr lang="en-US" sz="1200" b="1" dirty="0">
                <a:latin typeface="+mn-lt"/>
              </a:rPr>
              <a:t/>
            </a:r>
            <a:br>
              <a:rPr lang="en-US" sz="1200" b="1" dirty="0">
                <a:latin typeface="+mn-lt"/>
              </a:rPr>
            </a:br>
            <a:endParaRPr lang="ru-RU" sz="1200" b="1" dirty="0">
              <a:latin typeface="+mn-lt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64B98-A9F7-4F4A-82D4-01E7BE04BA9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4364" y="1500174"/>
            <a:ext cx="800104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 smtClean="0">
                <a:latin typeface="+mn-lt"/>
              </a:rPr>
              <a:t> Управление общим образованием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 smtClean="0">
                <a:latin typeface="+mn-lt"/>
              </a:rPr>
              <a:t> Инфраструктура общего образования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 smtClean="0">
                <a:latin typeface="+mn-lt"/>
              </a:rPr>
              <a:t> Кадровое обеспечение общего образования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 smtClean="0">
                <a:latin typeface="+mn-lt"/>
              </a:rPr>
              <a:t> Обучение иностранным языкам, международное сотрудничество </a:t>
            </a:r>
            <a:br>
              <a:rPr lang="ru-RU" sz="1600" b="1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> в общем образовании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 smtClean="0">
                <a:latin typeface="+mn-lt"/>
              </a:rPr>
              <a:t> Нравственное воспитание и физическое развитие детей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 smtClean="0">
                <a:latin typeface="+mn-lt"/>
              </a:rPr>
              <a:t> Одаренные дети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 smtClean="0">
                <a:latin typeface="+mn-lt"/>
              </a:rPr>
              <a:t> Национальное образование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 smtClean="0">
                <a:latin typeface="+mn-lt"/>
              </a:rPr>
              <a:t> Электронное образование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 smtClean="0">
                <a:latin typeface="+mn-lt"/>
              </a:rPr>
              <a:t> Дети, находящиеся в трудной жизненной ситуации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 smtClean="0">
                <a:latin typeface="+mn-lt"/>
              </a:rPr>
              <a:t> </a:t>
            </a:r>
            <a:r>
              <a:rPr lang="ru-RU" sz="1600" b="1" dirty="0" err="1" smtClean="0">
                <a:latin typeface="+mn-lt"/>
              </a:rPr>
              <a:t>Научно-техничеcкое</a:t>
            </a:r>
            <a:r>
              <a:rPr lang="ru-RU" sz="1600" b="1" dirty="0" smtClean="0">
                <a:latin typeface="+mn-lt"/>
              </a:rPr>
              <a:t> творчество детей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 smtClean="0">
                <a:latin typeface="+mn-lt"/>
              </a:rPr>
              <a:t> Новые стандарты и технологии общего образования </a:t>
            </a:r>
            <a:endParaRPr lang="ru-RU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12969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cap="all" dirty="0" smtClean="0">
                <a:solidFill>
                  <a:srgbClr val="6600FF"/>
                </a:solidFill>
              </a:rPr>
              <a:t>Комплексное социологическое </a:t>
            </a:r>
            <a:br>
              <a:rPr lang="ru-RU" sz="2000" b="1" cap="all" dirty="0" smtClean="0">
                <a:solidFill>
                  <a:srgbClr val="6600FF"/>
                </a:solidFill>
              </a:rPr>
            </a:br>
            <a:r>
              <a:rPr lang="ru-RU" sz="2000" b="1" cap="all" dirty="0" smtClean="0">
                <a:solidFill>
                  <a:srgbClr val="6600FF"/>
                </a:solidFill>
              </a:rPr>
              <a:t>исследование системы образования </a:t>
            </a:r>
            <a:br>
              <a:rPr lang="ru-RU" sz="2000" b="1" cap="all" dirty="0" smtClean="0">
                <a:solidFill>
                  <a:srgbClr val="6600FF"/>
                </a:solidFill>
              </a:rPr>
            </a:br>
            <a:r>
              <a:rPr lang="ru-RU" sz="2000" b="1" cap="all" dirty="0" smtClean="0">
                <a:solidFill>
                  <a:srgbClr val="6600FF"/>
                </a:solidFill>
              </a:rPr>
              <a:t>Республики Татарстан</a:t>
            </a:r>
            <a:endParaRPr lang="ru-RU" sz="1400" b="1" dirty="0">
              <a:solidFill>
                <a:srgbClr val="6600FF"/>
              </a:solidFill>
            </a:endParaRPr>
          </a:p>
        </p:txBody>
      </p:sp>
      <p:pic>
        <p:nvPicPr>
          <p:cNvPr id="49154" name="imgb" descr="http://obrnadzor.tatar.ru/file/Image/maprtnadz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143375"/>
            <a:ext cx="39211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Выноска 2 (с границей) 25"/>
          <p:cNvSpPr/>
          <p:nvPr/>
        </p:nvSpPr>
        <p:spPr>
          <a:xfrm>
            <a:off x="6000750" y="4286250"/>
            <a:ext cx="3000375" cy="2428875"/>
          </a:xfrm>
          <a:prstGeom prst="accentCallout2">
            <a:avLst>
              <a:gd name="adj1" fmla="val 18750"/>
              <a:gd name="adj2" fmla="val -8333"/>
              <a:gd name="adj3" fmla="val 25323"/>
              <a:gd name="adj4" fmla="val -23439"/>
              <a:gd name="adj5" fmla="val 54008"/>
              <a:gd name="adj6" fmla="val -7112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Стратифицированная выборка:</a:t>
            </a:r>
          </a:p>
          <a:p>
            <a:pPr algn="ctr">
              <a:defRPr/>
            </a:pPr>
            <a:endParaRPr lang="ru-RU" sz="1400" dirty="0">
              <a:latin typeface="+mj-lt"/>
            </a:endParaRPr>
          </a:p>
          <a:p>
            <a:pPr>
              <a:defRPr/>
            </a:pPr>
            <a:r>
              <a:rPr lang="ru-RU" sz="1400" dirty="0">
                <a:latin typeface="+mj-lt"/>
              </a:rPr>
              <a:t>Страта 1 – Камско-Устьинский р-н</a:t>
            </a:r>
          </a:p>
          <a:p>
            <a:pPr>
              <a:defRPr/>
            </a:pPr>
            <a:r>
              <a:rPr lang="ru-RU" sz="1400" dirty="0">
                <a:latin typeface="+mj-lt"/>
              </a:rPr>
              <a:t>Страта 2 – Алексеевский и Мамадышский р-ны</a:t>
            </a:r>
          </a:p>
          <a:p>
            <a:pPr>
              <a:defRPr/>
            </a:pPr>
            <a:r>
              <a:rPr lang="ru-RU" sz="1400" dirty="0">
                <a:latin typeface="+mj-lt"/>
              </a:rPr>
              <a:t>Страта 3 – </a:t>
            </a:r>
            <a:r>
              <a:rPr lang="ru-RU" sz="1400" dirty="0" err="1">
                <a:latin typeface="+mj-lt"/>
              </a:rPr>
              <a:t>Буинский</a:t>
            </a:r>
            <a:r>
              <a:rPr lang="ru-RU" sz="1400" dirty="0">
                <a:latin typeface="+mj-lt"/>
              </a:rPr>
              <a:t> р-н</a:t>
            </a:r>
          </a:p>
          <a:p>
            <a:pPr>
              <a:defRPr/>
            </a:pPr>
            <a:r>
              <a:rPr lang="ru-RU" sz="1400" dirty="0">
                <a:latin typeface="+mj-lt"/>
              </a:rPr>
              <a:t>Страта 4 – </a:t>
            </a:r>
            <a:r>
              <a:rPr lang="ru-RU" sz="1400" dirty="0" err="1">
                <a:latin typeface="+mj-lt"/>
              </a:rPr>
              <a:t>Кукморский</a:t>
            </a:r>
            <a:r>
              <a:rPr lang="ru-RU" sz="1400" dirty="0">
                <a:latin typeface="+mj-lt"/>
              </a:rPr>
              <a:t> р-н</a:t>
            </a:r>
          </a:p>
          <a:p>
            <a:pPr>
              <a:defRPr/>
            </a:pPr>
            <a:r>
              <a:rPr lang="ru-RU" sz="1400" dirty="0">
                <a:latin typeface="+mj-lt"/>
              </a:rPr>
              <a:t>Страта 5 – </a:t>
            </a:r>
            <a:r>
              <a:rPr lang="ru-RU" sz="1400" dirty="0" err="1">
                <a:latin typeface="+mj-lt"/>
              </a:rPr>
              <a:t>Альметьевский</a:t>
            </a:r>
            <a:r>
              <a:rPr lang="ru-RU" sz="1400" dirty="0">
                <a:latin typeface="+mj-lt"/>
              </a:rPr>
              <a:t> р-н</a:t>
            </a:r>
          </a:p>
          <a:p>
            <a:pPr>
              <a:defRPr/>
            </a:pPr>
            <a:r>
              <a:rPr lang="ru-RU" sz="1400" dirty="0">
                <a:latin typeface="+mj-lt"/>
              </a:rPr>
              <a:t>Страта 6 – Набережные Челны</a:t>
            </a:r>
          </a:p>
          <a:p>
            <a:pPr>
              <a:defRPr/>
            </a:pPr>
            <a:r>
              <a:rPr lang="ru-RU" sz="1400" dirty="0">
                <a:latin typeface="+mj-lt"/>
              </a:rPr>
              <a:t>Страта 7 - Казань</a:t>
            </a:r>
          </a:p>
        </p:txBody>
      </p:sp>
      <p:grpSp>
        <p:nvGrpSpPr>
          <p:cNvPr id="49156" name="Group 2"/>
          <p:cNvGrpSpPr>
            <a:grpSpLocks/>
          </p:cNvGrpSpPr>
          <p:nvPr/>
        </p:nvGrpSpPr>
        <p:grpSpPr bwMode="auto">
          <a:xfrm>
            <a:off x="71438" y="1285875"/>
            <a:ext cx="8929687" cy="2928938"/>
            <a:chOff x="4756" y="5975"/>
            <a:chExt cx="7755" cy="2568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4756" y="5975"/>
              <a:ext cx="2355" cy="82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Дошкольное образование</a:t>
              </a:r>
              <a:endParaRPr lang="ru-RU" sz="3200" b="1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7486" y="5975"/>
              <a:ext cx="2355" cy="82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Общее (школьное) образование</a:t>
              </a:r>
              <a:endParaRPr lang="ru-RU" sz="3200" b="1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10156" y="5975"/>
              <a:ext cx="2355" cy="82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Профессиональное образование</a:t>
              </a:r>
              <a:endParaRPr lang="ru-RU" sz="3200" b="1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5460" y="6983"/>
              <a:ext cx="1650" cy="45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400 родителей</a:t>
              </a:r>
              <a:endPara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5460" y="7538"/>
              <a:ext cx="1650" cy="45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250 воспитателей</a:t>
              </a: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8192" y="6983"/>
              <a:ext cx="1649" cy="45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500 учителей</a:t>
              </a: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8192" y="7538"/>
              <a:ext cx="1649" cy="45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1 500 учеников</a:t>
              </a: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8192" y="8093"/>
              <a:ext cx="1649" cy="45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1 500 родителей</a:t>
              </a:r>
              <a:endPara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10861" y="6983"/>
              <a:ext cx="1650" cy="45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1 000 студентов</a:t>
              </a:r>
              <a:endPara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10861" y="7538"/>
              <a:ext cx="1650" cy="68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150 работодателей</a:t>
              </a:r>
              <a:endPara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17" name="AutoShape 13"/>
            <p:cNvCxnSpPr>
              <a:cxnSpLocks noChangeShapeType="1"/>
            </p:cNvCxnSpPr>
            <p:nvPr/>
          </p:nvCxnSpPr>
          <p:spPr bwMode="auto">
            <a:xfrm>
              <a:off x="5116" y="6803"/>
              <a:ext cx="0" cy="974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8" name="AutoShape 14"/>
            <p:cNvCxnSpPr>
              <a:cxnSpLocks noChangeShapeType="1"/>
            </p:cNvCxnSpPr>
            <p:nvPr/>
          </p:nvCxnSpPr>
          <p:spPr bwMode="auto">
            <a:xfrm>
              <a:off x="5116" y="7777"/>
              <a:ext cx="345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9" name="AutoShape 15"/>
            <p:cNvCxnSpPr>
              <a:cxnSpLocks noChangeShapeType="1"/>
            </p:cNvCxnSpPr>
            <p:nvPr/>
          </p:nvCxnSpPr>
          <p:spPr bwMode="auto">
            <a:xfrm>
              <a:off x="5116" y="7205"/>
              <a:ext cx="345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0" name="AutoShape 16"/>
            <p:cNvCxnSpPr>
              <a:cxnSpLocks noChangeShapeType="1"/>
            </p:cNvCxnSpPr>
            <p:nvPr/>
          </p:nvCxnSpPr>
          <p:spPr bwMode="auto">
            <a:xfrm>
              <a:off x="10504" y="6803"/>
              <a:ext cx="0" cy="974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AutoShape 17"/>
            <p:cNvCxnSpPr>
              <a:cxnSpLocks noChangeShapeType="1"/>
            </p:cNvCxnSpPr>
            <p:nvPr/>
          </p:nvCxnSpPr>
          <p:spPr bwMode="auto">
            <a:xfrm>
              <a:off x="10504" y="7777"/>
              <a:ext cx="345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AutoShape 18"/>
            <p:cNvCxnSpPr>
              <a:cxnSpLocks noChangeShapeType="1"/>
            </p:cNvCxnSpPr>
            <p:nvPr/>
          </p:nvCxnSpPr>
          <p:spPr bwMode="auto">
            <a:xfrm>
              <a:off x="10504" y="7205"/>
              <a:ext cx="345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AutoShape 19"/>
            <p:cNvCxnSpPr>
              <a:cxnSpLocks noChangeShapeType="1"/>
            </p:cNvCxnSpPr>
            <p:nvPr/>
          </p:nvCxnSpPr>
          <p:spPr bwMode="auto">
            <a:xfrm>
              <a:off x="7841" y="6803"/>
              <a:ext cx="0" cy="1513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5" name="AutoShape 20"/>
            <p:cNvCxnSpPr>
              <a:cxnSpLocks noChangeShapeType="1"/>
            </p:cNvCxnSpPr>
            <p:nvPr/>
          </p:nvCxnSpPr>
          <p:spPr bwMode="auto">
            <a:xfrm>
              <a:off x="7841" y="8316"/>
              <a:ext cx="345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8" name="AutoShape 21"/>
            <p:cNvCxnSpPr>
              <a:cxnSpLocks noChangeShapeType="1"/>
            </p:cNvCxnSpPr>
            <p:nvPr/>
          </p:nvCxnSpPr>
          <p:spPr bwMode="auto">
            <a:xfrm>
              <a:off x="7841" y="7751"/>
              <a:ext cx="345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9" name="AutoShape 22"/>
            <p:cNvCxnSpPr>
              <a:cxnSpLocks noChangeShapeType="1"/>
            </p:cNvCxnSpPr>
            <p:nvPr/>
          </p:nvCxnSpPr>
          <p:spPr bwMode="auto">
            <a:xfrm>
              <a:off x="7841" y="7210"/>
              <a:ext cx="345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4915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TextBox 32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49161" name="TextBox 33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6E826-78E9-4957-8C84-6CFD124491D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85302-4E06-4F27-9AAF-465FC657BBF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28875" y="3346463"/>
            <a:ext cx="5429250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alibri" pitchFamily="34" charset="0"/>
              <a:buChar char="−"/>
              <a:defRPr/>
            </a:pPr>
            <a:r>
              <a:rPr lang="ru-RU" sz="2400" b="1" dirty="0">
                <a:latin typeface="+mn-lt"/>
              </a:rPr>
              <a:t> 5396 учреждений</a:t>
            </a:r>
          </a:p>
          <a:p>
            <a:pPr>
              <a:buFont typeface="Calibri" pitchFamily="34" charset="0"/>
              <a:buChar char="−"/>
              <a:defRPr/>
            </a:pPr>
            <a:endParaRPr lang="ru-RU" sz="2400" b="1" dirty="0">
              <a:latin typeface="+mn-lt"/>
            </a:endParaRPr>
          </a:p>
          <a:p>
            <a:pPr>
              <a:buFont typeface="Calibri" pitchFamily="34" charset="0"/>
              <a:buChar char="−"/>
              <a:defRPr/>
            </a:pPr>
            <a:r>
              <a:rPr lang="ru-RU" sz="2400" b="1" dirty="0">
                <a:latin typeface="+mn-lt"/>
              </a:rPr>
              <a:t> 835792 учащихся</a:t>
            </a:r>
          </a:p>
          <a:p>
            <a:pPr>
              <a:buFont typeface="Calibri" pitchFamily="34" charset="0"/>
              <a:buChar char="−"/>
              <a:defRPr/>
            </a:pPr>
            <a:endParaRPr lang="ru-RU" sz="2400" b="1" dirty="0">
              <a:latin typeface="+mn-lt"/>
            </a:endParaRPr>
          </a:p>
          <a:p>
            <a:pPr>
              <a:buFont typeface="Calibri" pitchFamily="34" charset="0"/>
              <a:buChar char="−"/>
              <a:defRPr/>
            </a:pPr>
            <a:r>
              <a:rPr lang="ru-RU" sz="2400" b="1" dirty="0">
                <a:latin typeface="+mn-lt"/>
              </a:rPr>
              <a:t> 167488 работающих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130550" y="2593988"/>
            <a:ext cx="4192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14350" indent="-514350">
              <a:buFont typeface="Tahoma" pitchFamily="34" charset="0"/>
              <a:buChar char="–"/>
              <a:defRPr/>
            </a:pPr>
            <a:r>
              <a:rPr lang="ru-RU" sz="2400" b="1" dirty="0" smtClean="0">
                <a:solidFill>
                  <a:srgbClr val="6600FF"/>
                </a:solidFill>
                <a:latin typeface="+mn-lt"/>
              </a:rPr>
              <a:t>тактический</a:t>
            </a:r>
            <a:endParaRPr lang="ru-RU" sz="2400" b="1" dirty="0">
              <a:solidFill>
                <a:srgbClr val="6600FF"/>
              </a:solidFill>
              <a:latin typeface="+mn-lt"/>
            </a:endParaRPr>
          </a:p>
        </p:txBody>
      </p:sp>
      <p:pic>
        <p:nvPicPr>
          <p:cNvPr id="3379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Box 16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33801" name="TextBox 17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85750" y="857232"/>
            <a:ext cx="85725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2959100" algn="l"/>
              </a:tabLst>
              <a:defRPr/>
            </a:pPr>
            <a:r>
              <a:rPr lang="ru-RU" sz="2800" b="1" dirty="0" smtClean="0">
                <a:solidFill>
                  <a:srgbClr val="6600FF"/>
                </a:solidFill>
                <a:latin typeface="+mj-lt"/>
              </a:rPr>
              <a:t>Министерство</a:t>
            </a:r>
            <a:r>
              <a:rPr lang="ru-RU" sz="2800" b="1" dirty="0">
                <a:solidFill>
                  <a:srgbClr val="6600FF"/>
                </a:solidFill>
                <a:latin typeface="+mj-lt"/>
              </a:rPr>
              <a:t/>
            </a:r>
            <a:br>
              <a:rPr lang="ru-RU" sz="2800" b="1" dirty="0">
                <a:solidFill>
                  <a:srgbClr val="6600FF"/>
                </a:solidFill>
                <a:latin typeface="+mj-lt"/>
              </a:rPr>
            </a:br>
            <a:r>
              <a:rPr lang="ru-RU" sz="2800" b="1" dirty="0">
                <a:solidFill>
                  <a:srgbClr val="6600FF"/>
                </a:solidFill>
                <a:latin typeface="+mj-lt"/>
              </a:rPr>
              <a:t>образования и науки РТ</a:t>
            </a:r>
            <a:br>
              <a:rPr lang="ru-RU" sz="2800" b="1" dirty="0">
                <a:solidFill>
                  <a:srgbClr val="6600FF"/>
                </a:solidFill>
                <a:latin typeface="+mj-lt"/>
              </a:rPr>
            </a:br>
            <a:endParaRPr lang="ru-RU" sz="2000" dirty="0">
              <a:solidFill>
                <a:srgbClr val="6600FF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1905648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959100" algn="l"/>
              </a:tabLst>
              <a:defRPr/>
            </a:pPr>
            <a:r>
              <a:rPr lang="ru-RU" sz="2800" b="1" dirty="0" smtClean="0">
                <a:solidFill>
                  <a:srgbClr val="6600FF"/>
                </a:solidFill>
                <a:latin typeface="Tahoma"/>
              </a:rPr>
              <a:t>Уровни работ в 2009 г.</a:t>
            </a:r>
            <a:endParaRPr lang="ru-RU" sz="2000" dirty="0">
              <a:solidFill>
                <a:srgbClr val="6600FF"/>
              </a:solidFill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3"/>
          <p:cNvPicPr>
            <a:picLocks noChangeAspect="1" noChangeArrowheads="1"/>
          </p:cNvPicPr>
          <p:nvPr/>
        </p:nvPicPr>
        <p:blipFill>
          <a:blip r:embed="rId3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1500" y="1143000"/>
            <a:ext cx="8643938" cy="509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Департамент надзора и контроля в сфере образования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Стандарты начального образования нового поколения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Переход на нормативное финансирование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Новые образовательные проекты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</a:t>
            </a:r>
            <a:r>
              <a:rPr lang="ru-RU" sz="2000" dirty="0" smtClean="0">
                <a:latin typeface="+mn-lt"/>
              </a:rPr>
              <a:t>«</a:t>
            </a:r>
            <a:r>
              <a:rPr lang="ru-RU" sz="2000" dirty="0">
                <a:latin typeface="+mn-lt"/>
              </a:rPr>
              <a:t>Основы лидерства»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«Слепая десятипальцевая печать»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«Живая инновация»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Результаты участия в олимпиадах и ЕГЭ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Реализация в г.Казани федерального проекта «Школьное питание»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Новая система аттестации учителей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Развитие сети автономных образовательных  учреждений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Участие в федеральных конкурсах НПО/СПО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Федеральный и национально-исследовательские университеты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09EA7-AD42-4EC4-B8CC-B4DA2A3826E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DAFC100-8B49-44E0-8F4B-578C7444006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5120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8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51209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Результаты 2009 года</a:t>
            </a:r>
          </a:p>
        </p:txBody>
      </p:sp>
      <p:sp>
        <p:nvSpPr>
          <p:cNvPr id="51211" name="TextBox 14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1472" y="1143000"/>
            <a:ext cx="8643938" cy="433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Департамент надзора и контроля в сфере образования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06AE7-0438-4B1C-BDD2-ACD3F10408C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DF60492-5106-44E2-9461-6E1B94AC1FE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2229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5223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52233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Результаты 2009 года</a:t>
            </a:r>
          </a:p>
        </p:txBody>
      </p:sp>
      <p:sp>
        <p:nvSpPr>
          <p:cNvPr id="52235" name="TextBox 14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5"/>
          <p:cNvSpPr>
            <a:spLocks noChangeArrowheads="1"/>
          </p:cNvSpPr>
          <p:nvPr/>
        </p:nvSpPr>
        <p:spPr bwMode="auto">
          <a:xfrm>
            <a:off x="179388" y="1714500"/>
            <a:ext cx="5688012" cy="2520950"/>
          </a:xfrm>
          <a:prstGeom prst="rect">
            <a:avLst/>
          </a:prstGeom>
          <a:solidFill>
            <a:srgbClr val="99CCFF"/>
          </a:solidFill>
          <a:ln w="254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028" name="AutoShape 23"/>
          <p:cNvSpPr>
            <a:spLocks noChangeArrowheads="1"/>
          </p:cNvSpPr>
          <p:nvPr/>
        </p:nvSpPr>
        <p:spPr bwMode="auto">
          <a:xfrm>
            <a:off x="611188" y="4429125"/>
            <a:ext cx="647700" cy="433388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036" name="Text Box 11"/>
          <p:cNvSpPr txBox="1">
            <a:spLocks noChangeArrowheads="1"/>
          </p:cNvSpPr>
          <p:nvPr/>
        </p:nvSpPr>
        <p:spPr bwMode="auto">
          <a:xfrm>
            <a:off x="179388" y="1787525"/>
            <a:ext cx="5472112" cy="590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>
                <a:solidFill>
                  <a:srgbClr val="CC0000"/>
                </a:solidFill>
                <a:latin typeface="+mn-lt"/>
              </a:rPr>
              <a:t>Лицензирование и государственная аккредитация</a:t>
            </a:r>
            <a:r>
              <a:rPr lang="ru-RU" sz="1600">
                <a:solidFill>
                  <a:srgbClr val="000000"/>
                </a:solidFill>
                <a:latin typeface="+mn-lt"/>
              </a:rPr>
              <a:t> образовательных учреждений</a:t>
            </a:r>
            <a:endParaRPr lang="en-US" sz="16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7" name="Text Box 12"/>
          <p:cNvSpPr txBox="1">
            <a:spLocks noChangeArrowheads="1"/>
          </p:cNvSpPr>
          <p:nvPr/>
        </p:nvSpPr>
        <p:spPr bwMode="auto">
          <a:xfrm>
            <a:off x="179388" y="2579688"/>
            <a:ext cx="5472112" cy="10779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>
                <a:solidFill>
                  <a:srgbClr val="FF3300"/>
                </a:solidFill>
                <a:latin typeface="+mn-lt"/>
              </a:rPr>
              <a:t>К</a:t>
            </a:r>
            <a:r>
              <a:rPr lang="ru-RU" sz="1600" b="1">
                <a:solidFill>
                  <a:srgbClr val="CC0000"/>
                </a:solidFill>
                <a:latin typeface="+mn-lt"/>
              </a:rPr>
              <a:t>онтроль качества образования</a:t>
            </a:r>
            <a:r>
              <a:rPr lang="ru-RU" sz="1600">
                <a:solidFill>
                  <a:srgbClr val="000000"/>
                </a:solidFill>
                <a:latin typeface="+mn-lt"/>
              </a:rPr>
              <a:t>, в том числе качества подготовки обучающихся и выпускников в соответствии с федеральными государственными стандартами</a:t>
            </a:r>
            <a:endParaRPr lang="en-US" sz="16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179388" y="3587750"/>
            <a:ext cx="5472112" cy="8302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>
                <a:solidFill>
                  <a:srgbClr val="CC0000"/>
                </a:solidFill>
                <a:latin typeface="+mn-lt"/>
              </a:rPr>
              <a:t>Надзор и контроль за соблюдением законодательства</a:t>
            </a:r>
            <a:r>
              <a:rPr lang="ru-RU" sz="1600">
                <a:solidFill>
                  <a:srgbClr val="000000"/>
                </a:solidFill>
                <a:latin typeface="+mn-lt"/>
              </a:rPr>
              <a:t> </a:t>
            </a:r>
          </a:p>
          <a:p>
            <a:pPr algn="ctr" eaLnBrk="0" hangingPunct="0">
              <a:defRPr/>
            </a:pPr>
            <a:r>
              <a:rPr lang="ru-RU" sz="1600">
                <a:solidFill>
                  <a:srgbClr val="000000"/>
                </a:solidFill>
                <a:latin typeface="+mn-lt"/>
              </a:rPr>
              <a:t>РФ и РТ в области образования</a:t>
            </a:r>
            <a:endParaRPr lang="en-US" sz="16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795963" y="2074863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H="1">
            <a:off x="5651500" y="387508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flipH="1">
            <a:off x="5651500" y="30829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 flipH="1">
            <a:off x="5651500" y="20748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2700338" y="4500563"/>
            <a:ext cx="6443662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0000"/>
                </a:solidFill>
                <a:latin typeface="+mn-lt"/>
              </a:rPr>
              <a:t>Принятие своевременных управленческих решений по сохранению и развитию образовательной системы в рамках новых подходов к управлению качеством образования</a:t>
            </a:r>
          </a:p>
        </p:txBody>
      </p:sp>
      <p:sp>
        <p:nvSpPr>
          <p:cNvPr id="1044" name="AutoShape 21"/>
          <p:cNvSpPr>
            <a:spLocks noChangeArrowheads="1"/>
          </p:cNvSpPr>
          <p:nvPr/>
        </p:nvSpPr>
        <p:spPr bwMode="auto">
          <a:xfrm>
            <a:off x="611188" y="4646613"/>
            <a:ext cx="2089150" cy="790575"/>
          </a:xfrm>
          <a:prstGeom prst="rightArrow">
            <a:avLst>
              <a:gd name="adj1" fmla="val 75102"/>
              <a:gd name="adj2" fmla="val 660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+mn-lt"/>
              </a:rPr>
              <a:t>ожидаемый </a:t>
            </a:r>
          </a:p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+mn-lt"/>
              </a:rPr>
              <a:t>результат</a:t>
            </a:r>
          </a:p>
        </p:txBody>
      </p:sp>
      <p:pic>
        <p:nvPicPr>
          <p:cNvPr id="53260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pic>
        <p:nvPicPr>
          <p:cNvPr id="5326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2" name="TextBox 24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53263" name="TextBox 25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53264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5326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6" name="TextBox 28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53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1788"/>
            <a:ext cx="7818437" cy="123983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6600FF"/>
                </a:solidFill>
              </a:rPr>
              <a:t>Департамент надзора и контроля </a:t>
            </a:r>
            <a:br>
              <a:rPr lang="ru-RU" sz="2400" b="1" dirty="0" smtClean="0">
                <a:solidFill>
                  <a:srgbClr val="6600FF"/>
                </a:solidFill>
              </a:rPr>
            </a:br>
            <a:r>
              <a:rPr lang="ru-RU" sz="2400" b="1" dirty="0" smtClean="0">
                <a:solidFill>
                  <a:srgbClr val="6600FF"/>
                </a:solidFill>
              </a:rPr>
              <a:t>в сфере образования </a:t>
            </a:r>
            <a:endParaRPr lang="en-US" sz="2400" b="1" dirty="0" smtClean="0">
              <a:solidFill>
                <a:srgbClr val="6600FF"/>
              </a:solidFill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E8C85F-0B84-4AEA-A713-50BD4B41AC5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42875"/>
            <a:ext cx="9144000" cy="5572125"/>
          </a:xfrm>
        </p:spPr>
        <p:txBody>
          <a:bodyPr/>
          <a:lstStyle/>
          <a:p>
            <a:pPr marL="87313" indent="-87313" algn="ctr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dirty="0" smtClean="0"/>
              <a:t>Республиканское августовское </a:t>
            </a:r>
            <a:br>
              <a:rPr lang="ru-RU" sz="2400" b="1" dirty="0" smtClean="0"/>
            </a:br>
            <a:r>
              <a:rPr lang="ru-RU" sz="2400" b="1" dirty="0" smtClean="0"/>
              <a:t>совещание работников образования </a:t>
            </a:r>
            <a:br>
              <a:rPr lang="ru-RU" sz="2400" b="1" dirty="0" smtClean="0"/>
            </a:br>
            <a:r>
              <a:rPr lang="ru-RU" sz="2400" b="1" dirty="0" smtClean="0"/>
              <a:t>и науки в 2009 году</a:t>
            </a:r>
            <a:br>
              <a:rPr lang="ru-RU" sz="2400" b="1" dirty="0" smtClean="0"/>
            </a:br>
            <a:endParaRPr lang="ru-RU" sz="2400" b="1" dirty="0" smtClean="0"/>
          </a:p>
          <a:p>
            <a:pPr marL="609600" indent="-609600" algn="ctr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dirty="0" smtClean="0"/>
              <a:t>Секции:</a:t>
            </a:r>
            <a:endParaRPr lang="ru-RU" sz="2800" b="1" dirty="0" smtClean="0"/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dirty="0" smtClean="0"/>
              <a:t>	</a:t>
            </a:r>
            <a:r>
              <a:rPr lang="ru-RU" sz="1600" b="1" dirty="0" smtClean="0"/>
              <a:t>Взаимодействие государственных и муниципальных органов власти по  реализации национальной инициативы «Наша новая школа»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  <a:defRPr/>
            </a:pPr>
            <a:endParaRPr lang="ru-RU" sz="1600" dirty="0" smtClean="0"/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dirty="0" smtClean="0"/>
              <a:t>	 </a:t>
            </a:r>
            <a:r>
              <a:rPr lang="ru-RU" sz="1600" b="1" dirty="0" smtClean="0"/>
              <a:t>Реализация гарантий доступности и равных возможностей получения качественного национального образования в  республике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  <a:defRPr/>
            </a:pPr>
            <a:endParaRPr lang="ru-RU" sz="1600" dirty="0" smtClean="0"/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dirty="0" smtClean="0"/>
              <a:t>	 </a:t>
            </a:r>
            <a:r>
              <a:rPr lang="ru-RU" sz="1600" b="1" dirty="0" smtClean="0"/>
              <a:t>Система воспитания и дополнительного образования детей: социальный заказ общества и стратегия развития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endParaRPr lang="ru-RU" sz="1600" b="1" dirty="0" smtClean="0"/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dirty="0" smtClean="0"/>
              <a:t>	 </a:t>
            </a:r>
            <a:r>
              <a:rPr lang="ru-RU" sz="1600" b="1" dirty="0" smtClean="0"/>
              <a:t>Развитие вариативных форм дошкольного образования в Республике Татарстан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  <a:defRPr/>
            </a:pPr>
            <a:endParaRPr lang="ru-RU" sz="1600" dirty="0" smtClean="0"/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dirty="0" smtClean="0"/>
              <a:t>	 </a:t>
            </a:r>
            <a:r>
              <a:rPr lang="ru-RU" sz="1600" b="1" dirty="0" smtClean="0"/>
              <a:t>Кадровое обеспечение потребностей экономики в современных условиях</a:t>
            </a:r>
            <a:br>
              <a:rPr lang="ru-RU" sz="1600" b="1" dirty="0" smtClean="0"/>
            </a:br>
            <a:endParaRPr lang="ru-RU" sz="1600" dirty="0" smtClean="0"/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dirty="0" smtClean="0"/>
              <a:t>	 </a:t>
            </a:r>
            <a:r>
              <a:rPr lang="ru-RU" sz="1600" b="1" dirty="0" smtClean="0"/>
              <a:t>Система высшего образования как фактор социально-экономического развития Республики Татарстан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  <a:defRPr/>
            </a:pPr>
            <a:endParaRPr lang="ru-RU" sz="1600" dirty="0" smtClean="0"/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1600" dirty="0" smtClean="0"/>
              <a:t>	 </a:t>
            </a:r>
            <a:r>
              <a:rPr lang="en-US" sz="1600" b="1" dirty="0" smtClean="0"/>
              <a:t>PR</a:t>
            </a:r>
            <a:r>
              <a:rPr lang="ru-RU" sz="1600" b="1" dirty="0" smtClean="0"/>
              <a:t> - Образования: эффективные формы взаимодействия педагогического сообщества со СМИ</a:t>
            </a:r>
          </a:p>
        </p:txBody>
      </p:sp>
      <p:pic>
        <p:nvPicPr>
          <p:cNvPr id="31746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3101C-FB05-463E-96E5-8691DAEF997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3174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31752" name="TextBox 8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1472" y="1143000"/>
            <a:ext cx="8643938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Департамент надзора и контроля в сфере образования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Стандарты начального образования нового поколения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9921B-C948-4B1D-BE15-292519CAAA9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A6BB405-BCD3-47F3-BB29-3FDDEBDAC27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5427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0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54281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Результаты 2009 года</a:t>
            </a:r>
          </a:p>
        </p:txBody>
      </p:sp>
      <p:sp>
        <p:nvSpPr>
          <p:cNvPr id="54283" name="TextBox 14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472" y="1143000"/>
            <a:ext cx="8643938" cy="433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Департамент надзора и контроля в сфере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ta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785813"/>
            <a:ext cx="8424862" cy="55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21"/>
          <p:cNvSpPr txBox="1">
            <a:spLocks noChangeArrowheads="1"/>
          </p:cNvSpPr>
          <p:nvPr/>
        </p:nvSpPr>
        <p:spPr bwMode="auto">
          <a:xfrm>
            <a:off x="0" y="285750"/>
            <a:ext cx="9177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Участники эксперимента по введению ФГОС НОО</a:t>
            </a: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6786563" y="5170488"/>
            <a:ext cx="144462" cy="14446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7143750" y="3384550"/>
            <a:ext cx="144463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3000375" y="2384425"/>
            <a:ext cx="144463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6588125" y="4457700"/>
            <a:ext cx="144463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6643688" y="4956175"/>
            <a:ext cx="144462" cy="14446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5940425" y="2657475"/>
            <a:ext cx="144463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2268538" y="2441575"/>
            <a:ext cx="144462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3203575" y="3376613"/>
            <a:ext cx="144463" cy="14446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5148263" y="2801938"/>
            <a:ext cx="144462" cy="14446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7286625" y="884238"/>
            <a:ext cx="144463" cy="14446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7380288" y="2584450"/>
            <a:ext cx="144462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10" name="Oval 15"/>
          <p:cNvSpPr>
            <a:spLocks noChangeArrowheads="1"/>
          </p:cNvSpPr>
          <p:nvPr/>
        </p:nvSpPr>
        <p:spPr bwMode="auto">
          <a:xfrm>
            <a:off x="5795963" y="3089275"/>
            <a:ext cx="144462" cy="14446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Oval 18"/>
          <p:cNvSpPr>
            <a:spLocks noChangeArrowheads="1"/>
          </p:cNvSpPr>
          <p:nvPr/>
        </p:nvSpPr>
        <p:spPr bwMode="auto">
          <a:xfrm>
            <a:off x="4716463" y="3521075"/>
            <a:ext cx="144462" cy="14446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Oval 19"/>
          <p:cNvSpPr>
            <a:spLocks noChangeArrowheads="1"/>
          </p:cNvSpPr>
          <p:nvPr/>
        </p:nvSpPr>
        <p:spPr bwMode="auto">
          <a:xfrm>
            <a:off x="6286500" y="3455988"/>
            <a:ext cx="144463" cy="14446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Oval 20"/>
          <p:cNvSpPr>
            <a:spLocks noChangeArrowheads="1"/>
          </p:cNvSpPr>
          <p:nvPr/>
        </p:nvSpPr>
        <p:spPr bwMode="auto">
          <a:xfrm>
            <a:off x="2627313" y="2584450"/>
            <a:ext cx="215900" cy="21748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Oval 16"/>
          <p:cNvSpPr>
            <a:spLocks noChangeArrowheads="1"/>
          </p:cNvSpPr>
          <p:nvPr/>
        </p:nvSpPr>
        <p:spPr bwMode="auto">
          <a:xfrm>
            <a:off x="571500" y="5786438"/>
            <a:ext cx="144463" cy="14446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Text Box 21"/>
          <p:cNvSpPr txBox="1">
            <a:spLocks noChangeArrowheads="1"/>
          </p:cNvSpPr>
          <p:nvPr/>
        </p:nvSpPr>
        <p:spPr bwMode="auto">
          <a:xfrm>
            <a:off x="790575" y="5670550"/>
            <a:ext cx="83534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latin typeface="+mn-lt"/>
              </a:rPr>
              <a:t>22 школы в 2009-2010 </a:t>
            </a:r>
            <a:r>
              <a:rPr lang="ru-RU" b="1" dirty="0" err="1">
                <a:latin typeface="+mn-lt"/>
              </a:rPr>
              <a:t>уч</a:t>
            </a:r>
            <a:r>
              <a:rPr lang="ru-RU" b="1" dirty="0">
                <a:latin typeface="+mn-lt"/>
              </a:rPr>
              <a:t>. году</a:t>
            </a:r>
          </a:p>
          <a:p>
            <a:pPr>
              <a:spcBef>
                <a:spcPct val="50000"/>
              </a:spcBef>
              <a:defRPr/>
            </a:pPr>
            <a:r>
              <a:rPr lang="ru-RU" b="1" dirty="0">
                <a:latin typeface="+mn-lt"/>
              </a:rPr>
              <a:t>51 школа с 2010-2011 </a:t>
            </a:r>
            <a:r>
              <a:rPr lang="ru-RU" b="1" dirty="0" err="1">
                <a:latin typeface="+mn-lt"/>
              </a:rPr>
              <a:t>уч</a:t>
            </a:r>
            <a:r>
              <a:rPr lang="ru-RU" b="1" dirty="0">
                <a:latin typeface="+mn-lt"/>
              </a:rPr>
              <a:t>. года</a:t>
            </a:r>
          </a:p>
        </p:txBody>
      </p:sp>
      <p:sp>
        <p:nvSpPr>
          <p:cNvPr id="55316" name="Oval 5"/>
          <p:cNvSpPr>
            <a:spLocks noChangeArrowheads="1"/>
          </p:cNvSpPr>
          <p:nvPr/>
        </p:nvSpPr>
        <p:spPr bwMode="auto">
          <a:xfrm>
            <a:off x="3500438" y="1955800"/>
            <a:ext cx="144462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17" name="Oval 5"/>
          <p:cNvSpPr>
            <a:spLocks noChangeArrowheads="1"/>
          </p:cNvSpPr>
          <p:nvPr/>
        </p:nvSpPr>
        <p:spPr bwMode="auto">
          <a:xfrm>
            <a:off x="569913" y="6205538"/>
            <a:ext cx="144462" cy="14446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18" name="Oval 9"/>
          <p:cNvSpPr>
            <a:spLocks noChangeArrowheads="1"/>
          </p:cNvSpPr>
          <p:nvPr/>
        </p:nvSpPr>
        <p:spPr bwMode="auto">
          <a:xfrm>
            <a:off x="1785938" y="2740025"/>
            <a:ext cx="144462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19" name="Oval 5"/>
          <p:cNvSpPr>
            <a:spLocks noChangeArrowheads="1"/>
          </p:cNvSpPr>
          <p:nvPr/>
        </p:nvSpPr>
        <p:spPr bwMode="auto">
          <a:xfrm>
            <a:off x="3286125" y="2636838"/>
            <a:ext cx="144463" cy="144462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Oval 3"/>
          <p:cNvSpPr>
            <a:spLocks noChangeArrowheads="1"/>
          </p:cNvSpPr>
          <p:nvPr/>
        </p:nvSpPr>
        <p:spPr bwMode="auto">
          <a:xfrm>
            <a:off x="7500938" y="3527425"/>
            <a:ext cx="144462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21" name="Oval 7"/>
          <p:cNvSpPr>
            <a:spLocks noChangeArrowheads="1"/>
          </p:cNvSpPr>
          <p:nvPr/>
        </p:nvSpPr>
        <p:spPr bwMode="auto">
          <a:xfrm>
            <a:off x="7235825" y="5105400"/>
            <a:ext cx="144463" cy="14446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Oval 5"/>
          <p:cNvSpPr>
            <a:spLocks noChangeArrowheads="1"/>
          </p:cNvSpPr>
          <p:nvPr/>
        </p:nvSpPr>
        <p:spPr bwMode="auto">
          <a:xfrm>
            <a:off x="4071938" y="3241675"/>
            <a:ext cx="144462" cy="144463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23" name="Oval 5"/>
          <p:cNvSpPr>
            <a:spLocks noChangeArrowheads="1"/>
          </p:cNvSpPr>
          <p:nvPr/>
        </p:nvSpPr>
        <p:spPr bwMode="auto">
          <a:xfrm>
            <a:off x="4643438" y="1741488"/>
            <a:ext cx="144462" cy="14446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24" name="Oval 19"/>
          <p:cNvSpPr>
            <a:spLocks noChangeArrowheads="1"/>
          </p:cNvSpPr>
          <p:nvPr/>
        </p:nvSpPr>
        <p:spPr bwMode="auto">
          <a:xfrm>
            <a:off x="6732588" y="2584450"/>
            <a:ext cx="144462" cy="14446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5" name="Oval 3"/>
          <p:cNvSpPr>
            <a:spLocks noChangeArrowheads="1"/>
          </p:cNvSpPr>
          <p:nvPr/>
        </p:nvSpPr>
        <p:spPr bwMode="auto">
          <a:xfrm>
            <a:off x="7858125" y="4884738"/>
            <a:ext cx="144463" cy="14446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26" name="Oval 5"/>
          <p:cNvSpPr>
            <a:spLocks noChangeArrowheads="1"/>
          </p:cNvSpPr>
          <p:nvPr/>
        </p:nvSpPr>
        <p:spPr bwMode="auto">
          <a:xfrm>
            <a:off x="1643063" y="3455988"/>
            <a:ext cx="144462" cy="14446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27" name="Oval 4"/>
          <p:cNvSpPr>
            <a:spLocks noChangeArrowheads="1"/>
          </p:cNvSpPr>
          <p:nvPr/>
        </p:nvSpPr>
        <p:spPr bwMode="auto">
          <a:xfrm>
            <a:off x="3643313" y="4670425"/>
            <a:ext cx="144462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28" name="Oval 4"/>
          <p:cNvSpPr>
            <a:spLocks noChangeArrowheads="1"/>
          </p:cNvSpPr>
          <p:nvPr/>
        </p:nvSpPr>
        <p:spPr bwMode="auto">
          <a:xfrm>
            <a:off x="8501063" y="2527300"/>
            <a:ext cx="144462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29" name="Oval 4"/>
          <p:cNvSpPr>
            <a:spLocks noChangeArrowheads="1"/>
          </p:cNvSpPr>
          <p:nvPr/>
        </p:nvSpPr>
        <p:spPr bwMode="auto">
          <a:xfrm>
            <a:off x="3786188" y="3741738"/>
            <a:ext cx="144462" cy="14446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30" name="Oval 4"/>
          <p:cNvSpPr>
            <a:spLocks noChangeArrowheads="1"/>
          </p:cNvSpPr>
          <p:nvPr/>
        </p:nvSpPr>
        <p:spPr bwMode="auto">
          <a:xfrm>
            <a:off x="4714875" y="4384675"/>
            <a:ext cx="144463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31" name="Oval 4"/>
          <p:cNvSpPr>
            <a:spLocks noChangeArrowheads="1"/>
          </p:cNvSpPr>
          <p:nvPr/>
        </p:nvSpPr>
        <p:spPr bwMode="auto">
          <a:xfrm>
            <a:off x="5715000" y="4884738"/>
            <a:ext cx="144463" cy="14446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32" name="Oval 4"/>
          <p:cNvSpPr>
            <a:spLocks noChangeArrowheads="1"/>
          </p:cNvSpPr>
          <p:nvPr/>
        </p:nvSpPr>
        <p:spPr bwMode="auto">
          <a:xfrm>
            <a:off x="4643438" y="5384800"/>
            <a:ext cx="144462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33" name="Oval 4"/>
          <p:cNvSpPr>
            <a:spLocks noChangeArrowheads="1"/>
          </p:cNvSpPr>
          <p:nvPr/>
        </p:nvSpPr>
        <p:spPr bwMode="auto">
          <a:xfrm>
            <a:off x="2814638" y="4365625"/>
            <a:ext cx="144462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34" name="Oval 4"/>
          <p:cNvSpPr>
            <a:spLocks noChangeArrowheads="1"/>
          </p:cNvSpPr>
          <p:nvPr/>
        </p:nvSpPr>
        <p:spPr bwMode="auto">
          <a:xfrm>
            <a:off x="3929063" y="2455863"/>
            <a:ext cx="144462" cy="14446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35" name="Oval 4"/>
          <p:cNvSpPr>
            <a:spLocks noChangeArrowheads="1"/>
          </p:cNvSpPr>
          <p:nvPr/>
        </p:nvSpPr>
        <p:spPr bwMode="auto">
          <a:xfrm>
            <a:off x="5357813" y="4027488"/>
            <a:ext cx="144462" cy="14446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36" name="Oval 4"/>
          <p:cNvSpPr>
            <a:spLocks noChangeArrowheads="1"/>
          </p:cNvSpPr>
          <p:nvPr/>
        </p:nvSpPr>
        <p:spPr bwMode="auto">
          <a:xfrm>
            <a:off x="2000250" y="3884613"/>
            <a:ext cx="144463" cy="14446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37" name="Oval 4"/>
          <p:cNvSpPr>
            <a:spLocks noChangeArrowheads="1"/>
          </p:cNvSpPr>
          <p:nvPr/>
        </p:nvSpPr>
        <p:spPr bwMode="auto">
          <a:xfrm>
            <a:off x="2714625" y="3884613"/>
            <a:ext cx="144463" cy="14446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38" name="Oval 4"/>
          <p:cNvSpPr>
            <a:spLocks noChangeArrowheads="1"/>
          </p:cNvSpPr>
          <p:nvPr/>
        </p:nvSpPr>
        <p:spPr bwMode="auto">
          <a:xfrm>
            <a:off x="1571625" y="4479925"/>
            <a:ext cx="144463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39" name="Oval 4"/>
          <p:cNvSpPr>
            <a:spLocks noChangeArrowheads="1"/>
          </p:cNvSpPr>
          <p:nvPr/>
        </p:nvSpPr>
        <p:spPr bwMode="auto">
          <a:xfrm>
            <a:off x="928688" y="4846638"/>
            <a:ext cx="144462" cy="14446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40" name="Oval 4"/>
          <p:cNvSpPr>
            <a:spLocks noChangeArrowheads="1"/>
          </p:cNvSpPr>
          <p:nvPr/>
        </p:nvSpPr>
        <p:spPr bwMode="auto">
          <a:xfrm>
            <a:off x="2143125" y="4598988"/>
            <a:ext cx="144463" cy="14446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41" name="Oval 3"/>
          <p:cNvSpPr>
            <a:spLocks noChangeArrowheads="1"/>
          </p:cNvSpPr>
          <p:nvPr/>
        </p:nvSpPr>
        <p:spPr bwMode="auto">
          <a:xfrm>
            <a:off x="7643813" y="4527550"/>
            <a:ext cx="144462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42" name="Oval 3"/>
          <p:cNvSpPr>
            <a:spLocks noChangeArrowheads="1"/>
          </p:cNvSpPr>
          <p:nvPr/>
        </p:nvSpPr>
        <p:spPr bwMode="auto">
          <a:xfrm>
            <a:off x="7715250" y="5599113"/>
            <a:ext cx="144463" cy="14446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43" name="Oval 5"/>
          <p:cNvSpPr>
            <a:spLocks noChangeArrowheads="1"/>
          </p:cNvSpPr>
          <p:nvPr/>
        </p:nvSpPr>
        <p:spPr bwMode="auto">
          <a:xfrm>
            <a:off x="4316413" y="2200275"/>
            <a:ext cx="144462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44" name="Oval 5"/>
          <p:cNvSpPr>
            <a:spLocks noChangeArrowheads="1"/>
          </p:cNvSpPr>
          <p:nvPr/>
        </p:nvSpPr>
        <p:spPr bwMode="auto">
          <a:xfrm>
            <a:off x="3927475" y="1384300"/>
            <a:ext cx="144463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45" name="Oval 5"/>
          <p:cNvSpPr>
            <a:spLocks noChangeArrowheads="1"/>
          </p:cNvSpPr>
          <p:nvPr/>
        </p:nvSpPr>
        <p:spPr bwMode="auto">
          <a:xfrm>
            <a:off x="2427288" y="2740025"/>
            <a:ext cx="144462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46" name="Oval 12"/>
          <p:cNvSpPr>
            <a:spLocks noChangeArrowheads="1"/>
          </p:cNvSpPr>
          <p:nvPr/>
        </p:nvSpPr>
        <p:spPr bwMode="auto">
          <a:xfrm>
            <a:off x="6227763" y="2297113"/>
            <a:ext cx="144462" cy="14446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347" name="Oval 5"/>
          <p:cNvSpPr>
            <a:spLocks noChangeArrowheads="1"/>
          </p:cNvSpPr>
          <p:nvPr/>
        </p:nvSpPr>
        <p:spPr bwMode="auto">
          <a:xfrm>
            <a:off x="3071813" y="1670050"/>
            <a:ext cx="144462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1500" y="1143000"/>
            <a:ext cx="8643938" cy="124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Департамент надзора и контроля в сфере образования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Стандарты начального образования нового поколения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Переход на нормативное финансирование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87B5-EC1C-4747-96C6-8D0FC23BA9E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3EA400-7C75-4B77-83CA-BFC854F3448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563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56329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Результаты 2009 года</a:t>
            </a:r>
          </a:p>
        </p:txBody>
      </p:sp>
      <p:sp>
        <p:nvSpPr>
          <p:cNvPr id="56331" name="TextBox 14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472" y="1143000"/>
            <a:ext cx="8643938" cy="81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Департамент надзора и контроля в сфере образования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Стандарты начального образования нового поколения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2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1500" y="1143000"/>
            <a:ext cx="8643938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Департамент надзора и контроля в сфере образования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Стандарты начального образования нового поколения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Переход на нормативное финансирование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Новые образовательные проекты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187D0-9737-4A13-AC8E-447847BDBE1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403875-132F-4B78-BB6C-C1F9FD0430E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5735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57353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Результаты 2009 года</a:t>
            </a:r>
          </a:p>
        </p:txBody>
      </p:sp>
      <p:sp>
        <p:nvSpPr>
          <p:cNvPr id="57355" name="TextBox 14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" y="1143000"/>
            <a:ext cx="8643938" cy="124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Департамент надзора и контроля в сфере образования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Стандарты начального образования нового поколения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Переход на нормативное финансирование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2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1500" y="1143000"/>
            <a:ext cx="8643938" cy="2016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Департамент надзора и контроля в сфере образования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Стандарты начального образования нового поколения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Переход на нормативное финансирование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Новые образовательные проекты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«Основы лидерства»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21C64-836C-430E-A263-5D8DD8A6DAD0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9940975-2EA0-4E67-B015-945AAA0961CA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5837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58377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Результаты 2009 года</a:t>
            </a:r>
          </a:p>
        </p:txBody>
      </p:sp>
      <p:sp>
        <p:nvSpPr>
          <p:cNvPr id="58379" name="TextBox 14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" y="1143000"/>
            <a:ext cx="8643938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Департамент надзора и контроля в сфере образования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Стандарты начального образования нового поколения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Переход на нормативное финансирование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Новые образовательные проекты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2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>
          <a:xfrm>
            <a:off x="242918" y="1214422"/>
            <a:ext cx="8686800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6600FF"/>
                </a:solidFill>
              </a:rPr>
              <a:t/>
            </a:r>
            <a:br>
              <a:rPr lang="ru-RU" sz="2800" b="1" dirty="0" smtClean="0">
                <a:solidFill>
                  <a:srgbClr val="6600FF"/>
                </a:solidFill>
              </a:rPr>
            </a:br>
            <a:r>
              <a:rPr lang="ru-RU" sz="2800" b="1" dirty="0" smtClean="0">
                <a:solidFill>
                  <a:srgbClr val="6600FF"/>
                </a:solidFill>
              </a:rPr>
              <a:t>Парадигма образования РФ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814422" y="2214547"/>
            <a:ext cx="8686800" cy="81121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dirty="0" smtClean="0"/>
              <a:t>Знания    +   компетенции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42918" y="3643297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2873375" algn="l"/>
              </a:tabLst>
              <a:defRPr/>
            </a:pPr>
            <a:r>
              <a:rPr lang="ru-RU" sz="28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Татарстанская модель образования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42918" y="4500547"/>
            <a:ext cx="86868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>
                <a:latin typeface="+mn-lt"/>
              </a:rPr>
              <a:t>Знания	+	компетенции	</a:t>
            </a:r>
            <a:r>
              <a:rPr lang="ru-RU" sz="3600" dirty="0" smtClean="0">
                <a:latin typeface="+mn-lt"/>
              </a:rPr>
              <a:t>+  лидерство</a:t>
            </a:r>
            <a:endParaRPr lang="ru-RU" sz="3600" dirty="0">
              <a:latin typeface="+mn-lt"/>
            </a:endParaRP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152431" y="5084747"/>
            <a:ext cx="8501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«голова»			«руки»				«дух»</a:t>
            </a:r>
          </a:p>
        </p:txBody>
      </p:sp>
      <p:pic>
        <p:nvPicPr>
          <p:cNvPr id="59398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98F0F-CC3D-4E60-82DB-21FAE25FA26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5" grpId="0"/>
      <p:bldP spid="6" grpId="0"/>
      <p:bldP spid="194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1500" y="1143000"/>
            <a:ext cx="8643938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Департамент надзора и контроля в сфере образования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Стандарты начального образования нового поколения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Переход на нормативное финансирование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Новые образовательные проекты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«Основы лидерства»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«Слепая десятипальцевая печать»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8FBF-6C01-43D4-BEEB-99973BC22FC1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5BA164-59AD-4C5F-A6E3-68C71619652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6042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60425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Результаты 2009 года</a:t>
            </a:r>
          </a:p>
        </p:txBody>
      </p:sp>
      <p:sp>
        <p:nvSpPr>
          <p:cNvPr id="60427" name="TextBox 14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" y="1143000"/>
            <a:ext cx="8643938" cy="2016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Департамент надзора и контроля в сфере образования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Стандарты начального образования нового поколения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Переход на нормативное финансирование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Новые образовательные проекты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«Основы лидерства»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2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6600FF"/>
                </a:solidFill>
              </a:rPr>
              <a:t>"Слепая </a:t>
            </a:r>
            <a:br>
              <a:rPr lang="ru-RU" sz="3200" b="1" smtClean="0">
                <a:solidFill>
                  <a:srgbClr val="6600FF"/>
                </a:solidFill>
              </a:rPr>
            </a:br>
            <a:r>
              <a:rPr lang="ru-RU" sz="3200" b="1" smtClean="0">
                <a:solidFill>
                  <a:srgbClr val="6600FF"/>
                </a:solidFill>
              </a:rPr>
              <a:t>десятипальцевая печать"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3" y="2263775"/>
            <a:ext cx="8929687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ru-RU" sz="2400" b="1" dirty="0">
              <a:latin typeface="Tahoma" pitchFamily="34" charset="0"/>
            </a:endParaRPr>
          </a:p>
          <a:p>
            <a:pPr>
              <a:buFont typeface="Tahoma" pitchFamily="34" charset="0"/>
              <a:buChar char="–"/>
            </a:pPr>
            <a:r>
              <a:rPr lang="en-US" sz="2400" b="1" dirty="0">
                <a:latin typeface="Tahoma" pitchFamily="34" charset="0"/>
              </a:rPr>
              <a:t> </a:t>
            </a:r>
            <a:r>
              <a:rPr lang="ru-RU" sz="2400" b="1" dirty="0">
                <a:latin typeface="Tahoma" pitchFamily="34" charset="0"/>
              </a:rPr>
              <a:t>14 школ в г.г. Казани, Альметьевске, Нижнекамске,      Набережных Челнах</a:t>
            </a:r>
            <a:br>
              <a:rPr lang="ru-RU" sz="2400" b="1" dirty="0">
                <a:latin typeface="Tahoma" pitchFamily="34" charset="0"/>
              </a:rPr>
            </a:br>
            <a:endParaRPr lang="ru-RU" sz="2400" b="1" dirty="0">
              <a:latin typeface="Tahoma" pitchFamily="34" charset="0"/>
            </a:endParaRPr>
          </a:p>
          <a:p>
            <a:pPr>
              <a:buFont typeface="Tahoma" pitchFamily="34" charset="0"/>
              <a:buChar char="–"/>
            </a:pPr>
            <a:r>
              <a:rPr lang="ru-RU" sz="2400" b="1" dirty="0">
                <a:latin typeface="Tahoma" pitchFamily="34" charset="0"/>
              </a:rPr>
              <a:t>536 учащихся 8-10 классов</a:t>
            </a:r>
            <a:br>
              <a:rPr lang="ru-RU" sz="2400" b="1" dirty="0">
                <a:latin typeface="Tahoma" pitchFamily="34" charset="0"/>
              </a:rPr>
            </a:br>
            <a:endParaRPr lang="ru-RU" sz="2400" b="1" dirty="0">
              <a:latin typeface="Tahoma" pitchFamily="34" charset="0"/>
            </a:endParaRPr>
          </a:p>
          <a:p>
            <a:pPr>
              <a:buFont typeface="Tahoma" pitchFamily="34" charset="0"/>
              <a:buChar char="–"/>
            </a:pPr>
            <a:r>
              <a:rPr lang="ru-RU" sz="2400" b="1" dirty="0">
                <a:latin typeface="Tahoma" pitchFamily="34" charset="0"/>
              </a:rPr>
              <a:t>12 сотрудников МОиН РТ</a:t>
            </a:r>
          </a:p>
        </p:txBody>
      </p:sp>
      <p:sp>
        <p:nvSpPr>
          <p:cNvPr id="61443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61444" name="Picture 13"/>
          <p:cNvPicPr>
            <a:picLocks noChangeAspect="1" noChangeArrowheads="1"/>
          </p:cNvPicPr>
          <p:nvPr/>
        </p:nvPicPr>
        <p:blipFill>
          <a:blip r:embed="rId3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pic>
        <p:nvPicPr>
          <p:cNvPr id="6144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TextBox 9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61448" name="TextBox 10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45F1B-60DC-4F5F-BCE8-FD559388BD2C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1500" y="1143000"/>
            <a:ext cx="8643938" cy="278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Департамент надзора и контроля в сфере образования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Стандарты начального образования нового поколения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Переход на нормативное финансирование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Новые образовательные проекты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«Основы лидерства»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«Слепая десятипальцевая печать»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«Живая инновация»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83BEE-A0BD-4BA5-8571-D6B4CCBAFC37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D672250-EA73-471A-8C8B-6E7000CC40CF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6349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63497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Результаты 2009 года</a:t>
            </a:r>
          </a:p>
        </p:txBody>
      </p:sp>
      <p:sp>
        <p:nvSpPr>
          <p:cNvPr id="63499" name="TextBox 14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" y="1143000"/>
            <a:ext cx="8643938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Департамент надзора и контроля в сфере образования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Стандарты начального образования нового поколения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Переход на нормативное финансирование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Новые образовательные проекты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«Основы лидерства»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«Слепая десятипальцевая печать»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2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6600FF"/>
                </a:solidFill>
              </a:rPr>
              <a:t>"Живая Инновация" </a:t>
            </a:r>
            <a:br>
              <a:rPr lang="ru-RU" sz="3200" b="1" smtClean="0">
                <a:solidFill>
                  <a:srgbClr val="6600FF"/>
                </a:solidFill>
              </a:rPr>
            </a:br>
            <a:r>
              <a:rPr lang="ru-RU" sz="3200" b="1" smtClean="0">
                <a:solidFill>
                  <a:srgbClr val="6600FF"/>
                </a:solidFill>
              </a:rPr>
              <a:t>автор С.Л. Лесков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1500174"/>
            <a:ext cx="5286375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Tahoma" pitchFamily="34" charset="0"/>
              <a:buAutoNum type="arabicPeriod"/>
            </a:pPr>
            <a:r>
              <a:rPr lang="ru-RU" sz="2000" b="1" dirty="0">
                <a:latin typeface="Tahoma" pitchFamily="34" charset="0"/>
              </a:rPr>
              <a:t>Дополнительный материал к учебным предметам:</a:t>
            </a:r>
            <a:br>
              <a:rPr lang="ru-RU" sz="2000" b="1" dirty="0">
                <a:latin typeface="Tahoma" pitchFamily="34" charset="0"/>
              </a:rPr>
            </a:br>
            <a:r>
              <a:rPr lang="ru-RU" sz="2000" b="1" dirty="0">
                <a:latin typeface="Tahoma" pitchFamily="34" charset="0"/>
              </a:rPr>
              <a:t>физика, химия, биология, история России и т.д.</a:t>
            </a:r>
          </a:p>
          <a:p>
            <a:pPr marL="457200" indent="-457200">
              <a:buFont typeface="Tahoma" pitchFamily="34" charset="0"/>
              <a:buAutoNum type="arabicPeriod"/>
            </a:pPr>
            <a:r>
              <a:rPr lang="ru-RU" sz="2000" b="1" dirty="0">
                <a:latin typeface="Tahoma" pitchFamily="34" charset="0"/>
              </a:rPr>
              <a:t>Элективные курсы в профильных классах </a:t>
            </a:r>
          </a:p>
          <a:p>
            <a:pPr marL="457200" indent="-457200">
              <a:buFont typeface="Tahoma" pitchFamily="34" charset="0"/>
              <a:buAutoNum type="arabicPeriod"/>
            </a:pPr>
            <a:r>
              <a:rPr lang="ru-RU" sz="2000" b="1" dirty="0">
                <a:latin typeface="Tahoma" pitchFamily="34" charset="0"/>
              </a:rPr>
              <a:t>Внеурочная деятельность: классные часы, кружки, факультативы, ярмарка идей и изобретений	</a:t>
            </a:r>
            <a:endParaRPr lang="ru-RU" b="1" dirty="0">
              <a:latin typeface="Tahoma" pitchFamily="34" charset="0"/>
            </a:endParaRPr>
          </a:p>
        </p:txBody>
      </p:sp>
      <p:sp>
        <p:nvSpPr>
          <p:cNvPr id="64515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64516" name="Picture 13"/>
          <p:cNvPicPr>
            <a:picLocks noChangeAspect="1" noChangeArrowheads="1"/>
          </p:cNvPicPr>
          <p:nvPr/>
        </p:nvPicPr>
        <p:blipFill>
          <a:blip r:embed="rId3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pic>
        <p:nvPicPr>
          <p:cNvPr id="6451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TextBox 9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64520" name="TextBox 10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52279-DCA6-4901-B8E6-E37045087CF2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571612"/>
            <a:ext cx="26098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286256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2367801" y="2551579"/>
            <a:ext cx="41941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14350" indent="-514350">
              <a:buFont typeface="Tahoma" pitchFamily="34" charset="0"/>
              <a:buChar char="–"/>
              <a:defRPr/>
            </a:pPr>
            <a:endParaRPr lang="ru-RU" sz="2400" b="1" dirty="0">
              <a:solidFill>
                <a:srgbClr val="6600FF"/>
              </a:solidFill>
              <a:latin typeface="+mn-lt"/>
            </a:endParaRPr>
          </a:p>
          <a:p>
            <a:pPr marL="514350" indent="-514350">
              <a:buFont typeface="Tahoma" pitchFamily="34" charset="0"/>
              <a:buChar char="–"/>
              <a:defRPr/>
            </a:pPr>
            <a:r>
              <a:rPr lang="ru-RU" sz="2400" b="1" dirty="0" smtClean="0">
                <a:solidFill>
                  <a:srgbClr val="6600FF"/>
                </a:solidFill>
                <a:latin typeface="+mn-lt"/>
              </a:rPr>
              <a:t>стратегический</a:t>
            </a:r>
            <a:endParaRPr lang="en-US" sz="2400" b="1" dirty="0" smtClean="0">
              <a:solidFill>
                <a:srgbClr val="6600FF"/>
              </a:solidFill>
              <a:latin typeface="+mn-lt"/>
            </a:endParaRPr>
          </a:p>
          <a:p>
            <a:pPr marL="514350" indent="-514350">
              <a:buFont typeface="Tahoma" pitchFamily="34" charset="0"/>
              <a:buChar char="–"/>
              <a:defRPr/>
            </a:pPr>
            <a:endParaRPr lang="en-US" sz="2400" b="1" dirty="0" smtClean="0">
              <a:solidFill>
                <a:srgbClr val="6600FF"/>
              </a:solidFill>
              <a:latin typeface="+mn-lt"/>
            </a:endParaRPr>
          </a:p>
          <a:p>
            <a:pPr marL="514350" indent="-514350">
              <a:buFont typeface="Tahoma" pitchFamily="34" charset="0"/>
              <a:buChar char="–"/>
              <a:defRPr/>
            </a:pPr>
            <a:r>
              <a:rPr lang="ru-RU" sz="2400" b="1" dirty="0" smtClean="0">
                <a:solidFill>
                  <a:srgbClr val="6600FF"/>
                </a:solidFill>
                <a:latin typeface="+mn-lt"/>
              </a:rPr>
              <a:t>тактический</a:t>
            </a:r>
          </a:p>
          <a:p>
            <a:pPr marL="514350" indent="-514350">
              <a:buFont typeface="Tahoma" pitchFamily="34" charset="0"/>
              <a:buChar char="–"/>
              <a:defRPr/>
            </a:pPr>
            <a:endParaRPr lang="ru-RU" sz="2400" b="1" dirty="0">
              <a:solidFill>
                <a:srgbClr val="6600FF"/>
              </a:solidFill>
              <a:latin typeface="+mn-lt"/>
            </a:endParaRPr>
          </a:p>
        </p:txBody>
      </p:sp>
      <p:pic>
        <p:nvPicPr>
          <p:cNvPr id="32771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EFE32-4708-4CE3-98DD-5BA62E16DDD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32773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15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32776" name="TextBox 16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85750" y="857232"/>
            <a:ext cx="8572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2959100" algn="l"/>
              </a:tabLst>
              <a:defRPr/>
            </a:pPr>
            <a:r>
              <a:rPr lang="ru-RU" sz="2800" b="1" dirty="0" smtClean="0">
                <a:solidFill>
                  <a:srgbClr val="6600FF"/>
                </a:solidFill>
                <a:latin typeface="+mj-lt"/>
              </a:rPr>
              <a:t>Министерство</a:t>
            </a:r>
            <a:br>
              <a:rPr lang="ru-RU" sz="2800" b="1" dirty="0" smtClean="0">
                <a:solidFill>
                  <a:srgbClr val="6600FF"/>
                </a:solidFill>
                <a:latin typeface="+mj-lt"/>
              </a:rPr>
            </a:br>
            <a:r>
              <a:rPr lang="ru-RU" sz="2800" b="1" dirty="0" smtClean="0">
                <a:solidFill>
                  <a:srgbClr val="6600FF"/>
                </a:solidFill>
                <a:latin typeface="+mj-lt"/>
              </a:rPr>
              <a:t>образования и науки РТ</a:t>
            </a:r>
            <a:endParaRPr lang="ru-RU" sz="2000" dirty="0">
              <a:solidFill>
                <a:srgbClr val="6600FF"/>
              </a:solidFill>
              <a:latin typeface="+mj-lt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367801" y="2551579"/>
            <a:ext cx="41941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14350" indent="-514350">
              <a:buFont typeface="Tahoma" pitchFamily="34" charset="0"/>
              <a:buChar char="–"/>
              <a:defRPr/>
            </a:pPr>
            <a:endParaRPr lang="ru-RU" sz="2400" b="1" dirty="0">
              <a:solidFill>
                <a:srgbClr val="6600FF"/>
              </a:solidFill>
              <a:latin typeface="+mn-lt"/>
            </a:endParaRPr>
          </a:p>
          <a:p>
            <a:pPr marL="514350" indent="-514350">
              <a:buFont typeface="Tahoma" pitchFamily="34" charset="0"/>
              <a:buChar char="–"/>
              <a:defRPr/>
            </a:pPr>
            <a:r>
              <a:rPr lang="ru-RU" sz="2400" b="1" dirty="0" smtClean="0">
                <a:solidFill>
                  <a:srgbClr val="6600FF"/>
                </a:solidFill>
                <a:latin typeface="+mn-lt"/>
              </a:rPr>
              <a:t>стратегический</a:t>
            </a:r>
            <a:endParaRPr lang="en-US" sz="2400" b="1" dirty="0" smtClean="0">
              <a:solidFill>
                <a:srgbClr val="6600FF"/>
              </a:solidFill>
              <a:latin typeface="+mn-lt"/>
            </a:endParaRPr>
          </a:p>
          <a:p>
            <a:pPr marL="514350" indent="-514350">
              <a:buFont typeface="Tahoma" pitchFamily="34" charset="0"/>
              <a:buChar char="–"/>
              <a:defRPr/>
            </a:pPr>
            <a:endParaRPr lang="en-US" sz="2400" b="1" dirty="0" smtClean="0">
              <a:solidFill>
                <a:srgbClr val="6600FF"/>
              </a:solidFill>
              <a:latin typeface="+mn-lt"/>
            </a:endParaRPr>
          </a:p>
          <a:p>
            <a:pPr marL="514350" indent="-514350">
              <a:buFont typeface="Tahoma" pitchFamily="34" charset="0"/>
              <a:buChar char="–"/>
              <a:defRPr/>
            </a:pPr>
            <a:r>
              <a:rPr lang="ru-RU" sz="2400" b="1" dirty="0" smtClean="0">
                <a:solidFill>
                  <a:schemeClr val="bg2"/>
                </a:solidFill>
                <a:latin typeface="+mn-lt"/>
              </a:rPr>
              <a:t>тактический</a:t>
            </a:r>
          </a:p>
          <a:p>
            <a:pPr marL="514350" indent="-514350">
              <a:buFont typeface="Tahoma" pitchFamily="34" charset="0"/>
              <a:buChar char="–"/>
              <a:defRPr/>
            </a:pPr>
            <a:endParaRPr lang="ru-RU" sz="2400" b="1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1905648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959100" algn="l"/>
              </a:tabLst>
              <a:defRPr/>
            </a:pPr>
            <a:r>
              <a:rPr lang="ru-RU" sz="2800" b="1" dirty="0" smtClean="0">
                <a:solidFill>
                  <a:srgbClr val="6600FF"/>
                </a:solidFill>
                <a:latin typeface="Tahoma"/>
              </a:rPr>
              <a:t>Уровни работ в 2009 г.</a:t>
            </a:r>
            <a:endParaRPr lang="ru-RU" sz="2000" dirty="0">
              <a:solidFill>
                <a:srgbClr val="6600FF"/>
              </a:solidFill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1500" y="1143000"/>
            <a:ext cx="8643938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Департамент надзора и контроля в сфере образования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Стандарты начального образования нового поколения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Переход на нормативное финансирование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Новые образовательные проекты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«Основы лидерства»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«Слепая десятипальцевая печать»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«Живая инновация»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Результаты участия в олимпиадах и ЕГЭ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AA86F-E723-4E46-9FD8-FCE747C688E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F5A98CC-F14F-437A-9D0A-0D24E6122F8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6565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6656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8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66569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Результаты 2009 года</a:t>
            </a:r>
          </a:p>
        </p:txBody>
      </p:sp>
      <p:sp>
        <p:nvSpPr>
          <p:cNvPr id="66571" name="TextBox 14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" y="1143000"/>
            <a:ext cx="8643938" cy="278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Департамент надзора и контроля в сфере образования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Стандарты начального образования нового поколения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Переход на нормативное финансирование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Новые образовательные проекты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«Основы лидерства»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«Слепая десятипальцевая печать»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«Живая инновация»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2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6600FF"/>
                </a:solidFill>
              </a:rPr>
              <a:t>Участие во всероссийской предметной олимпиаде </a:t>
            </a:r>
            <a:br>
              <a:rPr lang="ru-RU" sz="3200" b="1" smtClean="0">
                <a:solidFill>
                  <a:srgbClr val="6600FF"/>
                </a:solidFill>
              </a:rPr>
            </a:br>
            <a:r>
              <a:rPr lang="ru-RU" sz="3200" b="1" smtClean="0">
                <a:solidFill>
                  <a:srgbClr val="6600FF"/>
                </a:solidFill>
              </a:rPr>
              <a:t>школьников в 2009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825" y="2205038"/>
            <a:ext cx="8643938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Tahoma" pitchFamily="34" charset="0"/>
              <a:buAutoNum type="arabicPeriod"/>
            </a:pPr>
            <a:r>
              <a:rPr lang="ru-RU" sz="2000" b="1">
                <a:latin typeface="Tahoma" pitchFamily="34" charset="0"/>
              </a:rPr>
              <a:t>58 победителей и призеров</a:t>
            </a:r>
          </a:p>
          <a:p>
            <a:pPr marL="457200" indent="-457200">
              <a:buFont typeface="Tahoma" pitchFamily="34" charset="0"/>
              <a:buAutoNum type="arabicPeriod"/>
            </a:pPr>
            <a:r>
              <a:rPr lang="ru-RU" sz="2000" b="1">
                <a:latin typeface="Tahoma" pitchFamily="34" charset="0"/>
              </a:rPr>
              <a:t> 3 общекомандное место по количеству победителей и призёров после г.г. Москвы и Санкт-Петербурга</a:t>
            </a:r>
            <a:endParaRPr lang="ru-RU" b="1">
              <a:latin typeface="Tahoma" pitchFamily="34" charset="0"/>
            </a:endParaRPr>
          </a:p>
        </p:txBody>
      </p:sp>
      <p:sp>
        <p:nvSpPr>
          <p:cNvPr id="68611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68612" name="Picture 13"/>
          <p:cNvPicPr>
            <a:picLocks noChangeAspect="1" noChangeArrowheads="1"/>
          </p:cNvPicPr>
          <p:nvPr/>
        </p:nvPicPr>
        <p:blipFill>
          <a:blip r:embed="rId3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pic>
        <p:nvPicPr>
          <p:cNvPr id="68613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TextBox 9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68616" name="TextBox 10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2" name="Заголовок 3"/>
          <p:cNvSpPr txBox="1">
            <a:spLocks/>
          </p:cNvSpPr>
          <p:nvPr/>
        </p:nvSpPr>
        <p:spPr bwMode="auto">
          <a:xfrm>
            <a:off x="357188" y="3500438"/>
            <a:ext cx="8229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ЕГЭ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2875" y="4413250"/>
            <a:ext cx="878681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+mn-lt"/>
              </a:rPr>
              <a:t>средние показатели ниже </a:t>
            </a:r>
            <a:r>
              <a:rPr lang="ru-RU" sz="2000" b="1" dirty="0" err="1">
                <a:latin typeface="+mn-lt"/>
              </a:rPr>
              <a:t>среднероссийских</a:t>
            </a:r>
            <a:r>
              <a:rPr lang="ru-RU" sz="2000" b="1" dirty="0">
                <a:latin typeface="+mn-lt"/>
              </a:rPr>
              <a:t> 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по всем 13 предметам</a:t>
            </a:r>
          </a:p>
          <a:p>
            <a:pPr algn="ctr">
              <a:defRPr/>
            </a:pPr>
            <a:endParaRPr lang="ru-RU" sz="2000" b="1" dirty="0">
              <a:latin typeface="+mn-lt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FC062-F05E-4950-B0B8-F698F3DB3A9D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1500" y="1143000"/>
            <a:ext cx="8643938" cy="355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Департамент надзора и контроля в сфере образования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Стандарты начального образования нового поколения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Переход на нормативное финансирование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Новые образовательные проекты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«Основы лидерства»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«Слепая десятипальцевая печать»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«Живая инновация»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Результаты участия в олимпиадах и ЕГЭ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Реализация в г.Казани федерального проекта «Школьное питание»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D4756-966C-4453-95E6-987958FE7498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41AFEE7-85E6-4819-B22D-199B116F450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6759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2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67593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Результаты 2009 года</a:t>
            </a:r>
          </a:p>
        </p:txBody>
      </p:sp>
      <p:sp>
        <p:nvSpPr>
          <p:cNvPr id="67595" name="TextBox 14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" y="1143000"/>
            <a:ext cx="8643938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Департамент надзора и контроля в сфере образования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Стандарты начального образования нового поколения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Переход на нормативное финансирование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Новые образовательные проекты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«Основы лидерства»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«Слепая десятипальцевая печать»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«Живая инновация»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Результаты участия в олимпиадах и ЕГЭ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2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1500" y="1143000"/>
            <a:ext cx="8643938" cy="3940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Департамент надзора и контроля в сфере образования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Стандарты начального образования нового поколения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Переход на нормативное финансирование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Новые образовательные проекты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«Основы лидерства»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«Слепая десятипальцевая печать»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«Живая инновация»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Результаты участия в олимпиадах и ЕГЭ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Реализация в г.Казани федерального проекта «Школьное питание»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Новая система аттестации учителей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62AF2-A6F6-4C6E-80BE-0C9F2EF8E7EA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41ACDD5-18BB-4227-836A-187C65A4541F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0661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7066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4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70665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Результаты 2009 года</a:t>
            </a:r>
          </a:p>
        </p:txBody>
      </p:sp>
      <p:sp>
        <p:nvSpPr>
          <p:cNvPr id="70667" name="TextBox 14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" y="1143000"/>
            <a:ext cx="8643938" cy="355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Департамент надзора и контроля в сфере образования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Стандарты начального образования нового поколения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Переход на нормативное финансирование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Новые образовательные проекты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«Основы лидерства»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«Слепая десятипальцевая печать»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«Живая инновация»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Результаты участия в олимпиадах и ЕГЭ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Реализация в г.Казани федерального проекта «Школьное питание»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2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71682" name="Picture 13"/>
          <p:cNvPicPr>
            <a:picLocks noChangeAspect="1" noChangeArrowheads="1"/>
          </p:cNvPicPr>
          <p:nvPr/>
        </p:nvPicPr>
        <p:blipFill>
          <a:blip r:embed="rId3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pic>
        <p:nvPicPr>
          <p:cNvPr id="71683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TextBox 9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71686" name="TextBox 10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57188" y="1714488"/>
            <a:ext cx="85725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Аттестация учителей </a:t>
            </a:r>
            <a:r>
              <a:rPr lang="en-US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</a:b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2009г.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D7678-6024-4622-9C16-A96E2A18C003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graphicFrame>
        <p:nvGraphicFramePr>
          <p:cNvPr id="13" name="Диаграмма 12"/>
          <p:cNvGraphicFramePr>
            <a:graphicFrameLocks noGrp="1"/>
          </p:cNvGraphicFramePr>
          <p:nvPr/>
        </p:nvGraphicFramePr>
        <p:xfrm>
          <a:off x="-319122" y="500042"/>
          <a:ext cx="9463122" cy="561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series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1500" y="1143000"/>
            <a:ext cx="8643938" cy="432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Департамент надзора и контроля в сфере образования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Стандарты начального образования нового поколения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Переход на нормативное финансирование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Новые образовательные проекты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«Основы лидерства»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«Слепая десятипальцевая печать»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«Живая инновация»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Результаты участия в олимпиадах и ЕГЭ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Реализация в г.Казани федерального проекта «Школьное питание»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Новая система аттестации учителей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Развитие сети автономных образовательных  учреждений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1833-35F0-4CBA-94DA-278FFB250D88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B7C8FB0-88F6-4C50-9F67-9C1E336CD5D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3733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7373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6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73737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Результаты 2009 года</a:t>
            </a:r>
          </a:p>
        </p:txBody>
      </p:sp>
      <p:sp>
        <p:nvSpPr>
          <p:cNvPr id="73739" name="TextBox 14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" y="1143000"/>
            <a:ext cx="8643938" cy="3940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Департамент надзора и контроля в сфере образования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Стандарты начального образования нового поколения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Переход на нормативное финансирование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Новые образовательные проекты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«Основы лидерства»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«Слепая десятипальцевая печать»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«Живая инновация»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Результаты участия в олимпиадах и ЕГЭ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Реализация в г.Казани федерального проекта «Школьное питание»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Новая система аттестации учителей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2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3"/>
          <p:cNvSpPr>
            <a:spLocks noGrp="1"/>
          </p:cNvSpPr>
          <p:nvPr>
            <p:ph type="title"/>
          </p:nvPr>
        </p:nvSpPr>
        <p:spPr>
          <a:xfrm>
            <a:off x="442913" y="274638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6600FF"/>
                </a:solidFill>
              </a:rPr>
              <a:t>Автономные </a:t>
            </a:r>
            <a:br>
              <a:rPr lang="ru-RU" sz="2800" b="1" dirty="0" smtClean="0">
                <a:solidFill>
                  <a:srgbClr val="6600FF"/>
                </a:solidFill>
              </a:rPr>
            </a:br>
            <a:r>
              <a:rPr lang="ru-RU" sz="2800" b="1" dirty="0" smtClean="0">
                <a:solidFill>
                  <a:srgbClr val="6600FF"/>
                </a:solidFill>
              </a:rPr>
              <a:t>образовательные учреждения</a:t>
            </a:r>
          </a:p>
        </p:txBody>
      </p:sp>
      <p:sp>
        <p:nvSpPr>
          <p:cNvPr id="74755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74756" name="Picture 13"/>
          <p:cNvPicPr>
            <a:picLocks noChangeAspect="1" noChangeArrowheads="1"/>
          </p:cNvPicPr>
          <p:nvPr/>
        </p:nvPicPr>
        <p:blipFill>
          <a:blip r:embed="rId3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pic>
        <p:nvPicPr>
          <p:cNvPr id="7475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TextBox 9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74760" name="TextBox 10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3F228-3624-44F2-A827-85F2185B3216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graphicFrame>
        <p:nvGraphicFramePr>
          <p:cNvPr id="75090" name="Group 338"/>
          <p:cNvGraphicFramePr>
            <a:graphicFrameLocks noGrp="1"/>
          </p:cNvGraphicFramePr>
          <p:nvPr/>
        </p:nvGraphicFramePr>
        <p:xfrm>
          <a:off x="1036638" y="2128838"/>
          <a:ext cx="7070725" cy="2604135"/>
        </p:xfrm>
        <a:graphic>
          <a:graphicData uri="http://schemas.openxmlformats.org/drawingml/2006/table">
            <a:tbl>
              <a:tblPr/>
              <a:tblGrid>
                <a:gridCol w="609600"/>
                <a:gridCol w="3743325"/>
                <a:gridCol w="1270000"/>
                <a:gridCol w="1447800"/>
              </a:tblGrid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образовательного учреждения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создано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в 2009 г.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Дошкольные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дополнительного образования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НПО/СПО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1500" y="1143000"/>
            <a:ext cx="8643938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Департамент надзора и контроля в сфере образования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Стандарты начального образования нового поколения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Переход на нормативное финансирование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Новые образовательные проекты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«Основы лидерства»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«Слепая десятипальцевая печать»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«Живая инновация»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Результаты участия в олимпиадах и ЕГЭ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Реализация в г.Казани федерального проекта «Школьное питание»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Новая система аттестации учителей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Развитие сети автономных образовательных  учреждений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Участие в федеральных конкурсах НПО/СПО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216D2-E0FA-4D69-87AF-6A431ABCAC7A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337402-4D8A-4134-9E49-8C0E743CD69F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6805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7680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8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76809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Результаты 2009 года</a:t>
            </a:r>
          </a:p>
        </p:txBody>
      </p:sp>
      <p:sp>
        <p:nvSpPr>
          <p:cNvPr id="76811" name="TextBox 14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" y="1143000"/>
            <a:ext cx="8643938" cy="432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Департамент надзора и контроля в сфере образования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Стандарты начального образования нового поколения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Переход на нормативное финансирование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Новые образовательные проекты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«Основы лидерства»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«Слепая десятипальцевая печать»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«Живая инновация»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Результаты участия в олимпиадах и ЕГЭ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Реализация в г.Казани федерального проекта «Школьное питание»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Новая система аттестации учителей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Развитие сети автономных образовательных  учреждений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2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77826" name="Picture 13"/>
          <p:cNvPicPr>
            <a:picLocks noChangeAspect="1" noChangeArrowheads="1"/>
          </p:cNvPicPr>
          <p:nvPr/>
        </p:nvPicPr>
        <p:blipFill>
          <a:blip r:embed="rId3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pic>
        <p:nvPicPr>
          <p:cNvPr id="7782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TextBox 9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77830" name="TextBox 10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77831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6600FF"/>
                </a:solidFill>
              </a:rPr>
              <a:t>Участие в федеральных </a:t>
            </a:r>
            <a:br>
              <a:rPr lang="ru-RU" sz="2800" b="1" dirty="0" smtClean="0">
                <a:solidFill>
                  <a:srgbClr val="6600FF"/>
                </a:solidFill>
              </a:rPr>
            </a:br>
            <a:r>
              <a:rPr lang="ru-RU" sz="2800" b="1" dirty="0" smtClean="0">
                <a:solidFill>
                  <a:srgbClr val="6600FF"/>
                </a:solidFill>
              </a:rPr>
              <a:t>конкурсах НПО/СПО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FB95D-D6D6-41A3-AEA7-96C9FEAA122A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2191400"/>
            <a:ext cx="5881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+mn-lt"/>
              </a:rPr>
              <a:t>За </a:t>
            </a:r>
            <a:r>
              <a:rPr lang="ru-RU" sz="2800" dirty="0" smtClean="0">
                <a:latin typeface="+mn-lt"/>
              </a:rPr>
              <a:t>2007-2009 </a:t>
            </a:r>
            <a:r>
              <a:rPr lang="ru-RU" sz="2800" dirty="0" smtClean="0">
                <a:latin typeface="+mn-lt"/>
              </a:rPr>
              <a:t>гг. - 26 победителей</a:t>
            </a:r>
            <a:endParaRPr lang="ru-RU" sz="2800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048656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Каждый 12-й победитель - из Республики Татарстан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1500" y="1143000"/>
            <a:ext cx="8643938" cy="509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Департамент надзора и контроля в сфере образования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Стандарты начального образования нового поколения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Переход на нормативное финансирование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Новые образовательные проекты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«Основы лидерства»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«Слепая десятипальцевая печать»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«Живая инновация»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Результаты участия в олимпиадах и ЕГЭ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Реализация в г.Казани федерального проекта «Школьное питание»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Новая система аттестации учителей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Развитие сети автономных образовательных  учреждений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Участие в федеральных конкурсах НПО/СПО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latin typeface="+mn-lt"/>
              </a:rPr>
              <a:t>  Федеральный и национально-исследовательские университеты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7B553-ECBB-4346-9A02-AAC79447347D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10BE5B5-8AFB-4BAC-8411-88DCB162843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9877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7987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0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79881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Результаты 2009 года</a:t>
            </a:r>
          </a:p>
        </p:txBody>
      </p:sp>
      <p:sp>
        <p:nvSpPr>
          <p:cNvPr id="79883" name="TextBox 14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" y="1149367"/>
            <a:ext cx="8643938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Департамент надзора и контроля в сфере образования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Стандарты начального образования нового поколения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Переход на нормативное финансирование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Новые образовательные проекты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«Основы лидерства»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«Слепая десятипальцевая печать»</a:t>
            </a:r>
          </a:p>
          <a:p>
            <a:pPr lvl="1"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«Живая инновация»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Результаты участия в олимпиадах и ЕГЭ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Реализация в г.Казани федерального проекта «Школьное питание»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Новая система аттестации учителей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Развитие сети автономных образовательных  учреждений</a:t>
            </a:r>
          </a:p>
          <a:p>
            <a:pPr>
              <a:lnSpc>
                <a:spcPts val="3000"/>
              </a:lnSpc>
              <a:buFontTx/>
              <a:buChar char="–"/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  Участие в федеральных конкурсах НПО/СПО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2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428625" y="1643063"/>
            <a:ext cx="85725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>
              <a:buFont typeface="Wingdings" pitchFamily="2" charset="2"/>
              <a:buNone/>
            </a:pPr>
            <a:endParaRPr lang="ru-RU" sz="2800" b="1" dirty="0">
              <a:latin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ru-RU" sz="2400" b="1" dirty="0">
                <a:latin typeface="Tahoma" pitchFamily="34" charset="0"/>
                <a:cs typeface="Tahoma" pitchFamily="34" charset="0"/>
              </a:rPr>
              <a:t>	</a:t>
            </a:r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Утверждена </a:t>
            </a:r>
            <a:r>
              <a:rPr lang="ru-RU" sz="2400" b="1" dirty="0">
                <a:latin typeface="Tahoma" pitchFamily="34" charset="0"/>
                <a:cs typeface="Tahoma" pitchFamily="34" charset="0"/>
              </a:rPr>
              <a:t>Президентом РФ 04.02.2010 г.</a:t>
            </a:r>
          </a:p>
          <a:p>
            <a:pPr marL="609600" indent="-609600">
              <a:lnSpc>
                <a:spcPct val="150000"/>
              </a:lnSpc>
            </a:pPr>
            <a:r>
              <a:rPr lang="ru-RU" sz="2400" b="1" dirty="0">
                <a:latin typeface="Tahoma" pitchFamily="34" charset="0"/>
                <a:cs typeface="Tahoma" pitchFamily="34" charset="0"/>
              </a:rPr>
              <a:t>	Перечень поручений Президента РФ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:</a:t>
            </a:r>
            <a:r>
              <a:rPr lang="ru-RU" sz="2400" b="1" dirty="0">
                <a:latin typeface="Tahoma" pitchFamily="34" charset="0"/>
                <a:cs typeface="Tahoma" pitchFamily="34" charset="0"/>
              </a:rPr>
              <a:t>	</a:t>
            </a:r>
          </a:p>
          <a:p>
            <a:pPr marL="609600" indent="-609600">
              <a:lnSpc>
                <a:spcPct val="150000"/>
              </a:lnSpc>
            </a:pPr>
            <a:r>
              <a:rPr lang="ru-RU" sz="2400" b="1" dirty="0">
                <a:latin typeface="Tahoma" pitchFamily="34" charset="0"/>
                <a:cs typeface="Tahoma" pitchFamily="34" charset="0"/>
              </a:rPr>
              <a:t>	</a:t>
            </a:r>
            <a:r>
              <a:rPr lang="ru-RU" sz="2800" b="1" dirty="0">
                <a:latin typeface="Monotype Corsiva" pitchFamily="66" charset="0"/>
                <a:cs typeface="Tahoma" pitchFamily="34" charset="0"/>
              </a:rPr>
              <a:t>«Рекомендовать органам государственной власти субъектов РФ:</a:t>
            </a:r>
            <a:br>
              <a:rPr lang="ru-RU" sz="2800" b="1" dirty="0">
                <a:latin typeface="Monotype Corsiva" pitchFamily="66" charset="0"/>
                <a:cs typeface="Tahoma" pitchFamily="34" charset="0"/>
              </a:rPr>
            </a:br>
            <a:r>
              <a:rPr lang="ru-RU" sz="2800" b="1" dirty="0">
                <a:latin typeface="Monotype Corsiva" pitchFamily="66" charset="0"/>
                <a:cs typeface="Tahoma" pitchFamily="34" charset="0"/>
              </a:rPr>
              <a:t>... разработать региональные планы по модернизации общего образования на 2010-2015 годы»</a:t>
            </a:r>
            <a:endParaRPr lang="ru-RU" sz="2400" b="1" dirty="0">
              <a:latin typeface="Monotype Corsiva" pitchFamily="66" charset="0"/>
              <a:cs typeface="Tahoma" pitchFamily="34" charset="0"/>
            </a:endParaRPr>
          </a:p>
        </p:txBody>
      </p: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-50800" y="6257925"/>
            <a:ext cx="192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1400">
                <a:solidFill>
                  <a:schemeClr val="bg1"/>
                </a:solidFill>
              </a:rPr>
              <a:t>Комиссия при Президенте РТ</a:t>
            </a:r>
            <a:endParaRPr lang="ru-RU" sz="1400">
              <a:solidFill>
                <a:schemeClr val="bg1"/>
              </a:solidFill>
            </a:endParaRPr>
          </a:p>
        </p:txBody>
      </p:sp>
      <p:pic>
        <p:nvPicPr>
          <p:cNvPr id="35844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121443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6600FF"/>
                </a:solidFill>
                <a:latin typeface="+mj-lt"/>
              </a:rPr>
              <a:t>Национальная образовательная инициатива "Наша новая школа"</a:t>
            </a:r>
          </a:p>
        </p:txBody>
      </p:sp>
      <p:pic>
        <p:nvPicPr>
          <p:cNvPr id="3584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Box 2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35849" name="TextBox 2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09A89-AE69-4CD1-BDB4-55EB8BCA41C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5" descr="Kazan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44675"/>
            <a:ext cx="82073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8089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TextBox 6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80902" name="TextBox 7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785813" y="214313"/>
            <a:ext cx="741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С 30 октября по 2 ноября 2009 года </a:t>
            </a:r>
            <a:br>
              <a:rPr lang="ru-RU" sz="24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в Казани прошла 38-я встреча </a:t>
            </a:r>
            <a:br>
              <a:rPr lang="ru-RU" sz="24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«Группы Карнеги»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E2706-6BC2-4CC3-9E11-C37384E41C0B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2D9C2-525B-44B1-9801-DD074987FD3B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46A6749-B649-4B51-A8C9-29EB180C9F81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1924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8192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81928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Задачи 20</a:t>
            </a:r>
            <a:r>
              <a:rPr lang="en-US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10</a:t>
            </a: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 года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25" y="1603375"/>
            <a:ext cx="9215438" cy="409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Год учителя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Завершение разработки и запуск </a:t>
            </a:r>
            <a:r>
              <a:rPr lang="ru-RU" sz="2000" dirty="0" smtClean="0">
                <a:latin typeface="+mn-lt"/>
              </a:rPr>
              <a:t>Стратегии </a:t>
            </a:r>
            <a:r>
              <a:rPr lang="ru-RU" sz="2000" dirty="0">
                <a:latin typeface="+mn-lt"/>
              </a:rPr>
              <a:t>развития образования РТ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Новая системы подготовки, переподготовки и аттестации учителей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Единая база данных системы образования в РТ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Стандарты нового поколения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Дистанционное образование для малокомплектных школ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ФЗ «Об образовании в Российской </a:t>
            </a:r>
            <a:r>
              <a:rPr lang="ru-RU" sz="2000" dirty="0" smtClean="0">
                <a:latin typeface="+mn-lt"/>
              </a:rPr>
              <a:t>Федерации»</a:t>
            </a:r>
            <a:endParaRPr lang="ru-RU" sz="2000" dirty="0">
              <a:latin typeface="+mn-lt"/>
            </a:endParaRP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Модернизация программы «Алгарыш»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Новая система оплаты труда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Единое электронное образовательное пространство РТ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Международная сеть школ-партнёров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Проведение ЕГЭ в 11 и 9 классах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Подготовка кадров для универсиады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7B093-3EA6-4ABC-B370-7A4E0964A552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59A546-0D68-4ADB-B302-13187A2665BA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2948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8294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82952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Задачи 20</a:t>
            </a:r>
            <a:r>
              <a:rPr lang="en-US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10</a:t>
            </a: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 года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25" y="1603375"/>
            <a:ext cx="92154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Год учителя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Заголовок 1"/>
          <p:cNvSpPr>
            <a:spLocks noGrp="1"/>
          </p:cNvSpPr>
          <p:nvPr>
            <p:ph type="ctrTitle"/>
          </p:nvPr>
        </p:nvSpPr>
        <p:spPr>
          <a:xfrm>
            <a:off x="714375" y="1214438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6600FF"/>
                </a:solidFill>
              </a:rPr>
              <a:t>Год учителя в Республике Татарстан</a:t>
            </a: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2835275"/>
            <a:ext cx="14287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4" descr="Z:\Common\ОТДЕЛ РАЗВИТИЯ ИНФОРМАЦИОННЫХ ТЕХНОЛОГИЙ В ОБРАЗОВАНИИ\ДЛЯ САЙТА (Материалы для размещения)\ПРЕСС-ЦЕНТР\Банер\н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7" descr="Z:\Common\ОРГОТДЕЛ\КОРЧАГИНА\ИТОГОВАЯ КОЛЛЕГИЯ 2010\слайд по Году Учителя\126356550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42852"/>
            <a:ext cx="333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Z:\Common\ОРГОТДЕЛ\КОРЧАГИНА\ИТОГОВАЯ КОЛЛЕГИЯ 2010\слайд по Году Учителя\слайд для министра\IMG_0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428736"/>
            <a:ext cx="307181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8541E-934F-4A94-9BC5-D28F93B6D955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pic>
        <p:nvPicPr>
          <p:cNvPr id="10" name="Picture 3" descr="C:\Documents and Settings\Игорь\Рабочий стол\view_48439_tat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643050"/>
            <a:ext cx="3000396" cy="199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Z:\Common\ОРГОТДЕЛ\КОРЧАГИНА\ИТОГОВАЯ КОЛЛЕГИЯ 2010\слайд по Году Учителя\IMG_52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3071810"/>
            <a:ext cx="39655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FADE-AB83-43F9-9AF4-FBB08BC47FCD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339EB7-5FE2-435D-8321-E0DA24E1343F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0116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9011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9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90120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Задачи 20</a:t>
            </a:r>
            <a:r>
              <a:rPr lang="en-US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10</a:t>
            </a: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 года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25" y="1603375"/>
            <a:ext cx="92154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Год учителя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Завершение разработки и запуск </a:t>
            </a:r>
            <a:r>
              <a:rPr lang="ru-RU" sz="2000" dirty="0" smtClean="0">
                <a:latin typeface="+mn-lt"/>
              </a:rPr>
              <a:t>Стратегии </a:t>
            </a:r>
            <a:r>
              <a:rPr lang="ru-RU" sz="2000" dirty="0">
                <a:latin typeface="+mn-lt"/>
              </a:rPr>
              <a:t>развития образования 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099B6-B4FE-416F-B196-9B120C2C70D4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7D931CC-CF95-43D9-919E-D2F32A1EB52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1140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9114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3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91144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Задачи 20</a:t>
            </a:r>
            <a:r>
              <a:rPr lang="en-US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10</a:t>
            </a: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 года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25" y="1603375"/>
            <a:ext cx="921543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Год учителя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Завершение разработки и запуск </a:t>
            </a:r>
            <a:r>
              <a:rPr lang="ru-RU" sz="2000" dirty="0" smtClean="0">
                <a:latin typeface="+mn-lt"/>
              </a:rPr>
              <a:t>Стратегии </a:t>
            </a:r>
            <a:r>
              <a:rPr lang="ru-RU" sz="2000" dirty="0">
                <a:latin typeface="+mn-lt"/>
              </a:rPr>
              <a:t>развития образования РТ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Новая системы подготовки, переподготовки и аттестации учителей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E07D7-BF0E-4F76-A8D5-9386DB899E44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FF6D393-2601-4D75-B031-38933AC7F37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2164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9216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7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92168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Задачи 20</a:t>
            </a:r>
            <a:r>
              <a:rPr lang="en-US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10</a:t>
            </a: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 года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25" y="1603375"/>
            <a:ext cx="921543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Год учителя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Завершение разработки и запуск </a:t>
            </a:r>
            <a:r>
              <a:rPr lang="ru-RU" sz="2000" dirty="0" smtClean="0">
                <a:latin typeface="+mn-lt"/>
              </a:rPr>
              <a:t>Стратегии </a:t>
            </a:r>
            <a:r>
              <a:rPr lang="ru-RU" sz="2000" dirty="0">
                <a:latin typeface="+mn-lt"/>
              </a:rPr>
              <a:t>развития образования РТ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Новая системы подготовки, переподготовки и аттестации учителей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Единая база данных системы образования в 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allAtOnce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5" name="Object 2"/>
          <p:cNvGraphicFramePr>
            <a:graphicFrameLocks noChangeAspect="1"/>
          </p:cNvGraphicFramePr>
          <p:nvPr/>
        </p:nvGraphicFramePr>
        <p:xfrm>
          <a:off x="304800" y="1785938"/>
          <a:ext cx="8534400" cy="4411662"/>
        </p:xfrm>
        <a:graphic>
          <a:graphicData uri="http://schemas.openxmlformats.org/presentationml/2006/ole">
            <p:oleObj spid="_x0000_s93185" r:id="rId3" imgW="8535140" imgH="4413887" progId="Excel.Sheet.8">
              <p:embed/>
            </p:oleObj>
          </a:graphicData>
        </a:graphic>
      </p:graphicFrame>
      <p:sp>
        <p:nvSpPr>
          <p:cNvPr id="93186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9318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TextBox 7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93190" name="TextBox 8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931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28600"/>
            <a:ext cx="8458200" cy="1470025"/>
          </a:xfrm>
        </p:spPr>
        <p:txBody>
          <a:bodyPr/>
          <a:lstStyle/>
          <a:p>
            <a:r>
              <a:rPr lang="ru-RU" sz="2800" b="1" smtClean="0">
                <a:solidFill>
                  <a:srgbClr val="6600FF"/>
                </a:solidFill>
              </a:rPr>
              <a:t>Очерёдность в дошкольные образовательные учреждения, </a:t>
            </a:r>
            <a:br>
              <a:rPr lang="ru-RU" sz="2800" b="1" smtClean="0">
                <a:solidFill>
                  <a:srgbClr val="6600FF"/>
                </a:solidFill>
              </a:rPr>
            </a:br>
            <a:r>
              <a:rPr lang="ru-RU" sz="2800" b="1" smtClean="0">
                <a:solidFill>
                  <a:srgbClr val="6600FF"/>
                </a:solidFill>
              </a:rPr>
              <a:t>тыс.чел. </a:t>
            </a: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96D9A-47CA-43DC-9061-6244312831E2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5CEF95-8D8C-4D6D-8315-0FB310FF4CC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4212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94213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5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94216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Задачи 20</a:t>
            </a:r>
            <a:r>
              <a:rPr lang="en-US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10</a:t>
            </a: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 года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25" y="1603375"/>
            <a:ext cx="9215438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Год учителя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Завершение разработки и запуск </a:t>
            </a:r>
            <a:r>
              <a:rPr lang="ru-RU" sz="2000" dirty="0" smtClean="0">
                <a:latin typeface="+mn-lt"/>
              </a:rPr>
              <a:t>Стратегии </a:t>
            </a:r>
            <a:r>
              <a:rPr lang="ru-RU" sz="2000" dirty="0">
                <a:latin typeface="+mn-lt"/>
              </a:rPr>
              <a:t>развития образования РТ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Новая системы подготовки, переподготовки и аттестации учителей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Единая база данных системы образования в РТ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Стандарты нового поколения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3DE0F-96FB-4BF6-8A33-1F88A3E4653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2500306"/>
            <a:ext cx="9144000" cy="138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latin typeface="+mn-lt"/>
              </a:rPr>
              <a:t>Комплексная государственная программа развития образования Республики Татарстан </a:t>
            </a:r>
          </a:p>
          <a:p>
            <a:pPr algn="ctr">
              <a:defRPr/>
            </a:pPr>
            <a:r>
              <a:rPr lang="ru-RU" sz="2800" dirty="0">
                <a:latin typeface="+mn-lt"/>
              </a:rPr>
              <a:t>на 2010-2015 гг.</a:t>
            </a:r>
          </a:p>
        </p:txBody>
      </p:sp>
      <p:pic>
        <p:nvPicPr>
          <p:cNvPr id="3482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Box 17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34825" name="TextBox 18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4143380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959100" algn="l"/>
              </a:tabLst>
              <a:defRPr/>
            </a:pPr>
            <a:r>
              <a:rPr lang="ru-RU" sz="2400" dirty="0" smtClean="0">
                <a:latin typeface="Tahoma"/>
              </a:rPr>
              <a:t>Поручение Президента РТ от 24.01.09</a:t>
            </a:r>
            <a:endParaRPr lang="ru-RU" dirty="0"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1358B-AF72-4F87-9649-2C82DA4ED796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212AFA9-88B6-42F9-8F53-F978C73CF07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5236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9523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9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95240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Задачи 20</a:t>
            </a:r>
            <a:r>
              <a:rPr lang="en-US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10</a:t>
            </a: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 года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25" y="1603375"/>
            <a:ext cx="9215438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Год учителя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Завершение разработки и запуск </a:t>
            </a:r>
            <a:r>
              <a:rPr lang="ru-RU" sz="2000" dirty="0" smtClean="0">
                <a:latin typeface="+mn-lt"/>
              </a:rPr>
              <a:t>Стратегии </a:t>
            </a:r>
            <a:r>
              <a:rPr lang="ru-RU" sz="2000" dirty="0">
                <a:latin typeface="+mn-lt"/>
              </a:rPr>
              <a:t>развития образования РТ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Новая системы подготовки, переподготовки и аттестации учителей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Единая база данных системы образования в РТ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Стандарты нового поколения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Дистанционное образование для малокомплектных школ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uiExpand="1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579438" y="432670"/>
            <a:ext cx="7921625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28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Дистанционное обучение </a:t>
            </a:r>
            <a:br>
              <a:rPr lang="ru-RU" sz="28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для малокомплектных школ»</a:t>
            </a:r>
          </a:p>
        </p:txBody>
      </p:sp>
      <p:sp>
        <p:nvSpPr>
          <p:cNvPr id="96258" name="TextBox 40"/>
          <p:cNvSpPr txBox="1">
            <a:spLocks noChangeArrowheads="1"/>
          </p:cNvSpPr>
          <p:nvPr/>
        </p:nvSpPr>
        <p:spPr bwMode="auto">
          <a:xfrm>
            <a:off x="285720" y="1285860"/>
            <a:ext cx="8572559" cy="473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Стадия </a:t>
            </a:r>
            <a:r>
              <a:rPr lang="ru-RU" b="1" dirty="0"/>
              <a:t>1. </a:t>
            </a:r>
            <a:r>
              <a:rPr lang="ru-RU" b="1" dirty="0" err="1"/>
              <a:t>Пилотный</a:t>
            </a:r>
            <a:r>
              <a:rPr lang="ru-RU" b="1" dirty="0"/>
              <a:t> режим</a:t>
            </a:r>
          </a:p>
          <a:p>
            <a:r>
              <a:rPr lang="ru-RU" dirty="0"/>
              <a:t>Определены четыре </a:t>
            </a:r>
            <a:r>
              <a:rPr lang="ru-RU" dirty="0" err="1"/>
              <a:t>пилотных</a:t>
            </a:r>
            <a:r>
              <a:rPr lang="ru-RU" dirty="0"/>
              <a:t> района Республики Татарстан: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ru-RU" i="1" dirty="0" err="1"/>
              <a:t>Апастовский</a:t>
            </a:r>
            <a:r>
              <a:rPr lang="ru-RU" i="1" dirty="0"/>
              <a:t> 		               </a:t>
            </a:r>
            <a:r>
              <a:rPr lang="ru-RU" i="1" dirty="0" err="1"/>
              <a:t>Верхнеуслонский</a:t>
            </a:r>
            <a:endParaRPr lang="ru-RU" i="1" dirty="0"/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ru-RU" i="1" dirty="0" err="1"/>
              <a:t>Камскоустьинский</a:t>
            </a:r>
            <a:r>
              <a:rPr lang="ru-RU" i="1" dirty="0"/>
              <a:t>	               </a:t>
            </a:r>
            <a:r>
              <a:rPr lang="ru-RU" i="1" dirty="0" err="1" smtClean="0"/>
              <a:t>Мамадышский</a:t>
            </a:r>
            <a:endParaRPr lang="ru-RU" b="1" dirty="0"/>
          </a:p>
          <a:p>
            <a:endParaRPr lang="ru-RU" sz="1050" b="1" dirty="0"/>
          </a:p>
          <a:p>
            <a:r>
              <a:rPr lang="ru-RU" b="1" dirty="0"/>
              <a:t>Этапы:</a:t>
            </a:r>
          </a:p>
          <a:p>
            <a:r>
              <a:rPr lang="ru-RU" dirty="0"/>
              <a:t>	12.2009 - 03.2010 –подготовка и обучение педагогов и специалистов</a:t>
            </a:r>
          </a:p>
          <a:p>
            <a:r>
              <a:rPr lang="ru-RU" dirty="0"/>
              <a:t>	04.2010 - 06.2010 – апробация системы дистанционного обучения</a:t>
            </a:r>
          </a:p>
          <a:p>
            <a:r>
              <a:rPr lang="ru-RU" dirty="0"/>
              <a:t>	09.2010 – старт во всех малокомплектных школах </a:t>
            </a:r>
            <a:r>
              <a:rPr lang="ru-RU" dirty="0" err="1"/>
              <a:t>пилотных</a:t>
            </a:r>
            <a:r>
              <a:rPr lang="ru-RU" dirty="0"/>
              <a:t> районов</a:t>
            </a:r>
          </a:p>
          <a:p>
            <a:endParaRPr lang="ru-RU" sz="1050" dirty="0"/>
          </a:p>
          <a:p>
            <a:r>
              <a:rPr lang="ru-RU" b="1" dirty="0"/>
              <a:t>Стадия 2. Основной режим</a:t>
            </a:r>
          </a:p>
          <a:p>
            <a:r>
              <a:rPr lang="ru-RU" dirty="0"/>
              <a:t>Реализация проекта на всей территории Республики Татарстан</a:t>
            </a:r>
          </a:p>
          <a:p>
            <a:endParaRPr lang="ru-RU" sz="1050" b="1" dirty="0"/>
          </a:p>
          <a:p>
            <a:r>
              <a:rPr lang="ru-RU" b="1" dirty="0"/>
              <a:t>Итог проекта:</a:t>
            </a:r>
          </a:p>
          <a:p>
            <a:pPr marL="742950" lvl="1" indent="-285750"/>
            <a:r>
              <a:rPr lang="ru-RU" dirty="0"/>
              <a:t>Обеспечение всеобщего равного доступа к качественному образованию вне зависимости от территориальной удаленности и размеров населенного пункта.</a:t>
            </a:r>
          </a:p>
          <a:p>
            <a:pPr marL="742950" lvl="1" indent="-285750"/>
            <a:r>
              <a:rPr lang="ru-RU" dirty="0"/>
              <a:t>Снижение нагрузки на бюджет за счет оптимизации школьной </a:t>
            </a:r>
            <a:r>
              <a:rPr lang="ru-RU" dirty="0" smtClean="0"/>
              <a:t>сети</a:t>
            </a:r>
            <a:endParaRPr lang="ru-RU" dirty="0"/>
          </a:p>
        </p:txBody>
      </p:sp>
      <p:pic>
        <p:nvPicPr>
          <p:cNvPr id="96259" name="Picture 13"/>
          <p:cNvPicPr>
            <a:picLocks noChangeAspect="1" noChangeArrowheads="1"/>
          </p:cNvPicPr>
          <p:nvPr/>
        </p:nvPicPr>
        <p:blipFill>
          <a:blip r:embed="rId3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96260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759A4-46BA-4B5D-B924-B6420D727584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BFD46-77C0-4FD1-81B4-7641B5636CF4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A65C794-2D0D-463A-96C0-4457A6DAAA4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8308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9830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1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98312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Задачи 20</a:t>
            </a:r>
            <a:r>
              <a:rPr lang="en-US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10</a:t>
            </a: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 года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25" y="1603375"/>
            <a:ext cx="9215438" cy="224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Год учителя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Завершение разработки и запуск </a:t>
            </a:r>
            <a:r>
              <a:rPr lang="ru-RU" sz="2000" dirty="0" smtClean="0">
                <a:latin typeface="+mn-lt"/>
              </a:rPr>
              <a:t>Стратегии </a:t>
            </a:r>
            <a:r>
              <a:rPr lang="ru-RU" sz="2000" dirty="0">
                <a:latin typeface="+mn-lt"/>
              </a:rPr>
              <a:t>развития образования РТ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Новая системы подготовки, переподготовки и аттестации учителей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Единая база данных системы образования в РТ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Стандарты нового поколения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Дистанционное образование для малокомплектных школ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ФЗ «Об образовании в Российской </a:t>
            </a:r>
            <a:r>
              <a:rPr lang="ru-RU" sz="2000" dirty="0" smtClean="0">
                <a:latin typeface="+mn-lt"/>
              </a:rPr>
              <a:t>Федерации»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allAtOnce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2FF7D-5822-45C7-807E-BE0663025D52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AFB2117-844A-4BFB-88FE-BD592265637A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9332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99333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5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99336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Задачи 20</a:t>
            </a:r>
            <a:r>
              <a:rPr lang="en-US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10</a:t>
            </a: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 года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25" y="1603375"/>
            <a:ext cx="9215438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Год учителя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Завершение разработки и запуск </a:t>
            </a:r>
            <a:r>
              <a:rPr lang="ru-RU" sz="2000" dirty="0" smtClean="0">
                <a:latin typeface="+mn-lt"/>
              </a:rPr>
              <a:t>Стратегии </a:t>
            </a:r>
            <a:r>
              <a:rPr lang="ru-RU" sz="2000" dirty="0">
                <a:latin typeface="+mn-lt"/>
              </a:rPr>
              <a:t>развития образования РТ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Новая системы подготовки, переподготовки и аттестации учителей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Единая база данных системы образования в РТ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Стандарты нового поколения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Дистанционное образование для малокомплектных школ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ФЗ «Об образовании в Российской </a:t>
            </a:r>
            <a:r>
              <a:rPr lang="ru-RU" sz="2000" dirty="0" smtClean="0">
                <a:latin typeface="+mn-lt"/>
              </a:rPr>
              <a:t>Федерации»</a:t>
            </a:r>
            <a:endParaRPr lang="ru-RU" sz="2000" dirty="0">
              <a:latin typeface="+mn-lt"/>
            </a:endParaRP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Модернизация программы «Алгарыш»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allAtOnce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C2330-8452-4B82-A07D-093B14582EAE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76479B2-DCD6-4C58-AD6E-FB86399C3E4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0356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10035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9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100360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Задачи 20</a:t>
            </a:r>
            <a:r>
              <a:rPr lang="en-US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10</a:t>
            </a: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 года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25" y="1603375"/>
            <a:ext cx="9215438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Год учителя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Завершение разработки и запуск </a:t>
            </a:r>
            <a:r>
              <a:rPr lang="ru-RU" sz="2000" dirty="0" smtClean="0">
                <a:latin typeface="+mn-lt"/>
              </a:rPr>
              <a:t>Стратегии </a:t>
            </a:r>
            <a:r>
              <a:rPr lang="ru-RU" sz="2000" dirty="0">
                <a:latin typeface="+mn-lt"/>
              </a:rPr>
              <a:t>развития образования РТ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Новая системы подготовки, переподготовки и аттестации учителей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Единая база данных системы образования в РТ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Стандарты нового поколения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Дистанционное образование для малокомплектных </a:t>
            </a:r>
            <a:r>
              <a:rPr lang="ru-RU" sz="2000" dirty="0" smtClean="0">
                <a:latin typeface="+mn-lt"/>
              </a:rPr>
              <a:t>школ  </a:t>
            </a:r>
          </a:p>
          <a:p>
            <a:pPr>
              <a:buFontTx/>
              <a:buChar char="–"/>
              <a:defRPr/>
            </a:pPr>
            <a:r>
              <a:rPr lang="ru-RU" sz="2000" dirty="0" smtClean="0">
                <a:latin typeface="+mn-lt"/>
              </a:rPr>
              <a:t>  ФЗ </a:t>
            </a:r>
            <a:r>
              <a:rPr lang="ru-RU" sz="2000" dirty="0">
                <a:latin typeface="+mn-lt"/>
              </a:rPr>
              <a:t>«Об образовании в Российской </a:t>
            </a:r>
            <a:r>
              <a:rPr lang="ru-RU" sz="2000" dirty="0" smtClean="0">
                <a:latin typeface="+mn-lt"/>
              </a:rPr>
              <a:t>Федерации»</a:t>
            </a:r>
            <a:endParaRPr lang="ru-RU" sz="2000" dirty="0">
              <a:latin typeface="+mn-lt"/>
            </a:endParaRP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Модернизация программы «Алгарыш»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Новая система оплаты труда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allAtOnce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DBBDD-899E-4D50-A42D-DD1260474ED3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62366B-25CD-4703-AED0-67EC6EB842B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1380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10138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3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101384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Задачи 20</a:t>
            </a:r>
            <a:r>
              <a:rPr lang="en-US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10</a:t>
            </a: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 года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25" y="1603375"/>
            <a:ext cx="9215438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Год учителя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Завершение разработки и запуск </a:t>
            </a:r>
            <a:r>
              <a:rPr lang="ru-RU" sz="2000" dirty="0" smtClean="0">
                <a:latin typeface="+mn-lt"/>
              </a:rPr>
              <a:t>Стратегии </a:t>
            </a:r>
            <a:r>
              <a:rPr lang="ru-RU" sz="2000" dirty="0">
                <a:latin typeface="+mn-lt"/>
              </a:rPr>
              <a:t>развития образования РТ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Новая системы подготовки, переподготовки и аттестации учителей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Единая база данных системы образования в РТ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Стандарты нового поколения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Дистанционное образование для малокомплектных школ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ФЗ «Об образовании в Российской </a:t>
            </a:r>
            <a:r>
              <a:rPr lang="ru-RU" sz="2000" dirty="0" smtClean="0">
                <a:latin typeface="+mn-lt"/>
              </a:rPr>
              <a:t>Федерации»</a:t>
            </a:r>
            <a:endParaRPr lang="ru-RU" sz="2000" dirty="0">
              <a:latin typeface="+mn-lt"/>
            </a:endParaRP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Модернизация программы «Алгарыш»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Новая система оплаты труда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Единое электронное образовательное пространство 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allAtOnce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60"/>
          <p:cNvSpPr>
            <a:spLocks noChangeArrowheads="1"/>
          </p:cNvSpPr>
          <p:nvPr/>
        </p:nvSpPr>
        <p:spPr bwMode="auto">
          <a:xfrm>
            <a:off x="-122238" y="64214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339" name="Group 3"/>
          <p:cNvGraphicFramePr>
            <a:graphicFrameLocks noGrp="1"/>
          </p:cNvGraphicFramePr>
          <p:nvPr>
            <p:ph idx="4294967295"/>
          </p:nvPr>
        </p:nvGraphicFramePr>
        <p:xfrm>
          <a:off x="323850" y="981075"/>
          <a:ext cx="8604250" cy="5472114"/>
        </p:xfrm>
        <a:graphic>
          <a:graphicData uri="http://schemas.openxmlformats.org/drawingml/2006/table">
            <a:tbl>
              <a:tblPr/>
              <a:tblGrid>
                <a:gridCol w="2151063"/>
                <a:gridCol w="2152650"/>
                <a:gridCol w="2149475"/>
                <a:gridCol w="2151062"/>
              </a:tblGrid>
              <a:tr h="1033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Официальные сайты образовательных учреждений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(более 2000)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Виртуальные методические объединения учителей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(около 20 объединений)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Виртуальные факультативы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школьников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 около 20 факультативов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Дистанционное образование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</a:tr>
              <a:tr h="217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Местоположение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Управление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Структура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Профиль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Расписание занятий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Доска объявлений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Виртуальная приемная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Ссылки на альтернативные сайты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Информация об учителях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План работы методобъединения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График дежурства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Видеоролики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Статья для обсуждения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Блоги ведущих педагогов по предмету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База дидактических материалов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(Учебных объектов)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Программа обучения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Сетевые конкурсы и проекты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Видеоролики с выступлениями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ведущих преподавателей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Блог предметников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База результатов работы по сетевым конкурсам и проектам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Виртуальная среда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серверах районов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Размещение образовательного контента на сервере  РЦИМК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</a:tr>
              <a:tr h="1341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Web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-мониторинг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Портфолио учащегося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Портфолио педагога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Журнал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Дневник учащегося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Дополнительные сервисы: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Skype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-чат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Wiki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-среда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e-mail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Дополнительные сервисы: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e-mail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ЦОР РФ и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ресурсы Образовательного портала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МОН РТ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Рассылка родителям по SMS сведений об успеваемости и пропусках уроков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54" name="Rectangle 4"/>
          <p:cNvSpPr>
            <a:spLocks noChangeArrowheads="1"/>
          </p:cNvSpPr>
          <p:nvPr/>
        </p:nvSpPr>
        <p:spPr bwMode="auto">
          <a:xfrm>
            <a:off x="1006475" y="76200"/>
            <a:ext cx="77422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Структура единой электронной образовательной среды Республики Татарстан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71BC3-037F-4372-8EA3-3E786CB08E1D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218CF-F4C3-44D7-B75D-5791872D75DA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  <p:pic>
        <p:nvPicPr>
          <p:cNvPr id="103426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2D3D56D-2DD7-4C6C-BD18-9FD2FCE87BE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3428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10342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1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103432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Задачи 20</a:t>
            </a:r>
            <a:r>
              <a:rPr lang="en-US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10</a:t>
            </a: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 года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25" y="1603375"/>
            <a:ext cx="9215438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Год учителя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Завершение разработки и запуск </a:t>
            </a:r>
            <a:r>
              <a:rPr lang="ru-RU" sz="2000" dirty="0" smtClean="0">
                <a:latin typeface="+mn-lt"/>
              </a:rPr>
              <a:t>Стратегии </a:t>
            </a:r>
            <a:r>
              <a:rPr lang="ru-RU" sz="2000" dirty="0">
                <a:latin typeface="+mn-lt"/>
              </a:rPr>
              <a:t>развития образования РТ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Новая системы подготовки, переподготовки и аттестации учителей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Единая база данных системы образования в РТ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Стандарты нового поколения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Дистанционное образование для малокомплектных школ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ФЗ «Об образовании в Российской </a:t>
            </a:r>
            <a:r>
              <a:rPr lang="ru-RU" sz="2000" dirty="0" smtClean="0">
                <a:latin typeface="+mn-lt"/>
              </a:rPr>
              <a:t>Федерации</a:t>
            </a:r>
            <a:r>
              <a:rPr lang="ru-RU" sz="2000" dirty="0">
                <a:latin typeface="+mn-lt"/>
              </a:rPr>
              <a:t>»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Модернизация программы «Алгарыш»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Новая система оплаты труда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Единое электронное образовательное пространство РТ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Международная сеть школ-партнёров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allAtOnce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0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6286500" y="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0" name="Picture 9"/>
          <p:cNvPicPr>
            <a:picLocks noChangeAspect="1" noChangeArrowheads="1"/>
          </p:cNvPicPr>
          <p:nvPr/>
        </p:nvPicPr>
        <p:blipFill>
          <a:blip r:embed="rId3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3203575" y="0"/>
            <a:ext cx="314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12"/>
          <p:cNvPicPr>
            <a:picLocks noChangeAspect="1" noChangeArrowheads="1"/>
          </p:cNvPicPr>
          <p:nvPr/>
        </p:nvPicPr>
        <p:blipFill>
          <a:blip r:embed="rId4" cstate="print">
            <a:lum bright="50000" contrast="-70000"/>
          </a:blip>
          <a:srcRect b="5292"/>
          <a:stretch>
            <a:fillRect/>
          </a:stretch>
        </p:blipFill>
        <p:spPr bwMode="auto">
          <a:xfrm>
            <a:off x="4356100" y="3457575"/>
            <a:ext cx="47879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11"/>
          <p:cNvPicPr>
            <a:picLocks noChangeAspect="1" noChangeArrowheads="1"/>
          </p:cNvPicPr>
          <p:nvPr/>
        </p:nvPicPr>
        <p:blipFill>
          <a:blip r:embed="rId5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32194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8" descr="Картинка 2 из 2566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3560763"/>
            <a:ext cx="4392613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-142875"/>
            <a:ext cx="9144000" cy="1143000"/>
          </a:xfrm>
        </p:spPr>
        <p:txBody>
          <a:bodyPr/>
          <a:lstStyle/>
          <a:p>
            <a:r>
              <a:rPr lang="ru-RU" sz="2800" b="1" smtClean="0">
                <a:solidFill>
                  <a:srgbClr val="6600FF"/>
                </a:solidFill>
              </a:rPr>
              <a:t>МЕЖДУНАРОДНОЕ СОТРУДНИЧЕСТВО ШКОЛ</a:t>
            </a:r>
          </a:p>
        </p:txBody>
      </p:sp>
      <p:sp>
        <p:nvSpPr>
          <p:cNvPr id="104455" name="Подзаголовок 1"/>
          <p:cNvSpPr>
            <a:spLocks noGrp="1"/>
          </p:cNvSpPr>
          <p:nvPr>
            <p:ph idx="4294967295"/>
          </p:nvPr>
        </p:nvSpPr>
        <p:spPr>
          <a:xfrm>
            <a:off x="457200" y="5033963"/>
            <a:ext cx="8229600" cy="1609725"/>
          </a:xfrm>
        </p:spPr>
        <p:txBody>
          <a:bodyPr/>
          <a:lstStyle/>
          <a:p>
            <a:pPr algn="r">
              <a:buFont typeface="Wingdings 2" pitchFamily="18" charset="2"/>
              <a:buNone/>
            </a:pPr>
            <a:r>
              <a:rPr lang="ru-RU" sz="2400" b="1" smtClean="0"/>
              <a:t>.</a:t>
            </a:r>
          </a:p>
        </p:txBody>
      </p:sp>
      <p:sp>
        <p:nvSpPr>
          <p:cNvPr id="10445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7" name="Rectangle 6"/>
          <p:cNvSpPr>
            <a:spLocks noChangeArrowheads="1"/>
          </p:cNvSpPr>
          <p:nvPr/>
        </p:nvSpPr>
        <p:spPr bwMode="auto">
          <a:xfrm>
            <a:off x="0" y="957263"/>
            <a:ext cx="9144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ПРОЕКТ «АССОЦИИРОВАННЫЕ ШКОЛЫ ЮНЕСКО»</a:t>
            </a:r>
          </a:p>
          <a:p>
            <a:pPr>
              <a:buFontTx/>
              <a:buChar char="•"/>
            </a:pPr>
            <a:r>
              <a:rPr lang="ru-RU" sz="2400" b="1" i="1" dirty="0"/>
              <a:t>Школа №36 Авиастроительного района г.Казани</a:t>
            </a:r>
          </a:p>
          <a:p>
            <a:pPr>
              <a:buFontTx/>
              <a:buChar char="•"/>
            </a:pPr>
            <a:r>
              <a:rPr lang="ru-RU" sz="2400" b="1" i="1" dirty="0" err="1"/>
              <a:t>Карадуванская</a:t>
            </a:r>
            <a:r>
              <a:rPr lang="ru-RU" sz="2400" b="1" i="1" dirty="0"/>
              <a:t> школа </a:t>
            </a:r>
            <a:r>
              <a:rPr lang="ru-RU" sz="2400" b="1" i="1" dirty="0" err="1"/>
              <a:t>Балтасинского</a:t>
            </a:r>
            <a:r>
              <a:rPr lang="ru-RU" sz="2400" b="1" i="1" dirty="0"/>
              <a:t> района</a:t>
            </a:r>
          </a:p>
          <a:p>
            <a:pPr>
              <a:buFontTx/>
              <a:buChar char="•"/>
            </a:pPr>
            <a:r>
              <a:rPr lang="ru-RU" sz="2400" b="1" i="1" dirty="0"/>
              <a:t>Планируется участие более 30 школ</a:t>
            </a:r>
          </a:p>
          <a:p>
            <a:endParaRPr lang="ru-RU" sz="2400" b="1" i="1" dirty="0"/>
          </a:p>
          <a:p>
            <a:pPr algn="ctr"/>
            <a:r>
              <a:rPr lang="ru-RU" sz="2800" b="1" dirty="0"/>
              <a:t>Сотрудничество со школами зарубежных </a:t>
            </a:r>
            <a:r>
              <a:rPr lang="ru-RU" sz="2800" b="1" dirty="0" smtClean="0"/>
              <a:t>стран:</a:t>
            </a:r>
            <a:endParaRPr lang="ru-RU" sz="2800" b="1" dirty="0"/>
          </a:p>
          <a:p>
            <a:pPr algn="ctr"/>
            <a:r>
              <a:rPr lang="ru-RU" sz="2000" b="1" dirty="0"/>
              <a:t>ГЕРМАНИЯ-7школ</a:t>
            </a:r>
          </a:p>
          <a:p>
            <a:pPr algn="ctr"/>
            <a:r>
              <a:rPr lang="ru-RU" sz="2000" b="1" dirty="0"/>
              <a:t>США-7 школ</a:t>
            </a:r>
          </a:p>
          <a:p>
            <a:pPr algn="ctr"/>
            <a:r>
              <a:rPr lang="ru-RU" sz="2000" b="1" dirty="0"/>
              <a:t>ВЕЛИКОБРИТАНИЯ-7 школ</a:t>
            </a:r>
          </a:p>
          <a:p>
            <a:pPr algn="ctr"/>
            <a:r>
              <a:rPr lang="ru-RU" sz="2000" b="1" dirty="0"/>
              <a:t>ФРАНЦИЯ-7 школ</a:t>
            </a:r>
          </a:p>
          <a:p>
            <a:pPr algn="ctr"/>
            <a:r>
              <a:rPr lang="ru-RU" sz="2000" b="1" dirty="0"/>
              <a:t>ПОЛЬША-7 школ</a:t>
            </a:r>
          </a:p>
          <a:p>
            <a:pPr algn="ctr"/>
            <a:r>
              <a:rPr lang="ru-RU" sz="2000" b="1" dirty="0"/>
              <a:t>ТУРЦИЯ -7 школ</a:t>
            </a:r>
          </a:p>
          <a:p>
            <a:pPr algn="ctr"/>
            <a:r>
              <a:rPr lang="ru-RU" sz="2000" b="1" dirty="0"/>
              <a:t>ИЗРАИЛЬ-1 школа</a:t>
            </a:r>
          </a:p>
          <a:p>
            <a:pPr algn="ctr"/>
            <a:r>
              <a:rPr lang="ru-RU" sz="2000" b="1" dirty="0"/>
              <a:t>КИТАЙ-1 школа</a:t>
            </a:r>
          </a:p>
          <a:p>
            <a:pPr algn="ctr"/>
            <a:r>
              <a:rPr lang="ru-RU" sz="2000" b="1" dirty="0"/>
              <a:t>ДАНИЯ-1 школа</a:t>
            </a:r>
          </a:p>
          <a:p>
            <a:pPr algn="ctr"/>
            <a:r>
              <a:rPr lang="ru-RU" sz="2000" b="1" dirty="0"/>
              <a:t>ФИНЛЯНДИЯ-1 школа</a:t>
            </a:r>
          </a:p>
          <a:p>
            <a:endParaRPr lang="ru-RU" sz="2000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6993D-3F35-4539-8EE8-5CE428AEE109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3943D-DA3F-4C7F-A592-D749B729CC7A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39D775C-9461-4E27-B6C1-757F5197846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5476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10547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9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105480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Задачи 20</a:t>
            </a:r>
            <a:r>
              <a:rPr lang="en-US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10</a:t>
            </a: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 года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25" y="1603375"/>
            <a:ext cx="9215438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Год учителя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Завершение разработки и запуск </a:t>
            </a:r>
            <a:r>
              <a:rPr lang="ru-RU" sz="2000" dirty="0" smtClean="0">
                <a:latin typeface="+mn-lt"/>
              </a:rPr>
              <a:t>Стратегии </a:t>
            </a:r>
            <a:r>
              <a:rPr lang="ru-RU" sz="2000" dirty="0">
                <a:latin typeface="+mn-lt"/>
              </a:rPr>
              <a:t>развития образования РТ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Новая системы подготовки, переподготовки и аттестации учителей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Единая база данных системы образования в РТ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Стандарты нового поколения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Дистанционное образование для малокомплектных школ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ФЗ «Об образовании в Российской </a:t>
            </a:r>
            <a:r>
              <a:rPr lang="ru-RU" sz="2000" dirty="0" smtClean="0">
                <a:latin typeface="+mn-lt"/>
              </a:rPr>
              <a:t>Федерации</a:t>
            </a:r>
            <a:r>
              <a:rPr lang="ru-RU" sz="2000" dirty="0">
                <a:latin typeface="+mn-lt"/>
              </a:rPr>
              <a:t>»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Модернизация программы «Алгарыш»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Новая система оплаты труда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Единое электронное </a:t>
            </a:r>
            <a:r>
              <a:rPr lang="ru-RU" sz="2000" dirty="0" smtClean="0">
                <a:latin typeface="+mn-lt"/>
              </a:rPr>
              <a:t>образовательное </a:t>
            </a:r>
            <a:r>
              <a:rPr lang="ru-RU" sz="2000" dirty="0">
                <a:latin typeface="+mn-lt"/>
              </a:rPr>
              <a:t>пространство РТ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Международная сеть школ-партнёров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</a:t>
            </a:r>
            <a:r>
              <a:rPr lang="ru-RU" sz="2000" dirty="0" smtClean="0">
                <a:latin typeface="+mn-lt"/>
              </a:rPr>
              <a:t>Государственная итоговая аттестация в 11 и 9 классах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17621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6600FF"/>
                </a:solidFill>
                <a:latin typeface="+mj-lt"/>
              </a:rPr>
              <a:t>Образование в Республике Татарстан</a:t>
            </a:r>
            <a:endParaRPr lang="ru-RU" sz="2800" b="1" dirty="0">
              <a:solidFill>
                <a:srgbClr val="6600FF"/>
              </a:solidFill>
              <a:latin typeface="+mj-lt"/>
            </a:endParaRPr>
          </a:p>
        </p:txBody>
      </p:sp>
      <p:pic>
        <p:nvPicPr>
          <p:cNvPr id="36866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C68F2-1620-4EC0-82AC-7A07449214C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286000" y="2833688"/>
            <a:ext cx="454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14350" indent="-514350">
              <a:defRPr/>
            </a:pPr>
            <a:r>
              <a:rPr lang="ru-RU" sz="2800" b="1" dirty="0">
                <a:solidFill>
                  <a:srgbClr val="6600FF"/>
                </a:solidFill>
                <a:latin typeface="+mn-lt"/>
              </a:rPr>
              <a:t>Главная проблема?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714500" y="3905250"/>
            <a:ext cx="4929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ru-RU" sz="2800" b="1">
                <a:solidFill>
                  <a:srgbClr val="FF0000"/>
                </a:solidFill>
                <a:latin typeface="Tahoma" pitchFamily="34" charset="0"/>
              </a:rPr>
              <a:t>Потеря качества</a:t>
            </a:r>
          </a:p>
        </p:txBody>
      </p:sp>
      <p:pic>
        <p:nvPicPr>
          <p:cNvPr id="3687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TextBox 17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36873" name="TextBox 18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F3778-EDC7-4DA0-8908-5E39D6DBCB48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8F8F8-FA08-44E8-B543-8F3A5EAB7C3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6500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10650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3" name="TextBox 1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106504" name="TextBox 1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Задачи 20</a:t>
            </a:r>
            <a:r>
              <a:rPr lang="en-US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10</a:t>
            </a:r>
            <a:r>
              <a:rPr lang="ru-RU" sz="3200" b="1" dirty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 года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25" y="1603375"/>
            <a:ext cx="9215438" cy="409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Год учителя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Завершение разработки и запуск </a:t>
            </a:r>
            <a:r>
              <a:rPr lang="ru-RU" sz="2000" dirty="0" smtClean="0">
                <a:latin typeface="+mn-lt"/>
              </a:rPr>
              <a:t>Стратегии </a:t>
            </a:r>
            <a:r>
              <a:rPr lang="ru-RU" sz="2000" dirty="0">
                <a:latin typeface="+mn-lt"/>
              </a:rPr>
              <a:t>развития образования РТ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Новая системы подготовки, переподготовки и аттестации учителей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Единая база данных системы образования в РТ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Стандарты нового поколения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Дистанционное образование для малокомплектных школ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ФЗ «Об образовании в Российской </a:t>
            </a:r>
            <a:r>
              <a:rPr lang="ru-RU" sz="2000" dirty="0" smtClean="0">
                <a:latin typeface="+mn-lt"/>
              </a:rPr>
              <a:t>Федерации»</a:t>
            </a:r>
            <a:endParaRPr lang="ru-RU" sz="2000" dirty="0">
              <a:latin typeface="+mn-lt"/>
            </a:endParaRP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Модернизация программы «Алгарыш»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Новая система оплаты труда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Единое электронное образовательное пространство РТ</a:t>
            </a:r>
          </a:p>
          <a:p>
            <a:pPr>
              <a:buFontTx/>
              <a:buChar char="–"/>
              <a:defRPr/>
            </a:pPr>
            <a:r>
              <a:rPr lang="ru-RU" sz="2000" dirty="0">
                <a:latin typeface="+mn-lt"/>
              </a:rPr>
              <a:t>  Международная сеть школ-партнёров</a:t>
            </a:r>
          </a:p>
          <a:p>
            <a:pPr>
              <a:buFont typeface="Tahoma" pitchFamily="34" charset="0"/>
              <a:buChar char="–"/>
              <a:defRPr/>
            </a:pPr>
            <a:r>
              <a:rPr lang="ru-RU" sz="2000" dirty="0" smtClean="0">
                <a:latin typeface="+mn-lt"/>
              </a:rPr>
              <a:t>  Государственная итоговая аттестация в 11 и 9 классах</a:t>
            </a:r>
            <a:endParaRPr lang="ru-RU" sz="2000" dirty="0">
              <a:latin typeface="+mn-lt"/>
            </a:endParaRPr>
          </a:p>
          <a:p>
            <a:pPr>
              <a:buFont typeface="Tahoma" pitchFamily="34" charset="0"/>
              <a:buChar char="–"/>
              <a:defRPr/>
            </a:pPr>
            <a:r>
              <a:rPr lang="ru-RU" sz="2000" dirty="0">
                <a:latin typeface="+mn-lt"/>
              </a:rPr>
              <a:t>  Подготовка кадров для универсиады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4" grpId="1" uiExpand="1" build="allAtOnce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8E7C6-B2F3-4643-994D-5B978703AC46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  <p:sp>
        <p:nvSpPr>
          <p:cNvPr id="107523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10752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6" name="TextBox 6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107527" name="TextBox 7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9" y="1443038"/>
            <a:ext cx="764386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6600FF"/>
                </a:solidFill>
                <a:latin typeface="Monotype Corsiva" pitchFamily="66" charset="0"/>
              </a:rPr>
              <a:t>«Поднимем образование</a:t>
            </a:r>
            <a:r>
              <a:rPr lang="en-US" sz="4800" b="1" dirty="0">
                <a:solidFill>
                  <a:srgbClr val="6600FF"/>
                </a:solidFill>
                <a:latin typeface="Monotype Corsiva" pitchFamily="66" charset="0"/>
              </a:rPr>
              <a:t> </a:t>
            </a:r>
            <a:r>
              <a:rPr lang="ru-RU" sz="4800" b="1" dirty="0">
                <a:solidFill>
                  <a:srgbClr val="6600FF"/>
                </a:solidFill>
                <a:latin typeface="Monotype Corsiva" pitchFamily="66" charset="0"/>
              </a:rPr>
              <a:t>-</a:t>
            </a:r>
            <a:r>
              <a:rPr lang="en-US" sz="4800" b="1" dirty="0">
                <a:solidFill>
                  <a:srgbClr val="6600FF"/>
                </a:solidFill>
                <a:latin typeface="Monotype Corsiva" pitchFamily="66" charset="0"/>
              </a:rPr>
              <a:t> </a:t>
            </a:r>
            <a:r>
              <a:rPr lang="ru-RU" sz="4800" b="1" dirty="0">
                <a:solidFill>
                  <a:srgbClr val="6600FF"/>
                </a:solidFill>
                <a:latin typeface="Monotype Corsiva" pitchFamily="66" charset="0"/>
              </a:rPr>
              <a:t>поднимем всё»</a:t>
            </a:r>
          </a:p>
          <a:p>
            <a:pPr>
              <a:defRPr/>
            </a:pPr>
            <a:endParaRPr lang="ru-RU" sz="3600" dirty="0"/>
          </a:p>
          <a:p>
            <a:pPr algn="r">
              <a:defRPr/>
            </a:pPr>
            <a:r>
              <a:rPr lang="ru-RU" sz="3200" dirty="0">
                <a:latin typeface="+mn-lt"/>
              </a:rPr>
              <a:t>М.Ш. Шаймиев, Президент 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28625" y="1500188"/>
            <a:ext cx="85725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>
              <a:buFont typeface="Wingdings" pitchFamily="2" charset="2"/>
              <a:buNone/>
            </a:pPr>
            <a:endParaRPr lang="ru-RU" sz="2800" b="1" dirty="0">
              <a:latin typeface="Tahoma" pitchFamily="34" charset="0"/>
              <a:cs typeface="Tahoma" pitchFamily="34" charset="0"/>
            </a:endParaRPr>
          </a:p>
          <a:p>
            <a:pPr marL="609600" indent="-609600">
              <a:buFont typeface="Tahoma" pitchFamily="34" charset="0"/>
              <a:buAutoNum type="arabicPeriod"/>
            </a:pPr>
            <a:r>
              <a:rPr lang="ru-RU" sz="2400" b="1" dirty="0">
                <a:latin typeface="Tahoma" pitchFamily="34" charset="0"/>
                <a:cs typeface="Tahoma" pitchFamily="34" charset="0"/>
              </a:rPr>
              <a:t>Образовательная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отрасль</a:t>
            </a:r>
            <a:r>
              <a:rPr lang="ru-RU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«производит» </a:t>
            </a:r>
            <a:r>
              <a:rPr lang="ru-RU" sz="2400" b="1" dirty="0">
                <a:latin typeface="Tahoma" pitchFamily="34" charset="0"/>
                <a:cs typeface="Tahoma" pitchFamily="34" charset="0"/>
              </a:rPr>
              <a:t/>
            </a:r>
            <a:br>
              <a:rPr lang="ru-RU" sz="2400" b="1" dirty="0">
                <a:latin typeface="Tahoma" pitchFamily="34" charset="0"/>
                <a:cs typeface="Tahoma" pitchFamily="34" charset="0"/>
              </a:rPr>
            </a:br>
            <a:r>
              <a:rPr lang="ru-RU" sz="2400" b="1" dirty="0">
                <a:latin typeface="Tahoma" pitchFamily="34" charset="0"/>
                <a:cs typeface="Tahoma" pitchFamily="34" charset="0"/>
              </a:rPr>
              <a:t>самый ценный ресурс - кадры</a:t>
            </a:r>
          </a:p>
          <a:p>
            <a:pPr marL="609600" indent="-609600">
              <a:buFont typeface="Tahoma" pitchFamily="34" charset="0"/>
              <a:buAutoNum type="arabicPeriod"/>
            </a:pPr>
            <a:endParaRPr lang="ru-RU" sz="2400" b="1" dirty="0">
              <a:latin typeface="Tahoma" pitchFamily="34" charset="0"/>
              <a:cs typeface="Tahoma" pitchFamily="34" charset="0"/>
            </a:endParaRPr>
          </a:p>
          <a:p>
            <a:pPr marL="609600" indent="-609600">
              <a:buFont typeface="Tahoma" pitchFamily="34" charset="0"/>
              <a:buAutoNum type="arabicPeriod"/>
            </a:pPr>
            <a:r>
              <a:rPr lang="ru-RU" sz="2400" b="1" dirty="0">
                <a:latin typeface="Tahoma" pitchFamily="34" charset="0"/>
                <a:cs typeface="Tahoma" pitchFamily="34" charset="0"/>
              </a:rPr>
              <a:t>Образовательная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отрасль</a:t>
            </a:r>
            <a:r>
              <a:rPr lang="ru-RU" sz="2400" b="1" dirty="0">
                <a:solidFill>
                  <a:srgbClr val="6600FF"/>
                </a:solidFill>
                <a:latin typeface="+mj-lt"/>
              </a:rPr>
              <a:t> </a:t>
            </a:r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создаёт</a:t>
            </a:r>
            <a:r>
              <a:rPr lang="ru-RU" sz="2400" b="1" dirty="0">
                <a:latin typeface="Tahoma" pitchFamily="34" charset="0"/>
                <a:cs typeface="Tahoma" pitchFamily="34" charset="0"/>
              </a:rPr>
              <a:t/>
            </a:r>
            <a:br>
              <a:rPr lang="ru-RU" sz="2400" b="1" dirty="0">
                <a:latin typeface="Tahoma" pitchFamily="34" charset="0"/>
                <a:cs typeface="Tahoma" pitchFamily="34" charset="0"/>
              </a:rPr>
            </a:br>
            <a:r>
              <a:rPr lang="ru-RU" sz="2400" b="1" dirty="0">
                <a:latin typeface="Tahoma" pitchFamily="34" charset="0"/>
                <a:cs typeface="Tahoma" pitchFamily="34" charset="0"/>
              </a:rPr>
              <a:t>новые знания  (3/4, 4/5, 9/10)</a:t>
            </a:r>
          </a:p>
          <a:p>
            <a:pPr marL="609600" indent="-609600">
              <a:buFont typeface="Tahoma" pitchFamily="34" charset="0"/>
              <a:buAutoNum type="arabicPeriod"/>
            </a:pPr>
            <a:endParaRPr lang="ru-RU" sz="2400" b="1" dirty="0">
              <a:latin typeface="Tahoma" pitchFamily="34" charset="0"/>
              <a:cs typeface="Tahoma" pitchFamily="34" charset="0"/>
            </a:endParaRPr>
          </a:p>
          <a:p>
            <a:pPr marL="609600" indent="-609600">
              <a:buFont typeface="Tahoma" pitchFamily="34" charset="0"/>
              <a:buAutoNum type="arabicPeriod"/>
            </a:pPr>
            <a:r>
              <a:rPr lang="ru-RU" sz="2400" b="1" dirty="0">
                <a:latin typeface="Tahoma" pitchFamily="34" charset="0"/>
                <a:cs typeface="Tahoma" pitchFamily="34" charset="0"/>
              </a:rPr>
              <a:t>Качественное образование – основа конкурентоспособности отдельной личности, региона и страны в целом</a:t>
            </a:r>
          </a:p>
        </p:txBody>
      </p:sp>
      <p:sp>
        <p:nvSpPr>
          <p:cNvPr id="37891" name="TextBox 7"/>
          <p:cNvSpPr txBox="1">
            <a:spLocks noChangeArrowheads="1"/>
          </p:cNvSpPr>
          <p:nvPr/>
        </p:nvSpPr>
        <p:spPr bwMode="auto">
          <a:xfrm>
            <a:off x="-50800" y="6257925"/>
            <a:ext cx="192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1400">
                <a:solidFill>
                  <a:schemeClr val="bg1"/>
                </a:solidFill>
              </a:rPr>
              <a:t>Комиссия при Президенте РТ</a:t>
            </a:r>
            <a:endParaRPr lang="ru-RU" sz="1400">
              <a:solidFill>
                <a:schemeClr val="bg1"/>
              </a:solidFill>
            </a:endParaRPr>
          </a:p>
        </p:txBody>
      </p:sp>
      <p:pic>
        <p:nvPicPr>
          <p:cNvPr id="37892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2" y="111759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+mj-lt"/>
              </a:rPr>
              <a:t>Почему важно </a:t>
            </a:r>
            <a:r>
              <a:rPr lang="ru-RU" sz="2800" b="1" dirty="0">
                <a:solidFill>
                  <a:srgbClr val="6600FF"/>
                </a:solidFill>
                <a:latin typeface="+mj-lt"/>
              </a:rPr>
              <a:t/>
            </a:r>
            <a:br>
              <a:rPr lang="ru-RU" sz="2800" b="1" dirty="0">
                <a:solidFill>
                  <a:srgbClr val="6600FF"/>
                </a:solidFill>
                <a:latin typeface="+mj-lt"/>
              </a:rPr>
            </a:br>
            <a:r>
              <a:rPr lang="ru-RU" sz="2800" b="1" dirty="0">
                <a:solidFill>
                  <a:srgbClr val="FF0000"/>
                </a:solidFill>
                <a:latin typeface="+mj-lt"/>
              </a:rPr>
              <a:t>качественное</a:t>
            </a:r>
            <a:r>
              <a:rPr lang="ru-RU" sz="2800" b="1" dirty="0">
                <a:solidFill>
                  <a:srgbClr val="6600FF"/>
                </a:solidFill>
                <a:latin typeface="+mj-lt"/>
              </a:rPr>
              <a:t> </a:t>
            </a:r>
            <a:r>
              <a:rPr lang="ru-RU" sz="2800" b="1" dirty="0">
                <a:latin typeface="+mj-lt"/>
              </a:rPr>
              <a:t>образование?</a:t>
            </a:r>
          </a:p>
        </p:txBody>
      </p:sp>
      <p:pic>
        <p:nvPicPr>
          <p:cNvPr id="3789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Box 20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37897" name="TextBox 21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D60AE-BF64-4E1C-A972-114798990D2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6"/>
          <p:cNvSpPr>
            <a:spLocks noChangeArrowheads="1"/>
          </p:cNvSpPr>
          <p:nvPr/>
        </p:nvSpPr>
        <p:spPr bwMode="auto">
          <a:xfrm>
            <a:off x="0" y="0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  <a:cs typeface="Tahoma" pitchFamily="34" charset="0"/>
              </a:rPr>
              <a:t>   </a:t>
            </a:r>
          </a:p>
        </p:txBody>
      </p:sp>
      <p:pic>
        <p:nvPicPr>
          <p:cNvPr id="38914" name="Picture 13"/>
          <p:cNvPicPr>
            <a:picLocks noChangeAspect="1" noChangeArrowheads="1"/>
          </p:cNvPicPr>
          <p:nvPr/>
        </p:nvPicPr>
        <p:blipFill>
          <a:blip r:embed="rId2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pic>
        <p:nvPicPr>
          <p:cNvPr id="389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52388"/>
            <a:ext cx="10398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7332663" y="642938"/>
            <a:ext cx="1811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3333CC"/>
                </a:solidFill>
              </a:rPr>
              <a:t>УКЫТУЧЫ ЕЛЫ</a:t>
            </a:r>
          </a:p>
        </p:txBody>
      </p:sp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142875" y="371475"/>
            <a:ext cx="1228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i="1">
                <a:solidFill>
                  <a:srgbClr val="3333CC"/>
                </a:solidFill>
              </a:rPr>
              <a:t>год</a:t>
            </a:r>
            <a:r>
              <a:rPr lang="ru-RU" sz="1600"/>
              <a:t> </a:t>
            </a:r>
            <a:r>
              <a:rPr lang="ru-RU" sz="1600" b="1" i="1">
                <a:solidFill>
                  <a:srgbClr val="3333CC"/>
                </a:solidFill>
              </a:rPr>
              <a:t>УЧИТЕЛЯ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225" y="1648131"/>
            <a:ext cx="764386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6600FF"/>
                </a:solidFill>
                <a:latin typeface="Monotype Corsiva" pitchFamily="66" charset="0"/>
              </a:rPr>
              <a:t>«Страна, которая опередит нас в образовании сегодня, завтра обгонит нас во всех других областях»</a:t>
            </a:r>
          </a:p>
          <a:p>
            <a:pPr>
              <a:defRPr/>
            </a:pPr>
            <a:endParaRPr lang="ru-RU" sz="3600" dirty="0"/>
          </a:p>
          <a:p>
            <a:pPr algn="r">
              <a:defRPr/>
            </a:pPr>
            <a:r>
              <a:rPr lang="ru-RU" sz="2800" dirty="0">
                <a:latin typeface="+mn-lt"/>
              </a:rPr>
              <a:t>Б. </a:t>
            </a:r>
            <a:r>
              <a:rPr lang="ru-RU" sz="2800" dirty="0" err="1">
                <a:latin typeface="+mn-lt"/>
              </a:rPr>
              <a:t>Обама</a:t>
            </a:r>
            <a:r>
              <a:rPr lang="ru-RU" sz="2800" dirty="0">
                <a:latin typeface="+mn-lt"/>
              </a:rPr>
              <a:t>, Президент США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7B4FA-7BA4-4154-BA7A-6E54014F9AD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3"/>
          <p:cNvPicPr>
            <a:picLocks noChangeAspect="1" noChangeArrowheads="1"/>
          </p:cNvPicPr>
          <p:nvPr/>
        </p:nvPicPr>
        <p:blipFill>
          <a:blip r:embed="rId3" cstate="print">
            <a:lum bright="40000" contrast="-66000"/>
          </a:blip>
          <a:srcRect t="26802" b="5360"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solidFill>
              <a:srgbClr val="002D6E"/>
            </a:solidFill>
            <a:miter lim="800000"/>
            <a:headEnd/>
            <a:tailEnd/>
          </a:ln>
        </p:spPr>
      </p:pic>
      <p:sp>
        <p:nvSpPr>
          <p:cNvPr id="3993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B363C3-B36D-437C-A5DE-1889AFA6F216}" type="slidenum">
              <a:rPr lang="en-US" smtClean="0">
                <a:solidFill>
                  <a:srgbClr val="898989"/>
                </a:solidFill>
              </a:rPr>
              <a:pPr/>
              <a:t>9</a:t>
            </a:fld>
            <a:endParaRPr lang="en-US" smtClean="0">
              <a:solidFill>
                <a:srgbClr val="898989"/>
              </a:solidFill>
            </a:endParaRPr>
          </a:p>
        </p:txBody>
      </p:sp>
      <p:pic>
        <p:nvPicPr>
          <p:cNvPr id="5" name="Роликt000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19229" y="928670"/>
            <a:ext cx="5772174" cy="4329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3658</TotalTime>
  <Words>2989</Words>
  <Application>Microsoft Office PowerPoint</Application>
  <PresentationFormat>Экран (4:3)</PresentationFormat>
  <Paragraphs>869</Paragraphs>
  <Slides>61</Slides>
  <Notes>13</Notes>
  <HiddenSlides>0</HiddenSlides>
  <MMClips>1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4" baseType="lpstr">
      <vt:lpstr>Тема Office</vt:lpstr>
      <vt:lpstr>1_Тема Office</vt:lpstr>
      <vt:lpstr>Лист Microsoft Office Excel 97-2003</vt:lpstr>
      <vt:lpstr>Итоги  деятельности  Министерства образования  и науки Республики Татарстан  за 2009 год и задачи на 2010 год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СТРАТЕГИЯ РАЗВИТИЯ ОБРАЗОВАНИЯ В РТ  2010-2015</vt:lpstr>
      <vt:lpstr>Стратегия</vt:lpstr>
      <vt:lpstr>Программа развития  общего образования</vt:lpstr>
      <vt:lpstr>Комплексное социологическое  исследование системы образования  Республики Татарстан</vt:lpstr>
      <vt:lpstr>Слайд 16</vt:lpstr>
      <vt:lpstr>Слайд 17</vt:lpstr>
      <vt:lpstr>Слайд 18</vt:lpstr>
      <vt:lpstr>Департамент надзора и контроля  в сфере образования </vt:lpstr>
      <vt:lpstr>Слайд 20</vt:lpstr>
      <vt:lpstr>Слайд 21</vt:lpstr>
      <vt:lpstr>Слайд 22</vt:lpstr>
      <vt:lpstr>Слайд 23</vt:lpstr>
      <vt:lpstr>Слайд 24</vt:lpstr>
      <vt:lpstr> Парадигма образования РФ</vt:lpstr>
      <vt:lpstr>Слайд 26</vt:lpstr>
      <vt:lpstr>"Слепая  десятипальцевая печать"</vt:lpstr>
      <vt:lpstr>Слайд 28</vt:lpstr>
      <vt:lpstr>"Живая Инновация"  автор С.Л. Лесков</vt:lpstr>
      <vt:lpstr>Слайд 30</vt:lpstr>
      <vt:lpstr>Участие во всероссийской предметной олимпиаде  школьников в 2009 г.</vt:lpstr>
      <vt:lpstr>Слайд 32</vt:lpstr>
      <vt:lpstr>Слайд 33</vt:lpstr>
      <vt:lpstr>Слайд 34</vt:lpstr>
      <vt:lpstr>Слайд 35</vt:lpstr>
      <vt:lpstr>Автономные  образовательные учреждения</vt:lpstr>
      <vt:lpstr>Слайд 37</vt:lpstr>
      <vt:lpstr>Участие в федеральных  конкурсах НПО/СПО</vt:lpstr>
      <vt:lpstr>Слайд 39</vt:lpstr>
      <vt:lpstr>Слайд 40</vt:lpstr>
      <vt:lpstr>Слайд 41</vt:lpstr>
      <vt:lpstr>Слайд 42</vt:lpstr>
      <vt:lpstr>Год учителя в Республике Татарстан</vt:lpstr>
      <vt:lpstr>Слайд 44</vt:lpstr>
      <vt:lpstr>Слайд 45</vt:lpstr>
      <vt:lpstr>Слайд 46</vt:lpstr>
      <vt:lpstr>Слайд 47</vt:lpstr>
      <vt:lpstr>Очерёдность в дошкольные образовательные учреждения,  тыс.чел. 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МЕЖДУНАРОДНОЕ СОТРУДНИЧЕСТВО ШКОЛ</vt:lpstr>
      <vt:lpstr>Слайд 59</vt:lpstr>
      <vt:lpstr>Слайд 60</vt:lpstr>
      <vt:lpstr>Слайд 61</vt:lpstr>
    </vt:vector>
  </TitlesOfParts>
  <Company>МОиН РТ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404</cp:revision>
  <dcterms:created xsi:type="dcterms:W3CDTF">2009-08-13T06:47:33Z</dcterms:created>
  <dcterms:modified xsi:type="dcterms:W3CDTF">2010-02-15T09:44:23Z</dcterms:modified>
</cp:coreProperties>
</file>