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3"/>
  </p:notesMasterIdLst>
  <p:sldIdLst>
    <p:sldId id="303" r:id="rId2"/>
    <p:sldId id="324" r:id="rId3"/>
    <p:sldId id="331" r:id="rId4"/>
    <p:sldId id="320" r:id="rId5"/>
    <p:sldId id="321" r:id="rId6"/>
    <p:sldId id="314" r:id="rId7"/>
    <p:sldId id="339" r:id="rId8"/>
    <p:sldId id="340" r:id="rId9"/>
    <p:sldId id="341" r:id="rId10"/>
    <p:sldId id="342" r:id="rId11"/>
    <p:sldId id="343" r:id="rId12"/>
    <p:sldId id="333" r:id="rId13"/>
    <p:sldId id="344" r:id="rId14"/>
    <p:sldId id="335" r:id="rId15"/>
    <p:sldId id="345" r:id="rId16"/>
    <p:sldId id="311" r:id="rId17"/>
    <p:sldId id="338" r:id="rId18"/>
    <p:sldId id="325" r:id="rId19"/>
    <p:sldId id="346" r:id="rId20"/>
    <p:sldId id="322" r:id="rId21"/>
    <p:sldId id="323" r:id="rId22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chemeClr val="tx2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4F6"/>
    <a:srgbClr val="CCFFCC"/>
    <a:srgbClr val="FFCCFF"/>
    <a:srgbClr val="FF9900"/>
    <a:srgbClr val="006600"/>
    <a:srgbClr val="FFCC99"/>
    <a:srgbClr val="FFFFCC"/>
    <a:srgbClr val="CC0000"/>
    <a:srgbClr val="99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25" autoAdjust="0"/>
  </p:normalViewPr>
  <p:slideViewPr>
    <p:cSldViewPr>
      <p:cViewPr varScale="1">
        <p:scale>
          <a:sx n="80" d="100"/>
          <a:sy n="80" d="100"/>
        </p:scale>
        <p:origin x="-2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EBBFA3-9B08-4D85-9372-4C51277B430A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AFCD3C-BACC-4A21-AC47-36F6BFBE3AE6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государственные учреждения</a:t>
          </a:r>
          <a:endParaRPr lang="ru-RU" b="1" dirty="0">
            <a:solidFill>
              <a:srgbClr val="C00000"/>
            </a:solidFill>
          </a:endParaRPr>
        </a:p>
      </dgm:t>
    </dgm:pt>
    <dgm:pt modelId="{DB4ED5D3-0C31-4123-8C1A-BB8E7550AFDB}" type="parTrans" cxnId="{39FCCC42-6F78-4AAA-985C-E7736B3DF41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9B26EEB-34AB-4C41-BBF7-3D5C264C28ED}" type="sibTrans" cxnId="{39FCCC42-6F78-4AAA-985C-E7736B3DF419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2F8B7431-6CBD-460C-903F-3082CF3B74AF}">
      <dgm:prSet phldrT="[Текст]" custT="1"/>
      <dgm:spPr>
        <a:solidFill>
          <a:srgbClr val="99FF99"/>
        </a:solidFill>
      </dgm:spPr>
      <dgm:t>
        <a:bodyPr/>
        <a:lstStyle/>
        <a:p>
          <a:pPr algn="l"/>
          <a:r>
            <a:rPr lang="ru-RU" sz="1600" dirty="0" smtClean="0">
              <a:solidFill>
                <a:srgbClr val="0070C0"/>
              </a:solidFill>
              <a:latin typeface="Tahoma" charset="0"/>
            </a:rPr>
            <a:t>ПКМ РТ от 18.08.2008 № 592 «О введении новых систем оплаты труда..»</a:t>
          </a:r>
          <a:endParaRPr lang="ru-RU" sz="1600" dirty="0">
            <a:solidFill>
              <a:srgbClr val="0070C0"/>
            </a:solidFill>
          </a:endParaRPr>
        </a:p>
      </dgm:t>
    </dgm:pt>
    <dgm:pt modelId="{01A89B53-1CE1-4548-840A-529860B03973}" type="parTrans" cxnId="{B4444F0C-D07E-46B6-B72D-BBB1ADD32B62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06B907D5-1176-4AAC-B076-6064CBFCD788}" type="sibTrans" cxnId="{B4444F0C-D07E-46B6-B72D-BBB1ADD32B62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9D8BFCB7-3868-4FE9-9610-A7CCF41FBC1E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муниципальные учреждения</a:t>
          </a:r>
          <a:endParaRPr lang="ru-RU" b="1" dirty="0">
            <a:solidFill>
              <a:srgbClr val="C00000"/>
            </a:solidFill>
          </a:endParaRPr>
        </a:p>
      </dgm:t>
    </dgm:pt>
    <dgm:pt modelId="{369DA8C6-BA0A-454B-B0D3-8A887E6DF7DA}" type="parTrans" cxnId="{F774D52A-FE08-4404-8564-909950F14EA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B1650DF-D414-4F03-99CF-27F4BA329286}" type="sibTrans" cxnId="{F774D52A-FE08-4404-8564-909950F14EAB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8403603E-101E-4D82-9842-9B495F0AEDC1}">
      <dgm:prSet phldrT="[Текст]"/>
      <dgm:spPr>
        <a:solidFill>
          <a:srgbClr val="CCFFFF">
            <a:alpha val="90000"/>
          </a:srgb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  <a:latin typeface="Tahoma" charset="0"/>
            </a:rPr>
            <a:t>Аналогичные нормативные правовые акты исполнительных комитетов муниципальных образований, определяющие введение новой системы оплаты труда работников общеобразовательных учреждений и учреждений дополнительного образования детей с 1 сентября 2010 года</a:t>
          </a:r>
          <a:endParaRPr lang="ru-RU" dirty="0">
            <a:solidFill>
              <a:srgbClr val="0070C0"/>
            </a:solidFill>
          </a:endParaRPr>
        </a:p>
      </dgm:t>
    </dgm:pt>
    <dgm:pt modelId="{C1284BAF-A27A-4B9D-8F8B-AC1D35FCC358}" type="parTrans" cxnId="{835C24E4-A69B-47C6-97B4-E5629CB1893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63E428D0-85F9-4A0B-9892-7924276F8143}" type="sibTrans" cxnId="{835C24E4-A69B-47C6-97B4-E5629CB18936}">
      <dgm:prSet/>
      <dgm:spPr/>
      <dgm:t>
        <a:bodyPr/>
        <a:lstStyle/>
        <a:p>
          <a:endParaRPr lang="ru-RU">
            <a:solidFill>
              <a:srgbClr val="C00000"/>
            </a:solidFill>
          </a:endParaRPr>
        </a:p>
      </dgm:t>
    </dgm:pt>
    <dgm:pt modelId="{C8B10258-45B1-4BE0-BF24-D4B0CB176DB6}">
      <dgm:prSet phldrT="[Текст]" custT="1"/>
      <dgm:spPr>
        <a:solidFill>
          <a:srgbClr val="99FF99"/>
        </a:solidFill>
      </dgm:spPr>
      <dgm:t>
        <a:bodyPr/>
        <a:lstStyle/>
        <a:p>
          <a:pPr algn="l"/>
          <a:r>
            <a:rPr lang="ru-RU" sz="1600" dirty="0" smtClean="0">
              <a:solidFill>
                <a:srgbClr val="0070C0"/>
              </a:solidFill>
              <a:latin typeface="Tahoma" charset="0"/>
            </a:rPr>
            <a:t>ПКМ РТ «О размере тарифной ставки (оклада) первого разряда, минимальных базовых окладов (должностных окладов) работников…»</a:t>
          </a:r>
          <a:r>
            <a:rPr lang="ru-RU" sz="1600" dirty="0" smtClean="0"/>
            <a:t>. </a:t>
          </a:r>
          <a:r>
            <a:rPr lang="ru-RU" sz="1200" dirty="0" smtClean="0"/>
            <a:t>Данным постановлением устанавливается тарифная ставка (оклад) первого разряда четырехразрядной тарифной сетки по оплате труда работников учреждений образования в размере 4611 рублей.</a:t>
          </a:r>
          <a:endParaRPr lang="ru-RU" sz="1600" dirty="0">
            <a:solidFill>
              <a:srgbClr val="0070C0"/>
            </a:solidFill>
          </a:endParaRPr>
        </a:p>
      </dgm:t>
    </dgm:pt>
    <dgm:pt modelId="{8FCDEB40-499E-480E-BA28-6178D55A7F24}" type="parTrans" cxnId="{2CA78A44-E1B4-4637-A7CF-BFB3D10F1F7B}">
      <dgm:prSet/>
      <dgm:spPr/>
      <dgm:t>
        <a:bodyPr/>
        <a:lstStyle/>
        <a:p>
          <a:endParaRPr lang="ru-RU"/>
        </a:p>
      </dgm:t>
    </dgm:pt>
    <dgm:pt modelId="{7FD5968D-6A48-4948-A6D7-7092ADA05CDA}" type="sibTrans" cxnId="{2CA78A44-E1B4-4637-A7CF-BFB3D10F1F7B}">
      <dgm:prSet/>
      <dgm:spPr/>
      <dgm:t>
        <a:bodyPr/>
        <a:lstStyle/>
        <a:p>
          <a:endParaRPr lang="ru-RU"/>
        </a:p>
      </dgm:t>
    </dgm:pt>
    <dgm:pt modelId="{F17BCC3D-681E-4816-9E6F-6EE1CBBEE065}">
      <dgm:prSet phldrT="[Текст]" custT="1"/>
      <dgm:spPr>
        <a:solidFill>
          <a:srgbClr val="99FF99"/>
        </a:solidFill>
      </dgm:spPr>
      <dgm:t>
        <a:bodyPr/>
        <a:lstStyle/>
        <a:p>
          <a:pPr algn="l"/>
          <a:r>
            <a:rPr lang="ru-RU" sz="1600" dirty="0" smtClean="0">
              <a:solidFill>
                <a:srgbClr val="0070C0"/>
              </a:solidFill>
            </a:rPr>
            <a:t>ПКМ РТ «Об утверждении перечня должностей работников, относимых к основному персоналу, для расчета средней заработной платы и определения размеров должностных окладов руководителей »</a:t>
          </a:r>
          <a:endParaRPr lang="ru-RU" sz="1600" dirty="0">
            <a:solidFill>
              <a:srgbClr val="0070C0"/>
            </a:solidFill>
          </a:endParaRPr>
        </a:p>
      </dgm:t>
    </dgm:pt>
    <dgm:pt modelId="{4E436848-EAC9-4846-B5E6-E6D3B8ABC5BC}" type="parTrans" cxnId="{4ECE407F-CC13-4565-AAA9-0AB297337A7F}">
      <dgm:prSet/>
      <dgm:spPr/>
      <dgm:t>
        <a:bodyPr/>
        <a:lstStyle/>
        <a:p>
          <a:endParaRPr lang="ru-RU"/>
        </a:p>
      </dgm:t>
    </dgm:pt>
    <dgm:pt modelId="{34F58B48-DCB5-464B-87FF-87A46DE38A7E}" type="sibTrans" cxnId="{4ECE407F-CC13-4565-AAA9-0AB297337A7F}">
      <dgm:prSet/>
      <dgm:spPr/>
      <dgm:t>
        <a:bodyPr/>
        <a:lstStyle/>
        <a:p>
          <a:endParaRPr lang="ru-RU"/>
        </a:p>
      </dgm:t>
    </dgm:pt>
    <dgm:pt modelId="{1174E568-4780-47D5-A72A-66A25E37E2E5}" type="pres">
      <dgm:prSet presAssocID="{39EBBFA3-9B08-4D85-9372-4C51277B430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2CE6B7-F09E-44DB-AEF2-E88B519C629F}" type="pres">
      <dgm:prSet presAssocID="{F4AFCD3C-BACC-4A21-AC47-36F6BFBE3AE6}" presName="linNode" presStyleCnt="0"/>
      <dgm:spPr/>
    </dgm:pt>
    <dgm:pt modelId="{9C47B8CF-6692-45D3-A1C7-A0CB7BB6C2AB}" type="pres">
      <dgm:prSet presAssocID="{F4AFCD3C-BACC-4A21-AC47-36F6BFBE3AE6}" presName="parentShp" presStyleLbl="node1" presStyleIdx="0" presStyleCnt="2" custScaleX="57235" custScaleY="176979" custLinFactNeighborX="-7375" custLinFactNeighborY="-4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4FEB8-6498-4249-97BE-77CA8EAE82F3}" type="pres">
      <dgm:prSet presAssocID="{F4AFCD3C-BACC-4A21-AC47-36F6BFBE3AE6}" presName="childShp" presStyleLbl="bgAccFollowNode1" presStyleIdx="0" presStyleCnt="2" custScaleX="124263" custScaleY="235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31355-713D-4E4D-9A07-0565814B33B5}" type="pres">
      <dgm:prSet presAssocID="{69B26EEB-34AB-4C41-BBF7-3D5C264C28ED}" presName="spacing" presStyleCnt="0"/>
      <dgm:spPr/>
    </dgm:pt>
    <dgm:pt modelId="{B6077AAC-68F7-42B3-961A-810AB46963E6}" type="pres">
      <dgm:prSet presAssocID="{9D8BFCB7-3868-4FE9-9610-A7CCF41FBC1E}" presName="linNode" presStyleCnt="0"/>
      <dgm:spPr/>
    </dgm:pt>
    <dgm:pt modelId="{C55BF038-DF60-4E7D-81AF-B634227E4AB4}" type="pres">
      <dgm:prSet presAssocID="{9D8BFCB7-3868-4FE9-9610-A7CCF41FBC1E}" presName="parentShp" presStyleLbl="node1" presStyleIdx="1" presStyleCnt="2" custScaleX="57031" custScaleY="77919" custLinFactNeighborX="-13281" custLinFactNeighborY="-7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EDEDB-A5FC-4272-A2D5-10AE3092A0B2}" type="pres">
      <dgm:prSet presAssocID="{9D8BFCB7-3868-4FE9-9610-A7CCF41FBC1E}" presName="childShp" presStyleLbl="bgAccFollowNode1" presStyleIdx="1" presStyleCnt="2" custScaleX="123959" custScaleY="88086" custLinFactNeighborY="-7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273E31-6C46-42ED-A6CD-C97DC96B2CF4}" type="presOf" srcId="{9D8BFCB7-3868-4FE9-9610-A7CCF41FBC1E}" destId="{C55BF038-DF60-4E7D-81AF-B634227E4AB4}" srcOrd="0" destOrd="0" presId="urn:microsoft.com/office/officeart/2005/8/layout/vList6"/>
    <dgm:cxn modelId="{B17CE2AF-361D-4D61-B6BE-24E2F1A24D45}" type="presOf" srcId="{39EBBFA3-9B08-4D85-9372-4C51277B430A}" destId="{1174E568-4780-47D5-A72A-66A25E37E2E5}" srcOrd="0" destOrd="0" presId="urn:microsoft.com/office/officeart/2005/8/layout/vList6"/>
    <dgm:cxn modelId="{F774D52A-FE08-4404-8564-909950F14EAB}" srcId="{39EBBFA3-9B08-4D85-9372-4C51277B430A}" destId="{9D8BFCB7-3868-4FE9-9610-A7CCF41FBC1E}" srcOrd="1" destOrd="0" parTransId="{369DA8C6-BA0A-454B-B0D3-8A887E6DF7DA}" sibTransId="{8B1650DF-D414-4F03-99CF-27F4BA329286}"/>
    <dgm:cxn modelId="{D19EC759-731F-4A22-A503-1D5EEE672EB6}" type="presOf" srcId="{C8B10258-45B1-4BE0-BF24-D4B0CB176DB6}" destId="{E5D4FEB8-6498-4249-97BE-77CA8EAE82F3}" srcOrd="0" destOrd="1" presId="urn:microsoft.com/office/officeart/2005/8/layout/vList6"/>
    <dgm:cxn modelId="{6BB0572F-64CC-4595-B1A0-4AD3C16C54CA}" type="presOf" srcId="{8403603E-101E-4D82-9842-9B495F0AEDC1}" destId="{3FEEDEDB-A5FC-4272-A2D5-10AE3092A0B2}" srcOrd="0" destOrd="0" presId="urn:microsoft.com/office/officeart/2005/8/layout/vList6"/>
    <dgm:cxn modelId="{835C24E4-A69B-47C6-97B4-E5629CB18936}" srcId="{9D8BFCB7-3868-4FE9-9610-A7CCF41FBC1E}" destId="{8403603E-101E-4D82-9842-9B495F0AEDC1}" srcOrd="0" destOrd="0" parTransId="{C1284BAF-A27A-4B9D-8F8B-AC1D35FCC358}" sibTransId="{63E428D0-85F9-4A0B-9892-7924276F8143}"/>
    <dgm:cxn modelId="{B4444F0C-D07E-46B6-B72D-BBB1ADD32B62}" srcId="{F4AFCD3C-BACC-4A21-AC47-36F6BFBE3AE6}" destId="{2F8B7431-6CBD-460C-903F-3082CF3B74AF}" srcOrd="0" destOrd="0" parTransId="{01A89B53-1CE1-4548-840A-529860B03973}" sibTransId="{06B907D5-1176-4AAC-B076-6064CBFCD788}"/>
    <dgm:cxn modelId="{6B2978EB-A4C3-4CB7-82E2-5DC4FE31C496}" type="presOf" srcId="{2F8B7431-6CBD-460C-903F-3082CF3B74AF}" destId="{E5D4FEB8-6498-4249-97BE-77CA8EAE82F3}" srcOrd="0" destOrd="0" presId="urn:microsoft.com/office/officeart/2005/8/layout/vList6"/>
    <dgm:cxn modelId="{39FCCC42-6F78-4AAA-985C-E7736B3DF419}" srcId="{39EBBFA3-9B08-4D85-9372-4C51277B430A}" destId="{F4AFCD3C-BACC-4A21-AC47-36F6BFBE3AE6}" srcOrd="0" destOrd="0" parTransId="{DB4ED5D3-0C31-4123-8C1A-BB8E7550AFDB}" sibTransId="{69B26EEB-34AB-4C41-BBF7-3D5C264C28ED}"/>
    <dgm:cxn modelId="{4ECE407F-CC13-4565-AAA9-0AB297337A7F}" srcId="{F4AFCD3C-BACC-4A21-AC47-36F6BFBE3AE6}" destId="{F17BCC3D-681E-4816-9E6F-6EE1CBBEE065}" srcOrd="2" destOrd="0" parTransId="{4E436848-EAC9-4846-B5E6-E6D3B8ABC5BC}" sibTransId="{34F58B48-DCB5-464B-87FF-87A46DE38A7E}"/>
    <dgm:cxn modelId="{2CA78A44-E1B4-4637-A7CF-BFB3D10F1F7B}" srcId="{F4AFCD3C-BACC-4A21-AC47-36F6BFBE3AE6}" destId="{C8B10258-45B1-4BE0-BF24-D4B0CB176DB6}" srcOrd="1" destOrd="0" parTransId="{8FCDEB40-499E-480E-BA28-6178D55A7F24}" sibTransId="{7FD5968D-6A48-4948-A6D7-7092ADA05CDA}"/>
    <dgm:cxn modelId="{131898F0-DDB5-4189-8EDF-0AD293DE8A79}" type="presOf" srcId="{F4AFCD3C-BACC-4A21-AC47-36F6BFBE3AE6}" destId="{9C47B8CF-6692-45D3-A1C7-A0CB7BB6C2AB}" srcOrd="0" destOrd="0" presId="urn:microsoft.com/office/officeart/2005/8/layout/vList6"/>
    <dgm:cxn modelId="{2669A5C1-59FC-476E-8CCD-59F79DA580E4}" type="presOf" srcId="{F17BCC3D-681E-4816-9E6F-6EE1CBBEE065}" destId="{E5D4FEB8-6498-4249-97BE-77CA8EAE82F3}" srcOrd="0" destOrd="2" presId="urn:microsoft.com/office/officeart/2005/8/layout/vList6"/>
    <dgm:cxn modelId="{256F0068-7534-4B67-BF63-11AAA05C2F13}" type="presParOf" srcId="{1174E568-4780-47D5-A72A-66A25E37E2E5}" destId="{1F2CE6B7-F09E-44DB-AEF2-E88B519C629F}" srcOrd="0" destOrd="0" presId="urn:microsoft.com/office/officeart/2005/8/layout/vList6"/>
    <dgm:cxn modelId="{798B990A-F12B-4B95-A5F1-38C56DC35FC7}" type="presParOf" srcId="{1F2CE6B7-F09E-44DB-AEF2-E88B519C629F}" destId="{9C47B8CF-6692-45D3-A1C7-A0CB7BB6C2AB}" srcOrd="0" destOrd="0" presId="urn:microsoft.com/office/officeart/2005/8/layout/vList6"/>
    <dgm:cxn modelId="{D1130A69-7838-4DDF-904A-4B2D0A6B1916}" type="presParOf" srcId="{1F2CE6B7-F09E-44DB-AEF2-E88B519C629F}" destId="{E5D4FEB8-6498-4249-97BE-77CA8EAE82F3}" srcOrd="1" destOrd="0" presId="urn:microsoft.com/office/officeart/2005/8/layout/vList6"/>
    <dgm:cxn modelId="{0EC2077A-BEE8-400C-B147-08B5F769EE66}" type="presParOf" srcId="{1174E568-4780-47D5-A72A-66A25E37E2E5}" destId="{5B131355-713D-4E4D-9A07-0565814B33B5}" srcOrd="1" destOrd="0" presId="urn:microsoft.com/office/officeart/2005/8/layout/vList6"/>
    <dgm:cxn modelId="{06B08927-BB53-4EFB-B94F-CEAA66BAC771}" type="presParOf" srcId="{1174E568-4780-47D5-A72A-66A25E37E2E5}" destId="{B6077AAC-68F7-42B3-961A-810AB46963E6}" srcOrd="2" destOrd="0" presId="urn:microsoft.com/office/officeart/2005/8/layout/vList6"/>
    <dgm:cxn modelId="{5394065C-2C48-4AC8-A5AB-A2050517B4A3}" type="presParOf" srcId="{B6077AAC-68F7-42B3-961A-810AB46963E6}" destId="{C55BF038-DF60-4E7D-81AF-B634227E4AB4}" srcOrd="0" destOrd="0" presId="urn:microsoft.com/office/officeart/2005/8/layout/vList6"/>
    <dgm:cxn modelId="{B60BEB10-9DAC-409A-B756-C8D878540B73}" type="presParOf" srcId="{B6077AAC-68F7-42B3-961A-810AB46963E6}" destId="{3FEEDEDB-A5FC-4272-A2D5-10AE3092A0B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C144AA-B947-4089-BF75-7D5F512F0FC5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70228C8-0069-4091-B361-FA4E01E9F78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6699FF"/>
        </a:solidFill>
      </dgm:spPr>
      <dgm:t>
        <a:bodyPr/>
        <a:lstStyle/>
        <a:p>
          <a:r>
            <a:rPr lang="ru-RU" b="0" dirty="0" smtClean="0">
              <a:solidFill>
                <a:schemeClr val="bg2"/>
              </a:solidFill>
            </a:rPr>
            <a:t>Группа 4  - Должности руководителей структурных подразделений учреждений, требующие наличия высшего профессионального образования</a:t>
          </a:r>
          <a:endParaRPr lang="ru-RU" dirty="0">
            <a:solidFill>
              <a:schemeClr val="bg2"/>
            </a:solidFill>
          </a:endParaRPr>
        </a:p>
      </dgm:t>
    </dgm:pt>
    <dgm:pt modelId="{944A39C1-697D-40A3-9006-5A7CB0D09B25}" type="parTrans" cxnId="{CA2B093F-D043-4019-8CEF-52872A2F482B}">
      <dgm:prSet/>
      <dgm:spPr/>
      <dgm:t>
        <a:bodyPr/>
        <a:lstStyle/>
        <a:p>
          <a:endParaRPr lang="ru-RU"/>
        </a:p>
      </dgm:t>
    </dgm:pt>
    <dgm:pt modelId="{F4A276D0-BAE0-4206-8D50-05710B4F6B5F}" type="sibTrans" cxnId="{CA2B093F-D043-4019-8CEF-52872A2F482B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1DA754BB-83BC-4B60-8979-7226A8FBE855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99CCFF"/>
        </a:solidFill>
      </dgm:spPr>
      <dgm:t>
        <a:bodyPr/>
        <a:lstStyle/>
        <a:p>
          <a:r>
            <a:rPr lang="ru-RU" b="0" dirty="0" smtClean="0">
              <a:solidFill>
                <a:srgbClr val="0070C0"/>
              </a:solidFill>
            </a:rPr>
            <a:t>Группа 3  - Должности служащих, требующие наличия высшего профессионального образования</a:t>
          </a:r>
          <a:endParaRPr lang="ru-RU" dirty="0"/>
        </a:p>
      </dgm:t>
    </dgm:pt>
    <dgm:pt modelId="{83D50564-211F-43BF-9D52-7063BA63D667}" type="parTrans" cxnId="{58504698-8986-47DB-951E-BAC3A6EF88F4}">
      <dgm:prSet/>
      <dgm:spPr/>
      <dgm:t>
        <a:bodyPr/>
        <a:lstStyle/>
        <a:p>
          <a:endParaRPr lang="ru-RU"/>
        </a:p>
      </dgm:t>
    </dgm:pt>
    <dgm:pt modelId="{D90D0214-5BEA-41D7-A270-40F43C012321}" type="sibTrans" cxnId="{58504698-8986-47DB-951E-BAC3A6EF88F4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450B9D29-2020-44D2-B56C-D3707F6D551D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33CCCC"/>
        </a:solidFill>
      </dgm:spPr>
      <dgm:t>
        <a:bodyPr/>
        <a:lstStyle/>
        <a:p>
          <a:pPr algn="just"/>
          <a:r>
            <a:rPr lang="ru-RU" b="0" dirty="0" smtClean="0">
              <a:solidFill>
                <a:srgbClr val="0070C0"/>
              </a:solidFill>
            </a:rPr>
            <a:t>Группа 2  - Профессии рабочих и  должности служащих в том числе руководителей структурных подразделений учреждений, требующие наличия начального или среднего профессионального образования </a:t>
          </a:r>
          <a:endParaRPr lang="ru-RU" dirty="0"/>
        </a:p>
      </dgm:t>
    </dgm:pt>
    <dgm:pt modelId="{49BBED82-8000-4495-A0D4-3F0BF1644045}" type="parTrans" cxnId="{0C70E1B7-58F7-4E43-8047-F2B42866EEB6}">
      <dgm:prSet/>
      <dgm:spPr/>
      <dgm:t>
        <a:bodyPr/>
        <a:lstStyle/>
        <a:p>
          <a:endParaRPr lang="ru-RU"/>
        </a:p>
      </dgm:t>
    </dgm:pt>
    <dgm:pt modelId="{9581F661-66D8-4D6B-9970-4B88E7D1297C}" type="sibTrans" cxnId="{0C70E1B7-58F7-4E43-8047-F2B42866EEB6}">
      <dgm:prSet/>
      <dgm:spPr>
        <a:solidFill>
          <a:schemeClr val="tx2">
            <a:alpha val="90000"/>
          </a:schemeClr>
        </a:solidFill>
      </dgm:spPr>
      <dgm:t>
        <a:bodyPr/>
        <a:lstStyle/>
        <a:p>
          <a:endParaRPr lang="ru-RU"/>
        </a:p>
      </dgm:t>
    </dgm:pt>
    <dgm:pt modelId="{8BEF8F6A-5F7C-4ED1-B7AA-59A028A6933A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CECFF"/>
        </a:solidFill>
      </dgm:spPr>
      <dgm:t>
        <a:bodyPr/>
        <a:lstStyle/>
        <a:p>
          <a:r>
            <a:rPr lang="ru-RU" sz="1600" b="0" dirty="0" smtClean="0">
              <a:solidFill>
                <a:srgbClr val="0070C0"/>
              </a:solidFill>
            </a:rPr>
            <a:t>Группа 1  - Профессии рабочих и  должности служащих, которые не требуют наличия профессионального образования </a:t>
          </a:r>
          <a:endParaRPr lang="ru-RU" sz="1600" b="0" dirty="0">
            <a:solidFill>
              <a:srgbClr val="0070C0"/>
            </a:solidFill>
          </a:endParaRPr>
        </a:p>
      </dgm:t>
    </dgm:pt>
    <dgm:pt modelId="{AE8CB2F7-17BF-4524-B190-0E2996BEB3EF}" type="parTrans" cxnId="{4BE05AB1-61AF-4025-B242-D0BC835BBB79}">
      <dgm:prSet/>
      <dgm:spPr/>
      <dgm:t>
        <a:bodyPr/>
        <a:lstStyle/>
        <a:p>
          <a:endParaRPr lang="ru-RU"/>
        </a:p>
      </dgm:t>
    </dgm:pt>
    <dgm:pt modelId="{8668847C-FFDC-4EE6-8BE9-2094CAD782A1}" type="sibTrans" cxnId="{4BE05AB1-61AF-4025-B242-D0BC835BBB79}">
      <dgm:prSet/>
      <dgm:spPr/>
      <dgm:t>
        <a:bodyPr/>
        <a:lstStyle/>
        <a:p>
          <a:endParaRPr lang="ru-RU"/>
        </a:p>
      </dgm:t>
    </dgm:pt>
    <dgm:pt modelId="{A9AD2919-603F-4CAC-982E-5D112E8787B6}" type="pres">
      <dgm:prSet presAssocID="{26C144AA-B947-4089-BF75-7D5F512F0F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E8760D-9A59-4943-957D-E47D67801FF0}" type="pres">
      <dgm:prSet presAssocID="{26C144AA-B947-4089-BF75-7D5F512F0FC5}" presName="dummyMaxCanvas" presStyleCnt="0">
        <dgm:presLayoutVars/>
      </dgm:prSet>
      <dgm:spPr/>
    </dgm:pt>
    <dgm:pt modelId="{42339CF2-49AC-411B-95CE-B75E71AFBD4F}" type="pres">
      <dgm:prSet presAssocID="{26C144AA-B947-4089-BF75-7D5F512F0F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CCDCB-4EC3-42E4-84B6-3A763508CA9E}" type="pres">
      <dgm:prSet presAssocID="{26C144AA-B947-4089-BF75-7D5F512F0FC5}" presName="FourNodes_2" presStyleLbl="node1" presStyleIdx="1" presStyleCnt="4" custLinFactNeighborX="-1070" custLinFactNeighborY="-3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0B367F-84FA-4DFC-8B2A-45B96F5EDCCC}" type="pres">
      <dgm:prSet presAssocID="{26C144AA-B947-4089-BF75-7D5F512F0F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4F12F-8D29-4DE2-83CA-F10B683FE061}" type="pres">
      <dgm:prSet presAssocID="{26C144AA-B947-4089-BF75-7D5F512F0FC5}" presName="FourNodes_4" presStyleLbl="node1" presStyleIdx="3" presStyleCnt="4" custLinFactNeighborX="-649" custLinFactNeighborY="3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4F451-9FAD-412E-A690-5CFECF6B2166}" type="pres">
      <dgm:prSet presAssocID="{26C144AA-B947-4089-BF75-7D5F512F0FC5}" presName="FourConn_1-2" presStyleLbl="fgAccFollowNode1" presStyleIdx="0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D6FDB-ED63-4B04-81C6-1113A55EB252}" type="pres">
      <dgm:prSet presAssocID="{26C144AA-B947-4089-BF75-7D5F512F0FC5}" presName="FourConn_2-3" presStyleLbl="fgAccFollowNode1" presStyleIdx="1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D6FC6-67D5-41F8-8A8C-BF7AD6284AB2}" type="pres">
      <dgm:prSet presAssocID="{26C144AA-B947-4089-BF75-7D5F512F0FC5}" presName="FourConn_3-4" presStyleLbl="fgAccFollowNode1" presStyleIdx="2" presStyleCnt="3" custAng="108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00A796-67FC-4776-86FF-B9BC7A2001ED}" type="pres">
      <dgm:prSet presAssocID="{26C144AA-B947-4089-BF75-7D5F512F0F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6E32C-9317-45A2-A19E-B136D8CA9A31}" type="pres">
      <dgm:prSet presAssocID="{26C144AA-B947-4089-BF75-7D5F512F0F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BD3D2-BAE9-42D7-8932-C528F1293620}" type="pres">
      <dgm:prSet presAssocID="{26C144AA-B947-4089-BF75-7D5F512F0F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6FE57D-7B78-4BFC-916C-9A904F72054F}" type="pres">
      <dgm:prSet presAssocID="{26C144AA-B947-4089-BF75-7D5F512F0F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CE8832-F988-4995-B78F-C134F0331542}" type="presOf" srcId="{1DA754BB-83BC-4B60-8979-7226A8FBE855}" destId="{509CCDCB-4EC3-42E4-84B6-3A763508CA9E}" srcOrd="0" destOrd="0" presId="urn:microsoft.com/office/officeart/2005/8/layout/vProcess5"/>
    <dgm:cxn modelId="{DBF91571-BEAC-4281-886D-058172C92E5A}" type="presOf" srcId="{26C144AA-B947-4089-BF75-7D5F512F0FC5}" destId="{A9AD2919-603F-4CAC-982E-5D112E8787B6}" srcOrd="0" destOrd="0" presId="urn:microsoft.com/office/officeart/2005/8/layout/vProcess5"/>
    <dgm:cxn modelId="{9B512256-F94A-403E-A24B-B371BE69C3F9}" type="presOf" srcId="{450B9D29-2020-44D2-B56C-D3707F6D551D}" destId="{C99BD3D2-BAE9-42D7-8932-C528F1293620}" srcOrd="1" destOrd="0" presId="urn:microsoft.com/office/officeart/2005/8/layout/vProcess5"/>
    <dgm:cxn modelId="{C94F20A1-D9E4-4459-9118-C4051B74575D}" type="presOf" srcId="{E70228C8-0069-4091-B361-FA4E01E9F78D}" destId="{F500A796-67FC-4776-86FF-B9BC7A2001ED}" srcOrd="1" destOrd="0" presId="urn:microsoft.com/office/officeart/2005/8/layout/vProcess5"/>
    <dgm:cxn modelId="{DCCC8843-6DC7-4232-80E6-C6985593C5AC}" type="presOf" srcId="{450B9D29-2020-44D2-B56C-D3707F6D551D}" destId="{150B367F-84FA-4DFC-8B2A-45B96F5EDCCC}" srcOrd="0" destOrd="0" presId="urn:microsoft.com/office/officeart/2005/8/layout/vProcess5"/>
    <dgm:cxn modelId="{58504698-8986-47DB-951E-BAC3A6EF88F4}" srcId="{26C144AA-B947-4089-BF75-7D5F512F0FC5}" destId="{1DA754BB-83BC-4B60-8979-7226A8FBE855}" srcOrd="1" destOrd="0" parTransId="{83D50564-211F-43BF-9D52-7063BA63D667}" sibTransId="{D90D0214-5BEA-41D7-A270-40F43C012321}"/>
    <dgm:cxn modelId="{B7DC1DBB-ED9F-43BC-A087-BC45A6A10C07}" type="presOf" srcId="{1DA754BB-83BC-4B60-8979-7226A8FBE855}" destId="{9696E32C-9317-45A2-A19E-B136D8CA9A31}" srcOrd="1" destOrd="0" presId="urn:microsoft.com/office/officeart/2005/8/layout/vProcess5"/>
    <dgm:cxn modelId="{6EC72861-AB89-4542-9C9D-41150824D142}" type="presOf" srcId="{F4A276D0-BAE0-4206-8D50-05710B4F6B5F}" destId="{8334F451-9FAD-412E-A690-5CFECF6B2166}" srcOrd="0" destOrd="0" presId="urn:microsoft.com/office/officeart/2005/8/layout/vProcess5"/>
    <dgm:cxn modelId="{CA2B093F-D043-4019-8CEF-52872A2F482B}" srcId="{26C144AA-B947-4089-BF75-7D5F512F0FC5}" destId="{E70228C8-0069-4091-B361-FA4E01E9F78D}" srcOrd="0" destOrd="0" parTransId="{944A39C1-697D-40A3-9006-5A7CB0D09B25}" sibTransId="{F4A276D0-BAE0-4206-8D50-05710B4F6B5F}"/>
    <dgm:cxn modelId="{A6623B04-0F97-469B-A9C2-EFE20E080C98}" type="presOf" srcId="{9581F661-66D8-4D6B-9970-4B88E7D1297C}" destId="{845D6FC6-67D5-41F8-8A8C-BF7AD6284AB2}" srcOrd="0" destOrd="0" presId="urn:microsoft.com/office/officeart/2005/8/layout/vProcess5"/>
    <dgm:cxn modelId="{3169AD81-490C-4D54-8136-01EA69859D1C}" type="presOf" srcId="{D90D0214-5BEA-41D7-A270-40F43C012321}" destId="{F4DD6FDB-ED63-4B04-81C6-1113A55EB252}" srcOrd="0" destOrd="0" presId="urn:microsoft.com/office/officeart/2005/8/layout/vProcess5"/>
    <dgm:cxn modelId="{0FCE826A-FDEF-4FA7-9083-2F6ECBCB9DD7}" type="presOf" srcId="{8BEF8F6A-5F7C-4ED1-B7AA-59A028A6933A}" destId="{D8B4F12F-8D29-4DE2-83CA-F10B683FE061}" srcOrd="0" destOrd="0" presId="urn:microsoft.com/office/officeart/2005/8/layout/vProcess5"/>
    <dgm:cxn modelId="{4BE05AB1-61AF-4025-B242-D0BC835BBB79}" srcId="{26C144AA-B947-4089-BF75-7D5F512F0FC5}" destId="{8BEF8F6A-5F7C-4ED1-B7AA-59A028A6933A}" srcOrd="3" destOrd="0" parTransId="{AE8CB2F7-17BF-4524-B190-0E2996BEB3EF}" sibTransId="{8668847C-FFDC-4EE6-8BE9-2094CAD782A1}"/>
    <dgm:cxn modelId="{B554BB12-FB8F-47F8-818A-A4886AAD9A69}" type="presOf" srcId="{E70228C8-0069-4091-B361-FA4E01E9F78D}" destId="{42339CF2-49AC-411B-95CE-B75E71AFBD4F}" srcOrd="0" destOrd="0" presId="urn:microsoft.com/office/officeart/2005/8/layout/vProcess5"/>
    <dgm:cxn modelId="{B874A1A5-38C9-46E7-A482-D4A33A020E64}" type="presOf" srcId="{8BEF8F6A-5F7C-4ED1-B7AA-59A028A6933A}" destId="{326FE57D-7B78-4BFC-916C-9A904F72054F}" srcOrd="1" destOrd="0" presId="urn:microsoft.com/office/officeart/2005/8/layout/vProcess5"/>
    <dgm:cxn modelId="{0C70E1B7-58F7-4E43-8047-F2B42866EEB6}" srcId="{26C144AA-B947-4089-BF75-7D5F512F0FC5}" destId="{450B9D29-2020-44D2-B56C-D3707F6D551D}" srcOrd="2" destOrd="0" parTransId="{49BBED82-8000-4495-A0D4-3F0BF1644045}" sibTransId="{9581F661-66D8-4D6B-9970-4B88E7D1297C}"/>
    <dgm:cxn modelId="{6D6CA4DF-5D4C-4948-A3A0-8CEA7F81077F}" type="presParOf" srcId="{A9AD2919-603F-4CAC-982E-5D112E8787B6}" destId="{05E8760D-9A59-4943-957D-E47D67801FF0}" srcOrd="0" destOrd="0" presId="urn:microsoft.com/office/officeart/2005/8/layout/vProcess5"/>
    <dgm:cxn modelId="{A9384CAB-8713-4F5C-A898-0139F0286EE9}" type="presParOf" srcId="{A9AD2919-603F-4CAC-982E-5D112E8787B6}" destId="{42339CF2-49AC-411B-95CE-B75E71AFBD4F}" srcOrd="1" destOrd="0" presId="urn:microsoft.com/office/officeart/2005/8/layout/vProcess5"/>
    <dgm:cxn modelId="{7BCB8B97-1B4D-4EE8-A05A-8E40B1E9926A}" type="presParOf" srcId="{A9AD2919-603F-4CAC-982E-5D112E8787B6}" destId="{509CCDCB-4EC3-42E4-84B6-3A763508CA9E}" srcOrd="2" destOrd="0" presId="urn:microsoft.com/office/officeart/2005/8/layout/vProcess5"/>
    <dgm:cxn modelId="{615F0035-0F61-4C34-A24B-BC271C318AE5}" type="presParOf" srcId="{A9AD2919-603F-4CAC-982E-5D112E8787B6}" destId="{150B367F-84FA-4DFC-8B2A-45B96F5EDCCC}" srcOrd="3" destOrd="0" presId="urn:microsoft.com/office/officeart/2005/8/layout/vProcess5"/>
    <dgm:cxn modelId="{DD538462-8A7F-4524-BD58-723D384616BA}" type="presParOf" srcId="{A9AD2919-603F-4CAC-982E-5D112E8787B6}" destId="{D8B4F12F-8D29-4DE2-83CA-F10B683FE061}" srcOrd="4" destOrd="0" presId="urn:microsoft.com/office/officeart/2005/8/layout/vProcess5"/>
    <dgm:cxn modelId="{F98A4CF2-1F36-4944-AEEA-365EAB952769}" type="presParOf" srcId="{A9AD2919-603F-4CAC-982E-5D112E8787B6}" destId="{8334F451-9FAD-412E-A690-5CFECF6B2166}" srcOrd="5" destOrd="0" presId="urn:microsoft.com/office/officeart/2005/8/layout/vProcess5"/>
    <dgm:cxn modelId="{1CEB6943-2074-4B66-B3B9-83C41DC17670}" type="presParOf" srcId="{A9AD2919-603F-4CAC-982E-5D112E8787B6}" destId="{F4DD6FDB-ED63-4B04-81C6-1113A55EB252}" srcOrd="6" destOrd="0" presId="urn:microsoft.com/office/officeart/2005/8/layout/vProcess5"/>
    <dgm:cxn modelId="{F65D2A7F-4239-45EF-9C6E-A66E92841F2D}" type="presParOf" srcId="{A9AD2919-603F-4CAC-982E-5D112E8787B6}" destId="{845D6FC6-67D5-41F8-8A8C-BF7AD6284AB2}" srcOrd="7" destOrd="0" presId="urn:microsoft.com/office/officeart/2005/8/layout/vProcess5"/>
    <dgm:cxn modelId="{817B0D8D-1C3F-43BA-8104-3D1235224BF9}" type="presParOf" srcId="{A9AD2919-603F-4CAC-982E-5D112E8787B6}" destId="{F500A796-67FC-4776-86FF-B9BC7A2001ED}" srcOrd="8" destOrd="0" presId="urn:microsoft.com/office/officeart/2005/8/layout/vProcess5"/>
    <dgm:cxn modelId="{E7D5B7F0-8ED8-440D-B167-7301BD8F8855}" type="presParOf" srcId="{A9AD2919-603F-4CAC-982E-5D112E8787B6}" destId="{9696E32C-9317-45A2-A19E-B136D8CA9A31}" srcOrd="9" destOrd="0" presId="urn:microsoft.com/office/officeart/2005/8/layout/vProcess5"/>
    <dgm:cxn modelId="{59885672-A825-4072-917C-38C8139DA24F}" type="presParOf" srcId="{A9AD2919-603F-4CAC-982E-5D112E8787B6}" destId="{C99BD3D2-BAE9-42D7-8932-C528F1293620}" srcOrd="10" destOrd="0" presId="urn:microsoft.com/office/officeart/2005/8/layout/vProcess5"/>
    <dgm:cxn modelId="{22604F39-3196-48AC-B355-341E4F9C6D4A}" type="presParOf" srcId="{A9AD2919-603F-4CAC-982E-5D112E8787B6}" destId="{326FE57D-7B78-4BFC-916C-9A904F72054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DDE59-2B82-4DE1-A248-36D899DEAADB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9E5F1315-D2BF-4323-AEDC-A176E61233D8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УЧРЕДИТЕЛЬ</a:t>
          </a:r>
          <a:endParaRPr lang="ru-RU" dirty="0"/>
        </a:p>
      </dgm:t>
    </dgm:pt>
    <dgm:pt modelId="{8AB6EC2C-677D-4EA9-92AE-A7146A7BAEB1}" type="parTrans" cxnId="{DFDB9EFB-D605-41EB-831A-4B25DB2B1FE4}">
      <dgm:prSet/>
      <dgm:spPr/>
      <dgm:t>
        <a:bodyPr/>
        <a:lstStyle/>
        <a:p>
          <a:endParaRPr lang="ru-RU"/>
        </a:p>
      </dgm:t>
    </dgm:pt>
    <dgm:pt modelId="{869B7DD4-757D-4F54-9E22-46B71B38CACB}" type="sibTrans" cxnId="{DFDB9EFB-D605-41EB-831A-4B25DB2B1FE4}">
      <dgm:prSet/>
      <dgm:spPr/>
      <dgm:t>
        <a:bodyPr/>
        <a:lstStyle/>
        <a:p>
          <a:endParaRPr lang="ru-RU"/>
        </a:p>
      </dgm:t>
    </dgm:pt>
    <dgm:pt modelId="{EC7D2A6D-A85A-415A-8067-477371F9CAD3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РУКОВОДИТЕЛЮ и заместителям</a:t>
          </a:r>
          <a:endParaRPr lang="ru-RU" dirty="0"/>
        </a:p>
      </dgm:t>
    </dgm:pt>
    <dgm:pt modelId="{E1EE44C8-4C13-454E-870D-F2C699183FEF}" type="parTrans" cxnId="{7286079B-603D-47EE-998E-D3C3590190CB}">
      <dgm:prSet/>
      <dgm:spPr/>
      <dgm:t>
        <a:bodyPr/>
        <a:lstStyle/>
        <a:p>
          <a:endParaRPr lang="ru-RU"/>
        </a:p>
      </dgm:t>
    </dgm:pt>
    <dgm:pt modelId="{A057CD37-0249-44E4-92DD-CC8365F9B69C}" type="sibTrans" cxnId="{7286079B-603D-47EE-998E-D3C3590190CB}">
      <dgm:prSet/>
      <dgm:spPr/>
      <dgm:t>
        <a:bodyPr/>
        <a:lstStyle/>
        <a:p>
          <a:endParaRPr lang="ru-RU"/>
        </a:p>
      </dgm:t>
    </dgm:pt>
    <dgm:pt modelId="{0B182D6B-E1FD-485C-ACD1-3DDB81C5794B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ПЕРЕЧЕНЬ КРИТЕРИЕВ,  СУММА БАЛЛОВ</a:t>
          </a:r>
        </a:p>
        <a:p>
          <a:r>
            <a:rPr lang="ru-RU" b="1" dirty="0" smtClean="0"/>
            <a:t>1% ОТ ФОТ</a:t>
          </a:r>
          <a:endParaRPr lang="ru-RU" b="1" dirty="0"/>
        </a:p>
      </dgm:t>
    </dgm:pt>
    <dgm:pt modelId="{DC82D78D-FE52-4EB1-A95D-6EBF1BD70FF2}" type="parTrans" cxnId="{DCF7FE6F-8EA9-4A20-9747-C230BB8C1258}">
      <dgm:prSet/>
      <dgm:spPr/>
      <dgm:t>
        <a:bodyPr/>
        <a:lstStyle/>
        <a:p>
          <a:endParaRPr lang="ru-RU"/>
        </a:p>
      </dgm:t>
    </dgm:pt>
    <dgm:pt modelId="{864F4E34-58A9-4667-AD67-6256E72902AE}" type="sibTrans" cxnId="{DCF7FE6F-8EA9-4A20-9747-C230BB8C1258}">
      <dgm:prSet/>
      <dgm:spPr/>
      <dgm:t>
        <a:bodyPr/>
        <a:lstStyle/>
        <a:p>
          <a:endParaRPr lang="ru-RU"/>
        </a:p>
      </dgm:t>
    </dgm:pt>
    <dgm:pt modelId="{C3568DC9-0A1C-40E7-BA46-E798C5CF360D}" type="pres">
      <dgm:prSet presAssocID="{CF7DDE59-2B82-4DE1-A248-36D899DEAADB}" presName="Name0" presStyleCnt="0">
        <dgm:presLayoutVars>
          <dgm:dir/>
          <dgm:resizeHandles val="exact"/>
        </dgm:presLayoutVars>
      </dgm:prSet>
      <dgm:spPr/>
    </dgm:pt>
    <dgm:pt modelId="{F73CFFAA-BCCC-4D5B-B721-BC1FAB54366F}" type="pres">
      <dgm:prSet presAssocID="{9E5F1315-D2BF-4323-AEDC-A176E61233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BDFCC-C488-48C6-9F12-4127AAB72E37}" type="pres">
      <dgm:prSet presAssocID="{869B7DD4-757D-4F54-9E22-46B71B38CAC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28E2FF1-76F0-4F7F-AF34-1B3B7EA2E046}" type="pres">
      <dgm:prSet presAssocID="{869B7DD4-757D-4F54-9E22-46B71B38CAC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E271516-9B1D-462E-8EF4-45F69C81E3CB}" type="pres">
      <dgm:prSet presAssocID="{EC7D2A6D-A85A-415A-8067-477371F9CA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09E4-E0E5-43BD-B4F8-EE76CF1A2A97}" type="pres">
      <dgm:prSet presAssocID="{A057CD37-0249-44E4-92DD-CC8365F9B69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D92FD54-3012-4F53-AA8B-4F9C39D27A27}" type="pres">
      <dgm:prSet presAssocID="{A057CD37-0249-44E4-92DD-CC8365F9B69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F0D8B99-43D8-432C-AE6F-B9CD4F88C10F}" type="pres">
      <dgm:prSet presAssocID="{0B182D6B-E1FD-485C-ACD1-3DDB81C579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B9EFB-D605-41EB-831A-4B25DB2B1FE4}" srcId="{CF7DDE59-2B82-4DE1-A248-36D899DEAADB}" destId="{9E5F1315-D2BF-4323-AEDC-A176E61233D8}" srcOrd="0" destOrd="0" parTransId="{8AB6EC2C-677D-4EA9-92AE-A7146A7BAEB1}" sibTransId="{869B7DD4-757D-4F54-9E22-46B71B38CACB}"/>
    <dgm:cxn modelId="{3D08E3EE-5E29-47FE-9376-87238551FD4C}" type="presOf" srcId="{A057CD37-0249-44E4-92DD-CC8365F9B69C}" destId="{7D92FD54-3012-4F53-AA8B-4F9C39D27A27}" srcOrd="1" destOrd="0" presId="urn:microsoft.com/office/officeart/2005/8/layout/process1"/>
    <dgm:cxn modelId="{2195A7C3-4CD0-4A33-99B3-C7766BBC82DF}" type="presOf" srcId="{869B7DD4-757D-4F54-9E22-46B71B38CACB}" destId="{B28E2FF1-76F0-4F7F-AF34-1B3B7EA2E046}" srcOrd="1" destOrd="0" presId="urn:microsoft.com/office/officeart/2005/8/layout/process1"/>
    <dgm:cxn modelId="{7286079B-603D-47EE-998E-D3C3590190CB}" srcId="{CF7DDE59-2B82-4DE1-A248-36D899DEAADB}" destId="{EC7D2A6D-A85A-415A-8067-477371F9CAD3}" srcOrd="1" destOrd="0" parTransId="{E1EE44C8-4C13-454E-870D-F2C699183FEF}" sibTransId="{A057CD37-0249-44E4-92DD-CC8365F9B69C}"/>
    <dgm:cxn modelId="{DE660C9D-35DD-4EAC-95CE-43B2747CD3C1}" type="presOf" srcId="{9E5F1315-D2BF-4323-AEDC-A176E61233D8}" destId="{F73CFFAA-BCCC-4D5B-B721-BC1FAB54366F}" srcOrd="0" destOrd="0" presId="urn:microsoft.com/office/officeart/2005/8/layout/process1"/>
    <dgm:cxn modelId="{DCF7FE6F-8EA9-4A20-9747-C230BB8C1258}" srcId="{CF7DDE59-2B82-4DE1-A248-36D899DEAADB}" destId="{0B182D6B-E1FD-485C-ACD1-3DDB81C5794B}" srcOrd="2" destOrd="0" parTransId="{DC82D78D-FE52-4EB1-A95D-6EBF1BD70FF2}" sibTransId="{864F4E34-58A9-4667-AD67-6256E72902AE}"/>
    <dgm:cxn modelId="{9A7621F5-1C66-4560-96C4-996A58150E9F}" type="presOf" srcId="{0B182D6B-E1FD-485C-ACD1-3DDB81C5794B}" destId="{8F0D8B99-43D8-432C-AE6F-B9CD4F88C10F}" srcOrd="0" destOrd="0" presId="urn:microsoft.com/office/officeart/2005/8/layout/process1"/>
    <dgm:cxn modelId="{EA821F6A-06BD-458C-BA42-A4994A063C06}" type="presOf" srcId="{869B7DD4-757D-4F54-9E22-46B71B38CACB}" destId="{328BDFCC-C488-48C6-9F12-4127AAB72E37}" srcOrd="0" destOrd="0" presId="urn:microsoft.com/office/officeart/2005/8/layout/process1"/>
    <dgm:cxn modelId="{723D5B42-3D3C-48DC-B63C-801CCE10C2D5}" type="presOf" srcId="{EC7D2A6D-A85A-415A-8067-477371F9CAD3}" destId="{EE271516-9B1D-462E-8EF4-45F69C81E3CB}" srcOrd="0" destOrd="0" presId="urn:microsoft.com/office/officeart/2005/8/layout/process1"/>
    <dgm:cxn modelId="{5D2ED44A-E73E-4894-97E9-F189FD6FAB13}" type="presOf" srcId="{A057CD37-0249-44E4-92DD-CC8365F9B69C}" destId="{314109E4-E0E5-43BD-B4F8-EE76CF1A2A97}" srcOrd="0" destOrd="0" presId="urn:microsoft.com/office/officeart/2005/8/layout/process1"/>
    <dgm:cxn modelId="{397DF1F2-931E-4E68-AC11-A19A00E6CE45}" type="presOf" srcId="{CF7DDE59-2B82-4DE1-A248-36D899DEAADB}" destId="{C3568DC9-0A1C-40E7-BA46-E798C5CF360D}" srcOrd="0" destOrd="0" presId="urn:microsoft.com/office/officeart/2005/8/layout/process1"/>
    <dgm:cxn modelId="{CDBD4687-1126-4E89-A9E0-7B5EACE3819D}" type="presParOf" srcId="{C3568DC9-0A1C-40E7-BA46-E798C5CF360D}" destId="{F73CFFAA-BCCC-4D5B-B721-BC1FAB54366F}" srcOrd="0" destOrd="0" presId="urn:microsoft.com/office/officeart/2005/8/layout/process1"/>
    <dgm:cxn modelId="{C3C392A5-AD14-4672-8EA6-2D03BB9D7A9E}" type="presParOf" srcId="{C3568DC9-0A1C-40E7-BA46-E798C5CF360D}" destId="{328BDFCC-C488-48C6-9F12-4127AAB72E37}" srcOrd="1" destOrd="0" presId="urn:microsoft.com/office/officeart/2005/8/layout/process1"/>
    <dgm:cxn modelId="{048D4A92-0F23-4C44-915D-6628EBA6A061}" type="presParOf" srcId="{328BDFCC-C488-48C6-9F12-4127AAB72E37}" destId="{B28E2FF1-76F0-4F7F-AF34-1B3B7EA2E046}" srcOrd="0" destOrd="0" presId="urn:microsoft.com/office/officeart/2005/8/layout/process1"/>
    <dgm:cxn modelId="{4C8BED98-128C-4325-A296-324D9D6A5D93}" type="presParOf" srcId="{C3568DC9-0A1C-40E7-BA46-E798C5CF360D}" destId="{EE271516-9B1D-462E-8EF4-45F69C81E3CB}" srcOrd="2" destOrd="0" presId="urn:microsoft.com/office/officeart/2005/8/layout/process1"/>
    <dgm:cxn modelId="{E6AA3905-B1BA-494A-8B9A-A29D79F78AD2}" type="presParOf" srcId="{C3568DC9-0A1C-40E7-BA46-E798C5CF360D}" destId="{314109E4-E0E5-43BD-B4F8-EE76CF1A2A97}" srcOrd="3" destOrd="0" presId="urn:microsoft.com/office/officeart/2005/8/layout/process1"/>
    <dgm:cxn modelId="{620908A2-1395-4CA7-89F8-DD9B7D3CF162}" type="presParOf" srcId="{314109E4-E0E5-43BD-B4F8-EE76CF1A2A97}" destId="{7D92FD54-3012-4F53-AA8B-4F9C39D27A27}" srcOrd="0" destOrd="0" presId="urn:microsoft.com/office/officeart/2005/8/layout/process1"/>
    <dgm:cxn modelId="{ED3C8784-4D8E-4814-BDEB-D76113212F1C}" type="presParOf" srcId="{C3568DC9-0A1C-40E7-BA46-E798C5CF360D}" destId="{8F0D8B99-43D8-432C-AE6F-B9CD4F88C10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7DDE59-2B82-4DE1-A248-36D899DEAADB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</dgm:pt>
    <dgm:pt modelId="{9E5F1315-D2BF-4323-AEDC-A176E61233D8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РУКОВОДИТЕЛЬ</a:t>
          </a:r>
          <a:endParaRPr lang="ru-RU" dirty="0"/>
        </a:p>
      </dgm:t>
    </dgm:pt>
    <dgm:pt modelId="{8AB6EC2C-677D-4EA9-92AE-A7146A7BAEB1}" type="parTrans" cxnId="{DFDB9EFB-D605-41EB-831A-4B25DB2B1FE4}">
      <dgm:prSet/>
      <dgm:spPr/>
      <dgm:t>
        <a:bodyPr/>
        <a:lstStyle/>
        <a:p>
          <a:endParaRPr lang="ru-RU"/>
        </a:p>
      </dgm:t>
    </dgm:pt>
    <dgm:pt modelId="{869B7DD4-757D-4F54-9E22-46B71B38CACB}" type="sibTrans" cxnId="{DFDB9EFB-D605-41EB-831A-4B25DB2B1FE4}">
      <dgm:prSet/>
      <dgm:spPr/>
      <dgm:t>
        <a:bodyPr/>
        <a:lstStyle/>
        <a:p>
          <a:endParaRPr lang="ru-RU"/>
        </a:p>
      </dgm:t>
    </dgm:pt>
    <dgm:pt modelId="{EC7D2A6D-A85A-415A-8067-477371F9CAD3}">
      <dgm:prSet phldrT="[Текст]"/>
      <dgm:spPr>
        <a:solidFill>
          <a:srgbClr val="C00000"/>
        </a:solidFill>
      </dgm:spPr>
      <dgm:t>
        <a:bodyPr/>
        <a:lstStyle/>
        <a:p>
          <a:r>
            <a:rPr lang="ru-RU" dirty="0" smtClean="0"/>
            <a:t>СОТРУДНИКУ</a:t>
          </a:r>
          <a:endParaRPr lang="ru-RU" dirty="0"/>
        </a:p>
      </dgm:t>
    </dgm:pt>
    <dgm:pt modelId="{E1EE44C8-4C13-454E-870D-F2C699183FEF}" type="parTrans" cxnId="{7286079B-603D-47EE-998E-D3C3590190CB}">
      <dgm:prSet/>
      <dgm:spPr/>
      <dgm:t>
        <a:bodyPr/>
        <a:lstStyle/>
        <a:p>
          <a:endParaRPr lang="ru-RU"/>
        </a:p>
      </dgm:t>
    </dgm:pt>
    <dgm:pt modelId="{A057CD37-0249-44E4-92DD-CC8365F9B69C}" type="sibTrans" cxnId="{7286079B-603D-47EE-998E-D3C3590190CB}">
      <dgm:prSet/>
      <dgm:spPr/>
      <dgm:t>
        <a:bodyPr/>
        <a:lstStyle/>
        <a:p>
          <a:endParaRPr lang="ru-RU"/>
        </a:p>
      </dgm:t>
    </dgm:pt>
    <dgm:pt modelId="{0B182D6B-E1FD-485C-ACD1-3DDB81C5794B}">
      <dgm:prSet phldrT="[Текст]"/>
      <dgm:spPr>
        <a:solidFill>
          <a:srgbClr val="FF9900"/>
        </a:solidFill>
      </dgm:spPr>
      <dgm:t>
        <a:bodyPr/>
        <a:lstStyle/>
        <a:p>
          <a:r>
            <a:rPr lang="ru-RU" dirty="0" smtClean="0"/>
            <a:t>ПЕРЕЧЕНЬ КРИТЕРИЕВ, СУММА БАЛЛОВ</a:t>
          </a:r>
        </a:p>
        <a:p>
          <a:r>
            <a:rPr lang="ru-RU" b="1" dirty="0" smtClean="0"/>
            <a:t>ОТ 15% ОТ ДООС</a:t>
          </a:r>
          <a:endParaRPr lang="ru-RU" b="1" dirty="0"/>
        </a:p>
      </dgm:t>
    </dgm:pt>
    <dgm:pt modelId="{DC82D78D-FE52-4EB1-A95D-6EBF1BD70FF2}" type="parTrans" cxnId="{DCF7FE6F-8EA9-4A20-9747-C230BB8C1258}">
      <dgm:prSet/>
      <dgm:spPr/>
      <dgm:t>
        <a:bodyPr/>
        <a:lstStyle/>
        <a:p>
          <a:endParaRPr lang="ru-RU"/>
        </a:p>
      </dgm:t>
    </dgm:pt>
    <dgm:pt modelId="{864F4E34-58A9-4667-AD67-6256E72902AE}" type="sibTrans" cxnId="{DCF7FE6F-8EA9-4A20-9747-C230BB8C1258}">
      <dgm:prSet/>
      <dgm:spPr/>
      <dgm:t>
        <a:bodyPr/>
        <a:lstStyle/>
        <a:p>
          <a:endParaRPr lang="ru-RU"/>
        </a:p>
      </dgm:t>
    </dgm:pt>
    <dgm:pt modelId="{C3568DC9-0A1C-40E7-BA46-E798C5CF360D}" type="pres">
      <dgm:prSet presAssocID="{CF7DDE59-2B82-4DE1-A248-36D899DEAADB}" presName="Name0" presStyleCnt="0">
        <dgm:presLayoutVars>
          <dgm:dir/>
          <dgm:resizeHandles val="exact"/>
        </dgm:presLayoutVars>
      </dgm:prSet>
      <dgm:spPr/>
    </dgm:pt>
    <dgm:pt modelId="{F73CFFAA-BCCC-4D5B-B721-BC1FAB54366F}" type="pres">
      <dgm:prSet presAssocID="{9E5F1315-D2BF-4323-AEDC-A176E61233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BDFCC-C488-48C6-9F12-4127AAB72E37}" type="pres">
      <dgm:prSet presAssocID="{869B7DD4-757D-4F54-9E22-46B71B38CAC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28E2FF1-76F0-4F7F-AF34-1B3B7EA2E046}" type="pres">
      <dgm:prSet presAssocID="{869B7DD4-757D-4F54-9E22-46B71B38CAC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E271516-9B1D-462E-8EF4-45F69C81E3CB}" type="pres">
      <dgm:prSet presAssocID="{EC7D2A6D-A85A-415A-8067-477371F9CAD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109E4-E0E5-43BD-B4F8-EE76CF1A2A97}" type="pres">
      <dgm:prSet presAssocID="{A057CD37-0249-44E4-92DD-CC8365F9B69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D92FD54-3012-4F53-AA8B-4F9C39D27A27}" type="pres">
      <dgm:prSet presAssocID="{A057CD37-0249-44E4-92DD-CC8365F9B69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F0D8B99-43D8-432C-AE6F-B9CD4F88C10F}" type="pres">
      <dgm:prSet presAssocID="{0B182D6B-E1FD-485C-ACD1-3DDB81C5794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A44DB-D10F-48D2-B4C5-2106AB8707FF}" type="presOf" srcId="{A057CD37-0249-44E4-92DD-CC8365F9B69C}" destId="{7D92FD54-3012-4F53-AA8B-4F9C39D27A27}" srcOrd="1" destOrd="0" presId="urn:microsoft.com/office/officeart/2005/8/layout/process1"/>
    <dgm:cxn modelId="{0896C9D7-AACD-485B-83F2-B8C9FFFBBDA7}" type="presOf" srcId="{869B7DD4-757D-4F54-9E22-46B71B38CACB}" destId="{B28E2FF1-76F0-4F7F-AF34-1B3B7EA2E046}" srcOrd="1" destOrd="0" presId="urn:microsoft.com/office/officeart/2005/8/layout/process1"/>
    <dgm:cxn modelId="{E07D6BB3-CB45-4E3A-84AC-B200A77495B9}" type="presOf" srcId="{CF7DDE59-2B82-4DE1-A248-36D899DEAADB}" destId="{C3568DC9-0A1C-40E7-BA46-E798C5CF360D}" srcOrd="0" destOrd="0" presId="urn:microsoft.com/office/officeart/2005/8/layout/process1"/>
    <dgm:cxn modelId="{28BC1B6D-2106-4B39-A1C1-C573FD8F5174}" type="presOf" srcId="{9E5F1315-D2BF-4323-AEDC-A176E61233D8}" destId="{F73CFFAA-BCCC-4D5B-B721-BC1FAB54366F}" srcOrd="0" destOrd="0" presId="urn:microsoft.com/office/officeart/2005/8/layout/process1"/>
    <dgm:cxn modelId="{DFDB9EFB-D605-41EB-831A-4B25DB2B1FE4}" srcId="{CF7DDE59-2B82-4DE1-A248-36D899DEAADB}" destId="{9E5F1315-D2BF-4323-AEDC-A176E61233D8}" srcOrd="0" destOrd="0" parTransId="{8AB6EC2C-677D-4EA9-92AE-A7146A7BAEB1}" sibTransId="{869B7DD4-757D-4F54-9E22-46B71B38CACB}"/>
    <dgm:cxn modelId="{7286079B-603D-47EE-998E-D3C3590190CB}" srcId="{CF7DDE59-2B82-4DE1-A248-36D899DEAADB}" destId="{EC7D2A6D-A85A-415A-8067-477371F9CAD3}" srcOrd="1" destOrd="0" parTransId="{E1EE44C8-4C13-454E-870D-F2C699183FEF}" sibTransId="{A057CD37-0249-44E4-92DD-CC8365F9B69C}"/>
    <dgm:cxn modelId="{C742839F-D92C-4545-A052-CC1C4408FD37}" type="presOf" srcId="{869B7DD4-757D-4F54-9E22-46B71B38CACB}" destId="{328BDFCC-C488-48C6-9F12-4127AAB72E37}" srcOrd="0" destOrd="0" presId="urn:microsoft.com/office/officeart/2005/8/layout/process1"/>
    <dgm:cxn modelId="{4CF84023-D217-4147-93CB-B27E1CF445FB}" type="presOf" srcId="{EC7D2A6D-A85A-415A-8067-477371F9CAD3}" destId="{EE271516-9B1D-462E-8EF4-45F69C81E3CB}" srcOrd="0" destOrd="0" presId="urn:microsoft.com/office/officeart/2005/8/layout/process1"/>
    <dgm:cxn modelId="{DCF7FE6F-8EA9-4A20-9747-C230BB8C1258}" srcId="{CF7DDE59-2B82-4DE1-A248-36D899DEAADB}" destId="{0B182D6B-E1FD-485C-ACD1-3DDB81C5794B}" srcOrd="2" destOrd="0" parTransId="{DC82D78D-FE52-4EB1-A95D-6EBF1BD70FF2}" sibTransId="{864F4E34-58A9-4667-AD67-6256E72902AE}"/>
    <dgm:cxn modelId="{D31C6BC5-AA2C-4399-929A-E4ED8C2DAB4A}" type="presOf" srcId="{0B182D6B-E1FD-485C-ACD1-3DDB81C5794B}" destId="{8F0D8B99-43D8-432C-AE6F-B9CD4F88C10F}" srcOrd="0" destOrd="0" presId="urn:microsoft.com/office/officeart/2005/8/layout/process1"/>
    <dgm:cxn modelId="{0EB70F8C-732F-46FB-BE3F-612264991806}" type="presOf" srcId="{A057CD37-0249-44E4-92DD-CC8365F9B69C}" destId="{314109E4-E0E5-43BD-B4F8-EE76CF1A2A97}" srcOrd="0" destOrd="0" presId="urn:microsoft.com/office/officeart/2005/8/layout/process1"/>
    <dgm:cxn modelId="{7D3F2DDA-7EE4-420B-BDA0-CE048D2E18E3}" type="presParOf" srcId="{C3568DC9-0A1C-40E7-BA46-E798C5CF360D}" destId="{F73CFFAA-BCCC-4D5B-B721-BC1FAB54366F}" srcOrd="0" destOrd="0" presId="urn:microsoft.com/office/officeart/2005/8/layout/process1"/>
    <dgm:cxn modelId="{DA7B8A5F-5F98-4F13-89FE-5308851F73E6}" type="presParOf" srcId="{C3568DC9-0A1C-40E7-BA46-E798C5CF360D}" destId="{328BDFCC-C488-48C6-9F12-4127AAB72E37}" srcOrd="1" destOrd="0" presId="urn:microsoft.com/office/officeart/2005/8/layout/process1"/>
    <dgm:cxn modelId="{70D225C3-7ECF-4167-A324-918746D25592}" type="presParOf" srcId="{328BDFCC-C488-48C6-9F12-4127AAB72E37}" destId="{B28E2FF1-76F0-4F7F-AF34-1B3B7EA2E046}" srcOrd="0" destOrd="0" presId="urn:microsoft.com/office/officeart/2005/8/layout/process1"/>
    <dgm:cxn modelId="{004B8FF0-22A6-4B13-9132-D698282FA621}" type="presParOf" srcId="{C3568DC9-0A1C-40E7-BA46-E798C5CF360D}" destId="{EE271516-9B1D-462E-8EF4-45F69C81E3CB}" srcOrd="2" destOrd="0" presId="urn:microsoft.com/office/officeart/2005/8/layout/process1"/>
    <dgm:cxn modelId="{BEEE0EF5-CA65-484A-803D-E3C4B57CA9FD}" type="presParOf" srcId="{C3568DC9-0A1C-40E7-BA46-E798C5CF360D}" destId="{314109E4-E0E5-43BD-B4F8-EE76CF1A2A97}" srcOrd="3" destOrd="0" presId="urn:microsoft.com/office/officeart/2005/8/layout/process1"/>
    <dgm:cxn modelId="{08045B14-3201-437B-BC79-F62ACBA1C84A}" type="presParOf" srcId="{314109E4-E0E5-43BD-B4F8-EE76CF1A2A97}" destId="{7D92FD54-3012-4F53-AA8B-4F9C39D27A27}" srcOrd="0" destOrd="0" presId="urn:microsoft.com/office/officeart/2005/8/layout/process1"/>
    <dgm:cxn modelId="{48D1531D-20E8-4D50-B612-24F3DB4BCAA3}" type="presParOf" srcId="{C3568DC9-0A1C-40E7-BA46-E798C5CF360D}" destId="{8F0D8B99-43D8-432C-AE6F-B9CD4F88C10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4FEB8-6498-4249-97BE-77CA8EAE82F3}">
      <dsp:nvSpPr>
        <dsp:cNvPr id="0" name=""/>
        <dsp:cNvSpPr/>
      </dsp:nvSpPr>
      <dsp:spPr>
        <a:xfrm>
          <a:off x="2212237" y="1735"/>
          <a:ext cx="6810907" cy="3526663"/>
        </a:xfrm>
        <a:prstGeom prst="rightArrow">
          <a:avLst>
            <a:gd name="adj1" fmla="val 75000"/>
            <a:gd name="adj2" fmla="val 50000"/>
          </a:avLst>
        </a:prstGeom>
        <a:solidFill>
          <a:srgbClr val="99FF99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  <a:latin typeface="Tahoma" charset="0"/>
            </a:rPr>
            <a:t>ПКМ РТ от 18.08.2008 № 592 «О введении новых систем оплаты труда..»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  <a:latin typeface="Tahoma" charset="0"/>
            </a:rPr>
            <a:t>ПКМ РТ «О размере тарифной ставки (оклада) первого разряда, минимальных базовых окладов (должностных окладов) работников…»</a:t>
          </a:r>
          <a:r>
            <a:rPr lang="ru-RU" sz="1600" kern="1200" dirty="0" smtClean="0"/>
            <a:t>. </a:t>
          </a:r>
          <a:r>
            <a:rPr lang="ru-RU" sz="1200" kern="1200" dirty="0" smtClean="0"/>
            <a:t>Данным постановлением устанавливается тарифная ставка (оклад) первого разряда четырехразрядной тарифной сетки по оплате труда работников учреждений образования в размере 4611 рублей.</a:t>
          </a:r>
          <a:endParaRPr lang="ru-RU" sz="1600" kern="1200" dirty="0">
            <a:solidFill>
              <a:srgbClr val="0070C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70C0"/>
              </a:solidFill>
            </a:rPr>
            <a:t>ПКМ РТ «Об утверждении перечня должностей работников, относимых к основному персоналу, для расчета средней заработной платы и определения размеров должностных окладов руководителей »</a:t>
          </a:r>
          <a:endParaRPr lang="ru-RU" sz="1600" kern="1200" dirty="0">
            <a:solidFill>
              <a:srgbClr val="0070C0"/>
            </a:solidFill>
          </a:endParaRPr>
        </a:p>
      </dsp:txBody>
      <dsp:txXfrm>
        <a:off x="2212237" y="442568"/>
        <a:ext cx="5488408" cy="2644997"/>
      </dsp:txXfrm>
    </dsp:sp>
    <dsp:sp modelId="{9C47B8CF-6692-45D3-A1C7-A0CB7BB6C2AB}">
      <dsp:nvSpPr>
        <dsp:cNvPr id="0" name=""/>
        <dsp:cNvSpPr/>
      </dsp:nvSpPr>
      <dsp:spPr>
        <a:xfrm>
          <a:off x="0" y="376495"/>
          <a:ext cx="2091382" cy="265330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государственные учреждения</a:t>
          </a:r>
          <a:endParaRPr lang="ru-RU" sz="1500" b="1" kern="1200" dirty="0">
            <a:solidFill>
              <a:srgbClr val="C00000"/>
            </a:solidFill>
          </a:endParaRPr>
        </a:p>
      </dsp:txBody>
      <dsp:txXfrm>
        <a:off x="102093" y="478588"/>
        <a:ext cx="1887196" cy="2449120"/>
      </dsp:txXfrm>
    </dsp:sp>
    <dsp:sp modelId="{3FEEDEDB-A5FC-4272-A2D5-10AE3092A0B2}">
      <dsp:nvSpPr>
        <dsp:cNvPr id="0" name=""/>
        <dsp:cNvSpPr/>
      </dsp:nvSpPr>
      <dsp:spPr>
        <a:xfrm>
          <a:off x="2214539" y="3571905"/>
          <a:ext cx="6800886" cy="1320604"/>
        </a:xfrm>
        <a:prstGeom prst="rightArrow">
          <a:avLst>
            <a:gd name="adj1" fmla="val 75000"/>
            <a:gd name="adj2" fmla="val 50000"/>
          </a:avLst>
        </a:prstGeom>
        <a:solidFill>
          <a:srgbClr val="CCFFFF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70C0"/>
              </a:solidFill>
              <a:latin typeface="Tahoma" charset="0"/>
            </a:rPr>
            <a:t>Аналогичные нормативные правовые акты исполнительных комитетов муниципальных образований, определяющие введение новой системы оплаты труда работников общеобразовательных учреждений и учреждений дополнительного образования детей с 1 сентября 2010 года</a:t>
          </a:r>
          <a:endParaRPr lang="ru-RU" sz="1400" kern="1200" dirty="0">
            <a:solidFill>
              <a:srgbClr val="0070C0"/>
            </a:solidFill>
          </a:endParaRPr>
        </a:p>
      </dsp:txBody>
      <dsp:txXfrm>
        <a:off x="2214539" y="3736981"/>
        <a:ext cx="6305660" cy="990453"/>
      </dsp:txXfrm>
    </dsp:sp>
    <dsp:sp modelId="{C55BF038-DF60-4E7D-81AF-B634227E4AB4}">
      <dsp:nvSpPr>
        <dsp:cNvPr id="0" name=""/>
        <dsp:cNvSpPr/>
      </dsp:nvSpPr>
      <dsp:spPr>
        <a:xfrm>
          <a:off x="0" y="3641477"/>
          <a:ext cx="2085965" cy="1168178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C00000"/>
              </a:solidFill>
            </a:rPr>
            <a:t>муниципальные учреждения</a:t>
          </a:r>
          <a:endParaRPr lang="ru-RU" sz="1500" b="1" kern="1200" dirty="0">
            <a:solidFill>
              <a:srgbClr val="C00000"/>
            </a:solidFill>
          </a:endParaRPr>
        </a:p>
      </dsp:txBody>
      <dsp:txXfrm>
        <a:off x="57026" y="3698503"/>
        <a:ext cx="1971913" cy="10541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39CF2-49AC-411B-95CE-B75E71AFBD4F}">
      <dsp:nvSpPr>
        <dsp:cNvPr id="0" name=""/>
        <dsp:cNvSpPr/>
      </dsp:nvSpPr>
      <dsp:spPr>
        <a:xfrm>
          <a:off x="0" y="0"/>
          <a:ext cx="7086649" cy="1091410"/>
        </a:xfrm>
        <a:prstGeom prst="roundRect">
          <a:avLst>
            <a:gd name="adj" fmla="val 10000"/>
          </a:avLst>
        </a:prstGeom>
        <a:solidFill>
          <a:srgbClr val="66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chemeClr val="bg2"/>
              </a:solidFill>
            </a:rPr>
            <a:t>Группа 4  - Должности руководителей структурных подразделений учреждений, требующие наличия высшего профессионального образования</a:t>
          </a:r>
          <a:endParaRPr lang="ru-RU" sz="1600" kern="1200" dirty="0">
            <a:solidFill>
              <a:schemeClr val="bg2"/>
            </a:solidFill>
          </a:endParaRPr>
        </a:p>
      </dsp:txBody>
      <dsp:txXfrm>
        <a:off x="31966" y="31966"/>
        <a:ext cx="5816708" cy="1027478"/>
      </dsp:txXfrm>
    </dsp:sp>
    <dsp:sp modelId="{509CCDCB-4EC3-42E4-84B6-3A763508CA9E}">
      <dsp:nvSpPr>
        <dsp:cNvPr id="0" name=""/>
        <dsp:cNvSpPr/>
      </dsp:nvSpPr>
      <dsp:spPr>
        <a:xfrm>
          <a:off x="517679" y="1285887"/>
          <a:ext cx="7086649" cy="1091410"/>
        </a:xfrm>
        <a:prstGeom prst="roundRect">
          <a:avLst>
            <a:gd name="adj" fmla="val 10000"/>
          </a:avLst>
        </a:prstGeom>
        <a:solidFill>
          <a:srgbClr val="99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</a:rPr>
            <a:t>Группа 3  - Должности служащих, требующие наличия высшего профессионального образования</a:t>
          </a:r>
          <a:endParaRPr lang="ru-RU" sz="1600" kern="1200" dirty="0"/>
        </a:p>
      </dsp:txBody>
      <dsp:txXfrm>
        <a:off x="549645" y="1317853"/>
        <a:ext cx="5719793" cy="1027478"/>
      </dsp:txXfrm>
    </dsp:sp>
    <dsp:sp modelId="{150B367F-84FA-4DFC-8B2A-45B96F5EDCCC}">
      <dsp:nvSpPr>
        <dsp:cNvPr id="0" name=""/>
        <dsp:cNvSpPr/>
      </dsp:nvSpPr>
      <dsp:spPr>
        <a:xfrm>
          <a:off x="1178155" y="2579698"/>
          <a:ext cx="7086649" cy="1091410"/>
        </a:xfrm>
        <a:prstGeom prst="roundRect">
          <a:avLst>
            <a:gd name="adj" fmla="val 10000"/>
          </a:avLst>
        </a:prstGeom>
        <a:solidFill>
          <a:srgbClr val="33CCC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</a:rPr>
            <a:t>Группа 2  - Профессии рабочих и  должности служащих в том числе руководителей структурных подразделений учреждений, требующие наличия начального или среднего профессионального образования </a:t>
          </a:r>
          <a:endParaRPr lang="ru-RU" sz="1600" kern="1200" dirty="0"/>
        </a:p>
      </dsp:txBody>
      <dsp:txXfrm>
        <a:off x="1210121" y="2611664"/>
        <a:ext cx="5728652" cy="1027478"/>
      </dsp:txXfrm>
    </dsp:sp>
    <dsp:sp modelId="{D8B4F12F-8D29-4DE2-83CA-F10B683FE061}">
      <dsp:nvSpPr>
        <dsp:cNvPr id="0" name=""/>
        <dsp:cNvSpPr/>
      </dsp:nvSpPr>
      <dsp:spPr>
        <a:xfrm>
          <a:off x="1725670" y="3869547"/>
          <a:ext cx="7086649" cy="1091410"/>
        </a:xfrm>
        <a:prstGeom prst="roundRect">
          <a:avLst>
            <a:gd name="adj" fmla="val 10000"/>
          </a:avLst>
        </a:prstGeom>
        <a:solidFill>
          <a:srgbClr val="CCE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solidFill>
                <a:srgbClr val="0070C0"/>
              </a:solidFill>
            </a:rPr>
            <a:t>Группа 1  - Профессии рабочих и  должности служащих, которые не требуют наличия профессионального образования </a:t>
          </a:r>
          <a:endParaRPr lang="ru-RU" sz="1600" b="0" kern="1200" dirty="0">
            <a:solidFill>
              <a:srgbClr val="0070C0"/>
            </a:solidFill>
          </a:endParaRPr>
        </a:p>
      </dsp:txBody>
      <dsp:txXfrm>
        <a:off x="1757636" y="3901513"/>
        <a:ext cx="5719793" cy="1027478"/>
      </dsp:txXfrm>
    </dsp:sp>
    <dsp:sp modelId="{8334F451-9FAD-412E-A690-5CFECF6B2166}">
      <dsp:nvSpPr>
        <dsp:cNvPr id="0" name=""/>
        <dsp:cNvSpPr/>
      </dsp:nvSpPr>
      <dsp:spPr>
        <a:xfrm rot="10800000">
          <a:off x="6377232" y="835921"/>
          <a:ext cx="709416" cy="70941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6536851" y="1011501"/>
        <a:ext cx="390178" cy="533836"/>
      </dsp:txXfrm>
    </dsp:sp>
    <dsp:sp modelId="{F4DD6FDB-ED63-4B04-81C6-1113A55EB252}">
      <dsp:nvSpPr>
        <dsp:cNvPr id="0" name=""/>
        <dsp:cNvSpPr/>
      </dsp:nvSpPr>
      <dsp:spPr>
        <a:xfrm rot="10800000">
          <a:off x="6970739" y="2125770"/>
          <a:ext cx="709416" cy="70941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130358" y="2301350"/>
        <a:ext cx="390178" cy="533836"/>
      </dsp:txXfrm>
    </dsp:sp>
    <dsp:sp modelId="{845D6FC6-67D5-41F8-8A8C-BF7AD6284AB2}">
      <dsp:nvSpPr>
        <dsp:cNvPr id="0" name=""/>
        <dsp:cNvSpPr/>
      </dsp:nvSpPr>
      <dsp:spPr>
        <a:xfrm rot="10800000">
          <a:off x="7555388" y="3415619"/>
          <a:ext cx="709416" cy="709416"/>
        </a:xfrm>
        <a:prstGeom prst="downArrow">
          <a:avLst>
            <a:gd name="adj1" fmla="val 55000"/>
            <a:gd name="adj2" fmla="val 45000"/>
          </a:avLst>
        </a:prstGeom>
        <a:solidFill>
          <a:schemeClr val="tx2"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>
        <a:off x="7715007" y="3591199"/>
        <a:ext cx="390178" cy="533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FFAA-BCCC-4D5B-B721-BC1FAB54366F}">
      <dsp:nvSpPr>
        <dsp:cNvPr id="0" name=""/>
        <dsp:cNvSpPr/>
      </dsp:nvSpPr>
      <dsp:spPr>
        <a:xfrm>
          <a:off x="7408" y="173073"/>
          <a:ext cx="2214438" cy="132866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УЧРЕДИТЕЛЬ</a:t>
          </a:r>
          <a:endParaRPr lang="ru-RU" sz="1800" kern="1200" dirty="0"/>
        </a:p>
      </dsp:txBody>
      <dsp:txXfrm>
        <a:off x="46323" y="211988"/>
        <a:ext cx="2136608" cy="1250833"/>
      </dsp:txXfrm>
    </dsp:sp>
    <dsp:sp modelId="{328BDFCC-C488-48C6-9F12-4127AAB72E37}">
      <dsp:nvSpPr>
        <dsp:cNvPr id="0" name=""/>
        <dsp:cNvSpPr/>
      </dsp:nvSpPr>
      <dsp:spPr>
        <a:xfrm>
          <a:off x="2443291" y="562814"/>
          <a:ext cx="469460" cy="549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2443291" y="672650"/>
        <a:ext cx="328622" cy="329508"/>
      </dsp:txXfrm>
    </dsp:sp>
    <dsp:sp modelId="{EE271516-9B1D-462E-8EF4-45F69C81E3CB}">
      <dsp:nvSpPr>
        <dsp:cNvPr id="0" name=""/>
        <dsp:cNvSpPr/>
      </dsp:nvSpPr>
      <dsp:spPr>
        <a:xfrm>
          <a:off x="3107622" y="173073"/>
          <a:ext cx="2214438" cy="132866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РУКОВОДИТЕЛЮ и заместителям</a:t>
          </a:r>
          <a:endParaRPr lang="ru-RU" sz="1800" kern="1200" dirty="0"/>
        </a:p>
      </dsp:txBody>
      <dsp:txXfrm>
        <a:off x="3146537" y="211988"/>
        <a:ext cx="2136608" cy="1250833"/>
      </dsp:txXfrm>
    </dsp:sp>
    <dsp:sp modelId="{314109E4-E0E5-43BD-B4F8-EE76CF1A2A97}">
      <dsp:nvSpPr>
        <dsp:cNvPr id="0" name=""/>
        <dsp:cNvSpPr/>
      </dsp:nvSpPr>
      <dsp:spPr>
        <a:xfrm>
          <a:off x="5543505" y="562814"/>
          <a:ext cx="469460" cy="549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5543505" y="672650"/>
        <a:ext cx="328622" cy="329508"/>
      </dsp:txXfrm>
    </dsp:sp>
    <dsp:sp modelId="{8F0D8B99-43D8-432C-AE6F-B9CD4F88C10F}">
      <dsp:nvSpPr>
        <dsp:cNvPr id="0" name=""/>
        <dsp:cNvSpPr/>
      </dsp:nvSpPr>
      <dsp:spPr>
        <a:xfrm>
          <a:off x="6207836" y="173073"/>
          <a:ext cx="2214438" cy="1328663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ПЕРЕЧЕНЬ КРИТЕРИЕВ,  СУММА БАЛЛОВ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1% ОТ ФОТ</a:t>
          </a:r>
          <a:endParaRPr lang="ru-RU" sz="1800" b="1" kern="1200" dirty="0"/>
        </a:p>
      </dsp:txBody>
      <dsp:txXfrm>
        <a:off x="6246751" y="211988"/>
        <a:ext cx="2136608" cy="12508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CFFAA-BCCC-4D5B-B721-BC1FAB54366F}">
      <dsp:nvSpPr>
        <dsp:cNvPr id="0" name=""/>
        <dsp:cNvSpPr/>
      </dsp:nvSpPr>
      <dsp:spPr>
        <a:xfrm>
          <a:off x="7408" y="50048"/>
          <a:ext cx="2214438" cy="132866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РУКОВОДИТЕЛЬ</a:t>
          </a:r>
          <a:endParaRPr lang="ru-RU" sz="1700" kern="1200" dirty="0"/>
        </a:p>
      </dsp:txBody>
      <dsp:txXfrm>
        <a:off x="46323" y="88963"/>
        <a:ext cx="2136608" cy="1250833"/>
      </dsp:txXfrm>
    </dsp:sp>
    <dsp:sp modelId="{328BDFCC-C488-48C6-9F12-4127AAB72E37}">
      <dsp:nvSpPr>
        <dsp:cNvPr id="0" name=""/>
        <dsp:cNvSpPr/>
      </dsp:nvSpPr>
      <dsp:spPr>
        <a:xfrm>
          <a:off x="2443291" y="439789"/>
          <a:ext cx="469460" cy="549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443291" y="549625"/>
        <a:ext cx="328622" cy="329508"/>
      </dsp:txXfrm>
    </dsp:sp>
    <dsp:sp modelId="{EE271516-9B1D-462E-8EF4-45F69C81E3CB}">
      <dsp:nvSpPr>
        <dsp:cNvPr id="0" name=""/>
        <dsp:cNvSpPr/>
      </dsp:nvSpPr>
      <dsp:spPr>
        <a:xfrm>
          <a:off x="3107622" y="50048"/>
          <a:ext cx="2214438" cy="132866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СОТРУДНИКУ</a:t>
          </a:r>
          <a:endParaRPr lang="ru-RU" sz="1700" kern="1200" dirty="0"/>
        </a:p>
      </dsp:txBody>
      <dsp:txXfrm>
        <a:off x="3146537" y="88963"/>
        <a:ext cx="2136608" cy="1250833"/>
      </dsp:txXfrm>
    </dsp:sp>
    <dsp:sp modelId="{314109E4-E0E5-43BD-B4F8-EE76CF1A2A97}">
      <dsp:nvSpPr>
        <dsp:cNvPr id="0" name=""/>
        <dsp:cNvSpPr/>
      </dsp:nvSpPr>
      <dsp:spPr>
        <a:xfrm>
          <a:off x="5543505" y="439789"/>
          <a:ext cx="469460" cy="5491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543505" y="549625"/>
        <a:ext cx="328622" cy="329508"/>
      </dsp:txXfrm>
    </dsp:sp>
    <dsp:sp modelId="{8F0D8B99-43D8-432C-AE6F-B9CD4F88C10F}">
      <dsp:nvSpPr>
        <dsp:cNvPr id="0" name=""/>
        <dsp:cNvSpPr/>
      </dsp:nvSpPr>
      <dsp:spPr>
        <a:xfrm>
          <a:off x="6207836" y="50048"/>
          <a:ext cx="2214438" cy="1328663"/>
        </a:xfrm>
        <a:prstGeom prst="roundRect">
          <a:avLst>
            <a:gd name="adj" fmla="val 10000"/>
          </a:avLst>
        </a:prstGeom>
        <a:solidFill>
          <a:srgbClr val="FF99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ПЕРЕЧЕНЬ КРИТЕРИЕВ, СУММА БАЛЛОВ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ОТ 15% ОТ ДООС</a:t>
          </a:r>
          <a:endParaRPr lang="ru-RU" sz="1700" b="1" kern="1200" dirty="0"/>
        </a:p>
      </dsp:txBody>
      <dsp:txXfrm>
        <a:off x="6246751" y="88963"/>
        <a:ext cx="2136608" cy="1250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0" y="1"/>
            <a:ext cx="2930574" cy="4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3" y="4722416"/>
            <a:ext cx="5409562" cy="447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242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0" y="9443242"/>
            <a:ext cx="2930574" cy="49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3" tIns="45631" rIns="91263" bIns="4563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2F9C89C-1521-4F09-AD9A-F95E70064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42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9C89C-1521-4F09-AD9A-F95E700646F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DC682-5DA4-4E43-8F68-77E941E239B0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DC682-5DA4-4E43-8F68-77E941E239B0}" type="slidenum">
              <a:rPr lang="ru-RU" smtClean="0"/>
              <a:pPr>
                <a:defRPr/>
              </a:pPr>
              <a:t>14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DC682-5DA4-4E43-8F68-77E941E239B0}" type="slidenum">
              <a:rPr lang="ru-RU" smtClean="0"/>
              <a:pPr>
                <a:defRPr/>
              </a:pPr>
              <a:t>15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147A7-5E90-46E7-9DC8-2BA587C831BF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F147A7-5E90-46E7-9DC8-2BA587C831BF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1A7E0-AC2A-403B-B1B0-19597BAED86E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1AB472-6B77-469A-A3EF-471B9AE43CC9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20531-71F5-4F4C-A172-FB2BC88B006C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520531-71F5-4F4C-A172-FB2BC88B006C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DC682-5DA4-4E43-8F68-77E941E239B0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4DA9C-A571-4B88-B7EF-81A12ADCF157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64DA9C-A571-4B88-B7EF-81A12ADCF157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DC682-5DA4-4E43-8F68-77E941E239B0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DC682-5DA4-4E43-8F68-77E941E239B0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6DC682-5DA4-4E43-8F68-77E941E239B0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8024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024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1A8DF-6702-40CE-87F9-E706463A6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9DC95-CD09-4CE4-8296-6828DDFE0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3F63-AE7B-4A18-8DE3-1C878083A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78811-585A-480C-81C4-8D49F6DD6E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5F830-D025-4329-921E-A8670D5D9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B00BA-3CC2-463A-B05C-0F61B4E38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D6817-634C-412A-9D07-9A0EED314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51147-8B3E-4779-962F-C9E48AD8B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B235C-6A0B-4509-B961-F916F1C55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4AAF0-8F55-49DB-A57E-B81ED0E4B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FDD80-730D-4E26-9A4B-05CBF7776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6E55-CA36-40C0-BCC9-1CB5C83C3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79203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9204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79206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07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08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09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0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2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3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921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spcBef>
                    <a:spcPct val="20000"/>
                  </a:spcBef>
                  <a:buClr>
                    <a:schemeClr val="hlink"/>
                  </a:buClr>
                  <a:buSzPct val="70000"/>
                  <a:buFont typeface="Wingdings" pitchFamily="2" charset="2"/>
                  <a:buNone/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17921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7921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921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1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921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FF7DF4C-7D14-49D2-903D-C97EC07B0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488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79388" y="571480"/>
            <a:ext cx="89646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000" dirty="0" smtClean="0">
                <a:solidFill>
                  <a:srgbClr val="0070C0"/>
                </a:solidFill>
                <a:cs typeface="+mn-cs"/>
              </a:rPr>
              <a:t>НОВАЯ СИСТЕМА ОПЛАТЫ ТРУДА РАБОТНИКОВ ОБЩЕОБРАЗОВАТЕЛЬНЫХ УЧРЕЖДЕНИЙ И УЧРЕЖДЕНИЙ ДОПОЛНИТЕЛЬНОГО ОБРАЗОВАНИЯ ДЕТЕЙ</a:t>
            </a:r>
            <a:endParaRPr lang="ru-RU" sz="40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1A8DF-6702-40CE-87F9-E706463A684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844" y="142852"/>
            <a:ext cx="69294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ДИАПАЗОН БАЗОВЫХ ОКЛАДОВ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ОБЩЕОТРАСЛЕВЫХ СЛУЖАЩИХ И РАБОЧИХ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62027"/>
              </p:ext>
            </p:extLst>
          </p:nvPr>
        </p:nvGraphicFramePr>
        <p:xfrm>
          <a:off x="71437" y="1571612"/>
          <a:ext cx="9001157" cy="52149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5184"/>
                <a:gridCol w="1891365"/>
                <a:gridCol w="1519766"/>
                <a:gridCol w="1357322"/>
                <a:gridCol w="1482388"/>
                <a:gridCol w="1375132"/>
              </a:tblGrid>
              <a:tr h="9043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Профессионально-квалификационная</a:t>
                      </a:r>
                      <a:r>
                        <a:rPr lang="ru-RU" sz="1600" u="none" strike="noStrike" baseline="0" dirty="0" smtClean="0"/>
                        <a:t> группа/уровень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4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3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2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1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рабочие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0" u="none" strike="noStrike" dirty="0" smtClean="0">
                          <a:solidFill>
                            <a:schemeClr val="tx1"/>
                          </a:solidFill>
                        </a:rPr>
                        <a:t>4749-4934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0" u="none" strike="noStrike" dirty="0" smtClean="0">
                          <a:solidFill>
                            <a:schemeClr val="tx1"/>
                          </a:solidFill>
                        </a:rPr>
                        <a:t>4611-4749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специалисты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</a:rPr>
                        <a:t>7239-7977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</a:rPr>
                        <a:t>5072-5210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</a:rPr>
                        <a:t>4749-4934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</a:rPr>
                        <a:t>4611-4749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kern="1200" dirty="0" smtClean="0"/>
                        <a:t>уровень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4934-5210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i="0" u="none" strike="noStrike" dirty="0" smtClean="0">
                          <a:solidFill>
                            <a:schemeClr val="tx1"/>
                          </a:solidFill>
                        </a:rPr>
                        <a:t>4749-4842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7977-9222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5210-5533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4934-5072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4749-4934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226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5210-5395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9222-12311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5533-6133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5072-5210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452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5395-6917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6133-6778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5210-5533</a:t>
                      </a: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5</a:t>
                      </a:r>
                    </a:p>
                    <a:p>
                      <a:pPr algn="ctr" fontAlgn="b"/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</a:rPr>
                        <a:t>6778-7239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 smtClean="0">
                          <a:solidFill>
                            <a:schemeClr val="tx1"/>
                          </a:solidFill>
                        </a:rPr>
                        <a:t>5533-6133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0" u="none" strike="noStrike" kern="1200" dirty="0">
                          <a:solidFill>
                            <a:schemeClr val="tx1"/>
                          </a:solidFill>
                        </a:rPr>
                        <a:t> 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10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42908" y="142852"/>
            <a:ext cx="86439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РАСПРЕДЕЛЕНИЕ ОБЩЕОТРАСЛЕВЫХ СЛУЖАЩИХ И РАБОЧИХ ПО РАЗРЯДАМ В ПРОФЕССИОНАЛЬНО-КВАЛИФИКАЦИОННОЙ ГРУППЕ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1437" y="1571612"/>
          <a:ext cx="9001157" cy="521497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75184"/>
                <a:gridCol w="1891365"/>
                <a:gridCol w="1519766"/>
                <a:gridCol w="1357322"/>
                <a:gridCol w="1482388"/>
                <a:gridCol w="1375132"/>
              </a:tblGrid>
              <a:tr h="90430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Профессионально-квалификационная</a:t>
                      </a:r>
                      <a:r>
                        <a:rPr lang="ru-RU" sz="1600" u="none" strike="noStrike" baseline="0" dirty="0" smtClean="0"/>
                        <a:t> группа/уровень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4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3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2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/>
                        <a:t>1 группа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66CC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1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anchorCtr="1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рабочие</a:t>
                      </a:r>
                      <a:endParaRPr lang="ru-RU" sz="1600" b="1" i="0" u="none" strike="noStrike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4-5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endParaRPr lang="ru-RU" sz="2000" b="1" i="0" u="none" strike="noStrike" dirty="0">
                        <a:solidFill>
                          <a:srgbClr val="99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/>
                        <a:t>специалисты</a:t>
                      </a:r>
                      <a:endParaRPr lang="ru-RU" sz="16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5-7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2-5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944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2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kern="1200" dirty="0" smtClean="0"/>
                        <a:t>уровень</a:t>
                      </a:r>
                      <a:endParaRPr lang="ru-RU" sz="1400" b="1" i="0" u="none" strike="noStrike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6-7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1-3</a:t>
                      </a:r>
                      <a:r>
                        <a:rPr lang="ru-RU" sz="2000" b="1" i="0" u="none" strike="noStrike" baseline="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baseline="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(старший)</a:t>
                      </a:r>
                      <a:endParaRPr lang="ru-RU" sz="1400" b="1" i="0" u="none" strike="noStrike" dirty="0">
                        <a:solidFill>
                          <a:srgbClr val="99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13-16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6-9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3-8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4-5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(старший)</a:t>
                      </a:r>
                      <a:endParaRPr lang="ru-RU" sz="1400" b="1" i="0" u="none" strike="noStrike" kern="1200" baseline="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2263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3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8-9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</a:t>
                      </a:r>
                      <a:r>
                        <a:rPr lang="ru-RU" sz="2000" b="1" i="0" u="none" strike="noStrike" kern="1200" dirty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</a:t>
                      </a:r>
                      <a:endParaRPr lang="ru-RU" sz="2000" b="1" i="0" u="none" strike="noStrike" kern="1200" dirty="0" smtClean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8-11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5-12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4452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/>
                        <a:t>4 </a:t>
                      </a:r>
                      <a:endParaRPr lang="ru-RU" sz="1400" u="none" strike="noStrike" dirty="0" smtClean="0"/>
                    </a:p>
                    <a:p>
                      <a:pPr algn="ctr" fontAlgn="b"/>
                      <a:r>
                        <a:rPr lang="ru-RU" sz="1400" u="none" strike="noStrike" dirty="0" smtClean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рабочие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rgbClr val="990099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9-10</a:t>
                      </a:r>
                      <a:endParaRPr lang="ru-RU" sz="2000" b="1" i="0" u="none" strike="noStrike" kern="1200" dirty="0">
                        <a:solidFill>
                          <a:srgbClr val="9900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4452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10-13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6-11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5728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/>
                        <a:t>5</a:t>
                      </a:r>
                    </a:p>
                    <a:p>
                      <a:pPr algn="ctr" fontAlgn="b"/>
                      <a:r>
                        <a:rPr lang="ru-RU" sz="1400" u="none" strike="noStrike" dirty="0" smtClean="0"/>
                        <a:t> </a:t>
                      </a:r>
                      <a:r>
                        <a:rPr lang="ru-RU" sz="1400" u="none" strike="noStrike" dirty="0"/>
                        <a:t>уровень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16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10-13</a:t>
                      </a:r>
                      <a:endParaRPr lang="ru-RU" sz="20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u="none" strike="noStrike" kern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7-14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2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none" strike="noStrike" kern="1200" dirty="0"/>
                        <a:t> </a:t>
                      </a:r>
                      <a:endParaRPr lang="ru-RU" sz="2000" b="1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11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42908" y="142852"/>
            <a:ext cx="77153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ПРИМЕРЫ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РАСПРЕДЕЛЕНИЯ ОБЩЕОТРАСЛЕВЫХ СЛУЖАЩИХ</a:t>
            </a:r>
          </a:p>
          <a:p>
            <a:pPr algn="ctr">
              <a:spcBef>
                <a:spcPts val="0"/>
              </a:spcBef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12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1214425"/>
          <a:ext cx="8643998" cy="5250131"/>
        </p:xfrm>
        <a:graphic>
          <a:graphicData uri="http://schemas.openxmlformats.org/drawingml/2006/table">
            <a:tbl>
              <a:tblPr/>
              <a:tblGrid>
                <a:gridCol w="3523191"/>
                <a:gridCol w="2347233"/>
                <a:gridCol w="880797"/>
                <a:gridCol w="1892777"/>
              </a:tblGrid>
              <a:tr h="4961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должности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Отрасль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Разряд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Квалификационная группа-уровень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Делопроизводитель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Экспедитор по перевозке грузов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Комендант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Секретарь руководителя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Консультант по налогам и сборам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Лаборант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Художник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Заведующий складом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Заведующий производством (шеф-повар)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Заведующий столовой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Механик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Начальник (заведующий) мастерской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Бухгалтер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Специалист по кадрам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3-1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Юрисконсульт 2 категории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Бухгалтер 1 категории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Инженер 1 категории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Ведущий бухгалтер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Ведущий инженер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3-4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Заместитель главного бухгалтера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3-5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Директор (начальник, заведующий) обособленного структурного подразделения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(служащие)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16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4-3</a:t>
                      </a:r>
                    </a:p>
                  </a:txBody>
                  <a:tcPr marL="8592" marR="8592" marT="85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42908" y="142852"/>
            <a:ext cx="7715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ФОРМИРОВАНИЕ ОКЛАДОВ У ОБЩЕОТРАСЛЕВЫХ СЛУЖАЩИХ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13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550268"/>
              </p:ext>
            </p:extLst>
          </p:nvPr>
        </p:nvGraphicFramePr>
        <p:xfrm>
          <a:off x="142844" y="1285860"/>
          <a:ext cx="8858312" cy="5072100"/>
        </p:xfrm>
        <a:graphic>
          <a:graphicData uri="http://schemas.openxmlformats.org/drawingml/2006/table">
            <a:tbl>
              <a:tblPr/>
              <a:tblGrid>
                <a:gridCol w="441167"/>
                <a:gridCol w="564910"/>
                <a:gridCol w="614767"/>
                <a:gridCol w="547331"/>
                <a:gridCol w="572979"/>
                <a:gridCol w="548769"/>
                <a:gridCol w="581049"/>
                <a:gridCol w="556838"/>
                <a:gridCol w="556838"/>
                <a:gridCol w="548769"/>
                <a:gridCol w="564910"/>
                <a:gridCol w="556838"/>
                <a:gridCol w="556838"/>
                <a:gridCol w="548769"/>
                <a:gridCol w="564910"/>
                <a:gridCol w="532630"/>
              </a:tblGrid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группа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Разряд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4611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4657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4749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4934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4703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4749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4811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4961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4749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4934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4872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4989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4934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5017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5092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5141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5044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5112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5275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5318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5072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5131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5340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5619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5426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5151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5404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5705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5733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5171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5487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5790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5933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6133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6778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7239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latin typeface="Calibri"/>
                        </a:rPr>
                        <a:t>9222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5191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5533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5876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6133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6350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6917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7424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9608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5210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5961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6566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7086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7608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9994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6047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6778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7239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7793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7977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10381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6133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7977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8392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10767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8807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11153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9222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11539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11925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536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5535" marR="5535" marT="553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12311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6715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ПРИМЕРЫ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РАСПРЕДЕЛЕНИЯ ОБЩЕОТРАСЛЕВЫХ (ОТРАСЛЕВЫХ) РАБОЧИХ</a:t>
            </a:r>
          </a:p>
          <a:p>
            <a:pPr algn="ctr">
              <a:spcBef>
                <a:spcPts val="0"/>
              </a:spcBef>
              <a:defRPr/>
            </a:pP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14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0" y="1500171"/>
          <a:ext cx="8643998" cy="4898575"/>
        </p:xfrm>
        <a:graphic>
          <a:graphicData uri="http://schemas.openxmlformats.org/drawingml/2006/table">
            <a:tbl>
              <a:tblPr/>
              <a:tblGrid>
                <a:gridCol w="3530516"/>
                <a:gridCol w="2270607"/>
                <a:gridCol w="886092"/>
                <a:gridCol w="1956783"/>
              </a:tblGrid>
              <a:tr h="3954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Наименование должности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Отрасль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Разряд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Квалификационная группа-уровень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Рабочий по обслуживанию в бане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Машинист (кочегар) котельной 2-3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Оператор теплового пункта 2-3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Кассир билетный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Контролер-кассир 4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Водитель автомобиля 4-5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Машинист (кочегар) котельной 4-5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Настройщик пианино и роялей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Лаборант 6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Водитель автомобиля 6-7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Механик по обслуживанию звуковой техники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Оператор видеозаписи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Водитель автомобиля 9-10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Машинист (кочегар) котельной 9-10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Повар 9-10 разряда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Общеотраслевые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4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Реставратор клавишных инструментов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Культура (рабочие)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2-4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0"/>
            <a:ext cx="192879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85720" y="299845"/>
            <a:ext cx="70009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ФОРМИРОВАНИЕ ОКЛАДОВ У ОБЩЕОТРАСЛЕВЫХ (ОТРАСЛЕВЫХ) РАБОЧИХ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15</a:t>
            </a:r>
            <a:endParaRPr lang="ru-RU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42650"/>
              </p:ext>
            </p:extLst>
          </p:nvPr>
        </p:nvGraphicFramePr>
        <p:xfrm>
          <a:off x="571472" y="1928796"/>
          <a:ext cx="8143934" cy="4357728"/>
        </p:xfrm>
        <a:graphic>
          <a:graphicData uri="http://schemas.openxmlformats.org/drawingml/2006/table">
            <a:tbl>
              <a:tblPr/>
              <a:tblGrid>
                <a:gridCol w="928148"/>
                <a:gridCol w="1188481"/>
                <a:gridCol w="1222440"/>
                <a:gridCol w="1222440"/>
                <a:gridCol w="1205460"/>
                <a:gridCol w="1154525"/>
                <a:gridCol w="1222440"/>
              </a:tblGrid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группа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группа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Разряд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уровень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4611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4749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4680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4795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4749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4842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4749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4934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4934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5210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5395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5395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3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6917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71414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ПОРЯДОК ФОРМИРОВАНИЯ ДОЛЖНОСТНОГО ОКЛАДА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 bwMode="auto">
          <a:xfrm>
            <a:off x="2357422" y="2071678"/>
            <a:ext cx="1571636" cy="1357322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5870" y="3214686"/>
            <a:ext cx="1645200" cy="135732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71406" y="857232"/>
            <a:ext cx="1571636" cy="1357322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701388" y="2071678"/>
            <a:ext cx="1764000" cy="1357322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2" name="Деление 21"/>
          <p:cNvSpPr/>
          <p:nvPr/>
        </p:nvSpPr>
        <p:spPr bwMode="auto">
          <a:xfrm>
            <a:off x="428596" y="2357430"/>
            <a:ext cx="928694" cy="785818"/>
          </a:xfrm>
          <a:prstGeom prst="mathDivid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3" name="Умножение 22"/>
          <p:cNvSpPr/>
          <p:nvPr/>
        </p:nvSpPr>
        <p:spPr bwMode="auto">
          <a:xfrm>
            <a:off x="1500166" y="2285992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4" name="Умножение 23"/>
          <p:cNvSpPr/>
          <p:nvPr/>
        </p:nvSpPr>
        <p:spPr bwMode="auto">
          <a:xfrm>
            <a:off x="3857620" y="2357430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5" name="Равно 24"/>
          <p:cNvSpPr/>
          <p:nvPr/>
        </p:nvSpPr>
        <p:spPr bwMode="auto">
          <a:xfrm>
            <a:off x="6429388" y="2428868"/>
            <a:ext cx="1214446" cy="571504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7572396" y="2071678"/>
            <a:ext cx="1571636" cy="1357322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2285992"/>
            <a:ext cx="114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БАЗОВЫЙ ОКЛАД НА СТАВКУ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5687" y="3571876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НОРМАТИВНОЕ КОЛИЧЕСТВО УСЛУГ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-32" y="1190138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ФАКТИЧЕСКОЕКОЛИЧЕСТВО УСЛУГ</a:t>
            </a:r>
            <a:endParaRPr lang="ru-RU" sz="14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1142976" y="1142984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cs typeface="+mn-cs"/>
              </a:rPr>
              <a:t>ОТРАСЛЕВОГО СПЕЦИАЛИСТА</a:t>
            </a:r>
            <a:endParaRPr lang="ru-RU" sz="2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1000100" y="4169639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cs typeface="+mn-cs"/>
              </a:rPr>
              <a:t>ОБЩЕОТРАСЛЕВОГО СПЕЦИАЛИСТА И РАБОЧЕГО</a:t>
            </a:r>
            <a:endParaRPr lang="ru-RU" sz="2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2214546" y="5143512"/>
            <a:ext cx="1571636" cy="1357322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4714876" y="5143512"/>
            <a:ext cx="1571636" cy="1357322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4" name="Умножение 33"/>
          <p:cNvSpPr/>
          <p:nvPr/>
        </p:nvSpPr>
        <p:spPr bwMode="auto">
          <a:xfrm>
            <a:off x="3786182" y="5429264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5" name="Равно 34"/>
          <p:cNvSpPr/>
          <p:nvPr/>
        </p:nvSpPr>
        <p:spPr bwMode="auto">
          <a:xfrm>
            <a:off x="6357950" y="5500702"/>
            <a:ext cx="1214446" cy="571504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7500958" y="5143512"/>
            <a:ext cx="1571636" cy="1357322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43108" y="5548986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БАЗОВЫЙ ОКЛАД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4714876" y="2332017"/>
            <a:ext cx="17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ПОПРАВОЧНЫЙ КОЭФФИЦИЕНТ ПЕРЕХОДНОГО ПЕРИОДА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429520" y="247715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ДОЛЖНОСТ-</a:t>
            </a:r>
          </a:p>
          <a:p>
            <a:pPr algn="ctr"/>
            <a:r>
              <a:rPr lang="ru-RU" sz="1400" dirty="0" smtClean="0"/>
              <a:t>НОЙ ОКЛАД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714876" y="557214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КОЛИЧЕСТВО СТАВОК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429520" y="554898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ДОЛЖНОСТ-</a:t>
            </a:r>
          </a:p>
          <a:p>
            <a:pPr algn="ctr"/>
            <a:r>
              <a:rPr lang="ru-RU" sz="1400" dirty="0" smtClean="0"/>
              <a:t>НОЙ ОКЛАД</a:t>
            </a:r>
            <a:endParaRPr lang="ru-RU" sz="1400" dirty="0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16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0034" y="71414"/>
            <a:ext cx="68580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ПОРЯДОК ФОРМИРОВАНИЯ СУММЫ ВЫПЛАТ ЗА ВНЕАУДИТОРНУЮ РАБОТУ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0"/>
            <a:ext cx="171448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Овал 16"/>
          <p:cNvSpPr/>
          <p:nvPr/>
        </p:nvSpPr>
        <p:spPr bwMode="auto">
          <a:xfrm>
            <a:off x="2357422" y="3071810"/>
            <a:ext cx="1571636" cy="1357322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142844" y="4214818"/>
            <a:ext cx="1645200" cy="1357322"/>
          </a:xfrm>
          <a:prstGeom prst="ellipse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71406" y="1857364"/>
            <a:ext cx="1571636" cy="1357322"/>
          </a:xfrm>
          <a:prstGeom prst="ellipse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987140" y="3143248"/>
            <a:ext cx="1656562" cy="1428760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2" name="Деление 21"/>
          <p:cNvSpPr/>
          <p:nvPr/>
        </p:nvSpPr>
        <p:spPr bwMode="auto">
          <a:xfrm>
            <a:off x="428596" y="3357562"/>
            <a:ext cx="928694" cy="785818"/>
          </a:xfrm>
          <a:prstGeom prst="mathDivide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3" name="Умножение 22"/>
          <p:cNvSpPr/>
          <p:nvPr/>
        </p:nvSpPr>
        <p:spPr bwMode="auto">
          <a:xfrm>
            <a:off x="1500166" y="3286124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4" name="Умножение 23"/>
          <p:cNvSpPr/>
          <p:nvPr/>
        </p:nvSpPr>
        <p:spPr bwMode="auto">
          <a:xfrm>
            <a:off x="3857620" y="3357562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5" name="Равно 24"/>
          <p:cNvSpPr/>
          <p:nvPr/>
        </p:nvSpPr>
        <p:spPr bwMode="auto">
          <a:xfrm>
            <a:off x="6858016" y="3500438"/>
            <a:ext cx="642942" cy="642942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7572396" y="3071810"/>
            <a:ext cx="1571636" cy="1357322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71736" y="3286124"/>
            <a:ext cx="114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БАЗОВЫЙ ОКЛАД НА СТАВКУ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42844" y="4572008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НОРМАТИВНОЕ КОЛИЧЕСТВО УСЛУГ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-32" y="2190270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ФАКТИЧЕСКОЕКОЛИЧЕСТВО УСЛУГ</a:t>
            </a:r>
            <a:endParaRPr lang="ru-RU" sz="1400" dirty="0"/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428596" y="1000108"/>
            <a:ext cx="6858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cs typeface="+mn-cs"/>
              </a:rPr>
              <a:t>УЧИТЕЛЯ ОТРАСЛИ ОБРАЗОВАНИЯ</a:t>
            </a:r>
            <a:endParaRPr lang="ru-RU" sz="2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57752" y="3404716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% </a:t>
            </a:r>
          </a:p>
          <a:p>
            <a:pPr algn="ctr"/>
            <a:r>
              <a:rPr lang="ru-RU" sz="1400" dirty="0" smtClean="0"/>
              <a:t>ЗА ПРОВЕРКУ ТЕТРАДЕЙ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7429520" y="3332149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ИТОГО СУММА ВЫПЛАТ ЗА ВНЕ АУДИТОРНУЮ РАБОТУ</a:t>
            </a:r>
            <a:endParaRPr lang="ru-RU" sz="1400" dirty="0"/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17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2214546" y="5214950"/>
            <a:ext cx="1571636" cy="1357322"/>
          </a:xfrm>
          <a:prstGeom prst="ellipse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4772826" y="5143512"/>
            <a:ext cx="1799438" cy="1571636"/>
          </a:xfrm>
          <a:prstGeom prst="ellipse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2" name="Умножение 31"/>
          <p:cNvSpPr/>
          <p:nvPr/>
        </p:nvSpPr>
        <p:spPr bwMode="auto">
          <a:xfrm>
            <a:off x="3786182" y="5429264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3" name="Равно 32"/>
          <p:cNvSpPr/>
          <p:nvPr/>
        </p:nvSpPr>
        <p:spPr bwMode="auto">
          <a:xfrm>
            <a:off x="6715140" y="5572140"/>
            <a:ext cx="642942" cy="642942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7429520" y="5143512"/>
            <a:ext cx="1571636" cy="1357322"/>
          </a:xfrm>
          <a:prstGeom prst="ellipse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8860" y="5620424"/>
            <a:ext cx="1143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БАЗОВЫЙ ОКЛАД </a:t>
            </a:r>
            <a:endParaRPr lang="ru-RU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786314" y="5259845"/>
            <a:ext cx="17859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% </a:t>
            </a:r>
          </a:p>
          <a:p>
            <a:pPr algn="ctr"/>
            <a:r>
              <a:rPr lang="ru-RU" sz="1400" dirty="0" smtClean="0"/>
              <a:t>ЗА КЛАССНОЕ РУКОВОДСТВО, ЗАВЕДОВАНИЕ КАБИНЕТОМ</a:t>
            </a:r>
            <a:endParaRPr lang="ru-RU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7286644" y="5403851"/>
            <a:ext cx="1857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ИТОГО СУММА ВЫПЛАТ ЗА ВНЕ АУДИТОРНУЮ РАБОТУ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775" y="-24"/>
            <a:ext cx="270422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20" y="285728"/>
            <a:ext cx="68580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ВЫПЛАТЫ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СТИМУЛИРУЮЩЕГО ХАРАКТЕРА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71472" y="6175148"/>
            <a:ext cx="3650400" cy="540000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4361864" y="1357298"/>
            <a:ext cx="2210400" cy="853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858016" y="1361354"/>
            <a:ext cx="2210400" cy="85320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6191928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ПРЕМИАЛЬНЫЕ И ИНЫЕ ПООЩРИТЕЛЬНЫЕ ВЫПЛАТЫ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14810" y="1500174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ОТРАСЛЕВЫЕ СПЕЦИАЛИСТЫ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1428736"/>
            <a:ext cx="2643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ОБЩЕОТРАСЛЕВЫЕ СПЕЦИАЛИСТЫ,</a:t>
            </a:r>
          </a:p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 РАБОЧИЕ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571472" y="5500702"/>
            <a:ext cx="3650400" cy="54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7158" y="550070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ЗА КАЧЕСТВО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 ВЫПОЛНЯЕМЫХ РАБОТ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571472" y="4857760"/>
            <a:ext cx="3650400" cy="54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720" y="487454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ЗА КВАЛИФИКАЦИОННУЮ КАТЕГОРИЮ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571472" y="4174884"/>
            <a:ext cx="3650400" cy="54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5720" y="4191664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ЗА СТАЖ РАБОТЫ ПО ПРОФИЛЮ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 bwMode="auto">
          <a:xfrm>
            <a:off x="642910" y="2271942"/>
            <a:ext cx="1490400" cy="1800000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2910" y="2285992"/>
            <a:ext cx="14287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ЗА ИНТЕНСИВ-НОСТЬ И ВЫСОКИЕ РЕЗУЛЬТАТЫ РАБОТЫ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285984" y="2246058"/>
            <a:ext cx="1850400" cy="540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2285984" y="2889000"/>
            <a:ext cx="1850400" cy="540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 bwMode="auto">
          <a:xfrm>
            <a:off x="2285984" y="3500438"/>
            <a:ext cx="1850400" cy="540000"/>
          </a:xfrm>
          <a:prstGeom prst="roundRect">
            <a:avLst/>
          </a:prstGeom>
          <a:solidFill>
            <a:srgbClr val="7030A0">
              <a:alpha val="7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 bwMode="auto">
          <a:xfrm>
            <a:off x="4578988" y="2285992"/>
            <a:ext cx="1850400" cy="540000"/>
          </a:xfrm>
          <a:prstGeom prst="roundRect">
            <a:avLst/>
          </a:prstGeom>
          <a:solidFill>
            <a:srgbClr val="7030A0">
              <a:alpha val="26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7079318" y="228599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 bwMode="auto">
          <a:xfrm>
            <a:off x="4572000" y="288900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7072330" y="288900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4572000" y="353194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7072330" y="353194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4572000" y="4174884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7072330" y="4174884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4572000" y="485776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 bwMode="auto">
          <a:xfrm>
            <a:off x="7072330" y="4857760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 bwMode="auto">
          <a:xfrm>
            <a:off x="4572000" y="550070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 bwMode="auto">
          <a:xfrm>
            <a:off x="7072330" y="5500702"/>
            <a:ext cx="1850400" cy="540000"/>
          </a:xfrm>
          <a:prstGeom prst="roundRect">
            <a:avLst/>
          </a:prstGeom>
          <a:solidFill>
            <a:srgbClr val="7030A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 bwMode="auto">
          <a:xfrm>
            <a:off x="4572000" y="6175148"/>
            <a:ext cx="1850400" cy="54000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 bwMode="auto">
          <a:xfrm>
            <a:off x="7072330" y="6175148"/>
            <a:ext cx="1850400" cy="540000"/>
          </a:xfrm>
          <a:prstGeom prst="roundRect">
            <a:avLst/>
          </a:prstGeom>
          <a:solidFill>
            <a:srgbClr val="00B050">
              <a:alpha val="20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15206" y="640082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18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57422" y="2283733"/>
            <a:ext cx="1643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/>
                </a:solidFill>
              </a:rPr>
              <a:t>СПЕЦИФИКА РАБОТЫ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57422" y="3000372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/>
                </a:solidFill>
              </a:rPr>
              <a:t>ПОЧЕТНЫЕ ЗВАНИЯ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57422" y="3643314"/>
            <a:ext cx="16430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bg2"/>
                </a:solidFill>
              </a:rPr>
              <a:t>УПРАВЛЕНИЕ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714876" y="235743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4,5</a:t>
            </a:r>
            <a:r>
              <a:rPr lang="ru-RU" sz="1600" dirty="0" smtClean="0"/>
              <a:t>%-</a:t>
            </a:r>
            <a:r>
              <a:rPr lang="ru-RU" sz="1600" dirty="0" smtClean="0"/>
              <a:t>100%</a:t>
            </a:r>
            <a:endParaRPr lang="ru-RU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4643438" y="300037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4%-10%</a:t>
            </a:r>
            <a:endParaRPr lang="ru-RU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4643438" y="428625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2</a:t>
            </a:r>
            <a:r>
              <a:rPr lang="ru-RU" sz="1600" dirty="0" smtClean="0"/>
              <a:t>%-</a:t>
            </a:r>
            <a:r>
              <a:rPr lang="ru-RU" sz="1600" dirty="0" smtClean="0"/>
              <a:t>6,5%</a:t>
            </a:r>
            <a:endParaRPr lang="ru-RU" sz="1600" dirty="0"/>
          </a:p>
        </p:txBody>
      </p:sp>
      <p:sp>
        <p:nvSpPr>
          <p:cNvPr id="60" name="TextBox 59"/>
          <p:cNvSpPr txBox="1"/>
          <p:nvPr/>
        </p:nvSpPr>
        <p:spPr>
          <a:xfrm>
            <a:off x="7215206" y="2357430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5%</a:t>
            </a:r>
            <a:endParaRPr lang="ru-RU" sz="1600" dirty="0"/>
          </a:p>
        </p:txBody>
      </p:sp>
      <p:sp>
        <p:nvSpPr>
          <p:cNvPr id="61" name="TextBox 60"/>
          <p:cNvSpPr txBox="1"/>
          <p:nvPr/>
        </p:nvSpPr>
        <p:spPr>
          <a:xfrm>
            <a:off x="4643438" y="3643314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4,5%-87%</a:t>
            </a:r>
            <a:endParaRPr lang="ru-RU" sz="1600" dirty="0"/>
          </a:p>
        </p:txBody>
      </p:sp>
      <p:sp>
        <p:nvSpPr>
          <p:cNvPr id="62" name="TextBox 61"/>
          <p:cNvSpPr txBox="1"/>
          <p:nvPr/>
        </p:nvSpPr>
        <p:spPr>
          <a:xfrm>
            <a:off x="7143768" y="4310398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2,5%-6%</a:t>
            </a:r>
            <a:endParaRPr lang="ru-RU" sz="1600" dirty="0"/>
          </a:p>
        </p:txBody>
      </p:sp>
      <p:sp>
        <p:nvSpPr>
          <p:cNvPr id="63" name="TextBox 62"/>
          <p:cNvSpPr txBox="1"/>
          <p:nvPr/>
        </p:nvSpPr>
        <p:spPr>
          <a:xfrm>
            <a:off x="4714876" y="500063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10%-40%</a:t>
            </a:r>
            <a:endParaRPr lang="ru-RU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4643438" y="559077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от 26%</a:t>
            </a:r>
            <a:endParaRPr lang="ru-RU" sz="1600" dirty="0"/>
          </a:p>
        </p:txBody>
      </p:sp>
      <p:sp>
        <p:nvSpPr>
          <p:cNvPr id="65" name="TextBox 64"/>
          <p:cNvSpPr txBox="1"/>
          <p:nvPr/>
        </p:nvSpPr>
        <p:spPr>
          <a:xfrm>
            <a:off x="4714876" y="631066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от 2% </a:t>
            </a:r>
            <a:endParaRPr lang="ru-RU" sz="1600" dirty="0"/>
          </a:p>
        </p:txBody>
      </p:sp>
      <p:sp>
        <p:nvSpPr>
          <p:cNvPr id="66" name="TextBox 65"/>
          <p:cNvSpPr txBox="1"/>
          <p:nvPr/>
        </p:nvSpPr>
        <p:spPr>
          <a:xfrm>
            <a:off x="7215206" y="6310662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от 2%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19F1D-43B2-4277-90BB-8DA7F0B4DDB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95080"/>
              </p:ext>
            </p:extLst>
          </p:nvPr>
        </p:nvGraphicFramePr>
        <p:xfrm>
          <a:off x="25726" y="18159"/>
          <a:ext cx="9118274" cy="67232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2893"/>
                <a:gridCol w="4736361"/>
                <a:gridCol w="1238741"/>
                <a:gridCol w="2040279"/>
              </a:tblGrid>
              <a:tr h="77071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effectLst/>
                          <a:latin typeface="+mn-lt"/>
                        </a:rPr>
                        <a:t>Наименование показателей</a:t>
                      </a:r>
                      <a:endParaRPr lang="ru-RU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Размер     надбавки</a:t>
                      </a:r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Выплаты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25909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ОКЛАД</a:t>
                      </a: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 smtClean="0">
                          <a:effectLst/>
                          <a:latin typeface="+mn-lt"/>
                        </a:rPr>
                        <a:t>4611-6917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473143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НЕАУДИТОРНАЯ 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ЗАНЯТОСТЬ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Классное руководство 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50р- ребенок, 300р-класс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419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Проверка тетрадей в начальных классах, по русскому языку, родному языку и литературе , математике</a:t>
                      </a: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10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должностного оклада и количества учащихся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в классе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259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Проверка тетрадей по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иностранному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языку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6%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/>
                </a:tc>
              </a:tr>
              <a:tr h="514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Проверка тетрадей по информатике,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обществознанию,  биологии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, химии, физике и географии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3%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/>
                </a:tc>
              </a:tr>
              <a:tr h="2590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За заведование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кабинетом, лабораториями, музеем 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8%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1 разряда</a:t>
                      </a:r>
                      <a:endParaRPr lang="ru-RU" sz="1200" b="0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398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За заведование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учебными мастерскими, спортивным залом  и  учебно-опытными участками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15%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1 разряда</a:t>
                      </a:r>
                      <a:endParaRPr lang="ru-RU" sz="1200" b="0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4246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За руководство предметной, методической и цикловой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комиссией (объединением) 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5%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базового оклада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259091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ВЫПЛАТЫ </a:t>
                      </a:r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СТИМУЛИ-РУЮЩЕГО 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ХАРАКТЕРА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За квалификационную категорию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10-20-40</a:t>
                      </a:r>
                      <a:r>
                        <a:rPr lang="ru-RU" sz="12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233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За стаж работы по профилю  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2-6,5%</a:t>
                      </a:r>
                      <a:endParaRPr lang="ru-RU" sz="1200" b="1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должностного оклада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1440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За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специфику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образовательной программы</a:t>
                      </a:r>
                      <a:r>
                        <a:rPr lang="ru-RU" sz="1200" b="0" u="none" strike="noStrike" baseline="0" dirty="0" smtClean="0">
                          <a:effectLst/>
                          <a:latin typeface="+mn-lt"/>
                        </a:rPr>
                        <a:t> (з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а </a:t>
                      </a:r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работу в специальных (коррекционных)образовательных учреждениях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отделениях, лицеях, гимназиях, преподавание родного языка, применение иностранного языка,  за работу в специальных</a:t>
                      </a:r>
                      <a:r>
                        <a:rPr lang="ru-RU" sz="1200" b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учебно-</a:t>
                      </a:r>
                      <a:r>
                        <a:rPr lang="ru-RU" sz="1200" b="0" u="none" strike="noStrike" dirty="0" err="1" smtClean="0">
                          <a:effectLst/>
                          <a:latin typeface="+mn-lt"/>
                        </a:rPr>
                        <a:t>воспитательныех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учреждениях с </a:t>
                      </a:r>
                      <a:r>
                        <a:rPr lang="ru-RU" sz="1200" b="0" u="none" strike="noStrike" dirty="0" err="1" smtClean="0">
                          <a:effectLst/>
                          <a:latin typeface="+mn-lt"/>
                        </a:rPr>
                        <a:t>девиантным</a:t>
                      </a:r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поведением, в общеобразовательных учреждениях для детей-сирот, учреждениях санаторного типа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4,5-90%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должностного оклада и количества учащихся в классе</a:t>
                      </a: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200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За наличие государственных наград (почетных званий)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4-10%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должностного оклада</a:t>
                      </a: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514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За качество работы</a:t>
                      </a:r>
                      <a:endParaRPr lang="ru-RU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+mn-lt"/>
                        </a:rPr>
                        <a:t>26%</a:t>
                      </a:r>
                      <a:endParaRPr lang="ru-RU" sz="1200" b="1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от ФОТ основного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effectLst/>
                          <a:latin typeface="+mn-lt"/>
                        </a:rPr>
                        <a:t>персонала</a:t>
                      </a:r>
                      <a:endParaRPr lang="ru-RU" sz="1200" b="0" i="1" u="none" strike="noStrike" dirty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  <a:tr h="29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u="none" strike="noStrike" dirty="0">
                          <a:effectLst/>
                        </a:rPr>
                        <a:t>Премия</a:t>
                      </a:r>
                      <a:endParaRPr lang="ru-RU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не менее 2%</a:t>
                      </a:r>
                      <a:endParaRPr lang="ru-RU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2621" marR="2621" marT="262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F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62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5720" y="228407"/>
            <a:ext cx="71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НОРМАТИВНЫЕ ПРАВОВЫЕ АКТЫ, РЕГЛАМЕНТИРУЮЩИЕ ПЕРЕХОД НА НОВУЮ СИСТЕМУ ОПЛАТЫ ТРУДА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0"/>
            <a:ext cx="178591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89018241"/>
              </p:ext>
            </p:extLst>
          </p:nvPr>
        </p:nvGraphicFramePr>
        <p:xfrm>
          <a:off x="0" y="1500174"/>
          <a:ext cx="9144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2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57158" y="142852"/>
            <a:ext cx="66786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ОПЛАТА ТРУДА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РУКОВОДИТЕЛЕЙ УЧРЕЖДЕНИЯ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000100" y="3645229"/>
          <a:ext cx="7429525" cy="14268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33700"/>
                <a:gridCol w="938212"/>
                <a:gridCol w="939800"/>
                <a:gridCol w="938213"/>
                <a:gridCol w="939800"/>
                <a:gridCol w="939800"/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Группы оплаты труда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Коэффициенты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1,0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0,9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0,75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0,65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0,55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1692" y="5568751"/>
            <a:ext cx="821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ОКЛАД ЗАМЕСТИТЕЛЯ РУКОВОДИТЕЛЯ, ГЛАВНОГО БУХГАЛТЕРА – 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70-90% ОТ ОКЛАДА РУКОВОДИТЕЛЯ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000" y="0"/>
            <a:ext cx="1800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Овал 9"/>
          <p:cNvSpPr/>
          <p:nvPr/>
        </p:nvSpPr>
        <p:spPr bwMode="auto">
          <a:xfrm>
            <a:off x="2357422" y="1928802"/>
            <a:ext cx="1571636" cy="1357322"/>
          </a:xfrm>
          <a:prstGeom prst="ellipse">
            <a:avLst/>
          </a:prstGeom>
          <a:solidFill>
            <a:srgbClr val="CCFFCC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4714876" y="1928802"/>
            <a:ext cx="1645200" cy="1357322"/>
          </a:xfrm>
          <a:prstGeom prst="ellipse">
            <a:avLst/>
          </a:prstGeom>
          <a:solidFill>
            <a:srgbClr val="CCFF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3" name="Умножение 12"/>
          <p:cNvSpPr/>
          <p:nvPr/>
        </p:nvSpPr>
        <p:spPr bwMode="auto">
          <a:xfrm>
            <a:off x="3857620" y="2214554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4" name="Равно 13"/>
          <p:cNvSpPr/>
          <p:nvPr/>
        </p:nvSpPr>
        <p:spPr bwMode="auto">
          <a:xfrm>
            <a:off x="6357950" y="2285992"/>
            <a:ext cx="1214446" cy="571504"/>
          </a:xfrm>
          <a:prstGeom prst="mathEqual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7500958" y="1928802"/>
            <a:ext cx="1571636" cy="1357322"/>
          </a:xfrm>
          <a:prstGeom prst="ellipse">
            <a:avLst/>
          </a:prstGeom>
          <a:solidFill>
            <a:srgbClr val="FFFFCC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2285992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3438" y="2261708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КОЭФФИЦИЕНТ ГРУППЫ ПО ОПЛАТЕ ТРУДА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429520" y="233427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ДОЛЖНОСТ-</a:t>
            </a:r>
          </a:p>
          <a:p>
            <a:pPr algn="ctr"/>
            <a:r>
              <a:rPr lang="ru-RU" sz="1400" dirty="0" smtClean="0"/>
              <a:t>НОЙ ОКЛАД</a:t>
            </a:r>
            <a:endParaRPr lang="ru-RU" sz="1400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-32" y="1928802"/>
            <a:ext cx="1645200" cy="1357322"/>
          </a:xfrm>
          <a:prstGeom prst="ellipse">
            <a:avLst/>
          </a:prstGeom>
          <a:solidFill>
            <a:srgbClr val="FFCCFF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-32" y="2000240"/>
            <a:ext cx="16430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СРЕДНЯЯ ЗАРАБОТНАЯ ПЛАТА ОСНОВНОГО ПЕРСОНАЛА</a:t>
            </a:r>
            <a:endParaRPr lang="ru-RU" sz="1400" dirty="0"/>
          </a:p>
        </p:txBody>
      </p:sp>
      <p:sp>
        <p:nvSpPr>
          <p:cNvPr id="22" name="Умножение 21"/>
          <p:cNvSpPr/>
          <p:nvPr/>
        </p:nvSpPr>
        <p:spPr bwMode="auto">
          <a:xfrm>
            <a:off x="1571604" y="2143116"/>
            <a:ext cx="857256" cy="928694"/>
          </a:xfrm>
          <a:prstGeom prst="mathMultiply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42844" y="954929"/>
            <a:ext cx="72866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C00000"/>
                </a:solidFill>
                <a:cs typeface="+mn-cs"/>
              </a:rPr>
              <a:t>ПОРЯДОК ФОРМИРОВАНИЯ ДОЛЖНОСТНОГО ОКЛАДА РУКОВОДИТЕЛЯ</a:t>
            </a:r>
            <a:endParaRPr lang="ru-RU" sz="24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19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14313" y="5647813"/>
            <a:ext cx="2428870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B050"/>
                </a:solidFill>
                <a:cs typeface="+mn-cs"/>
              </a:rPr>
              <a:t>ВЫПЛАТЫ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B050"/>
                </a:solidFill>
                <a:cs typeface="+mn-cs"/>
              </a:rPr>
              <a:t>СОТРУДНИКУ  </a:t>
            </a:r>
            <a:r>
              <a:rPr lang="ru-RU" sz="2000" dirty="0" smtClean="0">
                <a:solidFill>
                  <a:srgbClr val="00B050"/>
                </a:solidFill>
                <a:cs typeface="+mn-cs"/>
              </a:rPr>
              <a:t> </a:t>
            </a:r>
            <a:r>
              <a:rPr lang="ru-RU" sz="2000" dirty="0">
                <a:cs typeface="+mn-cs"/>
              </a:rPr>
              <a:t>=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000" dirty="0">
                <a:solidFill>
                  <a:srgbClr val="00B050"/>
                </a:solidFill>
                <a:cs typeface="+mn-cs"/>
              </a:rPr>
              <a:t>ЗА КАЧЕСТВО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28662" y="428604"/>
            <a:ext cx="603568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РАСПРЕДЕЛЕНИЕ ФОНДА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СТИМУЛИРОВАНИЯ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7181" name="TextBox 20"/>
          <p:cNvSpPr txBox="1">
            <a:spLocks noChangeArrowheads="1"/>
          </p:cNvSpPr>
          <p:nvPr/>
        </p:nvSpPr>
        <p:spPr bwMode="auto">
          <a:xfrm>
            <a:off x="2714612" y="5502508"/>
            <a:ext cx="2857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 dirty="0" smtClean="0"/>
              <a:t>ОТ 26% ОТ СУММЫ ДОЛЖНОСТНЫХ ОКЛАДОВ ОСНОВНОГО ПЕРСОНАЛА</a:t>
            </a:r>
            <a:endParaRPr lang="ru-RU" sz="1400" dirty="0"/>
          </a:p>
        </p:txBody>
      </p:sp>
      <p:sp>
        <p:nvSpPr>
          <p:cNvPr id="7183" name="TextBox 22"/>
          <p:cNvSpPr txBox="1">
            <a:spLocks noChangeArrowheads="1"/>
          </p:cNvSpPr>
          <p:nvPr/>
        </p:nvSpPr>
        <p:spPr bwMode="auto">
          <a:xfrm>
            <a:off x="5786446" y="5987497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dirty="0" smtClean="0"/>
              <a:t>СУММА БАЛЛОВ     </a:t>
            </a:r>
            <a:r>
              <a:rPr lang="ru-RU" sz="1600" dirty="0"/>
              <a:t>СОТРУДНИКА</a:t>
            </a:r>
          </a:p>
        </p:txBody>
      </p:sp>
      <p:cxnSp>
        <p:nvCxnSpPr>
          <p:cNvPr id="7184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0" y="5570553"/>
            <a:ext cx="9144000" cy="1587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7187" name="TextBox 27"/>
          <p:cNvSpPr txBox="1">
            <a:spLocks noChangeArrowheads="1"/>
          </p:cNvSpPr>
          <p:nvPr/>
        </p:nvSpPr>
        <p:spPr bwMode="auto">
          <a:xfrm>
            <a:off x="5572132" y="6029346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/>
              <a:t>Х</a:t>
            </a:r>
            <a:endParaRPr lang="ru-RU" sz="16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2786050" y="6215300"/>
            <a:ext cx="2714644" cy="1588"/>
          </a:xfrm>
          <a:prstGeom prst="line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032" y="-24"/>
            <a:ext cx="1836000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785786" y="1876000"/>
            <a:ext cx="750099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КРИТЕРИИ ЭФФЕКТИВНОСТИ ДЕЯТЕЛЬНОСТИ УЧРЕЖДЕНИЯ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24" name="Схема 23"/>
          <p:cNvGraphicFramePr/>
          <p:nvPr/>
        </p:nvGraphicFramePr>
        <p:xfrm>
          <a:off x="428596" y="2111380"/>
          <a:ext cx="8429684" cy="167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85786" y="3714752"/>
            <a:ext cx="7500990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КРИТЕРИИ ЭФФЕКТИВНОСТИ ДЕЯТЕЛЬНОСТИ СОТРУДНИКА</a:t>
            </a:r>
            <a:endParaRPr lang="ru-RU" sz="1600" dirty="0">
              <a:solidFill>
                <a:srgbClr val="FF0000"/>
              </a:solidFill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428596" y="4071942"/>
          <a:ext cx="8429684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20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2714612" y="6190798"/>
            <a:ext cx="2857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 dirty="0" smtClean="0"/>
              <a:t>ИТОГО СУММА БАЛЛОВ ОСНОВНОГО ПЕРСОНАЛА </a:t>
            </a:r>
          </a:p>
          <a:p>
            <a:pPr algn="ctr">
              <a:spcBef>
                <a:spcPts val="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400" dirty="0" smtClean="0"/>
              <a:t>Х   К-ВО СТАВОК</a:t>
            </a:r>
            <a:endParaRPr lang="ru-RU" sz="1400" dirty="0"/>
          </a:p>
        </p:txBody>
      </p:sp>
      <p:sp>
        <p:nvSpPr>
          <p:cNvPr id="17" name="TextBox 22"/>
          <p:cNvSpPr txBox="1">
            <a:spLocks noChangeArrowheads="1"/>
          </p:cNvSpPr>
          <p:nvPr/>
        </p:nvSpPr>
        <p:spPr bwMode="auto">
          <a:xfrm>
            <a:off x="7858148" y="5987497"/>
            <a:ext cx="11073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1600" dirty="0" smtClean="0"/>
              <a:t>К-ВО СТАВОК</a:t>
            </a:r>
            <a:endParaRPr lang="ru-RU" sz="1600" dirty="0"/>
          </a:p>
        </p:txBody>
      </p:sp>
      <p:sp>
        <p:nvSpPr>
          <p:cNvPr id="22" name="TextBox 27"/>
          <p:cNvSpPr txBox="1">
            <a:spLocks noChangeArrowheads="1"/>
          </p:cNvSpPr>
          <p:nvPr/>
        </p:nvSpPr>
        <p:spPr bwMode="auto">
          <a:xfrm>
            <a:off x="7643834" y="6072206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ru-RU" sz="2000" dirty="0"/>
              <a:t>Х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71406" y="71414"/>
            <a:ext cx="72866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ЗАРАБОТНАЯ ПЛАТА В СИСТЕМЕ ЕТС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И В НОВОЙ СИСТЕМЕ ОПЛАТЫ ТРУДА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Скругленный прямоугольник 25"/>
          <p:cNvSpPr>
            <a:spLocks noChangeAspect="1"/>
          </p:cNvSpPr>
          <p:nvPr/>
        </p:nvSpPr>
        <p:spPr bwMode="auto">
          <a:xfrm>
            <a:off x="142844" y="1571612"/>
            <a:ext cx="2210400" cy="2428892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4857752" y="2786058"/>
            <a:ext cx="1781772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6715140" y="2786058"/>
            <a:ext cx="2282400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 bwMode="auto">
          <a:xfrm>
            <a:off x="142844" y="4143380"/>
            <a:ext cx="2210400" cy="121444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142844" y="5500702"/>
            <a:ext cx="2210400" cy="1214446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2714612" y="5500703"/>
            <a:ext cx="1785950" cy="12144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4857752" y="1571612"/>
            <a:ext cx="1785950" cy="107157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786578" y="1571612"/>
            <a:ext cx="2214578" cy="1071569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1406" y="2548590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ОКЛАДНАЯ ЧАСТЬ ВЫПЛАТ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4357694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СТИМУЛИРУЮЩЕГО ХАРАКТЕРА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71470" y="5715016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КОМПЕНСАЦИОННОГО ХАРАКТЕРА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 bwMode="auto">
          <a:xfrm>
            <a:off x="4857752" y="4143380"/>
            <a:ext cx="4143404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lang="ru-RU" dirty="0" smtClean="0">
              <a:solidFill>
                <a:schemeClr val="tx2"/>
              </a:solidFill>
              <a:latin typeface="Tahoma" pitchFamily="34" charset="0"/>
            </a:endParaRPr>
          </a:p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lang="ru-RU" dirty="0" smtClean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57752" y="4477416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НАДБАВКИ, ДОПЛАТЫ, ВЫПЛАТЫ ЗА КАЧЕСТВО И ПРЕМИИ 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929190" y="3000372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4-РАЗРЯДНАЯ ТАРИФНАЯ</a:t>
            </a:r>
          </a:p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 СЕТКА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72264" y="3143248"/>
            <a:ext cx="2571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ДИАПАЗОН </a:t>
            </a:r>
          </a:p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ОКЛАДОВ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57752" y="1690204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ДОЛЖНОСТИ ОТРАСЛЕВЫХ СЛУЖАЩИХ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43766" y="1617637"/>
            <a:ext cx="2500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ДОЛЖНОСТИ ОБЩЕОТРАСЛЕВЫХ СПЕЦИАЛИСТОВ И ПРОФЕССИИ РАБОЧИХ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2" name="Номер слайда 50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3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 bwMode="auto">
          <a:xfrm>
            <a:off x="2786050" y="1571612"/>
            <a:ext cx="1714512" cy="1071570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714612" y="1643050"/>
            <a:ext cx="1785950" cy="10001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ДОЛЖНОСТИ СЛУЖАЩИХ И ПРОФЕССИИ РАБОЧИХ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 bwMode="auto">
          <a:xfrm>
            <a:off x="2714612" y="2786058"/>
            <a:ext cx="1781772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786050" y="2903521"/>
            <a:ext cx="1643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ЕДИНАЯ </a:t>
            </a:r>
          </a:p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18-РАЗРЯДНАЯ ТАРИФНАЯ</a:t>
            </a:r>
          </a:p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 СЕТКА</a:t>
            </a:r>
            <a:endParaRPr lang="ru-RU" sz="1400" dirty="0">
              <a:solidFill>
                <a:srgbClr val="006600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 bwMode="auto">
          <a:xfrm>
            <a:off x="2714612" y="4143380"/>
            <a:ext cx="1781772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86050" y="4357694"/>
            <a:ext cx="1785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6600"/>
                </a:solidFill>
              </a:rPr>
              <a:t>НАДБАВКИ,  ДОПЛАТЫ И ПРЕМИИ</a:t>
            </a:r>
            <a:endParaRPr lang="ru-RU" sz="1400" dirty="0">
              <a:solidFill>
                <a:srgbClr val="006600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 bwMode="auto">
          <a:xfrm rot="5400000">
            <a:off x="1928795" y="3929063"/>
            <a:ext cx="5429290" cy="3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 bwMode="auto">
          <a:xfrm rot="5400000">
            <a:off x="-178623" y="3964783"/>
            <a:ext cx="5500725" cy="5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929322" y="100010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НСОТ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214678" y="1000108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ЕТС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4857752" y="5500702"/>
            <a:ext cx="4071966" cy="121444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57488" y="5500702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ВЫПЛАТЫ СОГЛАСНО ТРУДОВОГО КОДЕКСА РОССИЙСКОЙ ФЕДЕРАЦИИ</a:t>
            </a:r>
          </a:p>
          <a:p>
            <a:pPr algn="ctr"/>
            <a:r>
              <a:rPr lang="ru-RU" sz="1800" dirty="0" smtClean="0">
                <a:solidFill>
                  <a:srgbClr val="006600"/>
                </a:solidFill>
              </a:rPr>
              <a:t>ночные, вредность, особые условия труда, выплаты за работу в сельской местности</a:t>
            </a:r>
            <a:endParaRPr lang="ru-RU" sz="1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71472" y="214290"/>
            <a:ext cx="67866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СРЕДНЯЯ СТРУКТУРА ЗАРАБОТНОЙ ПЛАТЫ ОТРАСЛЕВОГО СПЕЦИАЛИСТА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4000" y="0"/>
            <a:ext cx="1800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кругленный прямоугольник 16"/>
          <p:cNvSpPr/>
          <p:nvPr/>
        </p:nvSpPr>
        <p:spPr bwMode="auto">
          <a:xfrm>
            <a:off x="285720" y="5143512"/>
            <a:ext cx="4357718" cy="1000132"/>
          </a:xfrm>
          <a:prstGeom prst="roundRect">
            <a:avLst/>
          </a:prstGeom>
          <a:solidFill>
            <a:srgbClr val="7030A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 bwMode="auto">
          <a:xfrm>
            <a:off x="6429388" y="1857364"/>
            <a:ext cx="2210400" cy="1214446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29388" y="2129845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ДОЛЖНОСТНОЙ </a:t>
            </a:r>
          </a:p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ОКЛАД 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433566" y="3429000"/>
            <a:ext cx="2210400" cy="121444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500826" y="5000636"/>
            <a:ext cx="2210400" cy="1214446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6544" y="3643314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СТИМУЛИРУЮЩЕГО ХАРАКТЕРА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6512" y="5190666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КОМПЕНСАЦИОННОГО ХАРАКТЕРА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285803" y="3171942"/>
            <a:ext cx="4356707" cy="757124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 bwMode="auto">
          <a:xfrm>
            <a:off x="285803" y="1857364"/>
            <a:ext cx="4356707" cy="1214446"/>
          </a:xfrm>
          <a:prstGeom prst="roundRect">
            <a:avLst/>
          </a:prstGeom>
          <a:solidFill>
            <a:srgbClr val="C0000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85803" y="4000504"/>
            <a:ext cx="4356707" cy="714380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58" y="3214686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ВЫПЛАТЫ СТИМУЛИРУЮЩЕГО ХАРАКТЕРА ЗА СТАЖ, КАТЕГОРИЮ, ИНТЕНСИВНОСТЬ И СПЕЦИФИКУ ТРУДА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85720" y="4000504"/>
            <a:ext cx="4286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ВЫПЛАТЫ СТИМУЛИРУЮЩЕГО ХАРАКТЕРА ЗА РЕЗУЛЬТАТИВНОСТЬ ТРУДА </a:t>
            </a:r>
          </a:p>
          <a:p>
            <a:pPr algn="ctr"/>
            <a:r>
              <a:rPr lang="ru-RU" sz="1400" dirty="0" smtClean="0"/>
              <a:t>ИЛИ ЗА КАЧЕСТВО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357158" y="5189537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ДОЛЖНОСТНОЙ ОКЛАД НА ФИКСИРОВАННЫЙ КОЭФФИЦИЕНТ, УСТАНОВЛЕННЫЙ ТРУДОВЫМ КОДЕКСОМ+СЕЛЬСКИЕ ВЫПЛАТЫ</a:t>
            </a:r>
            <a:endParaRPr lang="ru-RU" sz="14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2643174" y="6286520"/>
            <a:ext cx="5000660" cy="1588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Левая фигурная скобка 36"/>
          <p:cNvSpPr/>
          <p:nvPr/>
        </p:nvSpPr>
        <p:spPr bwMode="auto">
          <a:xfrm rot="10800000">
            <a:off x="4714877" y="3143248"/>
            <a:ext cx="357190" cy="2000264"/>
          </a:xfrm>
          <a:prstGeom prst="leftBrace">
            <a:avLst/>
          </a:prstGeom>
          <a:noFill/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2066" y="62865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100%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357158" y="2129845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БАЗОВЫЙ ОКЛАД </a:t>
            </a:r>
          </a:p>
          <a:p>
            <a:pPr algn="ctr"/>
            <a:r>
              <a:rPr lang="ru-RU" sz="1600" dirty="0" smtClean="0"/>
              <a:t>Х КОЛИЧЕСТВО СТАВОК</a:t>
            </a:r>
            <a:endParaRPr lang="ru-RU" sz="1600" dirty="0"/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4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9190" y="22145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70%</a:t>
            </a:r>
            <a:endParaRPr lang="ru-RU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955824" y="376303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25%</a:t>
            </a:r>
            <a:endParaRPr lang="ru-RU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5000628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5%</a:t>
            </a:r>
            <a:endParaRPr lang="ru-RU" sz="2800" dirty="0"/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285720" y="4786322"/>
            <a:ext cx="4356707" cy="285752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5720" y="4786322"/>
            <a:ext cx="4286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ПРЕМИАЛЬНЫЕ ВЫПЛАТЫ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14348" y="428604"/>
            <a:ext cx="67866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СРЕДНЯЯ СТРУКТУРА ЗАРАБОТНОЙ ПЛАТЫ ОБЩЕОТРАСЛЕВОГО СЛУЖАЩЕГО И РАБОЧЕГО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42910" y="5143512"/>
            <a:ext cx="4000528" cy="1000132"/>
          </a:xfrm>
          <a:prstGeom prst="roundRect">
            <a:avLst/>
          </a:prstGeom>
          <a:solidFill>
            <a:srgbClr val="7030A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19" name="Скругленный прямоугольник 18"/>
          <p:cNvSpPr>
            <a:spLocks noChangeAspect="1"/>
          </p:cNvSpPr>
          <p:nvPr/>
        </p:nvSpPr>
        <p:spPr bwMode="auto">
          <a:xfrm>
            <a:off x="6429388" y="1857364"/>
            <a:ext cx="2210400" cy="1214446"/>
          </a:xfrm>
          <a:prstGeom prst="roundRect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7950" y="2191400"/>
            <a:ext cx="22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ДОЛЖНОСТНОЙ ОКЛАД</a:t>
            </a:r>
            <a:endParaRPr lang="ru-RU" sz="1400" dirty="0"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6433566" y="3429000"/>
            <a:ext cx="2210400" cy="1214446"/>
          </a:xfrm>
          <a:prstGeom prst="roundRect">
            <a:avLst/>
          </a:prstGeom>
          <a:solidFill>
            <a:srgbClr val="00B05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6500826" y="5000636"/>
            <a:ext cx="2210400" cy="1214446"/>
          </a:xfrm>
          <a:prstGeom prst="roundRect">
            <a:avLst/>
          </a:prstGeom>
          <a:solidFill>
            <a:srgbClr val="7030A0"/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86544" y="3643314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СТИМУЛИРУЮЩЕГО ХАРАКТЕРА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86512" y="5190666"/>
            <a:ext cx="2571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/>
                </a:solidFill>
              </a:rPr>
              <a:t>ВЫПЛАТЫ КОМПЕНСАЦИОННОГО ХАРАКТЕРА</a:t>
            </a:r>
            <a:endParaRPr lang="ru-RU" sz="1400" dirty="0">
              <a:solidFill>
                <a:schemeClr val="bg2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 bwMode="auto">
          <a:xfrm>
            <a:off x="642910" y="3171942"/>
            <a:ext cx="3999600" cy="900000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8" name="Скругленный прямоугольник 27"/>
          <p:cNvSpPr>
            <a:spLocks/>
          </p:cNvSpPr>
          <p:nvPr/>
        </p:nvSpPr>
        <p:spPr bwMode="auto">
          <a:xfrm>
            <a:off x="642910" y="1857364"/>
            <a:ext cx="3999600" cy="1214446"/>
          </a:xfrm>
          <a:prstGeom prst="roundRect">
            <a:avLst/>
          </a:prstGeom>
          <a:solidFill>
            <a:srgbClr val="C0000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642910" y="4143380"/>
            <a:ext cx="3999600" cy="900000"/>
          </a:xfrm>
          <a:prstGeom prst="roundRect">
            <a:avLst/>
          </a:prstGeom>
          <a:solidFill>
            <a:srgbClr val="00B050">
              <a:alpha val="18000"/>
            </a:srgbClr>
          </a:solidFill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2910" y="3261840"/>
            <a:ext cx="407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ВЫПЛАТЫ СТИМУЛИРУЮЩЕГО ХАРАКТЕРА ЗА СТАЖ, ИНТЕНСИВНОСТЬ И СПЕЦИФИКУ ТРУДА</a:t>
            </a:r>
            <a:endParaRPr lang="ru-R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42910" y="4478545"/>
            <a:ext cx="4071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ПРЕМИАЛЬНЫЕ ВЫПЛАТЫ</a:t>
            </a:r>
            <a:endParaRPr lang="ru-R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42910" y="5189537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ДОЛЖНОСТНОЙ ОКЛАД НА ФИКСИРОВАННЫЙ КОЭФФИЦИЕНТ, УСТАНОВЛЕННЫЙ ТРУДОВЫМ КОДЕКСОМ</a:t>
            </a:r>
            <a:endParaRPr lang="ru-RU" sz="1400" dirty="0"/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2643174" y="6286520"/>
            <a:ext cx="5000660" cy="1588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Левая фигурная скобка 36"/>
          <p:cNvSpPr/>
          <p:nvPr/>
        </p:nvSpPr>
        <p:spPr bwMode="auto">
          <a:xfrm rot="10800000">
            <a:off x="4714877" y="3143248"/>
            <a:ext cx="357190" cy="2000264"/>
          </a:xfrm>
          <a:prstGeom prst="leftBrace">
            <a:avLst/>
          </a:prstGeom>
          <a:noFill/>
          <a:ln w="317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609600" marR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</a:pPr>
            <a:endParaRPr kumimoji="0" lang="ru-RU" sz="1200" b="1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072066" y="62865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100%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00034" y="214311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БАЗОВЫЙ ОКЛАД</a:t>
            </a:r>
          </a:p>
          <a:p>
            <a:pPr algn="ctr"/>
            <a:r>
              <a:rPr lang="ru-RU" sz="1400" dirty="0" smtClean="0"/>
              <a:t>Х КОЛИЧЕСТВО СТАВОК</a:t>
            </a:r>
            <a:endParaRPr lang="ru-RU" sz="1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6" y="0"/>
            <a:ext cx="1857364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5</a:t>
            </a:r>
            <a:endParaRPr lang="ru-RU" sz="1800" b="1" dirty="0">
              <a:solidFill>
                <a:schemeClr val="tx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9190" y="2214554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95%</a:t>
            </a:r>
            <a:endParaRPr lang="ru-RU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955824" y="376303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2%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000628" y="528638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3%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28596" y="357166"/>
            <a:ext cx="7143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БАЗОВЫЕ ОКЛАДЫ 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ОТРАСЛЕВЫХ СПЕЦИАЛИСТОВ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551943"/>
              </p:ext>
            </p:extLst>
          </p:nvPr>
        </p:nvGraphicFramePr>
        <p:xfrm>
          <a:off x="428596" y="1785926"/>
          <a:ext cx="7786742" cy="19288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07025"/>
                <a:gridCol w="1142061"/>
                <a:gridCol w="1245887"/>
                <a:gridCol w="1349709"/>
                <a:gridCol w="1142060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Разряды оплаты труда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Межразрядные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 коэффициенты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23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4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3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1,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</a:rPr>
                        <a:t>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 базового оклада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4611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5672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6594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6917</a:t>
                      </a:r>
                    </a:p>
                  </a:txBody>
                  <a:tcPr marL="68580" marR="68580" marT="0" marB="0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071602" y="1357298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dirty="0" smtClean="0">
                <a:solidFill>
                  <a:srgbClr val="990000"/>
                </a:solidFill>
              </a:rPr>
              <a:t>ЧЕТЫРЕХРАЗРЯДНАЯ ТАРИФНАЯ СЕТКА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42096" y="3767960"/>
            <a:ext cx="7522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/>
              <a:t> 1 разряд  - основное общее и среднее (полное) общее</a:t>
            </a:r>
          </a:p>
          <a:p>
            <a:r>
              <a:rPr lang="ru-RU" sz="1600" dirty="0" smtClean="0"/>
              <a:t>                      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2 разряд – начальное и среднее профессиональное образование</a:t>
            </a:r>
            <a:r>
              <a:rPr lang="ru-RU" sz="1600" dirty="0"/>
              <a:t>,</a:t>
            </a:r>
            <a:endParaRPr lang="ru-RU" sz="1600" dirty="0" smtClean="0"/>
          </a:p>
          <a:p>
            <a:r>
              <a:rPr lang="ru-RU" sz="1600" dirty="0" smtClean="0"/>
              <a:t>                      неполное высшее профессиональное образование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3 разряд – высшее профессиональное образование, </a:t>
            </a:r>
          </a:p>
          <a:p>
            <a:r>
              <a:rPr lang="ru-RU" sz="1600" dirty="0" smtClean="0"/>
              <a:t>                      квалификация «бакалавр»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4 разряд – высшее профессиональное образование,</a:t>
            </a:r>
          </a:p>
          <a:p>
            <a:r>
              <a:rPr lang="ru-RU" sz="1600" dirty="0" smtClean="0"/>
              <a:t>                      квалификация «магистр» или «дипломированный </a:t>
            </a:r>
          </a:p>
          <a:p>
            <a:r>
              <a:rPr lang="ru-RU" sz="1600" dirty="0" smtClean="0"/>
              <a:t>                      специалист»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36698" y="6079446"/>
            <a:ext cx="62616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2200" dirty="0" smtClean="0">
                <a:solidFill>
                  <a:srgbClr val="990000"/>
                </a:solidFill>
              </a:rPr>
              <a:t>ТАРИФНАЯ СТАВКА ПЕРВОГО РАЗРЯДА – </a:t>
            </a:r>
          </a:p>
          <a:p>
            <a:pPr algn="ctr" fontAlgn="ctr"/>
            <a:r>
              <a:rPr lang="ru-RU" sz="2200" dirty="0" smtClean="0">
                <a:solidFill>
                  <a:srgbClr val="990000"/>
                </a:solidFill>
              </a:rPr>
              <a:t>4611 РУБЛЕЙ </a:t>
            </a: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832" y="0"/>
            <a:ext cx="242016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6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4000" y="0"/>
            <a:ext cx="180000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3606" y="-24"/>
            <a:ext cx="9151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ПРОФЕССИОНАЛЬНЫЕ КВАЛИФИКАЦИОННЫЕ ГРУППЫ 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5404" y="6572272"/>
            <a:ext cx="282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42844" y="454863"/>
            <a:ext cx="4786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Группы профессий рабочих и должностей служащих, сформированные с учетом сферы деятельности на основе требований к профессиональной подготовке и уровню квалификации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7686" y="785794"/>
            <a:ext cx="4786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rgbClr val="006600"/>
                </a:solidFill>
              </a:rPr>
              <a:t>Утверждаются приказами Министерства здравоохранения и социального развития Российской Федерации и распространяются на федеральные государственные учреждения, учреждения субъектов Российской Федерации и муниципальные учреждения</a:t>
            </a:r>
            <a:endParaRPr lang="ru-RU" i="1" dirty="0">
              <a:solidFill>
                <a:srgbClr val="006600"/>
              </a:solidFill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142844" y="1857364"/>
          <a:ext cx="8858312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7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-33061"/>
            <a:ext cx="896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ПРОФЕССИОНАЛЬНО-КВАЛИФИКАЦИОННАЯ ГРУППА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857232"/>
          <a:ext cx="9144000" cy="60021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142976"/>
                <a:gridCol w="2097024"/>
                <a:gridCol w="2448000"/>
                <a:gridCol w="1727363"/>
                <a:gridCol w="1728637"/>
              </a:tblGrid>
              <a:tr h="4286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Номер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группы /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уровня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3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2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1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1139937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  <a:r>
                        <a:rPr lang="ru-RU" sz="1400" u="none" strike="noStrike" dirty="0">
                          <a:solidFill>
                            <a:srgbClr val="006600"/>
                          </a:solidFill>
                        </a:rPr>
                        <a:t>руководителей структурных подразделений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rgbClr val="006600"/>
                          </a:solidFill>
                        </a:rPr>
                        <a:t>педагогических </a:t>
                      </a:r>
                      <a:r>
                        <a:rPr lang="ru-RU" sz="1400" u="none" strike="noStrike" dirty="0">
                          <a:solidFill>
                            <a:srgbClr val="006600"/>
                          </a:solidFill>
                        </a:rPr>
                        <a:t>работников</a:t>
                      </a:r>
                      <a:endParaRPr lang="ru-RU" sz="14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  <a:r>
                        <a:rPr lang="ru-RU" sz="1300" u="none" strike="noStrike" dirty="0">
                          <a:solidFill>
                            <a:srgbClr val="006600"/>
                          </a:solidFill>
                        </a:rPr>
                        <a:t>работников учебно-вспомогательного персонала второго уровня</a:t>
                      </a:r>
                      <a:endParaRPr lang="ru-RU" sz="13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solidFill>
                            <a:srgbClr val="006600"/>
                          </a:solidFill>
                        </a:rPr>
                        <a:t>Должности </a:t>
                      </a:r>
                      <a:r>
                        <a:rPr lang="ru-RU" sz="1300" u="none" strike="noStrike" dirty="0">
                          <a:solidFill>
                            <a:srgbClr val="006600"/>
                          </a:solidFill>
                        </a:rPr>
                        <a:t>работников учебно-вспомогательного персонала первого уровня</a:t>
                      </a:r>
                      <a:endParaRPr lang="ru-RU" sz="13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788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1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Заведующий (начальник) структурным </a:t>
                      </a:r>
                      <a:r>
                        <a:rPr lang="ru-RU" sz="1100" u="none" strike="noStrike" dirty="0" smtClean="0"/>
                        <a:t>подразделением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Инструктор по труду, инструктор по физической культуре, музыкальный руководитель, старший вожатый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Дежурный по режиму, младший воспитатель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Вожатый, помощник воспитателя, секретарь учебной части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72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2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Заведующий (начальник) обособленным структурным </a:t>
                      </a:r>
                      <a:r>
                        <a:rPr lang="ru-RU" sz="1100" u="none" strike="noStrike" dirty="0" smtClean="0"/>
                        <a:t>подразделением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Инструктор-методист, концертмейстер, педагог дополнительного образования, педагог-организатор, социальный педагог, тренер-преподаватель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Диспетчер образовательного учреждения, старший дежурный по режиму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3775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3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Начальник </a:t>
                      </a:r>
                      <a:r>
                        <a:rPr lang="ru-RU" sz="1100" u="none" strike="noStrike" dirty="0" smtClean="0"/>
                        <a:t>обособленного </a:t>
                      </a:r>
                      <a:r>
                        <a:rPr lang="ru-RU" sz="1100" u="none" strike="noStrike" dirty="0"/>
                        <a:t>структурного подразделения образовательного учреждения (подразделения) </a:t>
                      </a:r>
                      <a:r>
                        <a:rPr lang="ru-RU" sz="1100" u="none" strike="noStrike" dirty="0" smtClean="0"/>
                        <a:t>НПО и СПО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Воспитатель, мастер производственного обучения, методист, педагог-психолог, старший инструктор-методист, старший педагог дополнительного образования, старший тренер-преподаватель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194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4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/>
                        <a:t>Преподаватель, </a:t>
                      </a:r>
                      <a:r>
                        <a:rPr lang="ru-RU" sz="1100" u="none" strike="noStrike" dirty="0"/>
                        <a:t>преподаватель-организатор ОБЖ, руководитель физического воспитания, старший воспитатель, старший методист</a:t>
                      </a:r>
                      <a:r>
                        <a:rPr lang="ru-RU" sz="1100" u="none" strike="noStrike" dirty="0" smtClean="0"/>
                        <a:t>,, </a:t>
                      </a:r>
                      <a:r>
                        <a:rPr lang="ru-RU" sz="1100" u="none" strike="noStrike" dirty="0"/>
                        <a:t>учитель, учитель-дефектолог, учитель-логопед (логопед)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/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395567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990000"/>
                </a:solidFill>
                <a:cs typeface="+mn-cs"/>
              </a:rPr>
              <a:t>РАБОТНИКОВ ОБРАЗОВАНИЯ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8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388" y="71414"/>
            <a:ext cx="8964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ПРОФЕССИОНАЛЬНО-КВАЛИФИКАЦИОННАЯ ГРУППА</a:t>
            </a: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32" y="1000108"/>
          <a:ext cx="9144031" cy="58579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088579"/>
                <a:gridCol w="2032014"/>
                <a:gridCol w="2032014"/>
                <a:gridCol w="2321660"/>
                <a:gridCol w="1669764"/>
              </a:tblGrid>
              <a:tr h="29399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Номер</a:t>
                      </a:r>
                      <a:r>
                        <a:rPr lang="ru-RU" sz="1400" b="1" u="none" strike="noStrike" baseline="0" dirty="0" smtClean="0">
                          <a:solidFill>
                            <a:schemeClr val="tx2"/>
                          </a:solidFill>
                        </a:rPr>
                        <a:t> групп</a:t>
                      </a:r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ы /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 уровня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3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2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Группа 1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Calibri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</a:tr>
              <a:tr h="1092173">
                <a:tc v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культуры и спорта четвертого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культуры и спорта третьего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культуры и</a:t>
                      </a:r>
                    </a:p>
                    <a:p>
                      <a:pPr algn="ctr" fontAlgn="ctr"/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спорта второго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solidFill>
                            <a:srgbClr val="006600"/>
                          </a:solidFill>
                        </a:rPr>
                        <a:t>Должности</a:t>
                      </a:r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 работников физической </a:t>
                      </a:r>
                    </a:p>
                    <a:p>
                      <a:pPr algn="ctr" fontAlgn="ctr"/>
                      <a:r>
                        <a:rPr lang="ru-RU" sz="1200" u="none" strike="noStrike" baseline="0" dirty="0" smtClean="0">
                          <a:solidFill>
                            <a:srgbClr val="006600"/>
                          </a:solidFill>
                        </a:rPr>
                        <a:t>культуры и спорта первого уровня</a:t>
                      </a:r>
                      <a:endParaRPr lang="ru-RU" sz="1200" b="1" i="0" u="none" strike="noStrike" dirty="0">
                        <a:solidFill>
                          <a:srgbClr val="00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6194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1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Главный тренер</a:t>
                      </a:r>
                      <a:r>
                        <a:rPr lang="ru-RU" sz="1200" u="none" strike="noStrike" baseline="0" dirty="0" smtClean="0"/>
                        <a:t> сборной команды, государственный тренер, начальник сборной команды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Специалист по подготовке сборных команд, тренер-врач, тренер-инженер,</a:t>
                      </a:r>
                      <a:r>
                        <a:rPr lang="ru-RU" sz="1200" u="none" strike="noStrike" baseline="0" dirty="0" smtClean="0"/>
                        <a:t> тренер сборной команды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Инструктор по спорту, инструктор по физической</a:t>
                      </a:r>
                      <a:r>
                        <a:rPr lang="ru-RU" sz="1200" u="none" strike="noStrike" baseline="0" dirty="0" smtClean="0"/>
                        <a:t> культуре, спортсмен-инструктор, тренер-администратор, тренер-массажист, тренер-механик, тренер-оператор видеозаписи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Дежурный по спортивному залу, механик по техническим видам спорта, техник по эксплуатации и ремонту спортивной техники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6090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2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Старший тренер сборной команды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Инструктор-методист по адаптивной физической культуре,</a:t>
                      </a:r>
                      <a:r>
                        <a:rPr lang="ru-RU" sz="1200" u="none" strike="noStrike" baseline="0" dirty="0" smtClean="0"/>
                        <a:t> инструктор-методист физкультурно-спортивных организаций, тренер, тренер-ветеринар, тренер-преподаватель по спорту, хореограф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r>
                        <a:rPr lang="ru-RU" sz="1200" u="none" strike="noStrike" dirty="0" smtClean="0"/>
                        <a:t>Спортивный судья,</a:t>
                      </a:r>
                      <a:r>
                        <a:rPr lang="ru-RU" sz="1200" u="none" strike="noStrike" baseline="0" dirty="0" smtClean="0"/>
                        <a:t> спортсмен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2433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3 </a:t>
                      </a:r>
                      <a:endParaRPr lang="ru-RU" sz="1400" b="1" u="none" strike="noStrike" dirty="0" smtClean="0">
                        <a:solidFill>
                          <a:schemeClr val="tx2"/>
                        </a:solidFill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</a:rPr>
                        <a:t>уровень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/>
                        <a:t>Старшие:</a:t>
                      </a:r>
                      <a:r>
                        <a:rPr lang="ru-RU" sz="1200" u="none" strike="noStrike" baseline="0" dirty="0" smtClean="0"/>
                        <a:t> инструктор-методист по адаптивной физической культуре, инструктор-методист физкультурно-спортивных организаций, тренер-преподаватель по спорту</a:t>
                      </a:r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/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025" marR="4025" marT="4025" marB="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500042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8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990000"/>
                </a:solidFill>
                <a:cs typeface="+mn-cs"/>
              </a:rPr>
              <a:t>РАБОТНИКОВ ФИЗИЧЕСКОЙ КУЛЬТУРЫ И СПОРТА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chemeClr val="tx2"/>
                </a:solidFill>
              </a:rPr>
              <a:t>9</a:t>
            </a:r>
            <a:endParaRPr lang="ru-RU" sz="1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030A0"/>
        </a:solidFill>
        <a:ln>
          <a:headEnd type="none" w="med" len="med"/>
          <a:tailEnd type="none" w="med" len="med"/>
        </a:ln>
      </a:spPr>
      <a:bodyPr vert="horz" wrap="none" lIns="0" tIns="0" rIns="0" bIns="0" numCol="1" rtlCol="0" anchor="ctr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  <a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609600" marR="0" indent="-6096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0000"/>
          <a:buFont typeface="Wingdings" pitchFamily="2" charset="2"/>
          <a:buNone/>
          <a:tabLst/>
          <a:defRPr kumimoji="0" lang="ru-RU" sz="1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7557</TotalTime>
  <Words>2064</Words>
  <Application>Microsoft Office PowerPoint</Application>
  <PresentationFormat>Экран (4:3)</PresentationFormat>
  <Paragraphs>980</Paragraphs>
  <Slides>21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Сумерки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ЦЭСИ РТ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none</dc:creator>
  <cp:lastModifiedBy>Icl new</cp:lastModifiedBy>
  <cp:revision>512</cp:revision>
  <cp:lastPrinted>2012-02-06T07:10:30Z</cp:lastPrinted>
  <dcterms:created xsi:type="dcterms:W3CDTF">2006-11-26T14:32:22Z</dcterms:created>
  <dcterms:modified xsi:type="dcterms:W3CDTF">2012-07-24T07:25:20Z</dcterms:modified>
</cp:coreProperties>
</file>