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2" r:id="rId3"/>
    <p:sldId id="264" r:id="rId4"/>
    <p:sldId id="257" r:id="rId5"/>
    <p:sldId id="258" r:id="rId6"/>
    <p:sldId id="277" r:id="rId7"/>
    <p:sldId id="259" r:id="rId8"/>
    <p:sldId id="260" r:id="rId9"/>
    <p:sldId id="275" r:id="rId10"/>
    <p:sldId id="276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7" r:id="rId20"/>
    <p:sldId id="278" r:id="rId21"/>
    <p:sldId id="279" r:id="rId22"/>
    <p:sldId id="280" r:id="rId23"/>
    <p:sldId id="281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92DCD-9148-49FC-A754-C540F3E19A4D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950EE-578F-4F41-A7AC-B4869DD7F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6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394B-CB35-423E-B100-274B2F7A4992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71B0-B7E2-48F2-9675-2368519A5EF5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7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BBBEB-CE99-4F17-880B-C0654D25995B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4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FB6-42FD-46E4-9D9D-DFC2DD1EB3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72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C12A-A1DC-4A1D-AB6A-07C1420DCE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88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DD477-A25E-4AC2-B596-3638275865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83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9425-7C24-4E61-9A9D-30A066E307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7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FE9B-FBA3-4129-B2D9-FC0CB32919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9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F4EB7-6B04-45CF-BE45-CB3C029CFB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70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9943-B91B-416E-9D5E-C114BC7F96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59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7253D-72BC-47A9-A613-16CEDB518D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2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7D32-4212-48C9-AA84-EBED2316309C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933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A50F-8E2C-44B8-954F-9D86461AE1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4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6ADAF-2513-4853-B833-85FEAE0210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99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20308-51AE-4B22-89FA-EEB2E5E654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2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913B-5DCD-4D5B-AE47-DB2327552B94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1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066E-FADC-4CF0-8B1B-C4D1E9DCF43D}" type="datetime1">
              <a:rPr lang="ru-RU" smtClean="0"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0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C5-726E-42EE-8EE7-891C4833010D}" type="datetime1">
              <a:rPr lang="ru-RU" smtClean="0"/>
              <a:t>13.05.2016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08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2A1E-AB42-45F7-A8AF-75DF58FA9E43}" type="datetime1">
              <a:rPr lang="ru-RU" smtClean="0"/>
              <a:t>13.05.2016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5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C92EE-B179-4FEF-8C5C-1A479735B182}" type="datetime1">
              <a:rPr lang="ru-RU" smtClean="0"/>
              <a:t>13.05.2016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6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8618-FDED-4077-85D4-8F8535C5BCC6}" type="datetime1">
              <a:rPr lang="ru-RU" smtClean="0"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26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4EDDB-9800-48AB-BAF7-8CB8E06E0A23}" type="datetime1">
              <a:rPr lang="ru-RU" smtClean="0"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0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8001F-CEDB-4225-8B08-1FBF22060D47}" type="datetime1">
              <a:rPr lang="ru-RU" smtClean="0"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1A63A-2276-4EED-B446-FACA4B27C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3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AEF0D-5864-4CF1-9D33-4765D506B9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3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2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3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40" y="0"/>
            <a:ext cx="9175750" cy="6982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2132856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Повышение эффективности деятельности  образовательных организаций Республики Татарстан</a:t>
            </a:r>
            <a:br>
              <a:rPr lang="ru-RU" altLang="ru-RU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altLang="ru-RU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415190" y="4797149"/>
            <a:ext cx="4701426" cy="201622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А.М.Каюмов </a:t>
            </a:r>
            <a:endParaRPr lang="ru-RU" sz="2300" b="1" dirty="0" smtClean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министра образования и науки </a:t>
            </a:r>
          </a:p>
          <a:p>
            <a:pPr algn="l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</a:t>
            </a: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 smtClean="0">
              <a:solidFill>
                <a:srgbClr val="1F497D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-25317" r="3548" b="-12150"/>
          <a:stretch/>
        </p:blipFill>
        <p:spPr>
          <a:xfrm>
            <a:off x="-137249" y="382057"/>
            <a:ext cx="9389769" cy="814695"/>
          </a:xfrm>
          <a:prstGeom prst="rect">
            <a:avLst/>
          </a:prstGeom>
        </p:spPr>
      </p:pic>
      <p:pic>
        <p:nvPicPr>
          <p:cNvPr id="9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1401"/>
            <a:ext cx="1296142" cy="12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708" b="-52907"/>
          <a:stretch/>
        </p:blipFill>
        <p:spPr>
          <a:xfrm>
            <a:off x="-137250" y="6277595"/>
            <a:ext cx="9389770" cy="10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9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4752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муниципальным образованиям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06264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a typeface="Calibri"/>
              </a:rPr>
              <a:t>Оптимизация </a:t>
            </a:r>
            <a:r>
              <a:rPr lang="ru-RU" sz="2400" b="1" dirty="0">
                <a:solidFill>
                  <a:srgbClr val="0070C0"/>
                </a:solidFill>
                <a:ea typeface="Calibri"/>
              </a:rPr>
              <a:t>неиспользуемых площадей путем их консервации (отключения от отопления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</a:rPr>
              <a:t>)  с учетом прогноза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</a:rPr>
              <a:t>рождаемости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000" b="1" dirty="0">
              <a:solidFill>
                <a:srgbClr val="0070C0"/>
              </a:solidFill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70C0"/>
                </a:solidFill>
                <a:ea typeface="Calibri"/>
              </a:rPr>
              <a:t>Разместить на пустующих площадях общеобразовательных организаций объекты бюджетной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</a:rPr>
              <a:t>сферы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000" b="1" dirty="0" smtClean="0">
              <a:solidFill>
                <a:srgbClr val="0070C0"/>
              </a:solidFill>
              <a:ea typeface="Calibri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ea typeface="Calibri"/>
              </a:rPr>
              <a:t>Оптимизация </a:t>
            </a:r>
            <a:r>
              <a:rPr lang="ru-RU" sz="2400" b="1" dirty="0">
                <a:solidFill>
                  <a:srgbClr val="0070C0"/>
                </a:solidFill>
                <a:ea typeface="Calibri"/>
              </a:rPr>
              <a:t>сети общеобразовательных организаций путем их закрытия или временного приостановления при отсутствии обучающихся и реорганизации (изменении вида) и подвоза обучающихся в базовые школы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02896" y="6088211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10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8607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47526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использования площадей школ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</a:t>
            </a:r>
            <a:endParaRPr lang="ru-RU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96752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 smtClean="0">
                <a:solidFill>
                  <a:srgbClr val="A8246F"/>
                </a:solidFill>
              </a:rPr>
              <a:t>36 </a:t>
            </a:r>
            <a:r>
              <a:rPr lang="ru-RU" sz="2800" b="1" dirty="0">
                <a:solidFill>
                  <a:srgbClr val="A8246F"/>
                </a:solidFill>
              </a:rPr>
              <a:t>ОО </a:t>
            </a:r>
            <a:r>
              <a:rPr lang="ru-RU" sz="2800" b="1" dirty="0">
                <a:solidFill>
                  <a:srgbClr val="0070C0"/>
                </a:solidFill>
              </a:rPr>
              <a:t>– дошкольные </a:t>
            </a:r>
            <a:r>
              <a:rPr lang="ru-RU" sz="2800" b="1" dirty="0" smtClean="0">
                <a:solidFill>
                  <a:srgbClr val="0070C0"/>
                </a:solidFill>
              </a:rPr>
              <a:t>группы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A8246F"/>
                </a:solidFill>
              </a:rPr>
              <a:t>148 ОО </a:t>
            </a:r>
            <a:r>
              <a:rPr lang="ru-RU" sz="2800" b="1" dirty="0">
                <a:solidFill>
                  <a:srgbClr val="0070C0"/>
                </a:solidFill>
              </a:rPr>
              <a:t>– дошкольные образовательные </a:t>
            </a:r>
            <a:r>
              <a:rPr lang="ru-RU" sz="2800" b="1" dirty="0" smtClean="0">
                <a:solidFill>
                  <a:srgbClr val="0070C0"/>
                </a:solidFill>
              </a:rPr>
              <a:t>организации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A8246F"/>
                </a:solidFill>
              </a:rPr>
              <a:t>65 ОО </a:t>
            </a:r>
            <a:r>
              <a:rPr lang="ru-RU" sz="2800" b="1" dirty="0">
                <a:solidFill>
                  <a:srgbClr val="0070C0"/>
                </a:solidFill>
              </a:rPr>
              <a:t>– учреждения культуры (спорта</a:t>
            </a:r>
            <a:r>
              <a:rPr lang="ru-RU" sz="2800" b="1" dirty="0" smtClean="0">
                <a:solidFill>
                  <a:srgbClr val="0070C0"/>
                </a:solidFill>
              </a:rPr>
              <a:t>)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A8246F"/>
                </a:solidFill>
              </a:rPr>
              <a:t>72 ОО </a:t>
            </a:r>
            <a:r>
              <a:rPr lang="ru-RU" sz="2800" b="1" dirty="0">
                <a:solidFill>
                  <a:srgbClr val="0070C0"/>
                </a:solidFill>
              </a:rPr>
              <a:t>– </a:t>
            </a:r>
            <a:r>
              <a:rPr lang="ru-RU" sz="2800" b="1" dirty="0" smtClean="0">
                <a:solidFill>
                  <a:srgbClr val="0070C0"/>
                </a:solidFill>
              </a:rPr>
              <a:t>ФАПы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A8246F"/>
                </a:solidFill>
              </a:rPr>
              <a:t>21 ОО </a:t>
            </a:r>
            <a:r>
              <a:rPr lang="ru-RU" sz="2800" b="1" dirty="0">
                <a:solidFill>
                  <a:srgbClr val="0070C0"/>
                </a:solidFill>
              </a:rPr>
              <a:t>– организации </a:t>
            </a:r>
            <a:r>
              <a:rPr lang="ru-RU" sz="2800" b="1" dirty="0" smtClean="0">
                <a:solidFill>
                  <a:srgbClr val="0070C0"/>
                </a:solidFill>
              </a:rPr>
              <a:t>связи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A8246F"/>
                </a:solidFill>
              </a:rPr>
              <a:t>76 ОО </a:t>
            </a:r>
            <a:r>
              <a:rPr lang="ru-RU" sz="2800" b="1" dirty="0">
                <a:solidFill>
                  <a:srgbClr val="0070C0"/>
                </a:solidFill>
              </a:rPr>
              <a:t>– другие организации (АТС, СМС, Союз ветеранов, афганцев и др.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5066020"/>
            <a:ext cx="810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Возмещено за коммунальные услуги </a:t>
            </a:r>
            <a:r>
              <a:rPr lang="ru-RU" sz="2800" b="1" dirty="0" smtClean="0">
                <a:solidFill>
                  <a:srgbClr val="A8246F"/>
                </a:solidFill>
              </a:rPr>
              <a:t>3,1 </a:t>
            </a:r>
            <a:r>
              <a:rPr lang="ru-RU" sz="2800" b="1" dirty="0" err="1" smtClean="0">
                <a:solidFill>
                  <a:srgbClr val="A8246F"/>
                </a:solidFill>
              </a:rPr>
              <a:t>млн.руб</a:t>
            </a:r>
            <a:r>
              <a:rPr lang="ru-RU" sz="2800" b="1" dirty="0" smtClean="0">
                <a:solidFill>
                  <a:srgbClr val="A8246F"/>
                </a:solidFill>
              </a:rPr>
              <a:t>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74904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11</a:t>
            </a:fld>
            <a:endParaRPr lang="ru-RU" dirty="0"/>
          </a:p>
        </p:txBody>
      </p:sp>
      <p:pic>
        <p:nvPicPr>
          <p:cNvPr id="14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761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9534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использования площадей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 районах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0289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8246F"/>
                </a:solidFill>
              </a:rPr>
              <a:t>Нарушения</a:t>
            </a:r>
            <a:r>
              <a:rPr lang="ru-RU" sz="2800" b="1" dirty="0" smtClean="0">
                <a:solidFill>
                  <a:srgbClr val="A8246F"/>
                </a:solidFill>
              </a:rPr>
              <a:t>:</a:t>
            </a:r>
          </a:p>
          <a:p>
            <a:endParaRPr lang="ru-RU" sz="800" b="1" u="sng" dirty="0">
              <a:solidFill>
                <a:srgbClr val="0070C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</a:rPr>
              <a:t>Все площади закреплены за школой, кроме Алексеевского и Новошешминского </a:t>
            </a:r>
            <a:r>
              <a:rPr lang="ru-RU" sz="2800" b="1" dirty="0" smtClean="0">
                <a:solidFill>
                  <a:srgbClr val="0070C0"/>
                </a:solidFill>
              </a:rPr>
              <a:t>районов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70C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Не возмещаются коммунальные платежи (Апастовский, Верхнеуслонский, Тюлячинский</a:t>
            </a:r>
            <a:r>
              <a:rPr lang="ru-RU" sz="2800" b="1" dirty="0" smtClean="0">
                <a:solidFill>
                  <a:srgbClr val="0070C0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Передача в </a:t>
            </a:r>
            <a:r>
              <a:rPr lang="ru-RU" sz="2800" b="1" dirty="0">
                <a:solidFill>
                  <a:srgbClr val="0070C0"/>
                </a:solidFill>
              </a:rPr>
              <a:t>безвозмездное пользование другим </a:t>
            </a:r>
            <a:r>
              <a:rPr lang="ru-RU" sz="2800" b="1" dirty="0" err="1" smtClean="0">
                <a:solidFill>
                  <a:srgbClr val="0070C0"/>
                </a:solidFill>
              </a:rPr>
              <a:t>небюджетным</a:t>
            </a:r>
            <a:r>
              <a:rPr lang="ru-RU" sz="2800" b="1" dirty="0" smtClean="0">
                <a:solidFill>
                  <a:srgbClr val="0070C0"/>
                </a:solidFill>
              </a:rPr>
              <a:t> организациям без арендной </a:t>
            </a:r>
            <a:r>
              <a:rPr lang="ru-RU" sz="2800" b="1" dirty="0" smtClean="0">
                <a:solidFill>
                  <a:srgbClr val="0070C0"/>
                </a:solidFill>
              </a:rPr>
              <a:t>платы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30888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12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5872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752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оптимизационные мероприятия в 2016 году в </a:t>
            </a:r>
            <a:r>
              <a:rPr lang="ru-RU" sz="3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</a:t>
            </a:r>
            <a:endParaRPr lang="ru-RU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556792"/>
            <a:ext cx="914501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закрытие </a:t>
            </a:r>
            <a:r>
              <a:rPr lang="ru-RU" sz="2400" b="1" dirty="0">
                <a:solidFill>
                  <a:srgbClr val="A8246F"/>
                </a:solidFill>
              </a:rPr>
              <a:t>1</a:t>
            </a:r>
            <a:r>
              <a:rPr lang="ru-RU" sz="2400" dirty="0">
                <a:solidFill>
                  <a:srgbClr val="0070C0"/>
                </a:solidFill>
              </a:rPr>
              <a:t> начальной </a:t>
            </a:r>
            <a:r>
              <a:rPr lang="ru-RU" sz="2400" dirty="0" smtClean="0">
                <a:solidFill>
                  <a:srgbClr val="0070C0"/>
                </a:solidFill>
              </a:rPr>
              <a:t>школы, </a:t>
            </a:r>
            <a:r>
              <a:rPr lang="ru-RU" sz="2400" b="1" dirty="0">
                <a:solidFill>
                  <a:srgbClr val="A8246F"/>
                </a:solidFill>
              </a:rPr>
              <a:t>18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филиалов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временное </a:t>
            </a:r>
            <a:r>
              <a:rPr lang="ru-RU" sz="2400" dirty="0">
                <a:solidFill>
                  <a:srgbClr val="0070C0"/>
                </a:solidFill>
              </a:rPr>
              <a:t>приостановление </a:t>
            </a:r>
            <a:r>
              <a:rPr lang="ru-RU" sz="2400" b="1" dirty="0">
                <a:solidFill>
                  <a:srgbClr val="A8246F"/>
                </a:solidFill>
              </a:rPr>
              <a:t>2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филиалов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закрытие </a:t>
            </a:r>
            <a:r>
              <a:rPr lang="ru-RU" sz="2400" b="1" dirty="0">
                <a:solidFill>
                  <a:srgbClr val="A8246F"/>
                </a:solidFill>
              </a:rPr>
              <a:t>2</a:t>
            </a:r>
            <a:r>
              <a:rPr lang="ru-RU" sz="2400" dirty="0">
                <a:solidFill>
                  <a:srgbClr val="0070C0"/>
                </a:solidFill>
              </a:rPr>
              <a:t> пришкольных </a:t>
            </a:r>
            <a:r>
              <a:rPr lang="ru-RU" sz="2400" dirty="0" smtClean="0">
                <a:solidFill>
                  <a:srgbClr val="0070C0"/>
                </a:solidFill>
              </a:rPr>
              <a:t>интернатов</a:t>
            </a:r>
            <a:endParaRPr lang="ru-RU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реорганизация </a:t>
            </a:r>
            <a:r>
              <a:rPr lang="ru-RU" sz="2400" b="1" dirty="0">
                <a:solidFill>
                  <a:srgbClr val="A8246F"/>
                </a:solidFill>
              </a:rPr>
              <a:t>48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школ (</a:t>
            </a:r>
            <a:r>
              <a:rPr lang="ru-RU" sz="2400" b="1" dirty="0" smtClean="0">
                <a:solidFill>
                  <a:srgbClr val="A8246F"/>
                </a:solidFill>
              </a:rPr>
              <a:t>27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СОШ в ОШ, </a:t>
            </a:r>
            <a:r>
              <a:rPr lang="ru-RU" sz="2400" b="1" dirty="0">
                <a:solidFill>
                  <a:srgbClr val="A8246F"/>
                </a:solidFill>
              </a:rPr>
              <a:t>6</a:t>
            </a:r>
            <a:r>
              <a:rPr lang="ru-RU" sz="2400" dirty="0">
                <a:solidFill>
                  <a:srgbClr val="0070C0"/>
                </a:solidFill>
              </a:rPr>
              <a:t> ОШ в НОШ, </a:t>
            </a:r>
            <a:r>
              <a:rPr lang="ru-RU" sz="2400" b="1" dirty="0">
                <a:solidFill>
                  <a:srgbClr val="A8246F"/>
                </a:solidFill>
              </a:rPr>
              <a:t>11</a:t>
            </a:r>
            <a:r>
              <a:rPr lang="ru-RU" sz="2400" dirty="0">
                <a:solidFill>
                  <a:srgbClr val="0070C0"/>
                </a:solidFill>
              </a:rPr>
              <a:t> в филиалы, </a:t>
            </a:r>
            <a:r>
              <a:rPr lang="ru-RU" sz="2400" b="1" dirty="0">
                <a:solidFill>
                  <a:srgbClr val="A8246F"/>
                </a:solidFill>
              </a:rPr>
              <a:t>3</a:t>
            </a:r>
            <a:r>
              <a:rPr lang="ru-RU" sz="2400" dirty="0">
                <a:solidFill>
                  <a:srgbClr val="0070C0"/>
                </a:solidFill>
              </a:rPr>
              <a:t> НОШ (ОШ) в НШДС, </a:t>
            </a:r>
            <a:r>
              <a:rPr lang="ru-RU" sz="2400" b="1" dirty="0">
                <a:solidFill>
                  <a:srgbClr val="A8246F"/>
                </a:solidFill>
              </a:rPr>
              <a:t>1</a:t>
            </a:r>
            <a:r>
              <a:rPr lang="ru-RU" sz="2400" dirty="0">
                <a:solidFill>
                  <a:srgbClr val="0070C0"/>
                </a:solidFill>
              </a:rPr>
              <a:t> ОО – присоединение дошкольных </a:t>
            </a:r>
            <a:r>
              <a:rPr lang="ru-RU" sz="2400" dirty="0" smtClean="0">
                <a:solidFill>
                  <a:srgbClr val="0070C0"/>
                </a:solidFill>
              </a:rPr>
              <a:t>групп)</a:t>
            </a:r>
            <a:endParaRPr lang="ru-RU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консервация </a:t>
            </a:r>
            <a:r>
              <a:rPr lang="ru-RU" sz="2400" b="1" dirty="0">
                <a:solidFill>
                  <a:srgbClr val="A8246F"/>
                </a:solidFill>
              </a:rPr>
              <a:t>17 559,95 кв.м. </a:t>
            </a:r>
            <a:r>
              <a:rPr lang="ru-RU" sz="2400" dirty="0">
                <a:solidFill>
                  <a:srgbClr val="0070C0"/>
                </a:solidFill>
              </a:rPr>
              <a:t>площадей </a:t>
            </a:r>
            <a:r>
              <a:rPr lang="ru-RU" sz="2400" dirty="0" smtClean="0">
                <a:solidFill>
                  <a:srgbClr val="0070C0"/>
                </a:solidFill>
              </a:rPr>
              <a:t>школ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70C0"/>
                </a:solidFill>
              </a:rPr>
              <a:t>передача </a:t>
            </a:r>
            <a:r>
              <a:rPr lang="ru-RU" sz="2400" dirty="0">
                <a:solidFill>
                  <a:srgbClr val="0070C0"/>
                </a:solidFill>
              </a:rPr>
              <a:t>в казну </a:t>
            </a:r>
            <a:r>
              <a:rPr lang="ru-RU" sz="2400" b="1" dirty="0">
                <a:solidFill>
                  <a:srgbClr val="A8246F"/>
                </a:solidFill>
              </a:rPr>
              <a:t>2 269,5 кв.м. </a:t>
            </a:r>
            <a:r>
              <a:rPr lang="ru-RU" sz="2400" dirty="0" smtClean="0">
                <a:solidFill>
                  <a:srgbClr val="0070C0"/>
                </a:solidFill>
              </a:rPr>
              <a:t>площадей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A8246F"/>
                </a:solidFill>
              </a:rPr>
              <a:t>Экономия</a:t>
            </a:r>
            <a:r>
              <a:rPr lang="ru-RU" sz="2400" b="1" dirty="0">
                <a:solidFill>
                  <a:srgbClr val="A8246F"/>
                </a:solidFill>
              </a:rPr>
              <a:t>:</a:t>
            </a:r>
            <a:endParaRPr lang="ru-RU" sz="2400" b="1" dirty="0" smtClean="0">
              <a:solidFill>
                <a:srgbClr val="A8246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без выделения автобусов </a:t>
            </a:r>
            <a:r>
              <a:rPr lang="ru-RU" sz="2400" b="1" dirty="0" smtClean="0">
                <a:solidFill>
                  <a:srgbClr val="A8246F"/>
                </a:solidFill>
              </a:rPr>
              <a:t>42,8 </a:t>
            </a:r>
            <a:r>
              <a:rPr lang="ru-RU" sz="2400" b="1" dirty="0" err="1" smtClean="0">
                <a:solidFill>
                  <a:srgbClr val="A8246F"/>
                </a:solidFill>
              </a:rPr>
              <a:t>млн.руб</a:t>
            </a:r>
            <a:r>
              <a:rPr lang="ru-RU" sz="2400" b="1" dirty="0" smtClean="0">
                <a:solidFill>
                  <a:srgbClr val="A8246F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с учетом выделения 21 автобуса дополнительно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</a:t>
            </a:r>
            <a:r>
              <a:rPr lang="ru-RU" sz="2400" b="1" dirty="0" smtClean="0">
                <a:solidFill>
                  <a:srgbClr val="A8246F"/>
                </a:solidFill>
              </a:rPr>
              <a:t>38,9 </a:t>
            </a:r>
            <a:r>
              <a:rPr lang="ru-RU" sz="2400" b="1" dirty="0" err="1" smtClean="0">
                <a:solidFill>
                  <a:srgbClr val="A8246F"/>
                </a:solidFill>
              </a:rPr>
              <a:t>млн.руб</a:t>
            </a:r>
            <a:r>
              <a:rPr lang="ru-RU" sz="2400" b="1" dirty="0" smtClean="0">
                <a:solidFill>
                  <a:srgbClr val="A8246F"/>
                </a:solidFill>
              </a:rPr>
              <a:t>.</a:t>
            </a:r>
          </a:p>
          <a:p>
            <a:endParaRPr lang="ru-RU" sz="2800" b="1" dirty="0" smtClean="0"/>
          </a:p>
          <a:p>
            <a:endParaRPr lang="ru-RU" sz="28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13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36757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21297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Дошкольные образовательные </a:t>
            </a:r>
            <a:r>
              <a:rPr lang="ru-RU" sz="3200" b="1" dirty="0" smtClean="0">
                <a:solidFill>
                  <a:srgbClr val="002060"/>
                </a:solidFill>
              </a:rPr>
              <a:t>организации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в </a:t>
            </a:r>
            <a:r>
              <a:rPr lang="ru-RU" sz="3200" b="1" dirty="0" smtClean="0">
                <a:solidFill>
                  <a:srgbClr val="A8246F"/>
                </a:solidFill>
              </a:rPr>
              <a:t>18 районах</a:t>
            </a:r>
            <a:endParaRPr lang="ru-RU" sz="3200" b="1" dirty="0">
              <a:solidFill>
                <a:srgbClr val="A8246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3193" y="450912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всего </a:t>
            </a:r>
            <a:r>
              <a:rPr lang="ru-RU" sz="2800" b="1" dirty="0">
                <a:solidFill>
                  <a:srgbClr val="0070C0"/>
                </a:solidFill>
              </a:rPr>
              <a:t>функционируют </a:t>
            </a:r>
            <a:r>
              <a:rPr lang="ru-RU" sz="2800" b="1" dirty="0">
                <a:solidFill>
                  <a:srgbClr val="A8246F"/>
                </a:solidFill>
              </a:rPr>
              <a:t>471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дошкольные образовательные </a:t>
            </a:r>
            <a:r>
              <a:rPr lang="ru-RU" sz="2800" b="1" dirty="0" smtClean="0">
                <a:solidFill>
                  <a:srgbClr val="0070C0"/>
                </a:solidFill>
              </a:rPr>
              <a:t>организации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количество </a:t>
            </a:r>
            <a:r>
              <a:rPr lang="ru-RU" sz="2800" b="1" dirty="0">
                <a:solidFill>
                  <a:srgbClr val="0070C0"/>
                </a:solidFill>
              </a:rPr>
              <a:t>воспитанников </a:t>
            </a:r>
            <a:r>
              <a:rPr lang="ru-RU" sz="2800" b="1" dirty="0" smtClean="0">
                <a:solidFill>
                  <a:srgbClr val="A8246F"/>
                </a:solidFill>
              </a:rPr>
              <a:t>26 </a:t>
            </a:r>
            <a:r>
              <a:rPr lang="ru-RU" sz="2800" b="1" dirty="0">
                <a:solidFill>
                  <a:srgbClr val="A8246F"/>
                </a:solidFill>
              </a:rPr>
              <a:t>543 </a:t>
            </a:r>
            <a:r>
              <a:rPr lang="ru-RU" sz="2800" b="1" dirty="0" smtClean="0">
                <a:solidFill>
                  <a:srgbClr val="0070C0"/>
                </a:solidFill>
              </a:rPr>
              <a:t>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16632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Дошкольные образовательные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564" y="1412776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всего </a:t>
            </a:r>
            <a:r>
              <a:rPr lang="ru-RU" sz="2800" b="1" dirty="0">
                <a:solidFill>
                  <a:srgbClr val="0070C0"/>
                </a:solidFill>
              </a:rPr>
              <a:t>функционируют </a:t>
            </a:r>
            <a:r>
              <a:rPr lang="ru-RU" sz="2800" b="1" dirty="0" smtClean="0">
                <a:solidFill>
                  <a:srgbClr val="A8246F"/>
                </a:solidFill>
              </a:rPr>
              <a:t>2 033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дошкольные образовательные </a:t>
            </a:r>
            <a:r>
              <a:rPr lang="ru-RU" sz="2800" b="1" dirty="0" smtClean="0">
                <a:solidFill>
                  <a:srgbClr val="0070C0"/>
                </a:solidFill>
              </a:rPr>
              <a:t>организации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</a:rPr>
              <a:t>количество </a:t>
            </a:r>
            <a:r>
              <a:rPr lang="ru-RU" sz="2800" b="1" dirty="0">
                <a:solidFill>
                  <a:srgbClr val="0070C0"/>
                </a:solidFill>
              </a:rPr>
              <a:t>воспитанников </a:t>
            </a:r>
            <a:r>
              <a:rPr lang="ru-RU" sz="2800" b="1" dirty="0" smtClean="0">
                <a:solidFill>
                  <a:srgbClr val="A8246F"/>
                </a:solidFill>
              </a:rPr>
              <a:t>209 457 </a:t>
            </a:r>
            <a:r>
              <a:rPr lang="ru-RU" sz="2800" b="1" dirty="0" smtClean="0">
                <a:solidFill>
                  <a:srgbClr val="0070C0"/>
                </a:solidFill>
              </a:rPr>
              <a:t>человек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830888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14</a:t>
            </a:fld>
            <a:endParaRPr lang="ru-RU" dirty="0"/>
          </a:p>
        </p:txBody>
      </p:sp>
      <p:pic>
        <p:nvPicPr>
          <p:cNvPr id="14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1216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671" y="0"/>
            <a:ext cx="8901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Дошкольные образовательные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5858"/>
              </p:ext>
            </p:extLst>
          </p:nvPr>
        </p:nvGraphicFramePr>
        <p:xfrm>
          <a:off x="278673" y="657455"/>
          <a:ext cx="8681279" cy="5729925"/>
        </p:xfrm>
        <a:graphic>
          <a:graphicData uri="http://schemas.openxmlformats.org/drawingml/2006/table">
            <a:tbl>
              <a:tblPr firstRow="1" firstCol="1" bandRow="1"/>
              <a:tblGrid>
                <a:gridCol w="2286573"/>
                <a:gridCol w="816801"/>
                <a:gridCol w="931012"/>
                <a:gridCol w="1163766"/>
                <a:gridCol w="1041262"/>
                <a:gridCol w="1258055"/>
                <a:gridCol w="1183810"/>
              </a:tblGrid>
              <a:tr h="713729"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</a:endParaRPr>
                    </a:p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МО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Кол-во ДОО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Кол-во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восп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-в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наполняемость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площадь на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1-го,кв.м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.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расходы на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1восп,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тыс.руб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.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Воспит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.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/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</a:rPr>
                        <a:t>педработник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60656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Средняя по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РТ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ДОО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21,2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10,4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97,1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10,0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Алексеевский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1332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15,7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106,6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Алькеевский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835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13,5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100,4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Апастовский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35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786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93,3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Бавлинский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20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1895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13,9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107,5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8,0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Верхнеуслонский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669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117,3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Высокогорский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38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2119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18,6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106,8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Елабужский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43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5671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20,2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107,2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Заинский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2932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20,1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9,8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102,3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К.Устьинский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610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16,5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12,1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93,8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Мамадышский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1978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19,4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12,1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104,6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Менделеевский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1747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21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10,7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95,9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Мензелинский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34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1570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16,5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13,4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112,2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9,4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Новошешминский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659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15,7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14,3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116,3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Рыбно-Слободский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794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17,3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12,4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100,3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8,1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Спасский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729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13,1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109,7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9,3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Тетюшский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774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105,7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8,2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Тюлячинский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17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632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17,1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22,3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116,0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11,2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21642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Черемшанский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811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15,9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16,3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112,6</a:t>
                      </a:r>
                      <a:endParaRPr lang="ru-RU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12,3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8629">
                <a:tc>
                  <a:txBody>
                    <a:bodyPr/>
                    <a:lstStyle/>
                    <a:p>
                      <a:pPr marL="179705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Итого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471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26 543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х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х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х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х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84465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91542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муниципальным районам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89770"/>
            <a:ext cx="89644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Оптимизация </a:t>
            </a:r>
            <a:r>
              <a:rPr lang="ru-RU" sz="2400" b="1" dirty="0">
                <a:solidFill>
                  <a:srgbClr val="0070C0"/>
                </a:solidFill>
              </a:rPr>
              <a:t>неиспользуемых площадей путем их консервации (отключения от отопления), если в ближайшие годы нет перспективы роста количества детей в населенном пункте (изучить прогноз рождаемости) и здание дошкольной образовательной организации находится в неудовлетворительном </a:t>
            </a:r>
            <a:r>
              <a:rPr lang="ru-RU" sz="2400" b="1" dirty="0" smtClean="0">
                <a:solidFill>
                  <a:srgbClr val="0070C0"/>
                </a:solidFill>
              </a:rPr>
              <a:t>состоянии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0070C0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Разместить </a:t>
            </a:r>
            <a:r>
              <a:rPr lang="ru-RU" sz="2400" b="1" dirty="0">
                <a:solidFill>
                  <a:srgbClr val="0070C0"/>
                </a:solidFill>
              </a:rPr>
              <a:t>на пустующих площадях дошкольных образовательных организаций объекты бюджетной </a:t>
            </a:r>
            <a:r>
              <a:rPr lang="ru-RU" sz="2400" b="1" dirty="0" smtClean="0">
                <a:solidFill>
                  <a:srgbClr val="0070C0"/>
                </a:solidFill>
              </a:rPr>
              <a:t>сферы</a:t>
            </a:r>
            <a:endParaRPr lang="ru-RU" sz="2400" b="1" dirty="0">
              <a:solidFill>
                <a:srgbClr val="0070C0"/>
              </a:solidFill>
            </a:endParaRPr>
          </a:p>
          <a:p>
            <a:pPr algn="just"/>
            <a:endParaRPr lang="ru-RU" sz="32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30888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16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6147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9534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использования площадей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ДОО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608470"/>
            <a:ext cx="86409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</a:rPr>
              <a:t>в </a:t>
            </a:r>
            <a:r>
              <a:rPr lang="ru-RU" sz="2400" b="1" dirty="0">
                <a:solidFill>
                  <a:srgbClr val="A8246F"/>
                </a:solidFill>
              </a:rPr>
              <a:t>1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A8246F"/>
                </a:solidFill>
              </a:rPr>
              <a:t>ДОО</a:t>
            </a:r>
            <a:r>
              <a:rPr lang="ru-RU" sz="2400" b="1" dirty="0">
                <a:solidFill>
                  <a:srgbClr val="0070C0"/>
                </a:solidFill>
              </a:rPr>
              <a:t> – общеобразовательная </a:t>
            </a:r>
            <a:r>
              <a:rPr lang="ru-RU" sz="2400" b="1" dirty="0" smtClean="0">
                <a:solidFill>
                  <a:srgbClr val="0070C0"/>
                </a:solidFill>
              </a:rPr>
              <a:t>организация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dirty="0">
                <a:solidFill>
                  <a:srgbClr val="A8246F"/>
                </a:solidFill>
              </a:rPr>
              <a:t>10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A8246F"/>
                </a:solidFill>
              </a:rPr>
              <a:t>ДОО</a:t>
            </a:r>
            <a:r>
              <a:rPr lang="ru-RU" sz="2400" b="1" dirty="0">
                <a:solidFill>
                  <a:srgbClr val="0070C0"/>
                </a:solidFill>
              </a:rPr>
              <a:t> – учреждения культуры (спорта</a:t>
            </a:r>
            <a:r>
              <a:rPr lang="ru-RU" sz="2400" b="1" dirty="0" smtClean="0">
                <a:solidFill>
                  <a:srgbClr val="0070C0"/>
                </a:solidFill>
              </a:rPr>
              <a:t>)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dirty="0">
                <a:solidFill>
                  <a:srgbClr val="A8246F"/>
                </a:solidFill>
              </a:rPr>
              <a:t>36 ДОО </a:t>
            </a:r>
            <a:r>
              <a:rPr lang="ru-RU" sz="2400" b="1" dirty="0">
                <a:solidFill>
                  <a:srgbClr val="0070C0"/>
                </a:solidFill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</a:rPr>
              <a:t>ФАПы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dirty="0">
                <a:solidFill>
                  <a:srgbClr val="A8246F"/>
                </a:solidFill>
              </a:rPr>
              <a:t>11 ДОО </a:t>
            </a:r>
            <a:r>
              <a:rPr lang="ru-RU" sz="2400" b="1" dirty="0">
                <a:solidFill>
                  <a:srgbClr val="0070C0"/>
                </a:solidFill>
              </a:rPr>
              <a:t>– организации </a:t>
            </a:r>
            <a:r>
              <a:rPr lang="ru-RU" sz="2400" b="1" dirty="0" smtClean="0">
                <a:solidFill>
                  <a:srgbClr val="0070C0"/>
                </a:solidFill>
              </a:rPr>
              <a:t>связи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dirty="0">
                <a:solidFill>
                  <a:srgbClr val="A8246F"/>
                </a:solidFill>
              </a:rPr>
              <a:t>21 ДОО </a:t>
            </a:r>
            <a:r>
              <a:rPr lang="ru-RU" sz="2400" b="1" dirty="0">
                <a:solidFill>
                  <a:srgbClr val="0070C0"/>
                </a:solidFill>
              </a:rPr>
              <a:t>– другие организации (АТС, СМС, Союз ветеранов, афганцев и др</a:t>
            </a:r>
            <a:r>
              <a:rPr lang="ru-RU" sz="2400" b="1" dirty="0" smtClean="0">
                <a:solidFill>
                  <a:srgbClr val="0070C0"/>
                </a:solidFill>
              </a:rPr>
              <a:t>.)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A8246F"/>
                </a:solidFill>
              </a:rPr>
              <a:t>70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A8246F"/>
                </a:solidFill>
              </a:rPr>
              <a:t>ДОО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функционируют в зданиях общеобразовательных </a:t>
            </a:r>
            <a:r>
              <a:rPr lang="ru-RU" sz="2400" b="1" dirty="0" smtClean="0">
                <a:solidFill>
                  <a:srgbClr val="0070C0"/>
                </a:solidFill>
              </a:rPr>
              <a:t>организаций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A8246F"/>
                </a:solidFill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A8246F"/>
                </a:solidFill>
              </a:rPr>
              <a:t>ДОО </a:t>
            </a:r>
            <a:r>
              <a:rPr lang="ru-RU" sz="2400" b="1" dirty="0" smtClean="0">
                <a:solidFill>
                  <a:srgbClr val="0070C0"/>
                </a:solidFill>
              </a:rPr>
              <a:t>– </a:t>
            </a:r>
            <a:r>
              <a:rPr lang="ru-RU" sz="2400" b="1" dirty="0">
                <a:solidFill>
                  <a:srgbClr val="0070C0"/>
                </a:solidFill>
              </a:rPr>
              <a:t>в зданиях других </a:t>
            </a:r>
            <a:r>
              <a:rPr lang="ru-RU" sz="2400" b="1" dirty="0" smtClean="0">
                <a:solidFill>
                  <a:srgbClr val="0070C0"/>
                </a:solidFill>
              </a:rPr>
              <a:t>организаций (дом Культуры</a:t>
            </a:r>
            <a:r>
              <a:rPr lang="ru-RU" sz="2400" b="1" dirty="0" smtClean="0">
                <a:solidFill>
                  <a:srgbClr val="0070C0"/>
                </a:solidFill>
              </a:rPr>
              <a:t>)</a:t>
            </a:r>
            <a:endParaRPr lang="ru-RU" sz="2400" b="1" dirty="0">
              <a:solidFill>
                <a:srgbClr val="0070C0"/>
              </a:solidFill>
            </a:endParaRPr>
          </a:p>
          <a:p>
            <a:endParaRPr lang="ru-RU" sz="32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30888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17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3964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476067"/>
            <a:ext cx="87959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закрытие </a:t>
            </a:r>
            <a:r>
              <a:rPr lang="ru-RU" sz="2800" b="1" dirty="0">
                <a:solidFill>
                  <a:srgbClr val="A8246F"/>
                </a:solidFill>
              </a:rPr>
              <a:t>5 ДОО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b="1" dirty="0">
                <a:solidFill>
                  <a:srgbClr val="A8246F"/>
                </a:solidFill>
              </a:rPr>
              <a:t>1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филиала</a:t>
            </a:r>
            <a:endParaRPr lang="ru-RU" sz="28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временное </a:t>
            </a:r>
            <a:r>
              <a:rPr lang="ru-RU" sz="2800" dirty="0" smtClean="0">
                <a:solidFill>
                  <a:srgbClr val="0070C0"/>
                </a:solidFill>
              </a:rPr>
              <a:t>приостановление действия </a:t>
            </a:r>
            <a:r>
              <a:rPr lang="ru-RU" sz="2800" b="1" dirty="0">
                <a:solidFill>
                  <a:srgbClr val="A8246F"/>
                </a:solidFill>
              </a:rPr>
              <a:t>3 </a:t>
            </a:r>
            <a:r>
              <a:rPr lang="ru-RU" sz="2800" b="1" dirty="0" smtClean="0">
                <a:solidFill>
                  <a:srgbClr val="A8246F"/>
                </a:solidFill>
              </a:rPr>
              <a:t>ДОО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реорганизация </a:t>
            </a:r>
            <a:r>
              <a:rPr lang="ru-RU" sz="2800" b="1" dirty="0" smtClean="0">
                <a:solidFill>
                  <a:srgbClr val="A8246F"/>
                </a:solidFill>
              </a:rPr>
              <a:t>20 </a:t>
            </a:r>
            <a:r>
              <a:rPr lang="ru-RU" sz="2800" b="1" dirty="0">
                <a:solidFill>
                  <a:srgbClr val="A8246F"/>
                </a:solidFill>
              </a:rPr>
              <a:t>ДОО </a:t>
            </a:r>
            <a:r>
              <a:rPr lang="ru-RU" sz="2800" dirty="0">
                <a:solidFill>
                  <a:srgbClr val="0070C0"/>
                </a:solidFill>
              </a:rPr>
              <a:t>путем присоединения к общеобразовательным </a:t>
            </a:r>
            <a:r>
              <a:rPr lang="ru-RU" sz="2800" dirty="0" smtClean="0">
                <a:solidFill>
                  <a:srgbClr val="0070C0"/>
                </a:solidFill>
              </a:rPr>
              <a:t>организациям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сокращение </a:t>
            </a:r>
            <a:r>
              <a:rPr lang="ru-RU" sz="2800" b="1" dirty="0">
                <a:solidFill>
                  <a:srgbClr val="A8246F"/>
                </a:solidFill>
              </a:rPr>
              <a:t>79,2</a:t>
            </a:r>
            <a:r>
              <a:rPr lang="ru-RU" sz="2800" dirty="0">
                <a:solidFill>
                  <a:srgbClr val="0070C0"/>
                </a:solidFill>
              </a:rPr>
              <a:t> штатных </a:t>
            </a:r>
            <a:r>
              <a:rPr lang="ru-RU" sz="2800" dirty="0" smtClean="0">
                <a:solidFill>
                  <a:srgbClr val="0070C0"/>
                </a:solidFill>
              </a:rPr>
              <a:t>единиц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оптимизация </a:t>
            </a:r>
            <a:r>
              <a:rPr lang="ru-RU" sz="2800" b="1" dirty="0">
                <a:solidFill>
                  <a:srgbClr val="A8246F"/>
                </a:solidFill>
              </a:rPr>
              <a:t>743, </a:t>
            </a:r>
            <a:r>
              <a:rPr lang="ru-RU" sz="2800" b="1" dirty="0" smtClean="0">
                <a:solidFill>
                  <a:srgbClr val="A8246F"/>
                </a:solidFill>
              </a:rPr>
              <a:t>кв.м </a:t>
            </a:r>
            <a:r>
              <a:rPr lang="ru-RU" sz="2800" dirty="0" smtClean="0">
                <a:solidFill>
                  <a:srgbClr val="0070C0"/>
                </a:solidFill>
              </a:rPr>
              <a:t>площадей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консервация </a:t>
            </a:r>
            <a:r>
              <a:rPr lang="ru-RU" sz="2800" b="1" dirty="0">
                <a:solidFill>
                  <a:srgbClr val="A8246F"/>
                </a:solidFill>
              </a:rPr>
              <a:t>2446,3 кв.м </a:t>
            </a:r>
            <a:r>
              <a:rPr lang="ru-RU" sz="2800" dirty="0">
                <a:solidFill>
                  <a:srgbClr val="0070C0"/>
                </a:solidFill>
              </a:rPr>
              <a:t>площади </a:t>
            </a:r>
            <a:r>
              <a:rPr lang="ru-RU" sz="2800" dirty="0" smtClean="0">
                <a:solidFill>
                  <a:srgbClr val="0070C0"/>
                </a:solidFill>
              </a:rPr>
              <a:t>зданий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</a:rPr>
              <a:t>передача </a:t>
            </a:r>
            <a:r>
              <a:rPr lang="ru-RU" sz="2800" dirty="0">
                <a:solidFill>
                  <a:srgbClr val="0070C0"/>
                </a:solidFill>
              </a:rPr>
              <a:t>в казну </a:t>
            </a:r>
            <a:r>
              <a:rPr lang="ru-RU" sz="2800" b="1" dirty="0">
                <a:solidFill>
                  <a:srgbClr val="A8246F"/>
                </a:solidFill>
              </a:rPr>
              <a:t>21,9 </a:t>
            </a:r>
            <a:r>
              <a:rPr lang="ru-RU" sz="2800" b="1" dirty="0" smtClean="0">
                <a:solidFill>
                  <a:srgbClr val="A8246F"/>
                </a:solidFill>
              </a:rPr>
              <a:t>кв.м </a:t>
            </a:r>
            <a:r>
              <a:rPr lang="ru-RU" sz="2800" dirty="0" smtClean="0">
                <a:solidFill>
                  <a:srgbClr val="0070C0"/>
                </a:solidFill>
              </a:rPr>
              <a:t>площади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A8246F"/>
                </a:solidFill>
              </a:rPr>
              <a:t>Экономия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в год 28,7 </a:t>
            </a:r>
            <a:r>
              <a:rPr lang="ru-RU" sz="2800" b="1" dirty="0" err="1" smtClean="0">
                <a:solidFill>
                  <a:srgbClr val="0070C0"/>
                </a:solidFill>
              </a:rPr>
              <a:t>млн.руб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r>
              <a:rPr lang="ru-RU" sz="2800" b="1" dirty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5030" y="47526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оптимизационные мероприятия в 2016 году в </a:t>
            </a:r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18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3555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0" y="1"/>
            <a:ext cx="919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-4737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Показатель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«Расходы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на 1-го обучающегося  по муниципальным общеобразовательным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организациям»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921223"/>
              </p:ext>
            </p:extLst>
          </p:nvPr>
        </p:nvGraphicFramePr>
        <p:xfrm>
          <a:off x="323526" y="789608"/>
          <a:ext cx="8544188" cy="5989860"/>
        </p:xfrm>
        <a:graphic>
          <a:graphicData uri="http://schemas.openxmlformats.org/drawingml/2006/table">
            <a:tbl>
              <a:tblPr/>
              <a:tblGrid>
                <a:gridCol w="1573292"/>
                <a:gridCol w="1258634"/>
                <a:gridCol w="1440168"/>
                <a:gridCol w="1573292"/>
                <a:gridCol w="1258634"/>
                <a:gridCol w="1440168"/>
              </a:tblGrid>
              <a:tr h="909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5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5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обучающегося  за 2015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обучающегося рекомендованные на 2016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5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5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обучающегося  за 2015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обучающегося рекомендованные на 2016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Наб.Челны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47,2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47,2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Лаишевский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91,2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90,2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Казань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50,5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50,2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Актанышский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91,4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90,4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Зеленодольский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Аксубаевский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91,6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Елабужский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Алексеевский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Нижнекамский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Тукаевский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088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Альметьевский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59,0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58,9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Мензелинский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Чистопольский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62,2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62,1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Мамадышский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97,1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96,1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Лениногорский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Камско-Устьинский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101,3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Бугульминский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65,8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65,7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Кайбицкий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104,0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Азнакаевский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69,4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69,2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Муслюмовский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107,3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105,3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Менделеевский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70,0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Тетюшский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108,6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Агрызский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Спасский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108,9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Нурлатский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Дрожжановский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109,1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107,1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Сармановский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74,8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74,6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Атнинский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109,9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107,9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Бавлинский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74,9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74,7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Сабинский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113,8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111,8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Ютазинский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77,8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Апастовский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114,3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112,3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Заинский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Рыбно-Слободский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114,5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112,5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Арский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Новошешминский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116,3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114,3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Буинский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81,9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81,7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Черемшанский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118,0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116,0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Пестречинский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82,7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82,5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Алькеевский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119,9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117,9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Высокогорский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86,5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86,2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Верхнеуслонский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124,5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122,5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Кукморский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87,8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87,5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Тюлячинский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125,4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123,4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8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Балтасинский</a:t>
                      </a:r>
                      <a:endParaRPr lang="ru-RU" sz="13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89,1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88,9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Итого по РТ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64,7</a:t>
                      </a:r>
                    </a:p>
                  </a:txBody>
                  <a:tcPr marL="7960" marR="7960" marT="79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7960" marR="7960" marT="7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6912" y="6376243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115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1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528" y="183778"/>
            <a:ext cx="7984976" cy="122899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 совещания у Премьер-министра Республики Татарстан </a:t>
            </a:r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И.Ш.Халикова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вопросу повышения эффективности деятельности образовательных организаций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от 29.03.2016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40018" r="30977" b="8032"/>
          <a:stretch/>
        </p:blipFill>
        <p:spPr bwMode="auto">
          <a:xfrm>
            <a:off x="971600" y="1412776"/>
            <a:ext cx="7372321" cy="4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02896" y="6088211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73013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0" y="1"/>
            <a:ext cx="919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16748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Показатель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«Соотношение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численности обучающихся в расчете на </a:t>
            </a:r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работника (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человек)2 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муниципальным общеобразовательным организациям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40851"/>
              </p:ext>
            </p:extLst>
          </p:nvPr>
        </p:nvGraphicFramePr>
        <p:xfrm>
          <a:off x="251520" y="1123367"/>
          <a:ext cx="8712968" cy="5617006"/>
        </p:xfrm>
        <a:graphic>
          <a:graphicData uri="http://schemas.openxmlformats.org/drawingml/2006/table">
            <a:tbl>
              <a:tblPr/>
              <a:tblGrid>
                <a:gridCol w="1792225"/>
                <a:gridCol w="1268344"/>
                <a:gridCol w="1295915"/>
                <a:gridCol w="1792225"/>
                <a:gridCol w="1268344"/>
                <a:gridCol w="1295915"/>
              </a:tblGrid>
              <a:tr h="786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 обучающийся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ru-RU" sz="1300" b="1" i="0" u="none" strike="noStrik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педработник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за 2015 год (чел.)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рекомендованное соотношение на 2016 год (чел.)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 обучающийся/</a:t>
                      </a:r>
                      <a:r>
                        <a:rPr lang="ru-RU" sz="130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педработник</a:t>
                      </a:r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за 2015 год (чел.)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рекомендованное соотношение на 2016 год (чел.)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Наб.Челны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15,9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16,0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Арский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7,4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7,5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435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Казань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14,6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Кукморский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7,3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7,4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Бугульминский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Балтасинский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6,9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6,9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Альметьевский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Алексеевский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6,8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6,9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Зеленодольский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Аксубаевский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Нижнекамский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Мамадышский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Елабужский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Спасский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Лениногорский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11,0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11,1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Камско-Устьинский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6,6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Агрызский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Актанышский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Чистопольский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Кайбицкий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Заинский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Верхнеуслонский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Нурлатский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Атнинский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6,1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6,2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Менделеевский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Дрожжановский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6,1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6,2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Азнакаевский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Новошешминский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6,1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6,2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Ютазинский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9,4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9,5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Черемшанский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6,0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6,1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Мензелинский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9,3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9,4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Тетюшский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5,9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6,0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Бавлинский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9,0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9,1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Муслюмовский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Лаишевский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Сабинский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Тукаевский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8,7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Апастовский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Сармановский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8,4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8,5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Тюлячинский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5,3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5,4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8,3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8,4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Рыбно-Слободский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5,2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5,3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Высокогорский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7,8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Алькеевский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5,1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5,2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2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Пестречинский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7,5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Итого по РТ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10,6</a:t>
                      </a:r>
                    </a:p>
                  </a:txBody>
                  <a:tcPr marL="7679" marR="7679" marT="76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10,7</a:t>
                      </a:r>
                    </a:p>
                  </a:txBody>
                  <a:tcPr marL="7679" marR="7679" marT="7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203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0" y="1"/>
            <a:ext cx="919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438" y="-4737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Показатель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«Расходы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1-го воспитанника  по муниципальным дошкольным образовательным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организациям»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04013"/>
              </p:ext>
            </p:extLst>
          </p:nvPr>
        </p:nvGraphicFramePr>
        <p:xfrm>
          <a:off x="395536" y="790904"/>
          <a:ext cx="8496944" cy="5988564"/>
        </p:xfrm>
        <a:graphic>
          <a:graphicData uri="http://schemas.openxmlformats.org/drawingml/2006/table">
            <a:tbl>
              <a:tblPr/>
              <a:tblGrid>
                <a:gridCol w="1663869"/>
                <a:gridCol w="1111981"/>
                <a:gridCol w="1463608"/>
                <a:gridCol w="1612449"/>
                <a:gridCol w="1181429"/>
                <a:gridCol w="1463608"/>
              </a:tblGrid>
              <a:tr h="100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5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5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воспитанника за 2015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воспитанника рекомендованные на 2016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35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35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воспитанника за 2015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расходы на 1-го воспитанника рекомендованные на 2016 год (</a:t>
                      </a:r>
                      <a:r>
                        <a:rPr lang="ru-RU" sz="135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тыс.руб</a:t>
                      </a:r>
                      <a:r>
                        <a:rPr lang="ru-RU" sz="13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.)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956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Пестречинский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Чистопольский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100,6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100,2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Арский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81,0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Аксубаевский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102,1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99,8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Казань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Заинский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101,9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Ютазинский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89,0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88,9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Сабинский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101,9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Кайбицкий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89,1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Муслюмовский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103,4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Тукаевский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89,7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89,6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104,1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Сармановский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Мамадышский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104,6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102,6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Атнинский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91,1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Бугульминский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105,6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105,2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Зеленодольский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Тетюшский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105,7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105,3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Апастовский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93,4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Наб.Челны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Кукморский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93,4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93,3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Алексеевский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106,6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105,6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Актанышский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Высокогорский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105,8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Камско-Устьинский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93,7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Елабужский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107,2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Дрожжановский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95,0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94,9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Бавлинский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107,5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106,5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Альметьевский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95,2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95,1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Нижнекамский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107,9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106,9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Нурлатский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95,2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Лениногорский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108,3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Менделеевский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95,9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95,8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Спасский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109,7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107,8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Азнакаевский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97,2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Мензелинский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112,2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111,2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Агрызский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97,5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97,3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Черемшанский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112,6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111,6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Балтасинский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97,8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97,6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Тюлячинский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116,0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Лаишевский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98,1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Новошешминский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115,3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Рыбно-Слободский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Верхнеуслонский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117,3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0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Алькеевский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100,4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Итого по РТ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97,1</a:t>
                      </a:r>
                    </a:p>
                  </a:txBody>
                  <a:tcPr marL="7906" marR="7906" marT="79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96,5</a:t>
                      </a:r>
                    </a:p>
                  </a:txBody>
                  <a:tcPr marL="7906" marR="7906" marT="7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6912" y="6448251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580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0" y="1"/>
            <a:ext cx="919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-15190"/>
            <a:ext cx="9000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Показатель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«Соотношение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численности воспитанников в расчете на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работника (человек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 по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ДОО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73560"/>
              </p:ext>
            </p:extLst>
          </p:nvPr>
        </p:nvGraphicFramePr>
        <p:xfrm>
          <a:off x="395536" y="692696"/>
          <a:ext cx="8424936" cy="6108120"/>
        </p:xfrm>
        <a:graphic>
          <a:graphicData uri="http://schemas.openxmlformats.org/drawingml/2006/table">
            <a:tbl>
              <a:tblPr/>
              <a:tblGrid>
                <a:gridCol w="1578158"/>
                <a:gridCol w="1298945"/>
                <a:gridCol w="1335365"/>
                <a:gridCol w="1578158"/>
                <a:gridCol w="1298945"/>
                <a:gridCol w="1335365"/>
              </a:tblGrid>
              <a:tr h="973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 воспитанник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педработник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2015 год (чел.)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соотношение, рекомендованное  на 2016 год (чел.)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Наименование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 воспитанник/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педработник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2015 год (чел.)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соотношение, рекомендованное  на 2016 год (чел.)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Пестречинский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Нурлатский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Лаишевский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14,0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Чистопольский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Тукаевский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13,7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13,7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Елабужский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Муслюмовский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12,8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Альметьевский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Атнинский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12,5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12,5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Заинский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Дрожжановский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Кайбицкий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9,7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Черемшанский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Лениногорский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9,7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Кукморский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12,0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Наб.Челны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9,7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Сабинский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11,4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11,4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Агрызский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9,5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9,6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Алькеевский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Мензелинский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9,4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9,5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Сармановский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9,4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Новошешминский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Спасский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9,4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Тюлячинский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Балтасинский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9,1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Камско-Устьинский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11,1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Бугульминский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Апастовский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10,9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11,0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Буинский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8,9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Верхнеуслонский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10,9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Нижнекамский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8,7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Ютазинский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10,8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10,9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Аксубаевский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8,6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8,7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Казань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10,5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10,7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Азнакаевский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Зеленодольский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10,4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Тетюшский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Актанышский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Алексеевский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8,1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Высокогорский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10,2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Рыбно-Слободский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8,1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Менделеевский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10,2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Бавлинский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Мамадышский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Итого по РТ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7914" marR="7914" marT="7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10,3</a:t>
                      </a:r>
                    </a:p>
                  </a:txBody>
                  <a:tcPr marL="7914" marR="7914" marT="7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0272" y="6376243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09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59266"/>
            <a:ext cx="9175750" cy="69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70504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ВНИМАНИЕ!</a:t>
            </a:r>
            <a:endParaRPr lang="ru-RU" sz="48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6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68652"/>
            <a:ext cx="8784976" cy="5416732"/>
          </a:xfrm>
        </p:spPr>
        <p:txBody>
          <a:bodyPr>
            <a:normAutofit/>
          </a:bodyPr>
          <a:lstStyle/>
          <a:p>
            <a:pPr algn="just" hangingPunct="0">
              <a:spcBef>
                <a:spcPts val="0"/>
              </a:spcBef>
            </a:pPr>
            <a:r>
              <a:rPr lang="ru-RU" sz="2400" dirty="0" smtClean="0">
                <a:solidFill>
                  <a:srgbClr val="0070C0"/>
                </a:solidFill>
              </a:rPr>
              <a:t>изучены </a:t>
            </a:r>
            <a:r>
              <a:rPr lang="ru-RU" sz="2400" dirty="0">
                <a:solidFill>
                  <a:srgbClr val="0070C0"/>
                </a:solidFill>
              </a:rPr>
              <a:t>сетевые показатели муниципальных общеобразовательных и дошкольных образовательных </a:t>
            </a:r>
            <a:r>
              <a:rPr lang="ru-RU" sz="2400" dirty="0" smtClean="0">
                <a:solidFill>
                  <a:srgbClr val="0070C0"/>
                </a:solidFill>
              </a:rPr>
              <a:t>организаций</a:t>
            </a:r>
          </a:p>
          <a:p>
            <a:pPr algn="just" hangingPunct="0">
              <a:spcBef>
                <a:spcPts val="0"/>
              </a:spcBef>
            </a:pPr>
            <a:r>
              <a:rPr lang="ru-RU" sz="2400" dirty="0" smtClean="0">
                <a:solidFill>
                  <a:srgbClr val="0070C0"/>
                </a:solidFill>
              </a:rPr>
              <a:t>определены </a:t>
            </a:r>
            <a:r>
              <a:rPr lang="ru-RU" sz="2400" b="1" dirty="0">
                <a:solidFill>
                  <a:srgbClr val="A8246F"/>
                </a:solidFill>
              </a:rPr>
              <a:t>18 муниципальных образований</a:t>
            </a:r>
            <a:r>
              <a:rPr lang="ru-RU" sz="2400" dirty="0">
                <a:solidFill>
                  <a:srgbClr val="0070C0"/>
                </a:solidFill>
              </a:rPr>
              <a:t>, в которых выявлены значительные отклонения  показателей, по которым проведен детальный анализ причин дифференциации показателей деятельности общеобразовательных и дошкольных образовательных </a:t>
            </a:r>
            <a:r>
              <a:rPr lang="ru-RU" sz="2400" dirty="0" smtClean="0">
                <a:solidFill>
                  <a:srgbClr val="0070C0"/>
                </a:solidFill>
              </a:rPr>
              <a:t>организаций</a:t>
            </a:r>
          </a:p>
          <a:p>
            <a:pPr algn="just" hangingPunct="0">
              <a:spcBef>
                <a:spcPts val="0"/>
              </a:spcBef>
            </a:pPr>
            <a:r>
              <a:rPr lang="ru-RU" sz="2400" dirty="0" smtClean="0">
                <a:solidFill>
                  <a:srgbClr val="0070C0"/>
                </a:solidFill>
              </a:rPr>
              <a:t>в </a:t>
            </a:r>
            <a:r>
              <a:rPr lang="ru-RU" sz="2400" dirty="0">
                <a:solidFill>
                  <a:srgbClr val="0070C0"/>
                </a:solidFill>
              </a:rPr>
              <a:t>период </a:t>
            </a:r>
            <a:r>
              <a:rPr lang="ru-RU" sz="2400" b="1" dirty="0">
                <a:solidFill>
                  <a:srgbClr val="A8246F"/>
                </a:solidFill>
              </a:rPr>
              <a:t>с 11 по 13 апреля 2016 года </a:t>
            </a:r>
            <a:r>
              <a:rPr lang="ru-RU" sz="2400" dirty="0">
                <a:solidFill>
                  <a:srgbClr val="0070C0"/>
                </a:solidFill>
              </a:rPr>
              <a:t>проведены совещания с руководителями исполнительных комитетов, представителями органов управления образованием и финансовых </a:t>
            </a:r>
            <a:r>
              <a:rPr lang="ru-RU" sz="2400" dirty="0" smtClean="0">
                <a:solidFill>
                  <a:srgbClr val="0070C0"/>
                </a:solidFill>
              </a:rPr>
              <a:t>служб          18 </a:t>
            </a:r>
            <a:r>
              <a:rPr lang="ru-RU" sz="2400" dirty="0">
                <a:solidFill>
                  <a:srgbClr val="0070C0"/>
                </a:solidFill>
              </a:rPr>
              <a:t>муниципальных </a:t>
            </a:r>
            <a:r>
              <a:rPr lang="ru-RU" sz="2400" dirty="0" smtClean="0">
                <a:solidFill>
                  <a:srgbClr val="0070C0"/>
                </a:solidFill>
              </a:rPr>
              <a:t>образований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0692" y="191542"/>
            <a:ext cx="50156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 исполнение Протокола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Министерством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3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1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015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370261" cy="72008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сетевых показателей общеобразовательных организаций 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"/>
          <a:stretch/>
        </p:blipFill>
        <p:spPr bwMode="auto">
          <a:xfrm>
            <a:off x="611560" y="728335"/>
            <a:ext cx="8367992" cy="542871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  <a:ex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11560" y="764704"/>
            <a:ext cx="0" cy="5428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59832" y="764704"/>
            <a:ext cx="0" cy="5428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892480" y="764704"/>
            <a:ext cx="0" cy="5428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11560" y="6165304"/>
            <a:ext cx="82119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8264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4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>
            <a:stCxn id="1027" idx="0"/>
          </p:cNvCxnSpPr>
          <p:nvPr/>
        </p:nvCxnSpPr>
        <p:spPr>
          <a:xfrm>
            <a:off x="4795556" y="728335"/>
            <a:ext cx="0" cy="5465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245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0" y="1"/>
            <a:ext cx="919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462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сетевых показателей общеобразовательных организаций в </a:t>
            </a:r>
            <a:r>
              <a:rPr lang="ru-RU" sz="24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районах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5</a:t>
            </a:fld>
            <a:endParaRPr lang="ru-RU" dirty="0"/>
          </a:p>
        </p:txBody>
      </p:sp>
      <p:pic>
        <p:nvPicPr>
          <p:cNvPr id="10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449827"/>
              </p:ext>
            </p:extLst>
          </p:nvPr>
        </p:nvGraphicFramePr>
        <p:xfrm>
          <a:off x="172058" y="1010221"/>
          <a:ext cx="8832812" cy="56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Лист" r:id="rId5" imgW="7292293" imgH="7551360" progId="Excel.Sheet.12">
                  <p:embed/>
                </p:oleObj>
              </mc:Choice>
              <mc:Fallback>
                <p:oleObj name="Лист" r:id="rId5" imgW="7292293" imgH="7551360" progId="Excel.Sheet.12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58" y="1010221"/>
                        <a:ext cx="8832812" cy="5659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15121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037049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</a:rPr>
              <a:t>д</a:t>
            </a:r>
            <a:r>
              <a:rPr lang="ru-RU" sz="2000" b="1" dirty="0" smtClean="0">
                <a:solidFill>
                  <a:srgbClr val="0070C0"/>
                </a:solidFill>
              </a:rPr>
              <a:t>о 2015 </a:t>
            </a:r>
            <a:r>
              <a:rPr lang="ru-RU" sz="2000" b="1" dirty="0">
                <a:solidFill>
                  <a:srgbClr val="0070C0"/>
                </a:solidFill>
              </a:rPr>
              <a:t>года, в Республике Татарстан  уменьшается контингент </a:t>
            </a:r>
            <a:r>
              <a:rPr lang="ru-RU" sz="2000" b="1" dirty="0" smtClean="0">
                <a:solidFill>
                  <a:srgbClr val="0070C0"/>
                </a:solidFill>
              </a:rPr>
              <a:t>обучающихся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наибольший </a:t>
            </a:r>
            <a:r>
              <a:rPr lang="ru-RU" sz="2000" b="1" dirty="0">
                <a:solidFill>
                  <a:srgbClr val="0070C0"/>
                </a:solidFill>
              </a:rPr>
              <a:t>отток детей происходит из сельских 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школ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2015-2016 учебном году по сравнению с 2014-2015 учебным годом контингент обучающихся в сельских </a:t>
            </a:r>
            <a:r>
              <a:rPr lang="ru-RU" sz="2000" b="1" dirty="0" smtClean="0">
                <a:solidFill>
                  <a:srgbClr val="0070C0"/>
                </a:solidFill>
              </a:rPr>
              <a:t>школах </a:t>
            </a:r>
            <a:r>
              <a:rPr lang="ru-RU" sz="2000" b="1" dirty="0">
                <a:solidFill>
                  <a:srgbClr val="0070C0"/>
                </a:solidFill>
              </a:rPr>
              <a:t>уменьшился на </a:t>
            </a:r>
            <a:r>
              <a:rPr lang="ru-RU" sz="2000" b="1" dirty="0">
                <a:solidFill>
                  <a:srgbClr val="A8246F"/>
                </a:solidFill>
              </a:rPr>
              <a:t>2749 </a:t>
            </a:r>
            <a:r>
              <a:rPr lang="ru-RU" sz="2000" b="1" dirty="0" smtClean="0">
                <a:solidFill>
                  <a:srgbClr val="A8246F"/>
                </a:solidFill>
              </a:rPr>
              <a:t>человек</a:t>
            </a:r>
            <a:endParaRPr lang="ru-RU" sz="2000" b="1" dirty="0">
              <a:solidFill>
                <a:srgbClr val="0070C0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0C0"/>
                </a:solidFill>
              </a:rPr>
              <a:t>В </a:t>
            </a:r>
            <a:r>
              <a:rPr lang="ru-RU" sz="2000" b="1" dirty="0" smtClean="0">
                <a:solidFill>
                  <a:srgbClr val="A8246F"/>
                </a:solidFill>
              </a:rPr>
              <a:t>18 </a:t>
            </a:r>
            <a:r>
              <a:rPr lang="ru-RU" sz="2000" b="1" dirty="0">
                <a:solidFill>
                  <a:srgbClr val="A8246F"/>
                </a:solidFill>
              </a:rPr>
              <a:t>муниципальных </a:t>
            </a:r>
            <a:r>
              <a:rPr lang="ru-RU" sz="2000" b="1" dirty="0" smtClean="0">
                <a:solidFill>
                  <a:srgbClr val="A8246F"/>
                </a:solidFill>
              </a:rPr>
              <a:t>образованиях</a:t>
            </a:r>
            <a:r>
              <a:rPr lang="ru-RU" sz="2000" dirty="0" smtClean="0">
                <a:solidFill>
                  <a:srgbClr val="0070C0"/>
                </a:solidFill>
              </a:rPr>
              <a:t>:</a:t>
            </a:r>
            <a:endParaRPr lang="ru-RU" sz="2000" dirty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снижение </a:t>
            </a:r>
            <a:r>
              <a:rPr lang="ru-RU" sz="2000" dirty="0" smtClean="0">
                <a:solidFill>
                  <a:srgbClr val="0070C0"/>
                </a:solidFill>
              </a:rPr>
              <a:t>контингента </a:t>
            </a:r>
            <a:r>
              <a:rPr lang="ru-RU" sz="2000" dirty="0">
                <a:solidFill>
                  <a:srgbClr val="0070C0"/>
                </a:solidFill>
              </a:rPr>
              <a:t>обучающихся в 2015-2016 учебном году </a:t>
            </a:r>
            <a:r>
              <a:rPr lang="ru-RU" sz="2000" b="1" u="sng" dirty="0" smtClean="0">
                <a:solidFill>
                  <a:srgbClr val="A8246F"/>
                </a:solidFill>
              </a:rPr>
              <a:t>1753 </a:t>
            </a:r>
            <a:r>
              <a:rPr lang="ru-RU" sz="2000" b="1" dirty="0" smtClean="0">
                <a:solidFill>
                  <a:srgbClr val="A8246F"/>
                </a:solidFill>
              </a:rPr>
              <a:t>человек (4,9</a:t>
            </a:r>
            <a:r>
              <a:rPr lang="ru-RU" sz="2000" b="1" dirty="0">
                <a:solidFill>
                  <a:srgbClr val="A8246F"/>
                </a:solidFill>
              </a:rPr>
              <a:t>%)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(от </a:t>
            </a:r>
            <a:r>
              <a:rPr lang="ru-RU" sz="2000" b="1" dirty="0">
                <a:solidFill>
                  <a:srgbClr val="A8246F"/>
                </a:solidFill>
              </a:rPr>
              <a:t>28 человек </a:t>
            </a:r>
            <a:r>
              <a:rPr lang="ru-RU" sz="2000" dirty="0">
                <a:solidFill>
                  <a:srgbClr val="0070C0"/>
                </a:solidFill>
              </a:rPr>
              <a:t>в Верхнеуслонском районе до </a:t>
            </a:r>
            <a:r>
              <a:rPr lang="ru-RU" sz="2000" b="1" dirty="0">
                <a:solidFill>
                  <a:srgbClr val="A8246F"/>
                </a:solidFill>
              </a:rPr>
              <a:t>238 человек </a:t>
            </a:r>
            <a:r>
              <a:rPr lang="ru-RU" sz="2000" dirty="0">
                <a:solidFill>
                  <a:srgbClr val="0070C0"/>
                </a:solidFill>
              </a:rPr>
              <a:t>в Спасском муниципальном </a:t>
            </a:r>
            <a:r>
              <a:rPr lang="ru-RU" sz="2000" dirty="0" smtClean="0">
                <a:solidFill>
                  <a:srgbClr val="0070C0"/>
                </a:solidFill>
              </a:rPr>
              <a:t>районе)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рост </a:t>
            </a:r>
            <a:r>
              <a:rPr lang="ru-RU" sz="2000" dirty="0" smtClean="0">
                <a:solidFill>
                  <a:srgbClr val="0070C0"/>
                </a:solidFill>
              </a:rPr>
              <a:t>контингента только в </a:t>
            </a:r>
            <a:r>
              <a:rPr lang="ru-RU" sz="2000" b="1" dirty="0">
                <a:solidFill>
                  <a:srgbClr val="A8246F"/>
                </a:solidFill>
              </a:rPr>
              <a:t>3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районах (Высокогорском</a:t>
            </a:r>
            <a:r>
              <a:rPr lang="ru-RU" sz="2000" dirty="0">
                <a:solidFill>
                  <a:srgbClr val="0070C0"/>
                </a:solidFill>
              </a:rPr>
              <a:t>, Елабужском, Менделеевском) </a:t>
            </a:r>
            <a:r>
              <a:rPr lang="ru-RU" sz="2000" dirty="0" smtClean="0">
                <a:solidFill>
                  <a:srgbClr val="0070C0"/>
                </a:solidFill>
              </a:rPr>
              <a:t>на </a:t>
            </a:r>
            <a:r>
              <a:rPr lang="ru-RU" sz="2000" b="1" u="sng" dirty="0">
                <a:solidFill>
                  <a:srgbClr val="A8246F"/>
                </a:solidFill>
              </a:rPr>
              <a:t>357 </a:t>
            </a:r>
            <a:r>
              <a:rPr lang="ru-RU" sz="2000" b="1" dirty="0">
                <a:solidFill>
                  <a:srgbClr val="A8246F"/>
                </a:solidFill>
              </a:rPr>
              <a:t>(2,3%) </a:t>
            </a:r>
            <a:r>
              <a:rPr lang="ru-RU" sz="2000" b="1" dirty="0" smtClean="0">
                <a:solidFill>
                  <a:srgbClr val="A8246F"/>
                </a:solidFill>
              </a:rPr>
              <a:t>человек</a:t>
            </a:r>
            <a:endParaRPr lang="ru-RU" sz="2000" dirty="0" smtClean="0">
              <a:solidFill>
                <a:srgbClr val="0070C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</a:rPr>
              <a:t>        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</a:rPr>
              <a:t>Снижение </a:t>
            </a:r>
            <a:r>
              <a:rPr lang="ru-RU" sz="2000" b="1" dirty="0">
                <a:solidFill>
                  <a:srgbClr val="0070C0"/>
                </a:solidFill>
              </a:rPr>
              <a:t>контингента обучающихся влечет за собой и снижение таких показателей, как наполняемость классов, площадь на 1-го обучающегося, расходы на 1-го обучающегося, соотношение обучающегося на 1-го </a:t>
            </a:r>
            <a:r>
              <a:rPr lang="ru-RU" sz="2000" b="1" dirty="0" err="1" smtClean="0">
                <a:solidFill>
                  <a:srgbClr val="0070C0"/>
                </a:solidFill>
              </a:rPr>
              <a:t>педработника</a:t>
            </a:r>
            <a:endParaRPr lang="ru-RU" sz="2000" b="1" dirty="0">
              <a:solidFill>
                <a:srgbClr val="0070C0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88640"/>
            <a:ext cx="500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численности детей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021288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6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7279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279" y="1620083"/>
            <a:ext cx="85572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В Республике Татарстан в 2015-2016 учебном году </a:t>
            </a:r>
            <a:r>
              <a:rPr lang="ru-RU" sz="2800" dirty="0" smtClean="0">
                <a:solidFill>
                  <a:srgbClr val="0070C0"/>
                </a:solidFill>
              </a:rPr>
              <a:t>функционируют </a:t>
            </a:r>
            <a:r>
              <a:rPr lang="ru-RU" sz="2800" b="1" dirty="0" smtClean="0">
                <a:solidFill>
                  <a:srgbClr val="A8246F"/>
                </a:solidFill>
              </a:rPr>
              <a:t>1403 </a:t>
            </a:r>
            <a:r>
              <a:rPr lang="ru-RU" sz="2800" b="1" dirty="0" smtClean="0">
                <a:solidFill>
                  <a:srgbClr val="A8246F"/>
                </a:solidFill>
              </a:rPr>
              <a:t>школы</a:t>
            </a:r>
            <a:endParaRPr lang="ru-RU" sz="2800" b="1" dirty="0" smtClean="0">
              <a:solidFill>
                <a:srgbClr val="A8246F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Сельские школы: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в</a:t>
            </a:r>
            <a:r>
              <a:rPr lang="ru-RU" sz="2800" dirty="0" smtClean="0">
                <a:solidFill>
                  <a:srgbClr val="0070C0"/>
                </a:solidFill>
              </a:rPr>
              <a:t>сего </a:t>
            </a:r>
            <a:r>
              <a:rPr lang="ru-RU" sz="2800" b="1" dirty="0" smtClean="0">
                <a:solidFill>
                  <a:srgbClr val="A8246F"/>
                </a:solidFill>
              </a:rPr>
              <a:t>897 </a:t>
            </a:r>
            <a:r>
              <a:rPr lang="ru-RU" sz="2800" dirty="0">
                <a:solidFill>
                  <a:srgbClr val="0070C0"/>
                </a:solidFill>
              </a:rPr>
              <a:t>сельских </a:t>
            </a:r>
            <a:r>
              <a:rPr lang="ru-RU" sz="2800" dirty="0" smtClean="0">
                <a:solidFill>
                  <a:srgbClr val="0070C0"/>
                </a:solidFill>
              </a:rPr>
              <a:t>школ;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8246F"/>
                </a:solidFill>
              </a:rPr>
              <a:t>202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организации (</a:t>
            </a:r>
            <a:r>
              <a:rPr lang="ru-RU" sz="2800" b="1" dirty="0">
                <a:solidFill>
                  <a:srgbClr val="A8246F"/>
                </a:solidFill>
              </a:rPr>
              <a:t>22,5</a:t>
            </a:r>
            <a:r>
              <a:rPr lang="ru-RU" sz="2800" b="1" dirty="0" smtClean="0">
                <a:solidFill>
                  <a:srgbClr val="A8246F"/>
                </a:solidFill>
              </a:rPr>
              <a:t>%</a:t>
            </a:r>
            <a:r>
              <a:rPr lang="ru-RU" sz="2800" dirty="0" smtClean="0">
                <a:solidFill>
                  <a:srgbClr val="0070C0"/>
                </a:solidFill>
              </a:rPr>
              <a:t>) малокомплектные, из них </a:t>
            </a:r>
            <a:r>
              <a:rPr lang="ru-RU" sz="2800" b="1" dirty="0" smtClean="0">
                <a:solidFill>
                  <a:srgbClr val="A8246F"/>
                </a:solidFill>
              </a:rPr>
              <a:t>75</a:t>
            </a:r>
            <a:r>
              <a:rPr lang="ru-RU" sz="2800" dirty="0" smtClean="0">
                <a:solidFill>
                  <a:srgbClr val="0070C0"/>
                </a:solidFill>
              </a:rPr>
              <a:t> начальные , </a:t>
            </a:r>
            <a:r>
              <a:rPr lang="ru-RU" sz="2800" b="1" dirty="0">
                <a:solidFill>
                  <a:srgbClr val="A8246F"/>
                </a:solidFill>
              </a:rPr>
              <a:t>82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основные, </a:t>
            </a:r>
            <a:r>
              <a:rPr lang="ru-RU" sz="2800" b="1" dirty="0">
                <a:solidFill>
                  <a:srgbClr val="A8246F"/>
                </a:solidFill>
              </a:rPr>
              <a:t>45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средние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Филиалы: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в</a:t>
            </a:r>
            <a:r>
              <a:rPr lang="ru-RU" sz="2800" dirty="0" smtClean="0">
                <a:solidFill>
                  <a:srgbClr val="0070C0"/>
                </a:solidFill>
              </a:rPr>
              <a:t>сего </a:t>
            </a:r>
            <a:r>
              <a:rPr lang="ru-RU" sz="2800" b="1" dirty="0" smtClean="0">
                <a:solidFill>
                  <a:srgbClr val="A8246F"/>
                </a:solidFill>
              </a:rPr>
              <a:t>369</a:t>
            </a:r>
            <a:r>
              <a:rPr lang="ru-RU" sz="2800" dirty="0" smtClean="0">
                <a:solidFill>
                  <a:srgbClr val="0070C0"/>
                </a:solidFill>
              </a:rPr>
              <a:t> филиалов;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8246F"/>
                </a:solidFill>
              </a:rPr>
              <a:t>330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филиалов (</a:t>
            </a:r>
            <a:r>
              <a:rPr lang="ru-RU" sz="2800" b="1" dirty="0">
                <a:solidFill>
                  <a:srgbClr val="A8246F"/>
                </a:solidFill>
              </a:rPr>
              <a:t>89,4%</a:t>
            </a:r>
            <a:r>
              <a:rPr lang="ru-RU" sz="2800" dirty="0">
                <a:solidFill>
                  <a:srgbClr val="0070C0"/>
                </a:solidFill>
              </a:rPr>
              <a:t>) </a:t>
            </a:r>
            <a:r>
              <a:rPr lang="ru-RU" sz="2800" dirty="0" smtClean="0">
                <a:solidFill>
                  <a:srgbClr val="0070C0"/>
                </a:solidFill>
              </a:rPr>
              <a:t>малокомплектные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4709" y="119534"/>
            <a:ext cx="7275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Общеобразовательные организации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7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607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0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Малокомплектные школы в </a:t>
            </a:r>
            <a:r>
              <a:rPr lang="ru-RU" sz="28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 районах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Татарстан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046464"/>
              </p:ext>
            </p:extLst>
          </p:nvPr>
        </p:nvGraphicFramePr>
        <p:xfrm>
          <a:off x="323528" y="980728"/>
          <a:ext cx="8606568" cy="541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Лист" r:id="rId4" imgW="6362711" imgH="4609980" progId="Excel.Sheet.12">
                  <p:embed/>
                </p:oleObj>
              </mc:Choice>
              <mc:Fallback>
                <p:oleObj name="Лист" r:id="rId4" imgW="6362711" imgH="46099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980728"/>
                        <a:ext cx="8606568" cy="5413152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B0F0">
                              <a:tint val="66000"/>
                              <a:satMod val="160000"/>
                            </a:srgbClr>
                          </a:gs>
                          <a:gs pos="50000">
                            <a:srgbClr val="00B0F0">
                              <a:tint val="44500"/>
                              <a:satMod val="160000"/>
                            </a:srgbClr>
                          </a:gs>
                          <a:gs pos="100000">
                            <a:srgbClr val="00B0F0">
                              <a:tint val="23500"/>
                              <a:satMod val="160000"/>
                            </a:srgbClr>
                          </a:gs>
                        </a:gsLst>
                        <a:lin ang="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0272" y="6160219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8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485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289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Малокомплектные школы в </a:t>
            </a:r>
            <a:r>
              <a:rPr lang="ru-RU" sz="28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районах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743677"/>
              </p:ext>
            </p:extLst>
          </p:nvPr>
        </p:nvGraphicFramePr>
        <p:xfrm>
          <a:off x="323528" y="980488"/>
          <a:ext cx="8571749" cy="541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Лист" r:id="rId4" imgW="7781990" imgH="5067360" progId="Excel.Sheet.12">
                  <p:embed/>
                </p:oleObj>
              </mc:Choice>
              <mc:Fallback>
                <p:oleObj name="Лист" r:id="rId4" imgW="7781990" imgH="50673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980488"/>
                        <a:ext cx="8571749" cy="5416106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B0F0">
                              <a:tint val="66000"/>
                              <a:satMod val="160000"/>
                            </a:srgbClr>
                          </a:gs>
                          <a:gs pos="50000">
                            <a:srgbClr val="00B0F0">
                              <a:tint val="44500"/>
                              <a:satMod val="160000"/>
                            </a:srgbClr>
                          </a:gs>
                          <a:gs pos="100000">
                            <a:srgbClr val="00B0F0">
                              <a:tint val="23500"/>
                              <a:satMod val="160000"/>
                            </a:srgbClr>
                          </a:gs>
                        </a:gsLst>
                        <a:lin ang="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74904" y="6093296"/>
            <a:ext cx="2133600" cy="365125"/>
          </a:xfrm>
        </p:spPr>
        <p:txBody>
          <a:bodyPr/>
          <a:lstStyle/>
          <a:p>
            <a:fld id="{4181A63A-2276-4EED-B446-FACA4B27C757}" type="slidenum">
              <a:rPr lang="ru-RU" smtClean="0"/>
              <a:t>9</a:t>
            </a:fld>
            <a:endParaRPr lang="ru-RU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1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7761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1887</Words>
  <Application>Microsoft Office PowerPoint</Application>
  <PresentationFormat>Экран (4:3)</PresentationFormat>
  <Paragraphs>857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1_Тема Office</vt:lpstr>
      <vt:lpstr>Лист</vt:lpstr>
      <vt:lpstr>Microsoft Excel Worksheet</vt:lpstr>
      <vt:lpstr>Презентация PowerPoint</vt:lpstr>
      <vt:lpstr>Протокол совещания у Премьер-министра Республики Татарстан И.Ш.Халикова по вопросу повышения эффективности деятельности образовательных организаций Республики Татарстан от 29.03.2016</vt:lpstr>
      <vt:lpstr>Презентация PowerPoint</vt:lpstr>
      <vt:lpstr>Анализ сетевых показателей общеобразовательных организаций  в 18 районах Республики Татарстан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вопросу повышения эффективности деятельности  образовательных организаций Республики Татарстан</dc:title>
  <dc:creator>Мингачева</dc:creator>
  <cp:lastModifiedBy>Afanaseva</cp:lastModifiedBy>
  <cp:revision>60</cp:revision>
  <dcterms:created xsi:type="dcterms:W3CDTF">2016-04-29T11:41:26Z</dcterms:created>
  <dcterms:modified xsi:type="dcterms:W3CDTF">2016-05-13T06:21:50Z</dcterms:modified>
</cp:coreProperties>
</file>