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86" r:id="rId2"/>
    <p:sldId id="653" r:id="rId3"/>
    <p:sldId id="646" r:id="rId4"/>
    <p:sldId id="654" r:id="rId5"/>
    <p:sldId id="651" r:id="rId6"/>
    <p:sldId id="655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068AA40-2934-4F80-88C4-E677A4FE581F}">
          <p14:sldIdLst>
            <p14:sldId id="486"/>
            <p14:sldId id="653"/>
            <p14:sldId id="646"/>
            <p14:sldId id="654"/>
            <p14:sldId id="651"/>
            <p14:sldId id="65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4B96"/>
    <a:srgbClr val="005CB8"/>
    <a:srgbClr val="0070C0"/>
    <a:srgbClr val="001B50"/>
    <a:srgbClr val="A8246F"/>
    <a:srgbClr val="DEA900"/>
    <a:srgbClr val="F7FBD5"/>
    <a:srgbClr val="EFF7A3"/>
    <a:srgbClr val="037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0" autoAdjust="0"/>
    <p:restoredTop sz="94726" autoAdjust="0"/>
  </p:normalViewPr>
  <p:slideViewPr>
    <p:cSldViewPr>
      <p:cViewPr>
        <p:scale>
          <a:sx n="66" d="100"/>
          <a:sy n="66" d="100"/>
        </p:scale>
        <p:origin x="-1446" y="-186"/>
      </p:cViewPr>
      <p:guideLst>
        <p:guide orient="horz" pos="1620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33" y="4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DE47D-80D8-40CF-BA45-A8EA2F9EF33F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962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33" y="9428962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1467D-129C-4058-BBF0-E1A7B1168F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33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733" y="4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31D1B-8721-4655-BE8A-015512884B1F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33" y="4777087"/>
            <a:ext cx="5437821" cy="3908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962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733" y="9428962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B4D78-9BB4-4B3A-B5D6-96552FCB5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1D4E-D973-40AD-8633-1EF8DDD2CF34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4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7F85-466F-47C8-920A-88F672603278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8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D353-AF49-4822-B9E5-F47C47E42A1F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7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B6B9-A63A-418E-A1E6-CB71DE774530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3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532-FEA0-41DF-9B55-07A219F47D23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1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7FA3-0107-42D6-ABA8-87312EB1C4AB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64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6BCB-C2FA-43C4-BC24-D75578BBFCE4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1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29E2-02A2-4901-AC5C-9F052E6EF195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7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AC1B-4AA5-47DD-8BCE-414096088CF9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8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40B0-EF6C-4258-B6E4-D095AC4EDD75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8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EFD1-0335-4D5F-99BB-F7021B4BE18D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0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1F468-FDC4-41EE-813A-8918F9DF363C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AE7FE-9857-4954-863E-6424AC6B4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30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9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40" y="2"/>
            <a:ext cx="9175750" cy="6982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467544" y="1772816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altLang="ru-RU" sz="32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427984" y="4797152"/>
            <a:ext cx="4701426" cy="165618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defRPr/>
            </a:pPr>
            <a:endParaRPr lang="ru-RU" sz="2300" b="1" i="1" dirty="0" smtClean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  <a:defRPr/>
            </a:pPr>
            <a:endParaRPr lang="ru-RU" sz="2300" b="1" i="1" dirty="0" smtClean="0">
              <a:solidFill>
                <a:schemeClr val="tx2"/>
              </a:solidFill>
            </a:endParaRPr>
          </a:p>
          <a:p>
            <a:pPr algn="r">
              <a:spcBef>
                <a:spcPts val="0"/>
              </a:spcBef>
              <a:defRPr/>
            </a:pPr>
            <a:endParaRPr lang="ru-RU" sz="2300" b="1" i="1" dirty="0" smtClean="0">
              <a:solidFill>
                <a:schemeClr val="tx2"/>
              </a:solidFill>
            </a:endParaRPr>
          </a:p>
          <a:p>
            <a:pPr algn="r">
              <a:spcBef>
                <a:spcPts val="0"/>
              </a:spcBef>
              <a:defRPr/>
            </a:pPr>
            <a:endParaRPr lang="ru-RU" sz="2300" b="1" i="1" dirty="0" smtClean="0">
              <a:solidFill>
                <a:schemeClr val="tx2"/>
              </a:solidFill>
            </a:endParaRPr>
          </a:p>
          <a:p>
            <a:pPr algn="r">
              <a:spcBef>
                <a:spcPts val="0"/>
              </a:spcBef>
              <a:defRPr/>
            </a:pPr>
            <a:endParaRPr lang="ru-RU" sz="2300" b="1" i="1" dirty="0" smtClean="0">
              <a:solidFill>
                <a:schemeClr val="tx2"/>
              </a:solidFill>
            </a:endParaRPr>
          </a:p>
          <a:p>
            <a:pPr algn="r">
              <a:spcBef>
                <a:spcPts val="0"/>
              </a:spcBef>
              <a:defRPr/>
            </a:pPr>
            <a:endParaRPr lang="ru-RU" sz="2300" b="1" i="1" dirty="0" smtClean="0">
              <a:solidFill>
                <a:schemeClr val="tx2"/>
              </a:solidFill>
            </a:endParaRPr>
          </a:p>
          <a:p>
            <a:pPr algn="r">
              <a:spcBef>
                <a:spcPts val="0"/>
              </a:spcBef>
              <a:defRPr/>
            </a:pPr>
            <a:endParaRPr lang="ru-RU" sz="2300" b="1" i="1" dirty="0" smtClean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0"/>
          <a:stretch/>
        </p:blipFill>
        <p:spPr>
          <a:xfrm>
            <a:off x="-137249" y="382070"/>
            <a:ext cx="9389769" cy="814695"/>
          </a:xfrm>
          <a:prstGeom prst="rect">
            <a:avLst/>
          </a:prstGeom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1401"/>
            <a:ext cx="1296142" cy="128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8" b="-52907"/>
          <a:stretch/>
        </p:blipFill>
        <p:spPr>
          <a:xfrm>
            <a:off x="-137250" y="6277597"/>
            <a:ext cx="9389770" cy="10634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85786" y="1500174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Фестиваль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муниципальных образований Республики Татарстан по поддержке и развитию детского творчества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«Без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бэргэ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i="1" dirty="0" smtClean="0"/>
              <a:t>Приказ № под-629/16 от 05.04.2016г</a:t>
            </a:r>
            <a:r>
              <a:rPr lang="ru-RU" sz="3600" i="1" dirty="0" smtClean="0"/>
              <a:t>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210291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74637"/>
            <a:ext cx="7488832" cy="922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3429001"/>
            <a:ext cx="7715200" cy="2688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pic>
        <p:nvPicPr>
          <p:cNvPr id="20" name="Picture 2" descr="C:\Users\Afanaseva\Desktop\са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96" cy="8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92896" cy="664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0" y="142852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Финальные мероприятия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 1-2 июня 2016 года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cs typeface="Arial" pitchFamily="34" charset="0"/>
              </a:rPr>
              <a:t>(31 мая – застройка),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ОАО «Казанская ярмарка», павильон №2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Участники Фестиваля: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/>
              <a:t>обучающиеся в возрасте 10-18 лет, творческие коллективы и педагоги образовательных организаций общего, среднего профессионального, дополнительного образования детей Республики Татарстан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Количество участников муниципального района РТ – 15 человек </a:t>
            </a:r>
          </a:p>
          <a:p>
            <a:pPr algn="ctr"/>
            <a:r>
              <a:rPr lang="ru-RU" sz="2400" dirty="0" smtClean="0"/>
              <a:t>(</a:t>
            </a:r>
            <a:r>
              <a:rPr lang="ru-RU" sz="2400" dirty="0" err="1" smtClean="0"/>
              <a:t>Альметьевский</a:t>
            </a:r>
            <a:r>
              <a:rPr lang="ru-RU" sz="2400" dirty="0" smtClean="0"/>
              <a:t> муниципальный район – 20 человек, </a:t>
            </a:r>
          </a:p>
          <a:p>
            <a:pPr algn="ctr"/>
            <a:r>
              <a:rPr lang="ru-RU" sz="2400" dirty="0" smtClean="0"/>
              <a:t>г. Набережные Челны – 30 человек, г. Казань – 60 человек)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800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12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74637"/>
            <a:ext cx="7488832" cy="922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3429001"/>
            <a:ext cx="7715200" cy="2688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pic>
        <p:nvPicPr>
          <p:cNvPr id="20" name="Picture 2" descr="C:\Users\Afanaseva\Desktop\са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62" cy="94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85720" y="14285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714357"/>
            <a:ext cx="82868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200" dirty="0" smtClean="0"/>
              <a:t> </a:t>
            </a:r>
            <a:r>
              <a:rPr lang="ru-RU" sz="3200" dirty="0" smtClean="0"/>
              <a:t> </a:t>
            </a:r>
            <a:r>
              <a:rPr lang="ru-RU" sz="2800" b="1" dirty="0" smtClean="0"/>
              <a:t>республиканская </a:t>
            </a:r>
            <a:r>
              <a:rPr lang="ru-RU" sz="2800" b="1" dirty="0" smtClean="0"/>
              <a:t>робототехническая олимпиада;</a:t>
            </a:r>
          </a:p>
          <a:p>
            <a:pPr algn="just"/>
            <a:endParaRPr lang="ru-RU" sz="28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 </a:t>
            </a:r>
            <a:r>
              <a:rPr lang="ru-RU" sz="2800" b="1" dirty="0" smtClean="0"/>
              <a:t> лично-командные </a:t>
            </a:r>
            <a:r>
              <a:rPr lang="ru-RU" sz="2800" b="1" dirty="0" smtClean="0"/>
              <a:t>соревнования по простейшим автомоделям;</a:t>
            </a:r>
          </a:p>
          <a:p>
            <a:pPr algn="just"/>
            <a:endParaRPr lang="ru-RU" sz="28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  соревнования по простейшим авиамоделям среди обучающихся РТ в рамках Фестиваля;</a:t>
            </a:r>
          </a:p>
          <a:p>
            <a:pPr algn="just"/>
            <a:endParaRPr lang="ru-RU" sz="28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  соревнования </a:t>
            </a:r>
            <a:r>
              <a:rPr lang="ru-RU" sz="2800" b="1" dirty="0" smtClean="0"/>
              <a:t>по простейшим судомоделям среди обучающихся РТ в рамках Фестиваля;</a:t>
            </a:r>
          </a:p>
          <a:p>
            <a:pPr algn="just"/>
            <a:endParaRPr lang="ru-RU" sz="28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 </a:t>
            </a:r>
            <a:r>
              <a:rPr lang="ru-RU" sz="2800" b="1" dirty="0" smtClean="0"/>
              <a:t> соревнования </a:t>
            </a:r>
            <a:r>
              <a:rPr lang="ru-RU" sz="2800" b="1" dirty="0" smtClean="0"/>
              <a:t>по туризму </a:t>
            </a:r>
          </a:p>
          <a:p>
            <a:pPr algn="just"/>
            <a:endParaRPr lang="ru-RU" sz="2400" b="1" dirty="0" smtClean="0"/>
          </a:p>
          <a:p>
            <a:pPr algn="just"/>
            <a:endParaRPr lang="ru-RU" sz="2800" b="1" dirty="0" smtClean="0"/>
          </a:p>
          <a:p>
            <a:pPr algn="just">
              <a:buFont typeface="Wingdings" pitchFamily="2" charset="2"/>
              <a:buChar char="Ø"/>
            </a:pPr>
            <a:endParaRPr lang="ru-RU" sz="28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0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Финальные мероприятия Фестиваля: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12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74637"/>
            <a:ext cx="7488832" cy="922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3429001"/>
            <a:ext cx="7715200" cy="2688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pic>
        <p:nvPicPr>
          <p:cNvPr id="20" name="Picture 2" descr="C:\Users\Afanaseva\Desktop\са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62" cy="94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92896" cy="664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85720" y="14285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571480"/>
            <a:ext cx="8286808" cy="690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300" b="1" dirty="0" smtClean="0"/>
              <a:t>  Фестиваль фольклорных</a:t>
            </a:r>
            <a:r>
              <a:rPr lang="ru-RU" sz="2300" b="1" dirty="0" smtClean="0"/>
              <a:t>, народных коллективов </a:t>
            </a:r>
            <a:r>
              <a:rPr lang="ru-RU" sz="2300" b="1" dirty="0" smtClean="0"/>
              <a:t>«</a:t>
            </a:r>
            <a:r>
              <a:rPr lang="ru-RU" sz="2300" b="1" dirty="0" err="1" smtClean="0"/>
              <a:t>Бэз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бергэ</a:t>
            </a:r>
            <a:r>
              <a:rPr lang="ru-RU" sz="2300" b="1" dirty="0" smtClean="0"/>
              <a:t>»</a:t>
            </a:r>
            <a:endParaRPr lang="ru-RU" sz="2300" b="1" dirty="0" smtClean="0"/>
          </a:p>
          <a:p>
            <a:pPr algn="just"/>
            <a:r>
              <a:rPr lang="ru-RU" sz="2300" b="1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300" b="1" dirty="0" smtClean="0"/>
              <a:t>  мастер-классы </a:t>
            </a:r>
            <a:r>
              <a:rPr lang="ru-RU" sz="2300" b="1" dirty="0" smtClean="0"/>
              <a:t>по декоративно-прикладному </a:t>
            </a:r>
            <a:r>
              <a:rPr lang="ru-RU" sz="2300" b="1" dirty="0" smtClean="0"/>
              <a:t>искусству</a:t>
            </a:r>
            <a:endParaRPr lang="ru-RU" sz="2300" b="1" dirty="0" smtClean="0"/>
          </a:p>
          <a:p>
            <a:pPr algn="just"/>
            <a:endParaRPr lang="ru-RU" sz="23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300" b="1" dirty="0" smtClean="0"/>
              <a:t> </a:t>
            </a:r>
            <a:r>
              <a:rPr lang="ru-RU" sz="2300" b="1" dirty="0" smtClean="0"/>
              <a:t> </a:t>
            </a:r>
            <a:r>
              <a:rPr lang="ru-RU" sz="2300" b="1" dirty="0" smtClean="0"/>
              <a:t>выставка-ярмарка </a:t>
            </a:r>
            <a:r>
              <a:rPr lang="ru-RU" sz="2300" b="1" dirty="0" smtClean="0"/>
              <a:t>декоративно-прикладного </a:t>
            </a:r>
            <a:r>
              <a:rPr lang="ru-RU" sz="2300" b="1" dirty="0" smtClean="0"/>
              <a:t>искусства </a:t>
            </a:r>
            <a:r>
              <a:rPr lang="ru-RU" sz="2300" b="1" dirty="0"/>
              <a:t>«Сувениры </a:t>
            </a:r>
            <a:r>
              <a:rPr lang="ru-RU" sz="2300" b="1" dirty="0" smtClean="0"/>
              <a:t>России» (детские </a:t>
            </a:r>
            <a:r>
              <a:rPr lang="ru-RU" sz="2300" b="1" dirty="0" smtClean="0"/>
              <a:t>дома, РСОШ, УДОД)</a:t>
            </a:r>
            <a:endParaRPr lang="ru-RU" sz="2300" b="1" dirty="0" smtClean="0"/>
          </a:p>
          <a:p>
            <a:pPr algn="just">
              <a:buFont typeface="Wingdings" pitchFamily="2" charset="2"/>
              <a:buChar char="Ø"/>
            </a:pPr>
            <a:endParaRPr lang="ru-RU" sz="23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300" b="1" dirty="0" smtClean="0"/>
              <a:t>  выставка </a:t>
            </a:r>
            <a:r>
              <a:rPr lang="ru-RU" sz="2300" b="1" dirty="0" smtClean="0"/>
              <a:t>и мастер-класс по изобразительному </a:t>
            </a:r>
            <a:r>
              <a:rPr lang="ru-RU" sz="2300" b="1" dirty="0" smtClean="0"/>
              <a:t>искусству</a:t>
            </a:r>
            <a:endParaRPr lang="ru-RU" sz="2300" b="1" dirty="0" smtClean="0"/>
          </a:p>
          <a:p>
            <a:pPr algn="just"/>
            <a:endParaRPr lang="ru-RU" sz="23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300" b="1" dirty="0" smtClean="0"/>
              <a:t> </a:t>
            </a:r>
            <a:r>
              <a:rPr lang="ru-RU" sz="2300" b="1" dirty="0" smtClean="0"/>
              <a:t> выставка </a:t>
            </a:r>
            <a:r>
              <a:rPr lang="ru-RU" sz="2300" b="1" dirty="0" smtClean="0"/>
              <a:t>технического творчества </a:t>
            </a:r>
            <a:r>
              <a:rPr lang="ru-RU" sz="2300" b="1" dirty="0" smtClean="0"/>
              <a:t>(экспозиция конкурсных проектов «Кулибины 21века», «Юный гений Татарстана»);</a:t>
            </a:r>
            <a:endParaRPr lang="ru-RU" sz="2300" b="1" dirty="0" smtClean="0"/>
          </a:p>
          <a:p>
            <a:pPr algn="just"/>
            <a:endParaRPr lang="ru-RU" sz="23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300" b="1" dirty="0" smtClean="0"/>
              <a:t> </a:t>
            </a:r>
            <a:r>
              <a:rPr lang="ru-RU" sz="2300" b="1" dirty="0" smtClean="0"/>
              <a:t> мастер-класс </a:t>
            </a:r>
            <a:r>
              <a:rPr lang="ru-RU" sz="2300" b="1" dirty="0" smtClean="0"/>
              <a:t>по эколого-биологическому направлению</a:t>
            </a:r>
          </a:p>
          <a:p>
            <a:pPr algn="just"/>
            <a:endParaRPr lang="ru-RU" sz="2300" b="1" dirty="0" smtClean="0"/>
          </a:p>
          <a:p>
            <a:pPr algn="just">
              <a:buFont typeface="Wingdings" pitchFamily="2" charset="2"/>
              <a:buChar char="Ø"/>
            </a:pPr>
            <a:endParaRPr lang="ru-RU" sz="2400" b="1" dirty="0" smtClean="0"/>
          </a:p>
          <a:p>
            <a:pPr algn="just"/>
            <a:endParaRPr lang="ru-RU" sz="2800" b="1" dirty="0" smtClean="0"/>
          </a:p>
          <a:p>
            <a:pPr algn="just"/>
            <a:endParaRPr lang="ru-RU" sz="2800" b="1" dirty="0" smtClean="0"/>
          </a:p>
          <a:p>
            <a:pPr algn="just"/>
            <a:endParaRPr lang="ru-RU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0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Финальные мероприятия Фестиваля: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12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74637"/>
            <a:ext cx="7488832" cy="922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3429001"/>
            <a:ext cx="7715200" cy="2688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28728" y="928670"/>
            <a:ext cx="7128792" cy="5359683"/>
          </a:xfrm>
        </p:spPr>
        <p:txBody>
          <a:bodyPr>
            <a:noAutofit/>
          </a:bodyPr>
          <a:lstStyle/>
          <a:p>
            <a:pPr algn="l"/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smtClean="0">
                <a:solidFill>
                  <a:srgbClr val="0070C0"/>
                </a:solidFill>
              </a:rPr>
              <a:t>      </a:t>
            </a:r>
            <a:endParaRPr lang="ru-RU" sz="20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42851"/>
            <a:ext cx="750099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dirty="0" smtClean="0">
                <a:solidFill>
                  <a:srgbClr val="C00000"/>
                </a:solidFill>
              </a:rPr>
              <a:t>Условия питания, проживания. </a:t>
            </a:r>
            <a:r>
              <a:rPr lang="ru-RU" sz="3200" b="1" dirty="0" err="1" smtClean="0">
                <a:solidFill>
                  <a:srgbClr val="C00000"/>
                </a:solidFill>
              </a:rPr>
              <a:t>Трансфер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0272" y="6093296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96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71472" y="857232"/>
            <a:ext cx="82868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Обеды </a:t>
            </a:r>
            <a:r>
              <a:rPr lang="ru-RU" sz="3200" b="1" dirty="0" smtClean="0"/>
              <a:t>участников, трансфер </a:t>
            </a:r>
            <a:r>
              <a:rPr lang="ru-RU" sz="3200" dirty="0" smtClean="0"/>
              <a:t>от места проведения мероприятия до места проживания и обратно во время Фестиваля </a:t>
            </a:r>
            <a:r>
              <a:rPr lang="ru-RU" sz="3200" b="1" dirty="0" smtClean="0"/>
              <a:t>– </a:t>
            </a:r>
            <a:r>
              <a:rPr lang="ru-RU" sz="3200" b="1" dirty="0" smtClean="0">
                <a:solidFill>
                  <a:srgbClr val="C00000"/>
                </a:solidFill>
              </a:rPr>
              <a:t>за счет Министерства образования и науки Республики Татарстан. </a:t>
            </a:r>
          </a:p>
          <a:p>
            <a:pPr algn="just"/>
            <a:endParaRPr lang="ru-RU" sz="3200" b="1" dirty="0" smtClean="0"/>
          </a:p>
          <a:p>
            <a:pPr algn="just"/>
            <a:r>
              <a:rPr lang="ru-RU" sz="3200" b="1" dirty="0" smtClean="0"/>
              <a:t>Проезд </a:t>
            </a:r>
            <a:r>
              <a:rPr lang="ru-RU" sz="3200" dirty="0" smtClean="0"/>
              <a:t>до места проведения мероприятия, </a:t>
            </a:r>
            <a:r>
              <a:rPr lang="ru-RU" sz="3200" b="1" dirty="0" smtClean="0"/>
              <a:t>питание</a:t>
            </a:r>
            <a:r>
              <a:rPr lang="ru-RU" sz="3200" dirty="0" smtClean="0"/>
              <a:t>, </a:t>
            </a:r>
            <a:r>
              <a:rPr lang="ru-RU" sz="3200" b="1" dirty="0" smtClean="0"/>
              <a:t>проживание</a:t>
            </a:r>
            <a:r>
              <a:rPr lang="ru-RU" sz="3200" dirty="0"/>
              <a:t> в Деревне Универсиады (</a:t>
            </a:r>
            <a:r>
              <a:rPr lang="ru-RU" sz="3200" dirty="0" smtClean="0"/>
              <a:t>1300 </a:t>
            </a:r>
            <a:r>
              <a:rPr lang="ru-RU" sz="3200" dirty="0" smtClean="0"/>
              <a:t>руб./сутки на </a:t>
            </a:r>
            <a:r>
              <a:rPr lang="ru-RU" sz="3200" dirty="0" smtClean="0"/>
              <a:t>человека) </a:t>
            </a:r>
            <a:r>
              <a:rPr lang="ru-RU" sz="3200" b="1" dirty="0" smtClean="0"/>
              <a:t>– </a:t>
            </a:r>
            <a:r>
              <a:rPr lang="ru-RU" sz="3200" b="1" dirty="0" smtClean="0">
                <a:solidFill>
                  <a:srgbClr val="C00000"/>
                </a:solidFill>
              </a:rPr>
              <a:t>за счет муниципального образования Республики Татарстан.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79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96" y="0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74637"/>
            <a:ext cx="7488832" cy="922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3429001"/>
            <a:ext cx="7715200" cy="2688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1"/>
            <a:ext cx="8606190" cy="141277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Конференция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для заместителей начальников ОО по воспитательной работе, директоров УДОД , педагогов дополнительного образования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«Приоритеты развития системы дополнительного </a:t>
            </a:r>
            <a:r>
              <a:rPr lang="ru-RU" sz="2800" b="1" dirty="0" smtClean="0">
                <a:solidFill>
                  <a:srgbClr val="C00000"/>
                </a:solidFill>
              </a:rPr>
              <a:t>образования в Республике Татарстан»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Секции: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42851"/>
            <a:ext cx="7929618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200" b="1" dirty="0">
              <a:solidFill>
                <a:srgbClr val="C00000"/>
              </a:solidFill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0272" y="6093296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96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2048" y="2420888"/>
            <a:ext cx="8460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 algn="just">
              <a:buAutoNum type="arabicPeriod"/>
            </a:pPr>
            <a:r>
              <a:rPr lang="ru-RU" sz="2400" b="1" dirty="0" smtClean="0"/>
              <a:t>Современные </a:t>
            </a:r>
            <a:r>
              <a:rPr lang="ru-RU" sz="2400" b="1" dirty="0"/>
              <a:t>тенденции и инновационные подходы в дополнительном образовании </a:t>
            </a:r>
            <a:r>
              <a:rPr lang="ru-RU" sz="2400" b="1" dirty="0" smtClean="0"/>
              <a:t>детей</a:t>
            </a:r>
          </a:p>
          <a:p>
            <a:pPr marL="449263" indent="-449263" algn="just">
              <a:buAutoNum type="arabicPeriod"/>
            </a:pPr>
            <a:r>
              <a:rPr lang="ru-RU" sz="2400" b="1" dirty="0" smtClean="0"/>
              <a:t> Государственно-частное </a:t>
            </a:r>
            <a:r>
              <a:rPr lang="ru-RU" sz="2400" b="1" dirty="0"/>
              <a:t>партнерство в системе дополнительного образования </a:t>
            </a:r>
            <a:r>
              <a:rPr lang="ru-RU" sz="2400" b="1" dirty="0" smtClean="0"/>
              <a:t>детей</a:t>
            </a:r>
          </a:p>
          <a:p>
            <a:pPr marL="449263" indent="-449263" algn="just">
              <a:buAutoNum type="arabicPeriod"/>
            </a:pPr>
            <a:r>
              <a:rPr lang="ru-RU" sz="2400" b="1" dirty="0" smtClean="0"/>
              <a:t>Формы </a:t>
            </a:r>
            <a:r>
              <a:rPr lang="ru-RU" sz="2400" b="1" dirty="0"/>
              <a:t>и механизмы сетевого взаимодействия в дополнительном образовании </a:t>
            </a:r>
            <a:r>
              <a:rPr lang="ru-RU" sz="2400" b="1" dirty="0" smtClean="0"/>
              <a:t>детей</a:t>
            </a:r>
          </a:p>
          <a:p>
            <a:pPr marL="449263" indent="-449263" algn="just"/>
            <a:r>
              <a:rPr lang="ru-RU" sz="2400" b="1" dirty="0" smtClean="0"/>
              <a:t>4. Создание благоприятных условий для реализации интеллектуально-творческих, проектно-конструкторских, научно-исследовательских интересов и способностей учащихся в Республике Татарстан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62179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10368</TotalTime>
  <Words>315</Words>
  <Application>Microsoft Office PowerPoint</Application>
  <PresentationFormat>Экран (4:3)</PresentationFormat>
  <Paragraphs>80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   </vt:lpstr>
      <vt:lpstr>     Конференция  для заместителей начальников ОО по воспитательной работе, директоров УДОД , педагогов дополнительного образования «Приоритеты развития системы дополнительного образования в Республике Татарстан» Секции: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Зиганшина</dc:creator>
  <cp:lastModifiedBy>Safina</cp:lastModifiedBy>
  <cp:revision>772</cp:revision>
  <cp:lastPrinted>2015-08-18T08:11:34Z</cp:lastPrinted>
  <dcterms:created xsi:type="dcterms:W3CDTF">2014-05-20T14:23:07Z</dcterms:created>
  <dcterms:modified xsi:type="dcterms:W3CDTF">2016-05-13T06:00:48Z</dcterms:modified>
</cp:coreProperties>
</file>