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handoutMasterIdLst>
    <p:handoutMasterId r:id="rId34"/>
  </p:handoutMasterIdLst>
  <p:sldIdLst>
    <p:sldId id="381" r:id="rId4"/>
    <p:sldId id="302" r:id="rId5"/>
    <p:sldId id="374" r:id="rId6"/>
    <p:sldId id="369" r:id="rId7"/>
    <p:sldId id="326" r:id="rId8"/>
    <p:sldId id="370" r:id="rId9"/>
    <p:sldId id="372" r:id="rId10"/>
    <p:sldId id="371" r:id="rId11"/>
    <p:sldId id="333" r:id="rId12"/>
    <p:sldId id="373" r:id="rId13"/>
    <p:sldId id="365" r:id="rId14"/>
    <p:sldId id="375" r:id="rId15"/>
    <p:sldId id="350" r:id="rId16"/>
    <p:sldId id="382" r:id="rId17"/>
    <p:sldId id="383" r:id="rId18"/>
    <p:sldId id="341" r:id="rId19"/>
    <p:sldId id="355" r:id="rId20"/>
    <p:sldId id="388" r:id="rId21"/>
    <p:sldId id="389" r:id="rId22"/>
    <p:sldId id="376" r:id="rId23"/>
    <p:sldId id="342" r:id="rId24"/>
    <p:sldId id="377" r:id="rId25"/>
    <p:sldId id="384" r:id="rId26"/>
    <p:sldId id="361" r:id="rId27"/>
    <p:sldId id="360" r:id="rId28"/>
    <p:sldId id="387" r:id="rId29"/>
    <p:sldId id="362" r:id="rId30"/>
    <p:sldId id="363" r:id="rId31"/>
    <p:sldId id="380" r:id="rId32"/>
  </p:sldIdLst>
  <p:sldSz cx="9144000" cy="5143500" type="screen16x9"/>
  <p:notesSz cx="6735763" cy="9866313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2244" y="-11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a1\c$\&#1054;&#1073;&#1097;&#1072;&#1103;\&#1045;&#1056;&#1058;%202016\&#1057;&#1090;&#1072;&#1090;&#1080;&#1089;&#1090;&#1080;&#1082;&#1072;%20&#1045;&#1056;&#1058;2016%20&#1086;&#1089;&#1085;&#1086;&#1074;&#1085;&#1072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a1\c$\&#1054;&#1073;&#1097;&#1072;&#1103;\&#1045;&#1056;&#1058;%202016\&#1057;&#1090;&#1072;&#1090;&#1080;&#1089;&#1090;&#1080;&#1082;&#1072;%20&#1045;&#1056;&#1058;2016%20&#1086;&#1089;&#1085;&#1086;&#1074;&#1085;&#1072;&#1103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96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baseline="0" dirty="0">
                <a:solidFill>
                  <a:srgbClr val="960000"/>
                </a:solidFill>
                <a:effectLst/>
              </a:rPr>
              <a:t>Средняя оценка</a:t>
            </a:r>
            <a:r>
              <a:rPr lang="ru-RU" sz="2000" b="0" i="0" u="none" strike="noStrike" baseline="0" dirty="0">
                <a:solidFill>
                  <a:srgbClr val="960000"/>
                </a:solidFill>
              </a:rPr>
              <a:t> </a:t>
            </a:r>
            <a:endParaRPr lang="ru-RU" sz="2000" dirty="0">
              <a:solidFill>
                <a:srgbClr val="960000"/>
              </a:solidFill>
            </a:endParaRPr>
          </a:p>
        </c:rich>
      </c:tx>
      <c:layout>
        <c:manualLayout>
          <c:xMode val="edge"/>
          <c:yMode val="edge"/>
          <c:x val="0.3786586526698571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543761452601038E-2"/>
          <c:y val="0.10827730896373824"/>
          <c:w val="0.90462519242347239"/>
          <c:h val="0.796913298021142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6171931080442362E-2"/>
                  <c:y val="-5.16336772835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333333333333332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515977507644354E-2"/>
                  <c:y val="-4.924792256557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'2014-2016'!$W$69:$Y$69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'2014-2016'!$W$70:$Y$70</c:f>
              <c:numCache>
                <c:formatCode>0.00</c:formatCode>
                <c:ptCount val="3"/>
                <c:pt idx="0">
                  <c:v>3.862603</c:v>
                </c:pt>
                <c:pt idx="1">
                  <c:v>3.5570529999999998</c:v>
                </c:pt>
                <c:pt idx="2">
                  <c:v>3.7908149999999998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362432"/>
        <c:axId val="93384704"/>
        <c:axId val="0"/>
      </c:bar3DChart>
      <c:catAx>
        <c:axId val="933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84704"/>
        <c:crosses val="autoZero"/>
        <c:auto val="1"/>
        <c:lblAlgn val="ctr"/>
        <c:lblOffset val="100"/>
        <c:noMultiLvlLbl val="0"/>
      </c:catAx>
      <c:valAx>
        <c:axId val="933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6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96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baseline="0" dirty="0">
                <a:solidFill>
                  <a:srgbClr val="960000"/>
                </a:solidFill>
                <a:effectLst/>
              </a:rPr>
              <a:t>Средний </a:t>
            </a:r>
            <a:r>
              <a:rPr lang="ru-RU" sz="2000" b="1" i="0" u="none" strike="noStrike" baseline="0" dirty="0" smtClean="0">
                <a:solidFill>
                  <a:srgbClr val="960000"/>
                </a:solidFill>
                <a:effectLst/>
              </a:rPr>
              <a:t>процент выполнения</a:t>
            </a:r>
            <a:endParaRPr lang="ru-RU" sz="2000" dirty="0">
              <a:solidFill>
                <a:srgbClr val="960000"/>
              </a:solidFill>
            </a:endParaRPr>
          </a:p>
        </c:rich>
      </c:tx>
      <c:layout>
        <c:manualLayout>
          <c:xMode val="edge"/>
          <c:yMode val="edge"/>
          <c:x val="0.4195685975308502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2983165401413238E-2"/>
                  <c:y val="-4.8002590100033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88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22227711731135E-2"/>
                  <c:y val="-4.5546750589910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'2014-2016'!$AA$69:$AC$69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'2014-2016'!$AA$70:$AC$70</c:f>
              <c:numCache>
                <c:formatCode>0.00</c:formatCode>
                <c:ptCount val="3"/>
                <c:pt idx="0">
                  <c:v>69.499540999999994</c:v>
                </c:pt>
                <c:pt idx="1">
                  <c:v>60.707604000000003</c:v>
                </c:pt>
                <c:pt idx="2">
                  <c:v>67.022518000000005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672576"/>
        <c:axId val="93674112"/>
        <c:axId val="0"/>
      </c:bar3DChart>
      <c:catAx>
        <c:axId val="936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674112"/>
        <c:crosses val="autoZero"/>
        <c:auto val="1"/>
        <c:lblAlgn val="ctr"/>
        <c:lblOffset val="100"/>
        <c:noMultiLvlLbl val="0"/>
      </c:catAx>
      <c:valAx>
        <c:axId val="9367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67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РТ!$G$1</c:f>
              <c:strCache>
                <c:ptCount val="1"/>
                <c:pt idx="0">
                  <c:v>Ср. % выполнения 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126667620479576E-3"/>
                  <c:y val="-4.59238098132474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6DA5D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96790602839964E-2"/>
                      <c:h val="5.890018842407573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6477442799324649E-3"/>
                  <c:y val="-7.035739792429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317337785832521E-3"/>
                  <c:y val="-4.40987364950082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6DA5D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13553896351978E-2"/>
                      <c:h val="6.316651217918520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6.9480282854799159E-3"/>
                  <c:y val="-5.3438834353963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6DA5D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51147430469559E-2"/>
                      <c:h val="7.071221261529576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6DA5D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РТ!$B$2:$B$5</c:f>
              <c:strCache>
                <c:ptCount val="4"/>
                <c:pt idx="0">
                  <c:v>Татарский язык в ОО с татарским языком обучения</c:v>
                </c:pt>
                <c:pt idx="1">
                  <c:v>Татарский язык в татарских подгруппах в ОО с русским языком обучения</c:v>
                </c:pt>
                <c:pt idx="2">
                  <c:v>Татарский язык в русских подгруппах в ОО с русским языком обучения</c:v>
                </c:pt>
                <c:pt idx="3">
                  <c:v>Татарский язык в ОО с русским языком обучения (Облегченный)</c:v>
                </c:pt>
              </c:strCache>
            </c:strRef>
          </c:cat>
          <c:val>
            <c:numRef>
              <c:f>РТ!$G$2:$G$5</c:f>
              <c:numCache>
                <c:formatCode>0.0</c:formatCode>
                <c:ptCount val="4"/>
                <c:pt idx="0">
                  <c:v>80.72</c:v>
                </c:pt>
                <c:pt idx="1">
                  <c:v>77.02</c:v>
                </c:pt>
                <c:pt idx="2">
                  <c:v>63.45</c:v>
                </c:pt>
                <c:pt idx="3">
                  <c:v>68.19</c:v>
                </c:pt>
              </c:numCache>
            </c:numRef>
          </c:val>
        </c:ser>
        <c:ser>
          <c:idx val="1"/>
          <c:order val="1"/>
          <c:tx>
            <c:strRef>
              <c:f>РТ!$H$1</c:f>
              <c:strCache>
                <c:ptCount val="1"/>
                <c:pt idx="0">
                  <c:v>Ср. % выполнения 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21409252148119E-2"/>
                  <c:y val="-9.2009831482016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495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97374927223997E-2"/>
                      <c:h val="6.918259660532753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9157793376319064E-3"/>
                  <c:y val="-6.85474251242231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495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214775475130045E-2"/>
                      <c:h val="6.507145679162425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6148282508251885E-2"/>
                  <c:y val="-6.7073842483550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495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51147430469559E-2"/>
                      <c:h val="6.768204196994331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9544863639640427E-2"/>
                  <c:y val="-9.3533939126867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495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57059653069246E-2"/>
                      <c:h val="6.594728684526432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495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РТ!$B$2:$B$5</c:f>
              <c:strCache>
                <c:ptCount val="4"/>
                <c:pt idx="0">
                  <c:v>Татарский язык в ОО с татарским языком обучения</c:v>
                </c:pt>
                <c:pt idx="1">
                  <c:v>Татарский язык в татарских подгруппах в ОО с русским языком обучения</c:v>
                </c:pt>
                <c:pt idx="2">
                  <c:v>Татарский язык в русских подгруппах в ОО с русским языком обучения</c:v>
                </c:pt>
                <c:pt idx="3">
                  <c:v>Татарский язык в ОО с русским языком обучения (Облегченный)</c:v>
                </c:pt>
              </c:strCache>
            </c:strRef>
          </c:cat>
          <c:val>
            <c:numRef>
              <c:f>РТ!$H$2:$H$5</c:f>
              <c:numCache>
                <c:formatCode>0.0</c:formatCode>
                <c:ptCount val="4"/>
                <c:pt idx="0">
                  <c:v>70</c:v>
                </c:pt>
                <c:pt idx="1">
                  <c:v>72.89</c:v>
                </c:pt>
                <c:pt idx="2">
                  <c:v>54.5</c:v>
                </c:pt>
                <c:pt idx="3">
                  <c:v>55.21</c:v>
                </c:pt>
              </c:numCache>
            </c:numRef>
          </c:val>
        </c:ser>
        <c:ser>
          <c:idx val="2"/>
          <c:order val="2"/>
          <c:tx>
            <c:strRef>
              <c:f>РТ!$I$1</c:f>
              <c:strCache>
                <c:ptCount val="1"/>
                <c:pt idx="0">
                  <c:v>Ср. % выполнения 2016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576335027113171E-2"/>
                  <c:y val="-5.7719197926807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55A1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82207337937939E-2"/>
                      <c:h val="7.615485723837164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3245720682539203E-2"/>
                  <c:y val="-4.39065135467793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55A1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28090642287175E-2"/>
                      <c:h val="6.799101766896510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4389028739827064E-2"/>
                  <c:y val="-5.851916151286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293976901474701E-2"/>
                  <c:y val="-6.55307623157508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55A1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682063913262676E-2"/>
                      <c:h val="6.25484356243067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55A1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РТ!$B$2:$B$5</c:f>
              <c:strCache>
                <c:ptCount val="4"/>
                <c:pt idx="0">
                  <c:v>Татарский язык в ОО с татарским языком обучения</c:v>
                </c:pt>
                <c:pt idx="1">
                  <c:v>Татарский язык в татарских подгруппах в ОО с русским языком обучения</c:v>
                </c:pt>
                <c:pt idx="2">
                  <c:v>Татарский язык в русских подгруппах в ОО с русским языком обучения</c:v>
                </c:pt>
                <c:pt idx="3">
                  <c:v>Татарский язык в ОО с русским языком обучения (Облегченный)</c:v>
                </c:pt>
              </c:strCache>
            </c:strRef>
          </c:cat>
          <c:val>
            <c:numRef>
              <c:f>РТ!$I$2:$I$5</c:f>
              <c:numCache>
                <c:formatCode>General</c:formatCode>
                <c:ptCount val="4"/>
                <c:pt idx="0">
                  <c:v>80.16</c:v>
                </c:pt>
                <c:pt idx="1">
                  <c:v>79.849999999999994</c:v>
                </c:pt>
                <c:pt idx="2">
                  <c:v>60.02</c:v>
                </c:pt>
                <c:pt idx="3">
                  <c:v>63.03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251264"/>
        <c:axId val="94269440"/>
        <c:axId val="0"/>
      </c:bar3DChart>
      <c:catAx>
        <c:axId val="942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269440"/>
        <c:crosses val="autoZero"/>
        <c:auto val="1"/>
        <c:lblAlgn val="ctr"/>
        <c:lblOffset val="100"/>
        <c:noMultiLvlLbl val="0"/>
      </c:catAx>
      <c:valAx>
        <c:axId val="9426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2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CD1AE-580A-4FBA-BE6D-8743783A4A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56284-51B9-4178-931F-CEBE0B19B331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D507F4D-B5D6-4CD5-8C5D-5AA8FB3FF3D9}" type="parTrans" cxnId="{9A68CF6F-3B69-47AE-B144-FA006FBCD941}">
      <dgm:prSet/>
      <dgm:spPr/>
      <dgm:t>
        <a:bodyPr/>
        <a:lstStyle/>
        <a:p>
          <a:endParaRPr lang="ru-RU"/>
        </a:p>
      </dgm:t>
    </dgm:pt>
    <dgm:pt modelId="{BAC74844-A51B-4A3A-9908-834010CC0234}" type="sibTrans" cxnId="{9A68CF6F-3B69-47AE-B144-FA006FBCD941}">
      <dgm:prSet/>
      <dgm:spPr/>
      <dgm:t>
        <a:bodyPr/>
        <a:lstStyle/>
        <a:p>
          <a:endParaRPr lang="ru-RU"/>
        </a:p>
      </dgm:t>
    </dgm:pt>
    <dgm:pt modelId="{12AD8186-A1BB-4EB9-AA70-CE1FE4008416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7DE5E42F-682B-45B7-88C5-6411954589D3}" type="parTrans" cxnId="{C18D0FB4-E838-4E4B-8E5B-777AEE364196}">
      <dgm:prSet/>
      <dgm:spPr/>
      <dgm:t>
        <a:bodyPr/>
        <a:lstStyle/>
        <a:p>
          <a:endParaRPr lang="ru-RU"/>
        </a:p>
      </dgm:t>
    </dgm:pt>
    <dgm:pt modelId="{DC5B4820-90AC-40A5-8989-D1BD9FBB828F}" type="sibTrans" cxnId="{C18D0FB4-E838-4E4B-8E5B-777AEE364196}">
      <dgm:prSet/>
      <dgm:spPr/>
      <dgm:t>
        <a:bodyPr/>
        <a:lstStyle/>
        <a:p>
          <a:endParaRPr lang="ru-RU"/>
        </a:p>
      </dgm:t>
    </dgm:pt>
    <dgm:pt modelId="{648C699F-CA8E-4478-8997-8869FCB84D46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70C0"/>
              </a:solidFill>
            </a:rPr>
            <a:t>Создание УМК по татарскому языку для русскоязычных обучающихся</a:t>
          </a:r>
          <a:endParaRPr lang="ru-RU" sz="1600" b="1" dirty="0">
            <a:solidFill>
              <a:srgbClr val="0070C0"/>
            </a:solidFill>
          </a:endParaRPr>
        </a:p>
      </dgm:t>
    </dgm:pt>
    <dgm:pt modelId="{6766808C-A31C-46C5-840C-DB0531C0F59A}" type="parTrans" cxnId="{A4EFFF67-94B6-45DC-AED7-90A6AE83A76E}">
      <dgm:prSet/>
      <dgm:spPr/>
      <dgm:t>
        <a:bodyPr/>
        <a:lstStyle/>
        <a:p>
          <a:endParaRPr lang="ru-RU"/>
        </a:p>
      </dgm:t>
    </dgm:pt>
    <dgm:pt modelId="{1878C2E2-9CCE-4D7B-9DE7-27E1FDB590AF}" type="sibTrans" cxnId="{A4EFFF67-94B6-45DC-AED7-90A6AE83A76E}">
      <dgm:prSet/>
      <dgm:spPr/>
      <dgm:t>
        <a:bodyPr/>
        <a:lstStyle/>
        <a:p>
          <a:endParaRPr lang="ru-RU"/>
        </a:p>
      </dgm:t>
    </dgm:pt>
    <dgm:pt modelId="{C9366642-3AA8-4737-B42B-261A760E13DB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E4AE9E1C-2E9A-47B4-ADB7-A360BD5A7148}" type="parTrans" cxnId="{F116B2A4-B0BE-4442-9448-75E262B6AD74}">
      <dgm:prSet/>
      <dgm:spPr/>
      <dgm:t>
        <a:bodyPr/>
        <a:lstStyle/>
        <a:p>
          <a:endParaRPr lang="ru-RU"/>
        </a:p>
      </dgm:t>
    </dgm:pt>
    <dgm:pt modelId="{B480BF39-2661-463E-8EE8-6F4A49A1AB6F}" type="sibTrans" cxnId="{F116B2A4-B0BE-4442-9448-75E262B6AD74}">
      <dgm:prSet/>
      <dgm:spPr/>
      <dgm:t>
        <a:bodyPr/>
        <a:lstStyle/>
        <a:p>
          <a:endParaRPr lang="ru-RU"/>
        </a:p>
      </dgm:t>
    </dgm:pt>
    <dgm:pt modelId="{0CF0648C-59F3-4A50-907C-6C53D8C5F4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</a:rPr>
            <a:t>Включение раздела </a:t>
          </a:r>
          <a:r>
            <a:rPr lang="ru-RU" sz="1600" b="1" dirty="0" smtClean="0">
              <a:solidFill>
                <a:srgbClr val="002060"/>
              </a:solidFill>
            </a:rPr>
            <a:t>«Говорение» </a:t>
          </a:r>
          <a:r>
            <a:rPr lang="ru-RU" sz="1600" b="1" dirty="0" smtClean="0">
              <a:solidFill>
                <a:srgbClr val="0070C0"/>
              </a:solidFill>
            </a:rPr>
            <a:t>в контрольно-измерительные материалы экзаменов и мониторинговых исследований</a:t>
          </a:r>
          <a:endParaRPr lang="ru-RU" sz="1600" b="1" dirty="0">
            <a:solidFill>
              <a:srgbClr val="0070C0"/>
            </a:solidFill>
          </a:endParaRPr>
        </a:p>
      </dgm:t>
    </dgm:pt>
    <dgm:pt modelId="{90323442-CB54-4EA5-8E2A-D952E94FE3E8}" type="parTrans" cxnId="{D92324C6-5D01-4C2A-921D-CEE318455C99}">
      <dgm:prSet/>
      <dgm:spPr/>
      <dgm:t>
        <a:bodyPr/>
        <a:lstStyle/>
        <a:p>
          <a:endParaRPr lang="ru-RU"/>
        </a:p>
      </dgm:t>
    </dgm:pt>
    <dgm:pt modelId="{987E2F10-A88E-46B6-BDD1-61099037CBCE}" type="sibTrans" cxnId="{D92324C6-5D01-4C2A-921D-CEE318455C99}">
      <dgm:prSet/>
      <dgm:spPr/>
      <dgm:t>
        <a:bodyPr/>
        <a:lstStyle/>
        <a:p>
          <a:endParaRPr lang="ru-RU"/>
        </a:p>
      </dgm:t>
    </dgm:pt>
    <dgm:pt modelId="{C2A74884-3BC4-4059-AE39-7A13DC22D7B4}">
      <dgm:prSet phldrT="[Текст]" custT="1"/>
      <dgm:spPr/>
      <dgm:t>
        <a:bodyPr/>
        <a:lstStyle/>
        <a:p>
          <a:pPr marL="180975" marR="0" indent="-180975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70C0"/>
              </a:solidFill>
            </a:rPr>
            <a:t>Обновление рабочих программ по татарскому языку и литературе</a:t>
          </a:r>
          <a:endParaRPr lang="ru-RU" sz="1200" b="1" dirty="0">
            <a:solidFill>
              <a:srgbClr val="002060"/>
            </a:solidFill>
          </a:endParaRPr>
        </a:p>
      </dgm:t>
    </dgm:pt>
    <dgm:pt modelId="{3A545A6B-913E-489F-84F2-FE2739E59F89}" type="parTrans" cxnId="{8E3B7845-4442-4AF4-BC8A-4318D525F3BB}">
      <dgm:prSet/>
      <dgm:spPr/>
      <dgm:t>
        <a:bodyPr/>
        <a:lstStyle/>
        <a:p>
          <a:endParaRPr lang="ru-RU"/>
        </a:p>
      </dgm:t>
    </dgm:pt>
    <dgm:pt modelId="{85824B72-D8AC-440F-A8FD-3B08937F6630}" type="sibTrans" cxnId="{8E3B7845-4442-4AF4-BC8A-4318D525F3BB}">
      <dgm:prSet/>
      <dgm:spPr/>
      <dgm:t>
        <a:bodyPr/>
        <a:lstStyle/>
        <a:p>
          <a:endParaRPr lang="ru-RU"/>
        </a:p>
      </dgm:t>
    </dgm:pt>
    <dgm:pt modelId="{A568955A-DEA8-4846-931E-A8DA6052542B}">
      <dgm:prSet phldrT="[Текст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b="1" dirty="0">
            <a:solidFill>
              <a:srgbClr val="002060"/>
            </a:solidFill>
          </a:endParaRPr>
        </a:p>
      </dgm:t>
    </dgm:pt>
    <dgm:pt modelId="{82B039A5-25EE-46C9-8A1F-99960BBB49D3}" type="parTrans" cxnId="{FD92BE6D-1564-4970-AC32-48AD41BB23B6}">
      <dgm:prSet/>
      <dgm:spPr/>
      <dgm:t>
        <a:bodyPr/>
        <a:lstStyle/>
        <a:p>
          <a:endParaRPr lang="ru-RU"/>
        </a:p>
      </dgm:t>
    </dgm:pt>
    <dgm:pt modelId="{7EC6250B-09AB-4B58-844A-E3647209BBA6}" type="sibTrans" cxnId="{FD92BE6D-1564-4970-AC32-48AD41BB23B6}">
      <dgm:prSet/>
      <dgm:spPr/>
      <dgm:t>
        <a:bodyPr/>
        <a:lstStyle/>
        <a:p>
          <a:endParaRPr lang="ru-RU"/>
        </a:p>
      </dgm:t>
    </dgm:pt>
    <dgm:pt modelId="{6779F953-0C6B-4588-BBE2-64248873051D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70C0"/>
              </a:solidFill>
            </a:rPr>
            <a:t>Совершенствование существующих учебников по татарскому языку и литературе</a:t>
          </a:r>
          <a:endParaRPr lang="ru-RU" sz="1600" b="1" dirty="0">
            <a:solidFill>
              <a:srgbClr val="0070C0"/>
            </a:solidFill>
          </a:endParaRPr>
        </a:p>
      </dgm:t>
    </dgm:pt>
    <dgm:pt modelId="{804E5975-6617-4F6B-A63E-F530019FE922}" type="parTrans" cxnId="{23DF32CC-3D27-462F-8C02-70C47FBB8DEA}">
      <dgm:prSet/>
      <dgm:spPr/>
      <dgm:t>
        <a:bodyPr/>
        <a:lstStyle/>
        <a:p>
          <a:endParaRPr lang="ru-RU"/>
        </a:p>
      </dgm:t>
    </dgm:pt>
    <dgm:pt modelId="{A55C4043-FD76-417B-BC15-7C7218B799F6}" type="sibTrans" cxnId="{23DF32CC-3D27-462F-8C02-70C47FBB8DEA}">
      <dgm:prSet/>
      <dgm:spPr/>
      <dgm:t>
        <a:bodyPr/>
        <a:lstStyle/>
        <a:p>
          <a:endParaRPr lang="ru-RU"/>
        </a:p>
      </dgm:t>
    </dgm:pt>
    <dgm:pt modelId="{501DBD0F-B923-47BC-8872-DA98674A893F}">
      <dgm:prSet phldrT="[Текст]" custT="1"/>
      <dgm:spPr/>
      <dgm:t>
        <a:bodyPr/>
        <a:lstStyle/>
        <a:p>
          <a:endParaRPr lang="ru-RU" sz="1600" b="1" dirty="0">
            <a:solidFill>
              <a:srgbClr val="002060"/>
            </a:solidFill>
          </a:endParaRPr>
        </a:p>
      </dgm:t>
    </dgm:pt>
    <dgm:pt modelId="{038ED808-E16C-4F08-82C0-E6DDF07E06B3}" type="parTrans" cxnId="{A51FC6BA-68D7-4C5B-8835-3453CAEF8E53}">
      <dgm:prSet/>
      <dgm:spPr/>
      <dgm:t>
        <a:bodyPr/>
        <a:lstStyle/>
        <a:p>
          <a:endParaRPr lang="ru-RU"/>
        </a:p>
      </dgm:t>
    </dgm:pt>
    <dgm:pt modelId="{0A92A1BD-F068-4B48-A850-D29E319B3BCB}" type="sibTrans" cxnId="{A51FC6BA-68D7-4C5B-8835-3453CAEF8E53}">
      <dgm:prSet/>
      <dgm:spPr/>
      <dgm:t>
        <a:bodyPr/>
        <a:lstStyle/>
        <a:p>
          <a:endParaRPr lang="ru-RU"/>
        </a:p>
      </dgm:t>
    </dgm:pt>
    <dgm:pt modelId="{4117FA54-F277-4F80-8C53-0CD9EE32547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</a:rPr>
            <a:t>Разработка единых контрольно-измерительных материалов для директорских контрольных работ</a:t>
          </a:r>
          <a:endParaRPr lang="ru-RU" sz="1600" b="1" dirty="0">
            <a:solidFill>
              <a:srgbClr val="0070C0"/>
            </a:solidFill>
          </a:endParaRPr>
        </a:p>
      </dgm:t>
    </dgm:pt>
    <dgm:pt modelId="{CB76415F-59C9-4410-9809-45CF0A97110F}" type="parTrans" cxnId="{42950C62-481F-4A9B-89F7-9BF512180AA3}">
      <dgm:prSet/>
      <dgm:spPr/>
      <dgm:t>
        <a:bodyPr/>
        <a:lstStyle/>
        <a:p>
          <a:endParaRPr lang="ru-RU"/>
        </a:p>
      </dgm:t>
    </dgm:pt>
    <dgm:pt modelId="{8D627E28-88F4-471E-B409-8D59C390346F}" type="sibTrans" cxnId="{42950C62-481F-4A9B-89F7-9BF512180AA3}">
      <dgm:prSet/>
      <dgm:spPr/>
      <dgm:t>
        <a:bodyPr/>
        <a:lstStyle/>
        <a:p>
          <a:endParaRPr lang="ru-RU"/>
        </a:p>
      </dgm:t>
    </dgm:pt>
    <dgm:pt modelId="{486E919D-5456-4466-85E5-FFA5FC8401B7}">
      <dgm:prSet phldrT="[Текст]" custT="1"/>
      <dgm:spPr/>
      <dgm:t>
        <a:bodyPr/>
        <a:lstStyle/>
        <a:p>
          <a:endParaRPr lang="ru-RU" sz="1600" b="1" dirty="0">
            <a:solidFill>
              <a:srgbClr val="002060"/>
            </a:solidFill>
          </a:endParaRPr>
        </a:p>
      </dgm:t>
    </dgm:pt>
    <dgm:pt modelId="{64CBC917-CCCD-41A4-B5B0-DBA6C0417147}" type="parTrans" cxnId="{6EF85C4F-1666-4B17-B9B0-CB87351E7C38}">
      <dgm:prSet/>
      <dgm:spPr/>
      <dgm:t>
        <a:bodyPr/>
        <a:lstStyle/>
        <a:p>
          <a:endParaRPr lang="ru-RU"/>
        </a:p>
      </dgm:t>
    </dgm:pt>
    <dgm:pt modelId="{60C2E22E-6E77-4026-B76A-B3079FB98528}" type="sibTrans" cxnId="{6EF85C4F-1666-4B17-B9B0-CB87351E7C38}">
      <dgm:prSet/>
      <dgm:spPr/>
      <dgm:t>
        <a:bodyPr/>
        <a:lstStyle/>
        <a:p>
          <a:endParaRPr lang="ru-RU"/>
        </a:p>
      </dgm:t>
    </dgm:pt>
    <dgm:pt modelId="{B7AEDD35-E7F9-436A-8C5A-69720ED25002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>
            <a:solidFill>
              <a:srgbClr val="002060"/>
            </a:solidFill>
          </a:endParaRPr>
        </a:p>
      </dgm:t>
    </dgm:pt>
    <dgm:pt modelId="{301630D7-297E-4FB0-91E8-60B1827E9552}" type="parTrans" cxnId="{44967E7F-CC6F-4720-B645-A8B609C10253}">
      <dgm:prSet/>
      <dgm:spPr/>
      <dgm:t>
        <a:bodyPr/>
        <a:lstStyle/>
        <a:p>
          <a:endParaRPr lang="ru-RU"/>
        </a:p>
      </dgm:t>
    </dgm:pt>
    <dgm:pt modelId="{C0A5E3AE-DFC6-4580-8230-119021D71922}" type="sibTrans" cxnId="{44967E7F-CC6F-4720-B645-A8B609C10253}">
      <dgm:prSet/>
      <dgm:spPr/>
      <dgm:t>
        <a:bodyPr/>
        <a:lstStyle/>
        <a:p>
          <a:endParaRPr lang="ru-RU"/>
        </a:p>
      </dgm:t>
    </dgm:pt>
    <dgm:pt modelId="{D9AC8680-D70F-46E3-BFFB-4F5B2E2CF755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>
            <a:solidFill>
              <a:srgbClr val="002060"/>
            </a:solidFill>
          </a:endParaRPr>
        </a:p>
      </dgm:t>
    </dgm:pt>
    <dgm:pt modelId="{79BC5583-1366-446E-8609-E753653BC824}" type="parTrans" cxnId="{CF777A5E-AF0A-4972-B5C9-C0996A41F035}">
      <dgm:prSet/>
      <dgm:spPr/>
      <dgm:t>
        <a:bodyPr/>
        <a:lstStyle/>
        <a:p>
          <a:endParaRPr lang="ru-RU"/>
        </a:p>
      </dgm:t>
    </dgm:pt>
    <dgm:pt modelId="{E59D1163-4C38-48EA-B088-FBE6FD6B172A}" type="sibTrans" cxnId="{CF777A5E-AF0A-4972-B5C9-C0996A41F035}">
      <dgm:prSet/>
      <dgm:spPr/>
      <dgm:t>
        <a:bodyPr/>
        <a:lstStyle/>
        <a:p>
          <a:endParaRPr lang="ru-RU"/>
        </a:p>
      </dgm:t>
    </dgm:pt>
    <dgm:pt modelId="{E29C55CF-FB4C-407E-8C98-B30FA4AF75E7}">
      <dgm:prSet phldrT="[Текст]" custT="1"/>
      <dgm:spPr/>
      <dgm:t>
        <a:bodyPr/>
        <a:lstStyle/>
        <a:p>
          <a:pPr marL="180975" marR="0" indent="-180975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70C0"/>
              </a:solidFill>
            </a:rPr>
            <a:t>Разработка  серии методических пособий </a:t>
          </a:r>
          <a:r>
            <a:rPr lang="ru-RU" sz="1600" b="1" dirty="0" smtClean="0">
              <a:solidFill>
                <a:srgbClr val="002060"/>
              </a:solidFill>
            </a:rPr>
            <a:t>«Современный урок татарского языка»</a:t>
          </a:r>
        </a:p>
        <a:p>
          <a:pPr marL="180975" marR="0" indent="-180975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>
            <a:solidFill>
              <a:srgbClr val="002060"/>
            </a:solidFill>
          </a:endParaRPr>
        </a:p>
      </dgm:t>
    </dgm:pt>
    <dgm:pt modelId="{2427B75C-043D-4D18-8592-00A3D74C11D2}" type="parTrans" cxnId="{C5F334FA-5AEA-49E1-9781-3718ED940F0C}">
      <dgm:prSet/>
      <dgm:spPr/>
    </dgm:pt>
    <dgm:pt modelId="{14F7BB56-97B1-4CA9-B619-F857F823CACF}" type="sibTrans" cxnId="{C5F334FA-5AEA-49E1-9781-3718ED940F0C}">
      <dgm:prSet/>
      <dgm:spPr/>
    </dgm:pt>
    <dgm:pt modelId="{C2AF441B-8029-495F-88DE-768FB3671D3A}" type="pres">
      <dgm:prSet presAssocID="{F87CD1AE-580A-4FBA-BE6D-8743783A4A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62758-3E63-4C2C-A7C4-519F8191B1CC}" type="pres">
      <dgm:prSet presAssocID="{F1B56284-51B9-4178-931F-CEBE0B19B331}" presName="composite" presStyleCnt="0"/>
      <dgm:spPr/>
    </dgm:pt>
    <dgm:pt modelId="{80E422D8-F4D1-4D0F-82CA-F430E43AB852}" type="pres">
      <dgm:prSet presAssocID="{F1B56284-51B9-4178-931F-CEBE0B19B3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64EAE-F2E4-4B1F-9E48-971622C3C2C9}" type="pres">
      <dgm:prSet presAssocID="{F1B56284-51B9-4178-931F-CEBE0B19B331}" presName="descendantText" presStyleLbl="alignAcc1" presStyleIdx="0" presStyleCnt="3" custScaleY="136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F18C-D9BB-48E9-B014-7B8B0F6D29BB}" type="pres">
      <dgm:prSet presAssocID="{BAC74844-A51B-4A3A-9908-834010CC0234}" presName="sp" presStyleCnt="0"/>
      <dgm:spPr/>
    </dgm:pt>
    <dgm:pt modelId="{6DB58D90-45AC-4194-B18B-0136F9E0A2C9}" type="pres">
      <dgm:prSet presAssocID="{12AD8186-A1BB-4EB9-AA70-CE1FE4008416}" presName="composite" presStyleCnt="0"/>
      <dgm:spPr/>
    </dgm:pt>
    <dgm:pt modelId="{14F27544-3B64-44FE-AD00-6E17B4F453E1}" type="pres">
      <dgm:prSet presAssocID="{12AD8186-A1BB-4EB9-AA70-CE1FE40084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136A8-C848-432E-8A4B-C4962898CD46}" type="pres">
      <dgm:prSet presAssocID="{12AD8186-A1BB-4EB9-AA70-CE1FE40084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26F35-E1BA-4C05-8C78-91BD7CB827E2}" type="pres">
      <dgm:prSet presAssocID="{DC5B4820-90AC-40A5-8989-D1BD9FBB828F}" presName="sp" presStyleCnt="0"/>
      <dgm:spPr/>
    </dgm:pt>
    <dgm:pt modelId="{1CD60990-CCEE-498D-BE90-61234BE8F853}" type="pres">
      <dgm:prSet presAssocID="{C9366642-3AA8-4737-B42B-261A760E13DB}" presName="composite" presStyleCnt="0"/>
      <dgm:spPr/>
    </dgm:pt>
    <dgm:pt modelId="{A162F0C8-1AEA-4EDC-BBC9-50BA4D2C3257}" type="pres">
      <dgm:prSet presAssocID="{C9366642-3AA8-4737-B42B-261A760E13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18F19-F4A2-4D06-92EC-B155EBE94549}" type="pres">
      <dgm:prSet presAssocID="{C9366642-3AA8-4737-B42B-261A760E13DB}" presName="descendantText" presStyleLbl="alignAcc1" presStyleIdx="2" presStyleCnt="3" custScaleY="135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612B9-C524-4C84-8846-B5C734C9F992}" type="presOf" srcId="{4117FA54-F277-4F80-8C53-0CD9EE32547E}" destId="{E1218F19-F4A2-4D06-92EC-B155EBE94549}" srcOrd="0" destOrd="2" presId="urn:microsoft.com/office/officeart/2005/8/layout/chevron2"/>
    <dgm:cxn modelId="{9A68CF6F-3B69-47AE-B144-FA006FBCD941}" srcId="{F87CD1AE-580A-4FBA-BE6D-8743783A4A99}" destId="{F1B56284-51B9-4178-931F-CEBE0B19B331}" srcOrd="0" destOrd="0" parTransId="{DD507F4D-B5D6-4CD5-8C5D-5AA8FB3FF3D9}" sibTransId="{BAC74844-A51B-4A3A-9908-834010CC0234}"/>
    <dgm:cxn modelId="{8E3B7845-4442-4AF4-BC8A-4318D525F3BB}" srcId="{F1B56284-51B9-4178-931F-CEBE0B19B331}" destId="{C2A74884-3BC4-4059-AE39-7A13DC22D7B4}" srcOrd="2" destOrd="0" parTransId="{3A545A6B-913E-489F-84F2-FE2739E59F89}" sibTransId="{85824B72-D8AC-440F-A8FD-3B08937F6630}"/>
    <dgm:cxn modelId="{6EF85C4F-1666-4B17-B9B0-CB87351E7C38}" srcId="{C9366642-3AA8-4737-B42B-261A760E13DB}" destId="{486E919D-5456-4466-85E5-FFA5FC8401B7}" srcOrd="0" destOrd="0" parTransId="{64CBC917-CCCD-41A4-B5B0-DBA6C0417147}" sibTransId="{60C2E22E-6E77-4026-B76A-B3079FB98528}"/>
    <dgm:cxn modelId="{23DF32CC-3D27-462F-8C02-70C47FBB8DEA}" srcId="{12AD8186-A1BB-4EB9-AA70-CE1FE4008416}" destId="{6779F953-0C6B-4588-BBE2-64248873051D}" srcOrd="1" destOrd="0" parTransId="{804E5975-6617-4F6B-A63E-F530019FE922}" sibTransId="{A55C4043-FD76-417B-BC15-7C7218B799F6}"/>
    <dgm:cxn modelId="{C5F334FA-5AEA-49E1-9781-3718ED940F0C}" srcId="{F1B56284-51B9-4178-931F-CEBE0B19B331}" destId="{E29C55CF-FB4C-407E-8C98-B30FA4AF75E7}" srcOrd="3" destOrd="0" parTransId="{2427B75C-043D-4D18-8592-00A3D74C11D2}" sibTransId="{14F7BB56-97B1-4CA9-B619-F857F823CACF}"/>
    <dgm:cxn modelId="{02CDAFD0-E517-4060-8622-FE3AA5A43DB7}" type="presOf" srcId="{12AD8186-A1BB-4EB9-AA70-CE1FE4008416}" destId="{14F27544-3B64-44FE-AD00-6E17B4F453E1}" srcOrd="0" destOrd="0" presId="urn:microsoft.com/office/officeart/2005/8/layout/chevron2"/>
    <dgm:cxn modelId="{7A4EA7DE-282B-4A8C-8427-F22C6520C043}" type="presOf" srcId="{E29C55CF-FB4C-407E-8C98-B30FA4AF75E7}" destId="{94464EAE-F2E4-4B1F-9E48-971622C3C2C9}" srcOrd="0" destOrd="3" presId="urn:microsoft.com/office/officeart/2005/8/layout/chevron2"/>
    <dgm:cxn modelId="{C18D0FB4-E838-4E4B-8E5B-777AEE364196}" srcId="{F87CD1AE-580A-4FBA-BE6D-8743783A4A99}" destId="{12AD8186-A1BB-4EB9-AA70-CE1FE4008416}" srcOrd="1" destOrd="0" parTransId="{7DE5E42F-682B-45B7-88C5-6411954589D3}" sibTransId="{DC5B4820-90AC-40A5-8989-D1BD9FBB828F}"/>
    <dgm:cxn modelId="{18FD315B-04F9-46D4-89E0-94A3F3E780B2}" type="presOf" srcId="{648C699F-CA8E-4478-8997-8869FCB84D46}" destId="{37B136A8-C848-432E-8A4B-C4962898CD46}" srcOrd="0" destOrd="0" presId="urn:microsoft.com/office/officeart/2005/8/layout/chevron2"/>
    <dgm:cxn modelId="{9C2E7590-09C9-4A7B-A6E8-59F1A6E1E028}" type="presOf" srcId="{486E919D-5456-4466-85E5-FFA5FC8401B7}" destId="{E1218F19-F4A2-4D06-92EC-B155EBE94549}" srcOrd="0" destOrd="0" presId="urn:microsoft.com/office/officeart/2005/8/layout/chevron2"/>
    <dgm:cxn modelId="{CF777A5E-AF0A-4972-B5C9-C0996A41F035}" srcId="{F1B56284-51B9-4178-931F-CEBE0B19B331}" destId="{D9AC8680-D70F-46E3-BFFB-4F5B2E2CF755}" srcOrd="1" destOrd="0" parTransId="{79BC5583-1366-446E-8609-E753653BC824}" sibTransId="{E59D1163-4C38-48EA-B088-FBE6FD6B172A}"/>
    <dgm:cxn modelId="{D92324C6-5D01-4C2A-921D-CEE318455C99}" srcId="{C9366642-3AA8-4737-B42B-261A760E13DB}" destId="{0CF0648C-59F3-4A50-907C-6C53D8C5F421}" srcOrd="1" destOrd="0" parTransId="{90323442-CB54-4EA5-8E2A-D952E94FE3E8}" sibTransId="{987E2F10-A88E-46B6-BDD1-61099037CBCE}"/>
    <dgm:cxn modelId="{0F6D59B7-EDEE-47F1-8C06-E34F7E239514}" type="presOf" srcId="{C2A74884-3BC4-4059-AE39-7A13DC22D7B4}" destId="{94464EAE-F2E4-4B1F-9E48-971622C3C2C9}" srcOrd="0" destOrd="2" presId="urn:microsoft.com/office/officeart/2005/8/layout/chevron2"/>
    <dgm:cxn modelId="{A8838473-20BC-4FF5-B2FC-F980C7701561}" type="presOf" srcId="{501DBD0F-B923-47BC-8872-DA98674A893F}" destId="{E1218F19-F4A2-4D06-92EC-B155EBE94549}" srcOrd="0" destOrd="3" presId="urn:microsoft.com/office/officeart/2005/8/layout/chevron2"/>
    <dgm:cxn modelId="{5BE44C1C-10F0-44A6-A763-37382A5CB7C6}" type="presOf" srcId="{F87CD1AE-580A-4FBA-BE6D-8743783A4A99}" destId="{C2AF441B-8029-495F-88DE-768FB3671D3A}" srcOrd="0" destOrd="0" presId="urn:microsoft.com/office/officeart/2005/8/layout/chevron2"/>
    <dgm:cxn modelId="{FD92BE6D-1564-4970-AC32-48AD41BB23B6}" srcId="{F1B56284-51B9-4178-931F-CEBE0B19B331}" destId="{A568955A-DEA8-4846-931E-A8DA6052542B}" srcOrd="4" destOrd="0" parTransId="{82B039A5-25EE-46C9-8A1F-99960BBB49D3}" sibTransId="{7EC6250B-09AB-4B58-844A-E3647209BBA6}"/>
    <dgm:cxn modelId="{76F4CE8E-C812-484A-B915-252B118AB430}" type="presOf" srcId="{B7AEDD35-E7F9-436A-8C5A-69720ED25002}" destId="{94464EAE-F2E4-4B1F-9E48-971622C3C2C9}" srcOrd="0" destOrd="0" presId="urn:microsoft.com/office/officeart/2005/8/layout/chevron2"/>
    <dgm:cxn modelId="{A51FC6BA-68D7-4C5B-8835-3453CAEF8E53}" srcId="{C9366642-3AA8-4737-B42B-261A760E13DB}" destId="{501DBD0F-B923-47BC-8872-DA98674A893F}" srcOrd="3" destOrd="0" parTransId="{038ED808-E16C-4F08-82C0-E6DDF07E06B3}" sibTransId="{0A92A1BD-F068-4B48-A850-D29E319B3BCB}"/>
    <dgm:cxn modelId="{4F28E6DD-7D4C-483B-9955-35BBB2CDBEB7}" type="presOf" srcId="{D9AC8680-D70F-46E3-BFFB-4F5B2E2CF755}" destId="{94464EAE-F2E4-4B1F-9E48-971622C3C2C9}" srcOrd="0" destOrd="1" presId="urn:microsoft.com/office/officeart/2005/8/layout/chevron2"/>
    <dgm:cxn modelId="{66639D9A-F69D-4E05-82AD-D17134B4043C}" type="presOf" srcId="{C9366642-3AA8-4737-B42B-261A760E13DB}" destId="{A162F0C8-1AEA-4EDC-BBC9-50BA4D2C3257}" srcOrd="0" destOrd="0" presId="urn:microsoft.com/office/officeart/2005/8/layout/chevron2"/>
    <dgm:cxn modelId="{1C562233-C08F-4568-AEC1-0597112FBBFD}" type="presOf" srcId="{6779F953-0C6B-4588-BBE2-64248873051D}" destId="{37B136A8-C848-432E-8A4B-C4962898CD46}" srcOrd="0" destOrd="1" presId="urn:microsoft.com/office/officeart/2005/8/layout/chevron2"/>
    <dgm:cxn modelId="{B6B12F0F-FADB-4BE1-BD0A-ED5E1D9F133B}" type="presOf" srcId="{F1B56284-51B9-4178-931F-CEBE0B19B331}" destId="{80E422D8-F4D1-4D0F-82CA-F430E43AB852}" srcOrd="0" destOrd="0" presId="urn:microsoft.com/office/officeart/2005/8/layout/chevron2"/>
    <dgm:cxn modelId="{42950C62-481F-4A9B-89F7-9BF512180AA3}" srcId="{C9366642-3AA8-4737-B42B-261A760E13DB}" destId="{4117FA54-F277-4F80-8C53-0CD9EE32547E}" srcOrd="2" destOrd="0" parTransId="{CB76415F-59C9-4410-9809-45CF0A97110F}" sibTransId="{8D627E28-88F4-471E-B409-8D59C390346F}"/>
    <dgm:cxn modelId="{6371767C-693C-45F5-AD0A-7B3EF9F5AA08}" type="presOf" srcId="{A568955A-DEA8-4846-931E-A8DA6052542B}" destId="{94464EAE-F2E4-4B1F-9E48-971622C3C2C9}" srcOrd="0" destOrd="4" presId="urn:microsoft.com/office/officeart/2005/8/layout/chevron2"/>
    <dgm:cxn modelId="{F116B2A4-B0BE-4442-9448-75E262B6AD74}" srcId="{F87CD1AE-580A-4FBA-BE6D-8743783A4A99}" destId="{C9366642-3AA8-4737-B42B-261A760E13DB}" srcOrd="2" destOrd="0" parTransId="{E4AE9E1C-2E9A-47B4-ADB7-A360BD5A7148}" sibTransId="{B480BF39-2661-463E-8EE8-6F4A49A1AB6F}"/>
    <dgm:cxn modelId="{8745D9A6-0047-44A2-9386-C9DBC3BF6F2F}" type="presOf" srcId="{0CF0648C-59F3-4A50-907C-6C53D8C5F421}" destId="{E1218F19-F4A2-4D06-92EC-B155EBE94549}" srcOrd="0" destOrd="1" presId="urn:microsoft.com/office/officeart/2005/8/layout/chevron2"/>
    <dgm:cxn modelId="{A4EFFF67-94B6-45DC-AED7-90A6AE83A76E}" srcId="{12AD8186-A1BB-4EB9-AA70-CE1FE4008416}" destId="{648C699F-CA8E-4478-8997-8869FCB84D46}" srcOrd="0" destOrd="0" parTransId="{6766808C-A31C-46C5-840C-DB0531C0F59A}" sibTransId="{1878C2E2-9CCE-4D7B-9DE7-27E1FDB590AF}"/>
    <dgm:cxn modelId="{44967E7F-CC6F-4720-B645-A8B609C10253}" srcId="{F1B56284-51B9-4178-931F-CEBE0B19B331}" destId="{B7AEDD35-E7F9-436A-8C5A-69720ED25002}" srcOrd="0" destOrd="0" parTransId="{301630D7-297E-4FB0-91E8-60B1827E9552}" sibTransId="{C0A5E3AE-DFC6-4580-8230-119021D71922}"/>
    <dgm:cxn modelId="{99EEC2D4-8997-44B3-B798-6E07A9F5D784}" type="presParOf" srcId="{C2AF441B-8029-495F-88DE-768FB3671D3A}" destId="{8FE62758-3E63-4C2C-A7C4-519F8191B1CC}" srcOrd="0" destOrd="0" presId="urn:microsoft.com/office/officeart/2005/8/layout/chevron2"/>
    <dgm:cxn modelId="{AEA673BB-1912-44E6-910F-F532F76F50EF}" type="presParOf" srcId="{8FE62758-3E63-4C2C-A7C4-519F8191B1CC}" destId="{80E422D8-F4D1-4D0F-82CA-F430E43AB852}" srcOrd="0" destOrd="0" presId="urn:microsoft.com/office/officeart/2005/8/layout/chevron2"/>
    <dgm:cxn modelId="{E4D7EED0-B738-4BB7-AF6A-B21103563F35}" type="presParOf" srcId="{8FE62758-3E63-4C2C-A7C4-519F8191B1CC}" destId="{94464EAE-F2E4-4B1F-9E48-971622C3C2C9}" srcOrd="1" destOrd="0" presId="urn:microsoft.com/office/officeart/2005/8/layout/chevron2"/>
    <dgm:cxn modelId="{DD42B818-FC1A-4F09-9695-6D2FF59D7944}" type="presParOf" srcId="{C2AF441B-8029-495F-88DE-768FB3671D3A}" destId="{BA98F18C-D9BB-48E9-B014-7B8B0F6D29BB}" srcOrd="1" destOrd="0" presId="urn:microsoft.com/office/officeart/2005/8/layout/chevron2"/>
    <dgm:cxn modelId="{876EE7B2-FCAA-4D72-8ACA-FF25DDDB75EF}" type="presParOf" srcId="{C2AF441B-8029-495F-88DE-768FB3671D3A}" destId="{6DB58D90-45AC-4194-B18B-0136F9E0A2C9}" srcOrd="2" destOrd="0" presId="urn:microsoft.com/office/officeart/2005/8/layout/chevron2"/>
    <dgm:cxn modelId="{6F8A1F27-CB12-427B-8E14-2B8D0319A1F9}" type="presParOf" srcId="{6DB58D90-45AC-4194-B18B-0136F9E0A2C9}" destId="{14F27544-3B64-44FE-AD00-6E17B4F453E1}" srcOrd="0" destOrd="0" presId="urn:microsoft.com/office/officeart/2005/8/layout/chevron2"/>
    <dgm:cxn modelId="{9DEF55B8-1809-49D5-AD2B-FA0A10D0826A}" type="presParOf" srcId="{6DB58D90-45AC-4194-B18B-0136F9E0A2C9}" destId="{37B136A8-C848-432E-8A4B-C4962898CD46}" srcOrd="1" destOrd="0" presId="urn:microsoft.com/office/officeart/2005/8/layout/chevron2"/>
    <dgm:cxn modelId="{A1EA993E-CC59-45C4-8144-F171CF52010A}" type="presParOf" srcId="{C2AF441B-8029-495F-88DE-768FB3671D3A}" destId="{4B026F35-E1BA-4C05-8C78-91BD7CB827E2}" srcOrd="3" destOrd="0" presId="urn:microsoft.com/office/officeart/2005/8/layout/chevron2"/>
    <dgm:cxn modelId="{1ADE6EA0-940C-4F3A-A5C0-B7614CD02AAB}" type="presParOf" srcId="{C2AF441B-8029-495F-88DE-768FB3671D3A}" destId="{1CD60990-CCEE-498D-BE90-61234BE8F853}" srcOrd="4" destOrd="0" presId="urn:microsoft.com/office/officeart/2005/8/layout/chevron2"/>
    <dgm:cxn modelId="{5ED57165-7B3B-49E7-BC36-4C2E13FB8CE4}" type="presParOf" srcId="{1CD60990-CCEE-498D-BE90-61234BE8F853}" destId="{A162F0C8-1AEA-4EDC-BBC9-50BA4D2C3257}" srcOrd="0" destOrd="0" presId="urn:microsoft.com/office/officeart/2005/8/layout/chevron2"/>
    <dgm:cxn modelId="{132079DB-6413-4253-B6A0-A87B3E27AA0F}" type="presParOf" srcId="{1CD60990-CCEE-498D-BE90-61234BE8F853}" destId="{E1218F19-F4A2-4D06-92EC-B155EBE945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C292F-AE2F-47F1-94D3-5EFB7ED6E8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E7C52-779E-437B-95FA-E18A2CB03B81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письменная часть – единый день 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F7F334C-46E9-4A51-9757-7553798F4F19}" type="parTrans" cxnId="{4FC45389-82AC-4206-B78F-1E43D0759B5B}">
      <dgm:prSet/>
      <dgm:spPr/>
      <dgm:t>
        <a:bodyPr/>
        <a:lstStyle/>
        <a:p>
          <a:endParaRPr lang="ru-RU"/>
        </a:p>
      </dgm:t>
    </dgm:pt>
    <dgm:pt modelId="{E233830D-FD12-4210-B602-D834C0B1715D}" type="sibTrans" cxnId="{4FC45389-82AC-4206-B78F-1E43D0759B5B}">
      <dgm:prSet/>
      <dgm:spPr/>
      <dgm:t>
        <a:bodyPr/>
        <a:lstStyle/>
        <a:p>
          <a:endParaRPr lang="ru-RU"/>
        </a:p>
      </dgm:t>
    </dgm:pt>
    <dgm:pt modelId="{D510639B-3C23-464E-BDE8-7876DC750341}">
      <dgm:prSet phldrT="[Текст]"/>
      <dgm:spPr/>
      <dgm:t>
        <a:bodyPr/>
        <a:lstStyle/>
        <a:p>
          <a:endParaRPr lang="ru-RU" dirty="0"/>
        </a:p>
      </dgm:t>
    </dgm:pt>
    <dgm:pt modelId="{5FCB9B7E-5DAB-4A6D-A1A2-FC547BFB15AB}" type="parTrans" cxnId="{5273DB09-E0D4-4853-86E3-7B19B0B398B7}">
      <dgm:prSet/>
      <dgm:spPr/>
      <dgm:t>
        <a:bodyPr/>
        <a:lstStyle/>
        <a:p>
          <a:endParaRPr lang="ru-RU"/>
        </a:p>
      </dgm:t>
    </dgm:pt>
    <dgm:pt modelId="{002C6FEA-72F8-4077-BDE8-BB2CCFA7211D}" type="sibTrans" cxnId="{5273DB09-E0D4-4853-86E3-7B19B0B398B7}">
      <dgm:prSet/>
      <dgm:spPr/>
      <dgm:t>
        <a:bodyPr/>
        <a:lstStyle/>
        <a:p>
          <a:endParaRPr lang="ru-RU"/>
        </a:p>
      </dgm:t>
    </dgm:pt>
    <dgm:pt modelId="{D1F4400E-2A3F-450E-99B1-875F28DAAD3E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dirty="0" smtClean="0">
              <a:solidFill>
                <a:schemeClr val="bg1"/>
              </a:solidFill>
              <a:effectLst/>
            </a:rPr>
            <a:t>устная часть (раздел «Говорение») –  по графику</a:t>
          </a:r>
          <a:endParaRPr lang="ru-RU" sz="2800" b="0" dirty="0">
            <a:solidFill>
              <a:schemeClr val="bg1"/>
            </a:solidFill>
            <a:effectLst/>
          </a:endParaRPr>
        </a:p>
      </dgm:t>
    </dgm:pt>
    <dgm:pt modelId="{D2540A54-DCAD-414C-94D6-A5668BBF1822}" type="parTrans" cxnId="{1EEAF92B-EFCD-447B-A36F-6465F2AD0E22}">
      <dgm:prSet/>
      <dgm:spPr/>
      <dgm:t>
        <a:bodyPr/>
        <a:lstStyle/>
        <a:p>
          <a:endParaRPr lang="ru-RU"/>
        </a:p>
      </dgm:t>
    </dgm:pt>
    <dgm:pt modelId="{200099BC-1786-4454-846C-A8FAA3C1F93B}" type="sibTrans" cxnId="{1EEAF92B-EFCD-447B-A36F-6465F2AD0E22}">
      <dgm:prSet/>
      <dgm:spPr/>
      <dgm:t>
        <a:bodyPr/>
        <a:lstStyle/>
        <a:p>
          <a:endParaRPr lang="ru-RU"/>
        </a:p>
      </dgm:t>
    </dgm:pt>
    <dgm:pt modelId="{E0B454C9-E254-45E0-8D64-56AB7F931867}">
      <dgm:prSet phldrT="[Текст]"/>
      <dgm:spPr/>
      <dgm:t>
        <a:bodyPr/>
        <a:lstStyle/>
        <a:p>
          <a:endParaRPr lang="ru-RU" dirty="0"/>
        </a:p>
      </dgm:t>
    </dgm:pt>
    <dgm:pt modelId="{37DE6CED-10FB-4DD9-90B3-E008FF61FA5D}" type="parTrans" cxnId="{1087A62F-8097-4D82-BE14-A60501E015F2}">
      <dgm:prSet/>
      <dgm:spPr/>
      <dgm:t>
        <a:bodyPr/>
        <a:lstStyle/>
        <a:p>
          <a:endParaRPr lang="ru-RU"/>
        </a:p>
      </dgm:t>
    </dgm:pt>
    <dgm:pt modelId="{EC0DA98A-52EE-48D5-8915-E5C5EA7092BF}" type="sibTrans" cxnId="{1087A62F-8097-4D82-BE14-A60501E015F2}">
      <dgm:prSet/>
      <dgm:spPr/>
      <dgm:t>
        <a:bodyPr/>
        <a:lstStyle/>
        <a:p>
          <a:endParaRPr lang="ru-RU"/>
        </a:p>
      </dgm:t>
    </dgm:pt>
    <dgm:pt modelId="{68615652-F8B9-4D4E-BF03-885782817B32}" type="pres">
      <dgm:prSet presAssocID="{6EEC292F-AE2F-47F1-94D3-5EFB7ED6E8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F6908E-367F-4CDC-B474-AA0A29032C87}" type="pres">
      <dgm:prSet presAssocID="{D56E7C52-779E-437B-95FA-E18A2CB03B81}" presName="parentText" presStyleLbl="node1" presStyleIdx="0" presStyleCnt="2" custScaleY="64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2669D-182D-4E11-937B-6F1CAC3DC13A}" type="pres">
      <dgm:prSet presAssocID="{D56E7C52-779E-437B-95FA-E18A2CB03B8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F4FC0-3CF9-457F-AC2C-141D68CAF557}" type="pres">
      <dgm:prSet presAssocID="{D1F4400E-2A3F-450E-99B1-875F28DAAD3E}" presName="parentText" presStyleLbl="node1" presStyleIdx="1" presStyleCnt="2" custScaleY="75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27760-68B1-452F-B154-8219F75E6CF0}" type="pres">
      <dgm:prSet presAssocID="{D1F4400E-2A3F-450E-99B1-875F28DAAD3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E123D7-30F5-48EA-A216-ACD34AB3A1B3}" type="presOf" srcId="{D1F4400E-2A3F-450E-99B1-875F28DAAD3E}" destId="{557F4FC0-3CF9-457F-AC2C-141D68CAF557}" srcOrd="0" destOrd="0" presId="urn:microsoft.com/office/officeart/2005/8/layout/vList2"/>
    <dgm:cxn modelId="{9CBB331D-6053-4C7F-B3B7-85CBA0644E9A}" type="presOf" srcId="{D56E7C52-779E-437B-95FA-E18A2CB03B81}" destId="{F6F6908E-367F-4CDC-B474-AA0A29032C87}" srcOrd="0" destOrd="0" presId="urn:microsoft.com/office/officeart/2005/8/layout/vList2"/>
    <dgm:cxn modelId="{5273DB09-E0D4-4853-86E3-7B19B0B398B7}" srcId="{D56E7C52-779E-437B-95FA-E18A2CB03B81}" destId="{D510639B-3C23-464E-BDE8-7876DC750341}" srcOrd="0" destOrd="0" parTransId="{5FCB9B7E-5DAB-4A6D-A1A2-FC547BFB15AB}" sibTransId="{002C6FEA-72F8-4077-BDE8-BB2CCFA7211D}"/>
    <dgm:cxn modelId="{1F456AFB-DE75-4569-B2ED-746B6F42921D}" type="presOf" srcId="{E0B454C9-E254-45E0-8D64-56AB7F931867}" destId="{A2627760-68B1-452F-B154-8219F75E6CF0}" srcOrd="0" destOrd="0" presId="urn:microsoft.com/office/officeart/2005/8/layout/vList2"/>
    <dgm:cxn modelId="{F55F63A0-9EA3-4768-9304-AC70F3CD8CFF}" type="presOf" srcId="{6EEC292F-AE2F-47F1-94D3-5EFB7ED6E8A1}" destId="{68615652-F8B9-4D4E-BF03-885782817B32}" srcOrd="0" destOrd="0" presId="urn:microsoft.com/office/officeart/2005/8/layout/vList2"/>
    <dgm:cxn modelId="{1087A62F-8097-4D82-BE14-A60501E015F2}" srcId="{D1F4400E-2A3F-450E-99B1-875F28DAAD3E}" destId="{E0B454C9-E254-45E0-8D64-56AB7F931867}" srcOrd="0" destOrd="0" parTransId="{37DE6CED-10FB-4DD9-90B3-E008FF61FA5D}" sibTransId="{EC0DA98A-52EE-48D5-8915-E5C5EA7092BF}"/>
    <dgm:cxn modelId="{4FC45389-82AC-4206-B78F-1E43D0759B5B}" srcId="{6EEC292F-AE2F-47F1-94D3-5EFB7ED6E8A1}" destId="{D56E7C52-779E-437B-95FA-E18A2CB03B81}" srcOrd="0" destOrd="0" parTransId="{1F7F334C-46E9-4A51-9757-7553798F4F19}" sibTransId="{E233830D-FD12-4210-B602-D834C0B1715D}"/>
    <dgm:cxn modelId="{1F66B08F-1D46-4A2F-B7C2-86D3B09AAF7B}" type="presOf" srcId="{D510639B-3C23-464E-BDE8-7876DC750341}" destId="{06B2669D-182D-4E11-937B-6F1CAC3DC13A}" srcOrd="0" destOrd="0" presId="urn:microsoft.com/office/officeart/2005/8/layout/vList2"/>
    <dgm:cxn modelId="{1EEAF92B-EFCD-447B-A36F-6465F2AD0E22}" srcId="{6EEC292F-AE2F-47F1-94D3-5EFB7ED6E8A1}" destId="{D1F4400E-2A3F-450E-99B1-875F28DAAD3E}" srcOrd="1" destOrd="0" parTransId="{D2540A54-DCAD-414C-94D6-A5668BBF1822}" sibTransId="{200099BC-1786-4454-846C-A8FAA3C1F93B}"/>
    <dgm:cxn modelId="{A6FEEE62-8E5A-4E67-80D9-847B4488249D}" type="presParOf" srcId="{68615652-F8B9-4D4E-BF03-885782817B32}" destId="{F6F6908E-367F-4CDC-B474-AA0A29032C87}" srcOrd="0" destOrd="0" presId="urn:microsoft.com/office/officeart/2005/8/layout/vList2"/>
    <dgm:cxn modelId="{BADC07CC-DED7-4000-B5C6-75AF6F56BC14}" type="presParOf" srcId="{68615652-F8B9-4D4E-BF03-885782817B32}" destId="{06B2669D-182D-4E11-937B-6F1CAC3DC13A}" srcOrd="1" destOrd="0" presId="urn:microsoft.com/office/officeart/2005/8/layout/vList2"/>
    <dgm:cxn modelId="{0DC187CB-B2CD-4F0D-87BA-D4FF9E990628}" type="presParOf" srcId="{68615652-F8B9-4D4E-BF03-885782817B32}" destId="{557F4FC0-3CF9-457F-AC2C-141D68CAF557}" srcOrd="2" destOrd="0" presId="urn:microsoft.com/office/officeart/2005/8/layout/vList2"/>
    <dgm:cxn modelId="{933CAA6C-45C2-4C04-82DA-3E0499E211A6}" type="presParOf" srcId="{68615652-F8B9-4D4E-BF03-885782817B32}" destId="{A2627760-68B1-452F-B154-8219F75E6C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CD1AE-580A-4FBA-BE6D-8743783A4A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56284-51B9-4178-931F-CEBE0B19B331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D507F4D-B5D6-4CD5-8C5D-5AA8FB3FF3D9}" type="parTrans" cxnId="{9A68CF6F-3B69-47AE-B144-FA006FBCD941}">
      <dgm:prSet/>
      <dgm:spPr/>
      <dgm:t>
        <a:bodyPr/>
        <a:lstStyle/>
        <a:p>
          <a:endParaRPr lang="ru-RU"/>
        </a:p>
      </dgm:t>
    </dgm:pt>
    <dgm:pt modelId="{BAC74844-A51B-4A3A-9908-834010CC0234}" type="sibTrans" cxnId="{9A68CF6F-3B69-47AE-B144-FA006FBCD941}">
      <dgm:prSet/>
      <dgm:spPr/>
      <dgm:t>
        <a:bodyPr/>
        <a:lstStyle/>
        <a:p>
          <a:endParaRPr lang="ru-RU"/>
        </a:p>
      </dgm:t>
    </dgm:pt>
    <dgm:pt modelId="{12AD8186-A1BB-4EB9-AA70-CE1FE4008416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7DE5E42F-682B-45B7-88C5-6411954589D3}" type="parTrans" cxnId="{C18D0FB4-E838-4E4B-8E5B-777AEE364196}">
      <dgm:prSet/>
      <dgm:spPr/>
      <dgm:t>
        <a:bodyPr/>
        <a:lstStyle/>
        <a:p>
          <a:endParaRPr lang="ru-RU"/>
        </a:p>
      </dgm:t>
    </dgm:pt>
    <dgm:pt modelId="{DC5B4820-90AC-40A5-8989-D1BD9FBB828F}" type="sibTrans" cxnId="{C18D0FB4-E838-4E4B-8E5B-777AEE364196}">
      <dgm:prSet/>
      <dgm:spPr/>
      <dgm:t>
        <a:bodyPr/>
        <a:lstStyle/>
        <a:p>
          <a:endParaRPr lang="ru-RU"/>
        </a:p>
      </dgm:t>
    </dgm:pt>
    <dgm:pt modelId="{648C699F-CA8E-4478-8997-8869FCB84D46}">
      <dgm:prSet phldrT="[Текст]" custT="1"/>
      <dgm:spPr/>
      <dgm:t>
        <a:bodyPr/>
        <a:lstStyle/>
        <a:p>
          <a:pPr algn="just"/>
          <a:endParaRPr lang="ru-RU" sz="1600" b="1" dirty="0">
            <a:solidFill>
              <a:srgbClr val="0070C0"/>
            </a:solidFill>
          </a:endParaRPr>
        </a:p>
      </dgm:t>
    </dgm:pt>
    <dgm:pt modelId="{6766808C-A31C-46C5-840C-DB0531C0F59A}" type="parTrans" cxnId="{A4EFFF67-94B6-45DC-AED7-90A6AE83A76E}">
      <dgm:prSet/>
      <dgm:spPr/>
      <dgm:t>
        <a:bodyPr/>
        <a:lstStyle/>
        <a:p>
          <a:endParaRPr lang="ru-RU"/>
        </a:p>
      </dgm:t>
    </dgm:pt>
    <dgm:pt modelId="{1878C2E2-9CCE-4D7B-9DE7-27E1FDB590AF}" type="sibTrans" cxnId="{A4EFFF67-94B6-45DC-AED7-90A6AE83A76E}">
      <dgm:prSet/>
      <dgm:spPr/>
      <dgm:t>
        <a:bodyPr/>
        <a:lstStyle/>
        <a:p>
          <a:endParaRPr lang="ru-RU"/>
        </a:p>
      </dgm:t>
    </dgm:pt>
    <dgm:pt modelId="{C9366642-3AA8-4737-B42B-261A760E13DB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E4AE9E1C-2E9A-47B4-ADB7-A360BD5A7148}" type="parTrans" cxnId="{F116B2A4-B0BE-4442-9448-75E262B6AD74}">
      <dgm:prSet/>
      <dgm:spPr/>
      <dgm:t>
        <a:bodyPr/>
        <a:lstStyle/>
        <a:p>
          <a:endParaRPr lang="ru-RU"/>
        </a:p>
      </dgm:t>
    </dgm:pt>
    <dgm:pt modelId="{B480BF39-2661-463E-8EE8-6F4A49A1AB6F}" type="sibTrans" cxnId="{F116B2A4-B0BE-4442-9448-75E262B6AD74}">
      <dgm:prSet/>
      <dgm:spPr/>
      <dgm:t>
        <a:bodyPr/>
        <a:lstStyle/>
        <a:p>
          <a:endParaRPr lang="ru-RU"/>
        </a:p>
      </dgm:t>
    </dgm:pt>
    <dgm:pt modelId="{C2A74884-3BC4-4059-AE39-7A13DC22D7B4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>
            <a:solidFill>
              <a:srgbClr val="002060"/>
            </a:solidFill>
          </a:endParaRPr>
        </a:p>
      </dgm:t>
    </dgm:pt>
    <dgm:pt modelId="{3A545A6B-913E-489F-84F2-FE2739E59F89}" type="parTrans" cxnId="{8E3B7845-4442-4AF4-BC8A-4318D525F3BB}">
      <dgm:prSet/>
      <dgm:spPr/>
      <dgm:t>
        <a:bodyPr/>
        <a:lstStyle/>
        <a:p>
          <a:endParaRPr lang="ru-RU"/>
        </a:p>
      </dgm:t>
    </dgm:pt>
    <dgm:pt modelId="{85824B72-D8AC-440F-A8FD-3B08937F6630}" type="sibTrans" cxnId="{8E3B7845-4442-4AF4-BC8A-4318D525F3BB}">
      <dgm:prSet/>
      <dgm:spPr/>
      <dgm:t>
        <a:bodyPr/>
        <a:lstStyle/>
        <a:p>
          <a:endParaRPr lang="ru-RU"/>
        </a:p>
      </dgm:t>
    </dgm:pt>
    <dgm:pt modelId="{A568955A-DEA8-4846-931E-A8DA6052542B}">
      <dgm:prSet phldrT="[Текст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b="1" dirty="0">
            <a:solidFill>
              <a:srgbClr val="002060"/>
            </a:solidFill>
          </a:endParaRPr>
        </a:p>
      </dgm:t>
    </dgm:pt>
    <dgm:pt modelId="{82B039A5-25EE-46C9-8A1F-99960BBB49D3}" type="parTrans" cxnId="{FD92BE6D-1564-4970-AC32-48AD41BB23B6}">
      <dgm:prSet/>
      <dgm:spPr/>
      <dgm:t>
        <a:bodyPr/>
        <a:lstStyle/>
        <a:p>
          <a:endParaRPr lang="ru-RU"/>
        </a:p>
      </dgm:t>
    </dgm:pt>
    <dgm:pt modelId="{7EC6250B-09AB-4B58-844A-E3647209BBA6}" type="sibTrans" cxnId="{FD92BE6D-1564-4970-AC32-48AD41BB23B6}">
      <dgm:prSet/>
      <dgm:spPr/>
      <dgm:t>
        <a:bodyPr/>
        <a:lstStyle/>
        <a:p>
          <a:endParaRPr lang="ru-RU"/>
        </a:p>
      </dgm:t>
    </dgm:pt>
    <dgm:pt modelId="{A47BF451-4F29-4BFE-BE7A-BF9494CA7C74}">
      <dgm:prSet phldrT="[Текст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b="1" dirty="0">
            <a:solidFill>
              <a:srgbClr val="002060"/>
            </a:solidFill>
          </a:endParaRPr>
        </a:p>
      </dgm:t>
    </dgm:pt>
    <dgm:pt modelId="{70906F2B-C0AC-4820-898D-2D64179717E1}" type="parTrans" cxnId="{75AB28D2-1606-4927-8BC7-45F0FDC72784}">
      <dgm:prSet/>
      <dgm:spPr/>
      <dgm:t>
        <a:bodyPr/>
        <a:lstStyle/>
        <a:p>
          <a:endParaRPr lang="ru-RU"/>
        </a:p>
      </dgm:t>
    </dgm:pt>
    <dgm:pt modelId="{0780520A-E152-4B6D-93FF-8BDDB4E79959}" type="sibTrans" cxnId="{75AB28D2-1606-4927-8BC7-45F0FDC72784}">
      <dgm:prSet/>
      <dgm:spPr/>
      <dgm:t>
        <a:bodyPr/>
        <a:lstStyle/>
        <a:p>
          <a:endParaRPr lang="ru-RU"/>
        </a:p>
      </dgm:t>
    </dgm:pt>
    <dgm:pt modelId="{6DA54516-8F66-4C13-AA4F-4A22FD9BCC4A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>
            <a:solidFill>
              <a:srgbClr val="002060"/>
            </a:solidFill>
          </a:endParaRPr>
        </a:p>
      </dgm:t>
    </dgm:pt>
    <dgm:pt modelId="{747F094E-07A1-474D-B1FB-8725B7EF1A07}" type="parTrans" cxnId="{2F3EF993-5F2E-46B8-9AF5-9D2F6044420C}">
      <dgm:prSet/>
      <dgm:spPr/>
      <dgm:t>
        <a:bodyPr/>
        <a:lstStyle/>
        <a:p>
          <a:endParaRPr lang="ru-RU"/>
        </a:p>
      </dgm:t>
    </dgm:pt>
    <dgm:pt modelId="{6C315D92-70A6-4E3A-95D5-84F3D88C8A7D}" type="sibTrans" cxnId="{2F3EF993-5F2E-46B8-9AF5-9D2F6044420C}">
      <dgm:prSet/>
      <dgm:spPr/>
      <dgm:t>
        <a:bodyPr/>
        <a:lstStyle/>
        <a:p>
          <a:endParaRPr lang="ru-RU"/>
        </a:p>
      </dgm:t>
    </dgm:pt>
    <dgm:pt modelId="{457C7128-4C24-414D-8563-B02A3B7712EC}">
      <dgm:prSet phldrT="[Текст]" custT="1"/>
      <dgm:spPr/>
      <dgm:t>
        <a:bodyPr/>
        <a:lstStyle/>
        <a:p>
          <a:pPr marL="266700" marR="0" indent="-26670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70C0"/>
              </a:solidFill>
            </a:rPr>
            <a:t>Организация и проведение всероссийского конкурса </a:t>
          </a:r>
          <a:r>
            <a:rPr lang="ru-RU" sz="2000" b="1" dirty="0" smtClean="0">
              <a:solidFill>
                <a:srgbClr val="002060"/>
              </a:solidFill>
            </a:rPr>
            <a:t>«Лучший учитель татарского языка и литературы»</a:t>
          </a:r>
          <a:endParaRPr lang="ru-RU" sz="2000" b="1" dirty="0">
            <a:solidFill>
              <a:srgbClr val="002060"/>
            </a:solidFill>
          </a:endParaRPr>
        </a:p>
      </dgm:t>
    </dgm:pt>
    <dgm:pt modelId="{58F2FFC8-2E7F-4260-AC5F-D521F1466CBE}" type="parTrans" cxnId="{2ECDD628-A490-49BB-A8C0-26FE336B3991}">
      <dgm:prSet/>
      <dgm:spPr/>
      <dgm:t>
        <a:bodyPr/>
        <a:lstStyle/>
        <a:p>
          <a:endParaRPr lang="ru-RU"/>
        </a:p>
      </dgm:t>
    </dgm:pt>
    <dgm:pt modelId="{FC87706E-4D8A-422A-BC53-F262B70AFD48}" type="sibTrans" cxnId="{2ECDD628-A490-49BB-A8C0-26FE336B3991}">
      <dgm:prSet/>
      <dgm:spPr/>
      <dgm:t>
        <a:bodyPr/>
        <a:lstStyle/>
        <a:p>
          <a:endParaRPr lang="ru-RU"/>
        </a:p>
      </dgm:t>
    </dgm:pt>
    <dgm:pt modelId="{501DBD0F-B923-47BC-8872-DA98674A893F}">
      <dgm:prSet phldrT="[Текст]" custT="1"/>
      <dgm:spPr/>
      <dgm:t>
        <a:bodyPr/>
        <a:lstStyle/>
        <a:p>
          <a:pPr algn="just"/>
          <a:endParaRPr lang="ru-RU" sz="1600" b="1" dirty="0">
            <a:solidFill>
              <a:srgbClr val="002060"/>
            </a:solidFill>
          </a:endParaRPr>
        </a:p>
      </dgm:t>
    </dgm:pt>
    <dgm:pt modelId="{038ED808-E16C-4F08-82C0-E6DDF07E06B3}" type="parTrans" cxnId="{A51FC6BA-68D7-4C5B-8835-3453CAEF8E53}">
      <dgm:prSet/>
      <dgm:spPr/>
      <dgm:t>
        <a:bodyPr/>
        <a:lstStyle/>
        <a:p>
          <a:endParaRPr lang="ru-RU"/>
        </a:p>
      </dgm:t>
    </dgm:pt>
    <dgm:pt modelId="{0A92A1BD-F068-4B48-A850-D29E319B3BCB}" type="sibTrans" cxnId="{A51FC6BA-68D7-4C5B-8835-3453CAEF8E53}">
      <dgm:prSet/>
      <dgm:spPr/>
      <dgm:t>
        <a:bodyPr/>
        <a:lstStyle/>
        <a:p>
          <a:endParaRPr lang="ru-RU"/>
        </a:p>
      </dgm:t>
    </dgm:pt>
    <dgm:pt modelId="{486E919D-5456-4466-85E5-FFA5FC8401B7}">
      <dgm:prSet phldrT="[Текст]" custT="1"/>
      <dgm:spPr/>
      <dgm:t>
        <a:bodyPr/>
        <a:lstStyle/>
        <a:p>
          <a:pPr algn="just"/>
          <a:endParaRPr lang="ru-RU" sz="1600" b="1" dirty="0">
            <a:solidFill>
              <a:srgbClr val="002060"/>
            </a:solidFill>
          </a:endParaRPr>
        </a:p>
      </dgm:t>
    </dgm:pt>
    <dgm:pt modelId="{64CBC917-CCCD-41A4-B5B0-DBA6C0417147}" type="parTrans" cxnId="{6EF85C4F-1666-4B17-B9B0-CB87351E7C38}">
      <dgm:prSet/>
      <dgm:spPr/>
      <dgm:t>
        <a:bodyPr/>
        <a:lstStyle/>
        <a:p>
          <a:endParaRPr lang="ru-RU"/>
        </a:p>
      </dgm:t>
    </dgm:pt>
    <dgm:pt modelId="{60C2E22E-6E77-4026-B76A-B3079FB98528}" type="sibTrans" cxnId="{6EF85C4F-1666-4B17-B9B0-CB87351E7C38}">
      <dgm:prSet/>
      <dgm:spPr/>
      <dgm:t>
        <a:bodyPr/>
        <a:lstStyle/>
        <a:p>
          <a:endParaRPr lang="ru-RU"/>
        </a:p>
      </dgm:t>
    </dgm:pt>
    <dgm:pt modelId="{469652CF-3CEF-4C16-8E77-57FC6C3CBC61}">
      <dgm:prSet custT="1"/>
      <dgm:spPr/>
      <dgm:t>
        <a:bodyPr/>
        <a:lstStyle/>
        <a:p>
          <a:pPr marL="171450" indent="0" algn="l"/>
          <a:endParaRPr lang="ru-RU" sz="1600" b="1" dirty="0" smtClean="0">
            <a:solidFill>
              <a:srgbClr val="002060"/>
            </a:solidFill>
          </a:endParaRPr>
        </a:p>
      </dgm:t>
    </dgm:pt>
    <dgm:pt modelId="{A0596EC8-749B-407B-B333-0381A4514857}" type="parTrans" cxnId="{2621F003-CC65-44E9-BF23-8015047DC6AB}">
      <dgm:prSet/>
      <dgm:spPr/>
      <dgm:t>
        <a:bodyPr/>
        <a:lstStyle/>
        <a:p>
          <a:endParaRPr lang="ru-RU"/>
        </a:p>
      </dgm:t>
    </dgm:pt>
    <dgm:pt modelId="{A724277F-C8FC-48AA-8B4B-40EDA6CFEE4C}" type="sibTrans" cxnId="{2621F003-CC65-44E9-BF23-8015047DC6AB}">
      <dgm:prSet/>
      <dgm:spPr/>
      <dgm:t>
        <a:bodyPr/>
        <a:lstStyle/>
        <a:p>
          <a:endParaRPr lang="ru-RU"/>
        </a:p>
      </dgm:t>
    </dgm:pt>
    <dgm:pt modelId="{1B090AF6-600B-4AF3-9247-0907A0A6F21D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0070C0"/>
              </a:solidFill>
            </a:rPr>
            <a:t>Учреждение гранта </a:t>
          </a:r>
          <a:r>
            <a:rPr lang="ru-RU" sz="2000" b="1" dirty="0" smtClean="0">
              <a:solidFill>
                <a:srgbClr val="002060"/>
              </a:solidFill>
            </a:rPr>
            <a:t>«Лучшая практика преподавания государственных языков в школах Республики Татарстан»</a:t>
          </a:r>
          <a:endParaRPr lang="ru-RU" sz="2000" b="1" dirty="0">
            <a:solidFill>
              <a:srgbClr val="002060"/>
            </a:solidFill>
          </a:endParaRPr>
        </a:p>
      </dgm:t>
    </dgm:pt>
    <dgm:pt modelId="{5A98DC8C-D9C0-4BF9-B7D8-2437E0E6237F}" type="parTrans" cxnId="{45FBA9CA-509A-4A2B-A7A2-14331F39CB43}">
      <dgm:prSet/>
      <dgm:spPr/>
      <dgm:t>
        <a:bodyPr/>
        <a:lstStyle/>
        <a:p>
          <a:endParaRPr lang="ru-RU"/>
        </a:p>
      </dgm:t>
    </dgm:pt>
    <dgm:pt modelId="{4DB7EEFA-E599-49BE-8D07-669374BBEA67}" type="sibTrans" cxnId="{45FBA9CA-509A-4A2B-A7A2-14331F39CB43}">
      <dgm:prSet/>
      <dgm:spPr/>
      <dgm:t>
        <a:bodyPr/>
        <a:lstStyle/>
        <a:p>
          <a:endParaRPr lang="ru-RU"/>
        </a:p>
      </dgm:t>
    </dgm:pt>
    <dgm:pt modelId="{08323AF3-F31F-4F39-A17A-F13866901DDC}">
      <dgm:prSet custT="1"/>
      <dgm:spPr/>
      <dgm:t>
        <a:bodyPr/>
        <a:lstStyle/>
        <a:p>
          <a:pPr algn="l"/>
          <a:endParaRPr lang="ru-RU" sz="1600" b="1" dirty="0">
            <a:solidFill>
              <a:srgbClr val="002060"/>
            </a:solidFill>
          </a:endParaRPr>
        </a:p>
      </dgm:t>
    </dgm:pt>
    <dgm:pt modelId="{9ECC42F5-55D3-4BA2-846D-244BF561107F}" type="parTrans" cxnId="{C1161D8C-26C7-4243-8E2F-F09C3402545C}">
      <dgm:prSet/>
      <dgm:spPr/>
      <dgm:t>
        <a:bodyPr/>
        <a:lstStyle/>
        <a:p>
          <a:endParaRPr lang="ru-RU"/>
        </a:p>
      </dgm:t>
    </dgm:pt>
    <dgm:pt modelId="{8BF1F210-2F8C-48AE-B9BB-A312C7926833}" type="sibTrans" cxnId="{C1161D8C-26C7-4243-8E2F-F09C3402545C}">
      <dgm:prSet/>
      <dgm:spPr/>
      <dgm:t>
        <a:bodyPr/>
        <a:lstStyle/>
        <a:p>
          <a:endParaRPr lang="ru-RU"/>
        </a:p>
      </dgm:t>
    </dgm:pt>
    <dgm:pt modelId="{5AE7D8E8-3F2B-4C82-856D-40C9BF67D06C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0070C0"/>
              </a:solidFill>
            </a:rPr>
            <a:t>Издание профессионального журнала для учителей татарского языка </a:t>
          </a:r>
          <a:r>
            <a:rPr lang="ru-RU" sz="2000" b="1" dirty="0" smtClean="0">
              <a:solidFill>
                <a:srgbClr val="002060"/>
              </a:solidFill>
            </a:rPr>
            <a:t>«Мәгариф - Татар теле»</a:t>
          </a:r>
          <a:endParaRPr lang="ru-RU" sz="2000" b="1" dirty="0">
            <a:solidFill>
              <a:srgbClr val="002060"/>
            </a:solidFill>
          </a:endParaRPr>
        </a:p>
      </dgm:t>
    </dgm:pt>
    <dgm:pt modelId="{2B059D21-0A30-4D92-ADB8-434F532185B2}" type="parTrans" cxnId="{A67E3CED-8BB5-4CFC-954A-F3004DCA95BB}">
      <dgm:prSet/>
      <dgm:spPr/>
      <dgm:t>
        <a:bodyPr/>
        <a:lstStyle/>
        <a:p>
          <a:endParaRPr lang="ru-RU"/>
        </a:p>
      </dgm:t>
    </dgm:pt>
    <dgm:pt modelId="{04BF5F6D-7A06-4DD3-B856-A74DB5AA9736}" type="sibTrans" cxnId="{A67E3CED-8BB5-4CFC-954A-F3004DCA95BB}">
      <dgm:prSet/>
      <dgm:spPr/>
      <dgm:t>
        <a:bodyPr/>
        <a:lstStyle/>
        <a:p>
          <a:endParaRPr lang="ru-RU"/>
        </a:p>
      </dgm:t>
    </dgm:pt>
    <dgm:pt modelId="{F8BA6D2E-25BC-4E55-A245-E107A3D428CA}">
      <dgm:prSet custT="1"/>
      <dgm:spPr/>
      <dgm:t>
        <a:bodyPr/>
        <a:lstStyle/>
        <a:p>
          <a:pPr algn="just"/>
          <a:endParaRPr lang="ru-RU" sz="1600" b="1" dirty="0">
            <a:solidFill>
              <a:srgbClr val="002060"/>
            </a:solidFill>
          </a:endParaRPr>
        </a:p>
      </dgm:t>
    </dgm:pt>
    <dgm:pt modelId="{0AC8D728-E059-4970-B1B3-0173884D9621}" type="parTrans" cxnId="{4CD4C2B8-A11E-4237-B53E-4E87226681AD}">
      <dgm:prSet/>
      <dgm:spPr/>
      <dgm:t>
        <a:bodyPr/>
        <a:lstStyle/>
        <a:p>
          <a:endParaRPr lang="ru-RU"/>
        </a:p>
      </dgm:t>
    </dgm:pt>
    <dgm:pt modelId="{D9718FD6-E5EA-4938-A66D-2FEF3AB96432}" type="sibTrans" cxnId="{4CD4C2B8-A11E-4237-B53E-4E87226681AD}">
      <dgm:prSet/>
      <dgm:spPr/>
      <dgm:t>
        <a:bodyPr/>
        <a:lstStyle/>
        <a:p>
          <a:endParaRPr lang="ru-RU"/>
        </a:p>
      </dgm:t>
    </dgm:pt>
    <dgm:pt modelId="{C2AF441B-8029-495F-88DE-768FB3671D3A}" type="pres">
      <dgm:prSet presAssocID="{F87CD1AE-580A-4FBA-BE6D-8743783A4A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62758-3E63-4C2C-A7C4-519F8191B1CC}" type="pres">
      <dgm:prSet presAssocID="{F1B56284-51B9-4178-931F-CEBE0B19B331}" presName="composite" presStyleCnt="0"/>
      <dgm:spPr/>
    </dgm:pt>
    <dgm:pt modelId="{80E422D8-F4D1-4D0F-82CA-F430E43AB852}" type="pres">
      <dgm:prSet presAssocID="{F1B56284-51B9-4178-931F-CEBE0B19B3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64EAE-F2E4-4B1F-9E48-971622C3C2C9}" type="pres">
      <dgm:prSet presAssocID="{F1B56284-51B9-4178-931F-CEBE0B19B331}" presName="descendantText" presStyleLbl="alignAcc1" presStyleIdx="0" presStyleCnt="3" custScaleY="136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F18C-D9BB-48E9-B014-7B8B0F6D29BB}" type="pres">
      <dgm:prSet presAssocID="{BAC74844-A51B-4A3A-9908-834010CC0234}" presName="sp" presStyleCnt="0"/>
      <dgm:spPr/>
    </dgm:pt>
    <dgm:pt modelId="{6DB58D90-45AC-4194-B18B-0136F9E0A2C9}" type="pres">
      <dgm:prSet presAssocID="{12AD8186-A1BB-4EB9-AA70-CE1FE4008416}" presName="composite" presStyleCnt="0"/>
      <dgm:spPr/>
    </dgm:pt>
    <dgm:pt modelId="{14F27544-3B64-44FE-AD00-6E17B4F453E1}" type="pres">
      <dgm:prSet presAssocID="{12AD8186-A1BB-4EB9-AA70-CE1FE40084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136A8-C848-432E-8A4B-C4962898CD46}" type="pres">
      <dgm:prSet presAssocID="{12AD8186-A1BB-4EB9-AA70-CE1FE40084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26F35-E1BA-4C05-8C78-91BD7CB827E2}" type="pres">
      <dgm:prSet presAssocID="{DC5B4820-90AC-40A5-8989-D1BD9FBB828F}" presName="sp" presStyleCnt="0"/>
      <dgm:spPr/>
    </dgm:pt>
    <dgm:pt modelId="{1CD60990-CCEE-498D-BE90-61234BE8F853}" type="pres">
      <dgm:prSet presAssocID="{C9366642-3AA8-4737-B42B-261A760E13DB}" presName="composite" presStyleCnt="0"/>
      <dgm:spPr/>
    </dgm:pt>
    <dgm:pt modelId="{A162F0C8-1AEA-4EDC-BBC9-50BA4D2C3257}" type="pres">
      <dgm:prSet presAssocID="{C9366642-3AA8-4737-B42B-261A760E13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18F19-F4A2-4D06-92EC-B155EBE94549}" type="pres">
      <dgm:prSet presAssocID="{C9366642-3AA8-4737-B42B-261A760E13DB}" presName="descendantText" presStyleLbl="alignAcc1" presStyleIdx="2" presStyleCnt="3" custScaleY="135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D5C321-48A4-4C0D-89FA-092311E5C85D}" type="presOf" srcId="{6DA54516-8F66-4C13-AA4F-4A22FD9BCC4A}" destId="{94464EAE-F2E4-4B1F-9E48-971622C3C2C9}" srcOrd="0" destOrd="1" presId="urn:microsoft.com/office/officeart/2005/8/layout/chevron2"/>
    <dgm:cxn modelId="{C1161D8C-26C7-4243-8E2F-F09C3402545C}" srcId="{12AD8186-A1BB-4EB9-AA70-CE1FE4008416}" destId="{08323AF3-F31F-4F39-A17A-F13866901DDC}" srcOrd="2" destOrd="0" parTransId="{9ECC42F5-55D3-4BA2-846D-244BF561107F}" sibTransId="{8BF1F210-2F8C-48AE-B9BB-A312C7926833}"/>
    <dgm:cxn modelId="{9A68CF6F-3B69-47AE-B144-FA006FBCD941}" srcId="{F87CD1AE-580A-4FBA-BE6D-8743783A4A99}" destId="{F1B56284-51B9-4178-931F-CEBE0B19B331}" srcOrd="0" destOrd="0" parTransId="{DD507F4D-B5D6-4CD5-8C5D-5AA8FB3FF3D9}" sibTransId="{BAC74844-A51B-4A3A-9908-834010CC0234}"/>
    <dgm:cxn modelId="{4CD4C2B8-A11E-4237-B53E-4E87226681AD}" srcId="{C9366642-3AA8-4737-B42B-261A760E13DB}" destId="{F8BA6D2E-25BC-4E55-A245-E107A3D428CA}" srcOrd="2" destOrd="0" parTransId="{0AC8D728-E059-4970-B1B3-0173884D9621}" sibTransId="{D9718FD6-E5EA-4938-A66D-2FEF3AB96432}"/>
    <dgm:cxn modelId="{8E3B7845-4442-4AF4-BC8A-4318D525F3BB}" srcId="{F1B56284-51B9-4178-931F-CEBE0B19B331}" destId="{C2A74884-3BC4-4059-AE39-7A13DC22D7B4}" srcOrd="0" destOrd="0" parTransId="{3A545A6B-913E-489F-84F2-FE2739E59F89}" sibTransId="{85824B72-D8AC-440F-A8FD-3B08937F6630}"/>
    <dgm:cxn modelId="{6EF85C4F-1666-4B17-B9B0-CB87351E7C38}" srcId="{C9366642-3AA8-4737-B42B-261A760E13DB}" destId="{486E919D-5456-4466-85E5-FFA5FC8401B7}" srcOrd="0" destOrd="0" parTransId="{64CBC917-CCCD-41A4-B5B0-DBA6C0417147}" sibTransId="{60C2E22E-6E77-4026-B76A-B3079FB98528}"/>
    <dgm:cxn modelId="{45FBA9CA-509A-4A2B-A7A2-14331F39CB43}" srcId="{12AD8186-A1BB-4EB9-AA70-CE1FE4008416}" destId="{1B090AF6-600B-4AF3-9247-0907A0A6F21D}" srcOrd="1" destOrd="0" parTransId="{5A98DC8C-D9C0-4BF9-B7D8-2437E0E6237F}" sibTransId="{4DB7EEFA-E599-49BE-8D07-669374BBEA67}"/>
    <dgm:cxn modelId="{D2D5A2B3-F350-4F59-BD03-D12EAFE09C83}" type="presOf" srcId="{486E919D-5456-4466-85E5-FFA5FC8401B7}" destId="{E1218F19-F4A2-4D06-92EC-B155EBE94549}" srcOrd="0" destOrd="0" presId="urn:microsoft.com/office/officeart/2005/8/layout/chevron2"/>
    <dgm:cxn modelId="{3175692E-F903-44B8-9C04-4F47EA2812A6}" type="presOf" srcId="{F87CD1AE-580A-4FBA-BE6D-8743783A4A99}" destId="{C2AF441B-8029-495F-88DE-768FB3671D3A}" srcOrd="0" destOrd="0" presId="urn:microsoft.com/office/officeart/2005/8/layout/chevron2"/>
    <dgm:cxn modelId="{178A6D71-3650-489B-B925-BABD44F0C062}" type="presOf" srcId="{A568955A-DEA8-4846-931E-A8DA6052542B}" destId="{94464EAE-F2E4-4B1F-9E48-971622C3C2C9}" srcOrd="0" destOrd="5" presId="urn:microsoft.com/office/officeart/2005/8/layout/chevron2"/>
    <dgm:cxn modelId="{C18D0FB4-E838-4E4B-8E5B-777AEE364196}" srcId="{F87CD1AE-580A-4FBA-BE6D-8743783A4A99}" destId="{12AD8186-A1BB-4EB9-AA70-CE1FE4008416}" srcOrd="1" destOrd="0" parTransId="{7DE5E42F-682B-45B7-88C5-6411954589D3}" sibTransId="{DC5B4820-90AC-40A5-8989-D1BD9FBB828F}"/>
    <dgm:cxn modelId="{F3F0349B-BF63-4B4E-83CD-BDAB87850F7D}" type="presOf" srcId="{C2A74884-3BC4-4059-AE39-7A13DC22D7B4}" destId="{94464EAE-F2E4-4B1F-9E48-971622C3C2C9}" srcOrd="0" destOrd="0" presId="urn:microsoft.com/office/officeart/2005/8/layout/chevron2"/>
    <dgm:cxn modelId="{2ECDD628-A490-49BB-A8C0-26FE336B3991}" srcId="{F1B56284-51B9-4178-931F-CEBE0B19B331}" destId="{457C7128-4C24-414D-8563-B02A3B7712EC}" srcOrd="2" destOrd="0" parTransId="{58F2FFC8-2E7F-4260-AC5F-D521F1466CBE}" sibTransId="{FC87706E-4D8A-422A-BC53-F262B70AFD48}"/>
    <dgm:cxn modelId="{FD92BE6D-1564-4970-AC32-48AD41BB23B6}" srcId="{F1B56284-51B9-4178-931F-CEBE0B19B331}" destId="{A568955A-DEA8-4846-931E-A8DA6052542B}" srcOrd="5" destOrd="0" parTransId="{82B039A5-25EE-46C9-8A1F-99960BBB49D3}" sibTransId="{7EC6250B-09AB-4B58-844A-E3647209BBA6}"/>
    <dgm:cxn modelId="{063AFAC4-040B-4B4D-8D07-3F440242901B}" type="presOf" srcId="{469652CF-3CEF-4C16-8E77-57FC6C3CBC61}" destId="{94464EAE-F2E4-4B1F-9E48-971622C3C2C9}" srcOrd="0" destOrd="3" presId="urn:microsoft.com/office/officeart/2005/8/layout/chevron2"/>
    <dgm:cxn modelId="{8689D441-C142-4DC8-B310-04AD022733CE}" type="presOf" srcId="{457C7128-4C24-414D-8563-B02A3B7712EC}" destId="{94464EAE-F2E4-4B1F-9E48-971622C3C2C9}" srcOrd="0" destOrd="2" presId="urn:microsoft.com/office/officeart/2005/8/layout/chevron2"/>
    <dgm:cxn modelId="{EA250086-17DD-46D6-8201-524D4E60AB54}" type="presOf" srcId="{C9366642-3AA8-4737-B42B-261A760E13DB}" destId="{A162F0C8-1AEA-4EDC-BBC9-50BA4D2C3257}" srcOrd="0" destOrd="0" presId="urn:microsoft.com/office/officeart/2005/8/layout/chevron2"/>
    <dgm:cxn modelId="{A67E3CED-8BB5-4CFC-954A-F3004DCA95BB}" srcId="{C9366642-3AA8-4737-B42B-261A760E13DB}" destId="{5AE7D8E8-3F2B-4C82-856D-40C9BF67D06C}" srcOrd="1" destOrd="0" parTransId="{2B059D21-0A30-4D92-ADB8-434F532185B2}" sibTransId="{04BF5F6D-7A06-4DD3-B856-A74DB5AA9736}"/>
    <dgm:cxn modelId="{A51FC6BA-68D7-4C5B-8835-3453CAEF8E53}" srcId="{C9366642-3AA8-4737-B42B-261A760E13DB}" destId="{501DBD0F-B923-47BC-8872-DA98674A893F}" srcOrd="3" destOrd="0" parTransId="{038ED808-E16C-4F08-82C0-E6DDF07E06B3}" sibTransId="{0A92A1BD-F068-4B48-A850-D29E319B3BCB}"/>
    <dgm:cxn modelId="{0CDCA02F-11BB-45F1-B174-338F00E0D00C}" type="presOf" srcId="{501DBD0F-B923-47BC-8872-DA98674A893F}" destId="{E1218F19-F4A2-4D06-92EC-B155EBE94549}" srcOrd="0" destOrd="3" presId="urn:microsoft.com/office/officeart/2005/8/layout/chevron2"/>
    <dgm:cxn modelId="{16F28D4D-6B0F-4D52-B692-745137D0D539}" type="presOf" srcId="{F8BA6D2E-25BC-4E55-A245-E107A3D428CA}" destId="{E1218F19-F4A2-4D06-92EC-B155EBE94549}" srcOrd="0" destOrd="2" presId="urn:microsoft.com/office/officeart/2005/8/layout/chevron2"/>
    <dgm:cxn modelId="{7B076FC2-18C8-4B11-A68B-A47F4BFC3756}" type="presOf" srcId="{08323AF3-F31F-4F39-A17A-F13866901DDC}" destId="{37B136A8-C848-432E-8A4B-C4962898CD46}" srcOrd="0" destOrd="2" presId="urn:microsoft.com/office/officeart/2005/8/layout/chevron2"/>
    <dgm:cxn modelId="{2A3297CC-C7CB-4053-8F78-7D14AACD0D96}" type="presOf" srcId="{648C699F-CA8E-4478-8997-8869FCB84D46}" destId="{37B136A8-C848-432E-8A4B-C4962898CD46}" srcOrd="0" destOrd="0" presId="urn:microsoft.com/office/officeart/2005/8/layout/chevron2"/>
    <dgm:cxn modelId="{E2AA0661-A0B3-4DB7-B119-1BFC3F5A7004}" type="presOf" srcId="{12AD8186-A1BB-4EB9-AA70-CE1FE4008416}" destId="{14F27544-3B64-44FE-AD00-6E17B4F453E1}" srcOrd="0" destOrd="0" presId="urn:microsoft.com/office/officeart/2005/8/layout/chevron2"/>
    <dgm:cxn modelId="{A3D836C8-8D60-4959-AD93-0A062BF566E3}" type="presOf" srcId="{A47BF451-4F29-4BFE-BE7A-BF9494CA7C74}" destId="{94464EAE-F2E4-4B1F-9E48-971622C3C2C9}" srcOrd="0" destOrd="4" presId="urn:microsoft.com/office/officeart/2005/8/layout/chevron2"/>
    <dgm:cxn modelId="{815E9C47-E32F-4924-97B4-95727CB1904B}" type="presOf" srcId="{F1B56284-51B9-4178-931F-CEBE0B19B331}" destId="{80E422D8-F4D1-4D0F-82CA-F430E43AB852}" srcOrd="0" destOrd="0" presId="urn:microsoft.com/office/officeart/2005/8/layout/chevron2"/>
    <dgm:cxn modelId="{2621F003-CC65-44E9-BF23-8015047DC6AB}" srcId="{F1B56284-51B9-4178-931F-CEBE0B19B331}" destId="{469652CF-3CEF-4C16-8E77-57FC6C3CBC61}" srcOrd="3" destOrd="0" parTransId="{A0596EC8-749B-407B-B333-0381A4514857}" sibTransId="{A724277F-C8FC-48AA-8B4B-40EDA6CFEE4C}"/>
    <dgm:cxn modelId="{2F3EF993-5F2E-46B8-9AF5-9D2F6044420C}" srcId="{F1B56284-51B9-4178-931F-CEBE0B19B331}" destId="{6DA54516-8F66-4C13-AA4F-4A22FD9BCC4A}" srcOrd="1" destOrd="0" parTransId="{747F094E-07A1-474D-B1FB-8725B7EF1A07}" sibTransId="{6C315D92-70A6-4E3A-95D5-84F3D88C8A7D}"/>
    <dgm:cxn modelId="{4D513F65-05F2-401A-A46D-ABCF2D315F69}" type="presOf" srcId="{5AE7D8E8-3F2B-4C82-856D-40C9BF67D06C}" destId="{E1218F19-F4A2-4D06-92EC-B155EBE94549}" srcOrd="0" destOrd="1" presId="urn:microsoft.com/office/officeart/2005/8/layout/chevron2"/>
    <dgm:cxn modelId="{F116B2A4-B0BE-4442-9448-75E262B6AD74}" srcId="{F87CD1AE-580A-4FBA-BE6D-8743783A4A99}" destId="{C9366642-3AA8-4737-B42B-261A760E13DB}" srcOrd="2" destOrd="0" parTransId="{E4AE9E1C-2E9A-47B4-ADB7-A360BD5A7148}" sibTransId="{B480BF39-2661-463E-8EE8-6F4A49A1AB6F}"/>
    <dgm:cxn modelId="{A4EFFF67-94B6-45DC-AED7-90A6AE83A76E}" srcId="{12AD8186-A1BB-4EB9-AA70-CE1FE4008416}" destId="{648C699F-CA8E-4478-8997-8869FCB84D46}" srcOrd="0" destOrd="0" parTransId="{6766808C-A31C-46C5-840C-DB0531C0F59A}" sibTransId="{1878C2E2-9CCE-4D7B-9DE7-27E1FDB590AF}"/>
    <dgm:cxn modelId="{EA88CB09-7A9F-4975-B3D6-246C1052564F}" type="presOf" srcId="{1B090AF6-600B-4AF3-9247-0907A0A6F21D}" destId="{37B136A8-C848-432E-8A4B-C4962898CD46}" srcOrd="0" destOrd="1" presId="urn:microsoft.com/office/officeart/2005/8/layout/chevron2"/>
    <dgm:cxn modelId="{75AB28D2-1606-4927-8BC7-45F0FDC72784}" srcId="{F1B56284-51B9-4178-931F-CEBE0B19B331}" destId="{A47BF451-4F29-4BFE-BE7A-BF9494CA7C74}" srcOrd="4" destOrd="0" parTransId="{70906F2B-C0AC-4820-898D-2D64179717E1}" sibTransId="{0780520A-E152-4B6D-93FF-8BDDB4E79959}"/>
    <dgm:cxn modelId="{B14DBFAC-417E-4239-9C48-795C91968580}" type="presParOf" srcId="{C2AF441B-8029-495F-88DE-768FB3671D3A}" destId="{8FE62758-3E63-4C2C-A7C4-519F8191B1CC}" srcOrd="0" destOrd="0" presId="urn:microsoft.com/office/officeart/2005/8/layout/chevron2"/>
    <dgm:cxn modelId="{40BA73A3-20C7-4CF9-B098-EABD08E7F576}" type="presParOf" srcId="{8FE62758-3E63-4C2C-A7C4-519F8191B1CC}" destId="{80E422D8-F4D1-4D0F-82CA-F430E43AB852}" srcOrd="0" destOrd="0" presId="urn:microsoft.com/office/officeart/2005/8/layout/chevron2"/>
    <dgm:cxn modelId="{8F8E4C02-0729-442D-96E2-0053655FF15B}" type="presParOf" srcId="{8FE62758-3E63-4C2C-A7C4-519F8191B1CC}" destId="{94464EAE-F2E4-4B1F-9E48-971622C3C2C9}" srcOrd="1" destOrd="0" presId="urn:microsoft.com/office/officeart/2005/8/layout/chevron2"/>
    <dgm:cxn modelId="{E5388713-88CF-4AFB-96F8-E0955E8DAC6F}" type="presParOf" srcId="{C2AF441B-8029-495F-88DE-768FB3671D3A}" destId="{BA98F18C-D9BB-48E9-B014-7B8B0F6D29BB}" srcOrd="1" destOrd="0" presId="urn:microsoft.com/office/officeart/2005/8/layout/chevron2"/>
    <dgm:cxn modelId="{752D9E7F-370F-4547-BB35-ED24B9D459D9}" type="presParOf" srcId="{C2AF441B-8029-495F-88DE-768FB3671D3A}" destId="{6DB58D90-45AC-4194-B18B-0136F9E0A2C9}" srcOrd="2" destOrd="0" presId="urn:microsoft.com/office/officeart/2005/8/layout/chevron2"/>
    <dgm:cxn modelId="{E6B82BFD-2357-4516-B31D-F137F8F7DEF1}" type="presParOf" srcId="{6DB58D90-45AC-4194-B18B-0136F9E0A2C9}" destId="{14F27544-3B64-44FE-AD00-6E17B4F453E1}" srcOrd="0" destOrd="0" presId="urn:microsoft.com/office/officeart/2005/8/layout/chevron2"/>
    <dgm:cxn modelId="{755AD511-F3C6-4076-B5E6-0DD0D2071D43}" type="presParOf" srcId="{6DB58D90-45AC-4194-B18B-0136F9E0A2C9}" destId="{37B136A8-C848-432E-8A4B-C4962898CD46}" srcOrd="1" destOrd="0" presId="urn:microsoft.com/office/officeart/2005/8/layout/chevron2"/>
    <dgm:cxn modelId="{773B85E2-28D8-4CC9-8190-EFA11214EB54}" type="presParOf" srcId="{C2AF441B-8029-495F-88DE-768FB3671D3A}" destId="{4B026F35-E1BA-4C05-8C78-91BD7CB827E2}" srcOrd="3" destOrd="0" presId="urn:microsoft.com/office/officeart/2005/8/layout/chevron2"/>
    <dgm:cxn modelId="{81A4D6BE-5394-48BB-BF9B-1A07CD6FAA17}" type="presParOf" srcId="{C2AF441B-8029-495F-88DE-768FB3671D3A}" destId="{1CD60990-CCEE-498D-BE90-61234BE8F853}" srcOrd="4" destOrd="0" presId="urn:microsoft.com/office/officeart/2005/8/layout/chevron2"/>
    <dgm:cxn modelId="{5A32F535-E468-4CA5-B62B-F9852EBD9499}" type="presParOf" srcId="{1CD60990-CCEE-498D-BE90-61234BE8F853}" destId="{A162F0C8-1AEA-4EDC-BBC9-50BA4D2C3257}" srcOrd="0" destOrd="0" presId="urn:microsoft.com/office/officeart/2005/8/layout/chevron2"/>
    <dgm:cxn modelId="{F1C76B27-4CAE-4AFC-B369-31B1B5B4C2A5}" type="presParOf" srcId="{1CD60990-CCEE-498D-BE90-61234BE8F853}" destId="{E1218F19-F4A2-4D06-92EC-B155EBE945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A25942D2-DE62-4CAE-85D7-55135590BC6E}" type="datetimeFigureOut">
              <a:rPr lang="ru-RU" smtClean="0"/>
              <a:t>29.06.2016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4"/>
            <a:ext cx="2919413" cy="4953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F7846ECE-80A3-46BB-BFD1-6B0FF3974C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331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413" cy="49371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586273B2-F7A3-4E2F-B75C-DEAAACF6CDF6}" type="datetimeFigureOut">
              <a:rPr lang="ru-RU" smtClean="0"/>
              <a:t>29.06.2016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4"/>
            <a:ext cx="2919413" cy="493712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CC1C0A3B-7F96-4169-9F4B-8E83393F05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8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8C25-E196-4EB3-97E0-D3528C17731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9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8C25-E196-4EB3-97E0-D3528C17731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9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8C25-E196-4EB3-97E0-D3528C17731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9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8C25-E196-4EB3-97E0-D3528C17731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9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692C-B54B-44BA-8DF0-7EC85B6C26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3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CEB5-9A87-4A6B-8468-BB553760E1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1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B382-9E64-432D-8722-061C16FC82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0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924A-7BFF-4905-B031-F33875F23C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B2E-EB75-4C87-9883-51863D5A52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0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0263-73C3-454E-9F21-836FD2FF9A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AABA-FA5A-4944-940C-A8188472EE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8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E9FD-5F20-498F-BFF1-DB83567B69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48F1-1100-49AA-8C55-8E5014CA4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14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2598-C5ED-4528-9056-49C35A5F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E628-C5C7-4B60-B17A-B22C62CD71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9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9AD3-892C-4C65-BAE8-BFC7E526F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5D19-AF58-43B0-8B79-A99A238AC3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3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62B9-F1D8-449F-9FC6-F52FCC3258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67F5-858E-4E7B-8B08-27FEE6681E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B962-A47C-4BEB-95AC-027BCAA18A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E9A0-85AD-4505-B83A-02C4E308E7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76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0B38-B4C1-4A49-8FDA-76B1087917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3057-643D-461D-953C-DA18A034B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7411-696A-46F5-A752-A8AE8831E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3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AC75-28AA-4E63-9614-F81AFEB99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F8DC-6400-4DEE-9791-C00267FF7B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60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4982-9A40-46D5-9321-D11E2C77E2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1CCC-AFA9-4FDA-8B62-FC5E18386F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4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594B-4F16-46CA-9A34-FEB3166137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CE15-23C1-4D20-8AF6-D1309CBA7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13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0B96-47A8-4CBF-A2A0-FD1476AF31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89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E19D-129D-4572-B994-3C8142F481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28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B03-4096-4454-BF61-5E9CEE9EE9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50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681-D755-4142-AF39-EE6138540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29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A33F-189D-4105-8C69-59602BEA27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41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A0B0-5F00-42FA-AD14-B84030E780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5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0CDB-3BF6-42C4-8954-B8FDA4E072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0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EC02-9357-4EFC-A73B-1933E6C8D8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95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2BDB-0902-44C5-8223-07992BCA9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4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28A1-19E6-4130-8457-327A81F278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75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C8F9-BF40-471B-A36F-B5E884478B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18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091-577F-4E9B-9043-0352E77022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E3F7-1128-4875-AA41-DBD85F26B3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4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1F08-8878-497F-8A9B-E62B471927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52C1-831A-4CCB-8C70-CBC2D8F450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3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D3E0-CAC2-43BA-A173-F41E693394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8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8F-78AC-429B-9CF0-958DBE387F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6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C9AD-24F8-4220-8933-164AD0598C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1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52EA8965-349C-4DC0-9CF4-E2FF505EFE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7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408EE67E-BC8A-4832-8C6F-62AEF71DC4FE}" type="datetime1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29.06.2016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350472C7-F08E-4ADF-ADF4-B65F1AD3C712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6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7" indent="-34285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E831E53-DEC6-455D-85FB-2FD9AA99D7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34BB096-A1D2-4772-B995-D63A6434F8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4" y="4726432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6200" y="1493044"/>
            <a:ext cx="8934450" cy="1869281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преподавания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татарского языка и литературы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общеобразовательных организациях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Республики Татарстан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766371" y="3732264"/>
            <a:ext cx="4702175" cy="1512094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И.Р.Мухаметов </a:t>
            </a:r>
            <a:endParaRPr lang="ru-RU" sz="20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аместитель министра образования</a:t>
            </a:r>
          </a:p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науки Республики Татарстан</a:t>
            </a:r>
            <a:endParaRPr lang="ru-RU" sz="2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06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311425"/>
            <a:ext cx="6408712" cy="532133"/>
          </a:xfrm>
          <a:prstGeom prst="roundRect">
            <a:avLst>
              <a:gd name="adj" fmla="val 9406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Работа с кадрами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4738" y="1434820"/>
            <a:ext cx="3957222" cy="1013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МОДЕРНИЗАЦИЯ СИСТЕМЫ ПОДГОТОВКИ УЧИТЕЛЕЙ ТАТАРСКОГО ЯЗЫКА И ЛИТЕРАТУРЫ,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НАЧАЛЬНОЙ ШКОЛЫ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454779"/>
            <a:ext cx="4058768" cy="997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ОБНОВЛЕНИЕ СОДЕРЖАНИЯ КУРСОВ ПОВЫШЕНИЯ КВАЛИФИКАЦИИ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8958" y="2787774"/>
            <a:ext cx="1938388" cy="19386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ОБНОВЛЕНИЕ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ОБРАЗОВАТЕЛЬ-НЫХ ПРОГРАММ ПОДГОТОВКИ КАДРОВ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5984" y="2819930"/>
            <a:ext cx="2310465" cy="1906449"/>
          </a:xfrm>
          <a:prstGeom prst="roundRect">
            <a:avLst>
              <a:gd name="adj" fmla="val 19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srgbClr val="0070C0"/>
                </a:solidFill>
              </a:rPr>
              <a:t>РЕАЛИЗАЦИЯ ДВУХПРОФИЛЬНЫХ ПРОГРАММ: «ТАТАРСКИЙ ЯЗЫК, ЛИТЕРАТУРА И ДОШКОЛЬНОЕ ОБРАЗОВАНИЕ», «ТАТАР-СКИЙ ЯЗЫК, ЛИТЕРАТУРА И НАЧАЛЬНОЕ ОБРАЗОВАНИЕ»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97670" y="2857502"/>
            <a:ext cx="2029383" cy="1868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ПРОВЕДЕНИЕ МЕТОДИЧЕСКОЙ СЕРТИФИКАЦИИ УЧИТЕЛЕЙ ТАТАРСКОГО ЯЗЫКА И ЛИТЕРАТУРЫ,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НАЧАЛЬНОЙ ШКОЛЫ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500562" y="928676"/>
            <a:ext cx="2676464" cy="52610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268789" y="928676"/>
            <a:ext cx="2231773" cy="50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6" idx="0"/>
          </p:cNvCxnSpPr>
          <p:nvPr/>
        </p:nvCxnSpPr>
        <p:spPr>
          <a:xfrm rot="10800000" flipV="1">
            <a:off x="1228152" y="2500312"/>
            <a:ext cx="986394" cy="2874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6" idx="2"/>
            <a:endCxn id="15" idx="0"/>
          </p:cNvCxnSpPr>
          <p:nvPr/>
        </p:nvCxnSpPr>
        <p:spPr>
          <a:xfrm rot="16200000" flipH="1">
            <a:off x="7112128" y="2157267"/>
            <a:ext cx="405515" cy="994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653904" y="2833512"/>
            <a:ext cx="2029383" cy="1892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СОВЕРШЕНСТВОВА-НИЕ ПРОГРАММ ПОВЫШЕНИЯ КВАЛИФИКАЦИИ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214546" y="2500312"/>
            <a:ext cx="1197010" cy="342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2"/>
          </p:cNvCxnSpPr>
          <p:nvPr/>
        </p:nvCxnSpPr>
        <p:spPr>
          <a:xfrm rot="5400000">
            <a:off x="5978955" y="1995058"/>
            <a:ext cx="381525" cy="12953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447824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4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535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59025" y="245319"/>
            <a:ext cx="7429193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Привлечение и обучение </a:t>
            </a:r>
          </a:p>
          <a:p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молодых специалистов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956" y="450872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5" y="1639838"/>
            <a:ext cx="93211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по специальности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«Родной (татарский) язык и литература и иностранный (английский) язык»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2016 г. КФУ – 10 заявок; НГПУ – 4 заявки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t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рантовая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поддержка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молодых учителей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новый учитель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2015, 2016 гг. – 37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татарского языка и литературы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стали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обладателями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гранта.</a:t>
            </a: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138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21791" y="138975"/>
            <a:ext cx="7909789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Повышение квалификации учителей татарского языка и литературы в 2016 году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7060" y="450872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63638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19377"/>
              </p:ext>
            </p:extLst>
          </p:nvPr>
        </p:nvGraphicFramePr>
        <p:xfrm>
          <a:off x="1040168" y="1314795"/>
          <a:ext cx="7429194" cy="330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597"/>
                <a:gridCol w="3714597"/>
              </a:tblGrid>
              <a:tr h="7392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Образовательная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организация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учителей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3923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Казанский (Приволжский) федеральный университет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 чел.</a:t>
                      </a:r>
                      <a:endParaRPr lang="ru-RU" sz="2000" b="1" kern="1200" dirty="0">
                        <a:solidFill>
                          <a:srgbClr val="A824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9239">
                <a:tc>
                  <a:txBody>
                    <a:bodyPr/>
                    <a:lstStyle/>
                    <a:p>
                      <a:r>
                        <a:rPr lang="ru-RU" sz="2000" b="1" kern="1200" dirty="0" err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Набережночелнинский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государственный педагогический университет</a:t>
                      </a:r>
                      <a:endParaRPr lang="ru-RU" sz="20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709 чел.</a:t>
                      </a:r>
                      <a:endParaRPr lang="ru-RU" sz="2000" b="1" kern="1200" dirty="0">
                        <a:solidFill>
                          <a:srgbClr val="A824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923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Институт развития образования Республики Татарстан</a:t>
                      </a:r>
                      <a:endParaRPr lang="ru-RU" sz="20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чел.</a:t>
                      </a:r>
                      <a:endParaRPr lang="ru-RU" sz="2000" b="1" kern="1200" dirty="0">
                        <a:solidFill>
                          <a:srgbClr val="A824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93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9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1476375"/>
            <a:ext cx="8117531" cy="314760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I этап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– подготовка команды республиканских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тьюторов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 (100 человек)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II этап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– подготовка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тьюторов в каждой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школе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III этап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– обучение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всех городских учителей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IV этап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– обучение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всех учителей республики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068" y="137517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Методическая сертификация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учителей татарского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языка</a:t>
            </a:r>
          </a:p>
          <a:p>
            <a:pPr algn="ctr"/>
            <a:r>
              <a:rPr lang="ru-RU" sz="2400" b="1" i="1" dirty="0">
                <a:solidFill>
                  <a:srgbClr val="A8246F"/>
                </a:solidFill>
                <a:ea typeface="Calibri"/>
                <a:cs typeface="Times New Roman"/>
              </a:rPr>
              <a:t>Срок исполнения – 2016-2017 годы</a:t>
            </a: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7060" y="450872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83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AutoShape 2" descr="http://%D1%88%D1%83%D1%80%D1%81%D0%BA%D0%BE%D0%BB.%D1%80%D1%84/wp-content/uploads/2015/09/reforma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AutoShape 4" descr="http://%D1%88%D1%83%D1%80%D1%81%D0%BA%D0%BE%D0%BB.%D1%80%D1%84/wp-content/uploads/2015/09/reforma_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6" descr="http://&amp;shcy;&amp;ucy;&amp;rcy;&amp;scy;&amp;kcy;&amp;ocy;&amp;lcy;.&amp;rcy;&amp;fcy;/wp-content/uploads/2015/09/reforma_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3" y="34420"/>
            <a:ext cx="8100392" cy="954075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новых УМК по татарскому языку </a:t>
            </a:r>
            <a:endParaRPr lang="ru-RU" alt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alt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 </a:t>
            </a:r>
            <a:r>
              <a:rPr lang="ru-RU" altLang="ru-RU" sz="2800" b="1" kern="0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ФГОС</a:t>
            </a: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85720" y="1070141"/>
            <a:ext cx="8599200" cy="233910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3" indent="-285743" algn="just" defTabSz="91440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000" b="1" dirty="0">
                <a:solidFill>
                  <a:srgbClr val="A8246F"/>
                </a:solidFill>
                <a:cs typeface="Times New Roman" panose="02020603050405020304" pitchFamily="18" charset="0"/>
              </a:rPr>
              <a:t>64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учебника по татарскому языку и литературе включены в федеральный </a:t>
            </a: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перечень</a:t>
            </a:r>
          </a:p>
          <a:p>
            <a:pPr marL="285743" indent="-285743" algn="just" defTabSz="91440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</a:pPr>
            <a:endParaRPr lang="ru-RU" sz="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285743" indent="-285743" algn="just" defTabSz="91440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000" b="1" dirty="0">
                <a:solidFill>
                  <a:srgbClr val="A8246F"/>
                </a:solidFill>
                <a:cs typeface="Times New Roman" panose="02020603050405020304" pitchFamily="18" charset="0"/>
              </a:rPr>
              <a:t>24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учебника имеют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положительные заключения 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и готовы для внесения в федеральный перечень учебников</a:t>
            </a:r>
            <a:endParaRPr lang="tt-RU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 defTabSz="91440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91440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43" indent="-285743" algn="just" defTabSz="91440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1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4" descr="C:\Users\Мусина\Desktop\Голназ\фотки дәреслекләр\IMG_1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846" y="2805559"/>
            <a:ext cx="2385774" cy="1766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Мусина\Desktop\Голназ\фотки дәреслекләр\IMG_1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823" y="2809716"/>
            <a:ext cx="2464201" cy="176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3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8662" y="-18"/>
            <a:ext cx="80010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Усиление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учебно-методического, ресурсного, информационного  сопровождения преподавания татарского языка и литературы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1598169"/>
              </p:ext>
            </p:extLst>
          </p:nvPr>
        </p:nvGraphicFramePr>
        <p:xfrm>
          <a:off x="431540" y="1224469"/>
          <a:ext cx="8280920" cy="356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009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1438659"/>
            <a:ext cx="8136903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5">
              <a:defRPr/>
            </a:pPr>
            <a:endParaRPr lang="ru-RU" sz="44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6" y="238327"/>
            <a:ext cx="91078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Мониторинговые исследования,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ЕРТ по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татарскому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языку</a:t>
            </a:r>
          </a:p>
          <a:p>
            <a:pPr algn="ctr"/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ru-RU" dirty="0"/>
              <a:t> 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1045498"/>
              </p:ext>
            </p:extLst>
          </p:nvPr>
        </p:nvGraphicFramePr>
        <p:xfrm>
          <a:off x="652251" y="1823376"/>
          <a:ext cx="8139324" cy="342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02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1438659"/>
            <a:ext cx="8136903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5">
              <a:defRPr/>
            </a:pPr>
            <a:endParaRPr lang="ru-RU" sz="44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5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869" y="73164"/>
            <a:ext cx="868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Сравнительные данные ЕРТ </a:t>
            </a:r>
          </a:p>
          <a:p>
            <a:pPr algn="ctr"/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2014 - 2016 годы </a:t>
            </a:r>
            <a:endParaRPr lang="ru-RU" sz="3200" b="1" dirty="0" smtClean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ru-RU" sz="16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ru-RU" dirty="0"/>
              <a:t> 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01598"/>
              </p:ext>
            </p:extLst>
          </p:nvPr>
        </p:nvGraphicFramePr>
        <p:xfrm>
          <a:off x="281940" y="1304925"/>
          <a:ext cx="8542020" cy="31077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9720"/>
                <a:gridCol w="762000"/>
                <a:gridCol w="937260"/>
                <a:gridCol w="883920"/>
                <a:gridCol w="982980"/>
                <a:gridCol w="792480"/>
                <a:gridCol w="815340"/>
                <a:gridCol w="784860"/>
                <a:gridCol w="1013460"/>
              </a:tblGrid>
              <a:tr h="4985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Средняя оценка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Средний балл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468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2014 год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2015 год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2016 год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Δ 2015-2016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2014 год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2015 год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2016 год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Δ 2015-2016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450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Республика Татарстан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A8246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3,86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A8246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3,56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A8246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3,79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A8246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0,23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A8246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69,50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A8246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60,71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A8246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67,02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A8246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6,31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46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" y="7852"/>
            <a:ext cx="9142358" cy="513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6" y="186390"/>
            <a:ext cx="618434" cy="61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0671"/>
            <a:ext cx="9139237" cy="5616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Сравнительные данные 2014-2016 гг.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796507"/>
              </p:ext>
            </p:extLst>
          </p:nvPr>
        </p:nvGraphicFramePr>
        <p:xfrm>
          <a:off x="175317" y="1118746"/>
          <a:ext cx="4171951" cy="354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213636"/>
              </p:ext>
            </p:extLst>
          </p:nvPr>
        </p:nvGraphicFramePr>
        <p:xfrm>
          <a:off x="4474369" y="1136650"/>
          <a:ext cx="4250532" cy="351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33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" y="7852"/>
            <a:ext cx="9142358" cy="513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6" y="186390"/>
            <a:ext cx="618434" cy="61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0671"/>
            <a:ext cx="9139237" cy="5616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Средний процент выполнения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74957307"/>
              </p:ext>
            </p:extLst>
          </p:nvPr>
        </p:nvGraphicFramePr>
        <p:xfrm>
          <a:off x="1182223" y="758237"/>
          <a:ext cx="6804269" cy="394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47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1438659"/>
            <a:ext cx="8136903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5">
              <a:defRPr/>
            </a:pPr>
            <a:endParaRPr lang="ru-RU" sz="44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" y="-100309"/>
            <a:ext cx="8980552" cy="755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6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mirova\Desktop\na.saj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84" y="1264481"/>
            <a:ext cx="2702566" cy="2161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0375" y="3640455"/>
            <a:ext cx="3844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Выездная Коллегия 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национальному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образованию 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Агрызском муниципальном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районе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2451" y="3564255"/>
            <a:ext cx="4781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ыездное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заседание Комитета Государственного Совета Республики Татарстан по образованию, культуре, науке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национальным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вопросам в Казани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2" name="Picture 2" descr="C:\Windows\system32\config\systemprofile\Desktop\агры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1" y="1000858"/>
            <a:ext cx="3663950" cy="2597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омитет рассмотрел вопросы исполнения законодательства о язы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омитет рассмотрел вопросы исполнения законодательства о язы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://www.gossov.tatarstan.ru/caches/resizepic2/a_news-3752_pic.jpg250-167-255255255-center-center-resized-0146046947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Windows\system32\config\systemprofile\Desktop\ГОССОВ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91" y="1000858"/>
            <a:ext cx="3771900" cy="259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31521" y="30486"/>
            <a:ext cx="8386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Обсуждение актуальных тем по изучению, сохранению  </a:t>
            </a:r>
          </a:p>
          <a:p>
            <a:pPr algn="ctr"/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и развитию государственных языков в Республике Татарстан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7" name="Picture 2" descr="C:\Users\Afanaseva\Desktop\са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55077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0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489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3" name="AutoShape 2" descr="http://%D1%88%D1%83%D1%80%D1%81%D0%BA%D0%BE%D0%BB.%D1%80%D1%84/wp-content/uploads/2015/09/reforma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http://%D1%88%D1%83%D1%80%D1%81%D0%BA%D0%BE%D0%BB.%D1%80%D1%84/wp-content/uploads/2015/09/reforma_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http://&amp;shcy;&amp;ucy;&amp;rcy;&amp;scy;&amp;kcy;&amp;ocy;&amp;lcy;.&amp;rcy;&amp;fcy;/wp-content/uploads/2015/09/reforma_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61493" y="64900"/>
            <a:ext cx="8100392" cy="1077186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Развитие </a:t>
            </a:r>
          </a:p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профессионального </a:t>
            </a: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мастерства педагогов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91298"/>
              </p:ext>
            </p:extLst>
          </p:nvPr>
        </p:nvGraphicFramePr>
        <p:xfrm>
          <a:off x="155576" y="1208283"/>
          <a:ext cx="8665232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5232"/>
              </a:tblGrid>
              <a:tr h="3086100"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2000" b="1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Профессиональный конкурс </a:t>
                      </a:r>
                      <a:r>
                        <a:rPr lang="ru-RU" sz="2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«Учитель года»</a:t>
                      </a:r>
                    </a:p>
                    <a:p>
                      <a:pPr marL="457200" marR="0" indent="-457200" algn="just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Всероссийский мастер-класс учителей родного языка и литературы </a:t>
                      </a:r>
                      <a:r>
                        <a:rPr lang="ru-RU" sz="2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Туган</a:t>
                      </a:r>
                      <a:r>
                        <a:rPr lang="ru-RU" sz="2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тел»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457200" marR="0" indent="-457200" algn="just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Грантовая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поддержка в рамках приоритетного национального проекта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«Образование»</a:t>
                      </a:r>
                    </a:p>
                    <a:p>
                      <a:pPr marL="457200" marR="0" indent="-457200" algn="just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Республиканские гранты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«Учитель-эксперт»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«Учитель-наставник»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«Учитель-мастер»</a:t>
                      </a:r>
                      <a:r>
                        <a:rPr lang="ru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«Наш новый учитель»</a:t>
                      </a:r>
                      <a:endParaRPr lang="ru-RU" sz="24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2000" b="1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194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1438659"/>
            <a:ext cx="8136903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5">
              <a:defRPr/>
            </a:pPr>
            <a:endParaRPr lang="ru-RU" sz="44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4859" y="269546"/>
            <a:ext cx="8572500" cy="43142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Конкурсы профессионального мастерства</a:t>
            </a:r>
            <a:r>
              <a:rPr lang="ru-RU" sz="2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139" y="3486251"/>
            <a:ext cx="3914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Лауреат республиканского конкурса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«Лучший учитель Республики Татарстан» 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–  учитель  Лицея г. Иннополис </a:t>
            </a:r>
          </a:p>
          <a:p>
            <a:pPr algn="just"/>
            <a:r>
              <a:rPr lang="ru-RU" sz="16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Рамиль Рашитович</a:t>
            </a:r>
            <a:r>
              <a:rPr lang="ru-RU" sz="1600" b="1" dirty="0">
                <a:solidFill>
                  <a:srgbClr val="A8246F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A8246F"/>
                </a:solidFill>
                <a:cs typeface="Times New Roman" panose="02020603050405020304" pitchFamily="18" charset="0"/>
              </a:rPr>
              <a:t>Гайнуллин</a:t>
            </a:r>
            <a:endParaRPr lang="ru-RU" sz="1600" b="1" dirty="0">
              <a:solidFill>
                <a:srgbClr val="A8246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7890" y="3486251"/>
            <a:ext cx="46599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Победитель Всероссийского конкурса мастер-классов учителей родных языков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«Туган тел» 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– учитель СОШ № 39</a:t>
            </a: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Вахитовского </a:t>
            </a: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района г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 Казани </a:t>
            </a:r>
          </a:p>
          <a:p>
            <a:pPr algn="just"/>
            <a:r>
              <a:rPr lang="ru-RU" sz="1600" b="1" dirty="0" err="1" smtClean="0">
                <a:solidFill>
                  <a:srgbClr val="A8246F"/>
                </a:solidFill>
                <a:cs typeface="Times New Roman" panose="02020603050405020304" pitchFamily="18" charset="0"/>
              </a:rPr>
              <a:t>Суюмбика</a:t>
            </a:r>
            <a:r>
              <a:rPr lang="ru-RU" sz="16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A8246F"/>
                </a:solidFill>
                <a:cs typeface="Times New Roman" panose="02020603050405020304" pitchFamily="18" charset="0"/>
              </a:rPr>
              <a:t>Мидхатовна</a:t>
            </a:r>
            <a:r>
              <a:rPr lang="ru-RU" sz="16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A8246F"/>
                </a:solidFill>
                <a:cs typeface="Times New Roman" panose="02020603050405020304" pitchFamily="18" charset="0"/>
              </a:rPr>
              <a:t>Салихова</a:t>
            </a:r>
            <a:endParaRPr lang="ru-RU" sz="1600" b="1" dirty="0" smtClean="0">
              <a:solidFill>
                <a:srgbClr val="A8246F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C:\Windows\system32\config\systemprofile\Desktop\мастер-клас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05" y="929941"/>
            <a:ext cx="3366135" cy="2422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http://mon.tatarstan.ru/rus/file/news/28_5769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://mon.tatarstan.ru/rus/file/news/28_57699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9" y="993055"/>
            <a:ext cx="3637889" cy="2243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25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3" name="AutoShape 2" descr="http://%D1%88%D1%83%D1%80%D1%81%D0%BA%D0%BE%D0%BB.%D1%80%D1%84/wp-content/uploads/2015/09/reforma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http://%D1%88%D1%83%D1%80%D1%81%D0%BA%D0%BE%D0%BB.%D1%80%D1%84/wp-content/uploads/2015/09/reforma_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http://&amp;shcy;&amp;ucy;&amp;rcy;&amp;scy;&amp;kcy;&amp;ocy;&amp;lcy;.&amp;rcy;&amp;fcy;/wp-content/uploads/2015/09/reforma_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31012" y="64900"/>
            <a:ext cx="8100392" cy="954077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alt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профессионального мастерства </a:t>
            </a:r>
          </a:p>
          <a:p>
            <a:pPr algn="ctr"/>
            <a:r>
              <a:rPr lang="ru-RU" alt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татарского языка и литературы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80650"/>
              </p:ext>
            </p:extLst>
          </p:nvPr>
        </p:nvGraphicFramePr>
        <p:xfrm>
          <a:off x="306704" y="1177201"/>
          <a:ext cx="8515351" cy="340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3799"/>
                <a:gridCol w="1488632"/>
                <a:gridCol w="1092920"/>
              </a:tblGrid>
              <a:tr h="35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Поощрение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96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 рамках приоритетного национального проекта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«Образование»</a:t>
                      </a: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 учителей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2015 год</a:t>
                      </a:r>
                      <a:r>
                        <a:rPr lang="ru-RU" sz="2000" b="1" dirty="0" smtClean="0">
                          <a:solidFill>
                            <a:srgbClr val="A8246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4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 рамках </a:t>
                      </a:r>
                      <a:r>
                        <a:rPr lang="ru-RU" sz="2000" b="1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грантовой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поддержки профессионального роста учителей школ республики об общего количества победителей грантов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«Учитель - эксперт»</a:t>
                      </a: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23 %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66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 рамках </a:t>
                      </a:r>
                      <a:r>
                        <a:rPr lang="ru-RU" sz="2000" b="1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грантовой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поддержки профессионального роста учителей школ республики об общего количества победителей грантов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«Учитель - наставник»</a:t>
                      </a:r>
                      <a:endParaRPr lang="ru-RU" sz="2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16 %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2016 год</a:t>
                      </a:r>
                      <a:r>
                        <a:rPr lang="ru-RU" sz="2000" b="1" dirty="0" smtClean="0">
                          <a:solidFill>
                            <a:srgbClr val="A8246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A8246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20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32494852"/>
              </p:ext>
            </p:extLst>
          </p:nvPr>
        </p:nvGraphicFramePr>
        <p:xfrm>
          <a:off x="431540" y="1203598"/>
          <a:ext cx="8280920" cy="356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/>
          <p:nvPr/>
        </p:nvSpPr>
        <p:spPr>
          <a:xfrm>
            <a:off x="642910" y="-18"/>
            <a:ext cx="85725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Усиление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учебно-методического, ресурсного,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информационного  сопровождения преподавания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татарского языка и литературы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14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1438659"/>
            <a:ext cx="8136903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5">
              <a:defRPr/>
            </a:pPr>
            <a:endParaRPr lang="ru-RU" sz="44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5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427" y="3657600"/>
            <a:ext cx="874204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Дистанционный этап 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12 тысяч участников из 37 регионов России и 13 зарубежных стран</a:t>
            </a:r>
          </a:p>
          <a:p>
            <a:pPr algn="just"/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Заключительный этап 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500 школьников и студентов из 24 субъектов Российской Федерации и 12 зарубежных стран</a:t>
            </a:r>
            <a:endParaRPr lang="ru-RU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04" y="1166225"/>
            <a:ext cx="7915275" cy="747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Международная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олимпиада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татарскому языку </a:t>
            </a:r>
          </a:p>
          <a:p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9" y="1189437"/>
            <a:ext cx="3176392" cy="2380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://mon.tatarstan.ru/file/photoreport/view_660958_9564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2" y="1272539"/>
            <a:ext cx="2983288" cy="2223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1438659"/>
            <a:ext cx="8136903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5">
              <a:defRPr/>
            </a:pPr>
            <a:endParaRPr lang="ru-RU" sz="44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5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mon.tatarstan.ru/file/photoreport/view_659304_9491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32" y="1918331"/>
            <a:ext cx="3359314" cy="2361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on.tatarstan.ru/file/photoreport/view_659304_9491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37" y="1918331"/>
            <a:ext cx="3359314" cy="2352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" y="140970"/>
            <a:ext cx="8391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Всероссийский конкурс юных поэтов и писателей </a:t>
            </a: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Илһам</a:t>
            </a: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2 877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работ из РТ и 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14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субъектов РФ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69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3" name="AutoShape 2" descr="http://%D1%88%D1%83%D1%80%D1%81%D0%BA%D0%BE%D0%BB.%D1%80%D1%84/wp-content/uploads/2015/09/reforma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http://%D1%88%D1%83%D1%80%D1%81%D0%BA%D0%BE%D0%BB.%D1%80%D1%84/wp-content/uploads/2015/09/reforma_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http://&amp;shcy;&amp;ucy;&amp;rcy;&amp;scy;&amp;kcy;&amp;ocy;&amp;lcy;.&amp;rcy;&amp;fcy;/wp-content/uploads/2015/09/reforma_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61493" y="64900"/>
            <a:ext cx="8100392" cy="1446518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Республиканские научно-практические конференции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(</a:t>
            </a:r>
            <a:r>
              <a:rPr lang="ru-RU" alt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более 20 тыс. участников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)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87316"/>
              </p:ext>
            </p:extLst>
          </p:nvPr>
        </p:nvGraphicFramePr>
        <p:xfrm>
          <a:off x="155576" y="1634527"/>
          <a:ext cx="858837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8374"/>
              </a:tblGrid>
              <a:tr h="2865595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t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«Гаяз Исхакый укулары»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t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«Каюм Насыйри укулары»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t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«Туфан Миңнуллин укулары»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t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«Туган телем – шагыйрьләр теле»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t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«Ризаэддин Фәхретдин укулары»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t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«Шәҗәрәләр – нәсел агачы»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t-RU" sz="2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«Ибраһим Хәлфин укулары» и др.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tt-RU" sz="2400" b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999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1438659"/>
            <a:ext cx="8136903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5">
              <a:defRPr/>
            </a:pPr>
            <a:endParaRPr lang="ru-RU" sz="44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5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943020" y="68586"/>
            <a:ext cx="7920880" cy="1370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291" y="1076325"/>
            <a:ext cx="8231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ea typeface="Calibri"/>
              <a:cs typeface="Times New Roman"/>
            </a:endParaRPr>
          </a:p>
          <a:p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Категории участников:</a:t>
            </a:r>
          </a:p>
          <a:p>
            <a:pPr marL="266700" indent="-2667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3-6 лет </a:t>
            </a:r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(дошкольный возраст)</a:t>
            </a:r>
            <a:endParaRPr lang="ru-RU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66700" indent="-2667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7-11 </a:t>
            </a:r>
            <a:r>
              <a:rPr lang="ru-RU" sz="2400" b="1" dirty="0">
                <a:solidFill>
                  <a:srgbClr val="A8246F"/>
                </a:solidFill>
                <a:cs typeface="Times New Roman" panose="02020603050405020304" pitchFamily="18" charset="0"/>
              </a:rPr>
              <a:t>лет 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(младший школьный возраст</a:t>
            </a:r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66700" indent="-2667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12-14 </a:t>
            </a:r>
            <a:r>
              <a:rPr lang="ru-RU" sz="2400" b="1" dirty="0">
                <a:solidFill>
                  <a:srgbClr val="A8246F"/>
                </a:solidFill>
                <a:cs typeface="Times New Roman" panose="02020603050405020304" pitchFamily="18" charset="0"/>
              </a:rPr>
              <a:t>лет 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(средний школьный возраст</a:t>
            </a:r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66700" indent="-2667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15-17 </a:t>
            </a:r>
            <a:r>
              <a:rPr lang="ru-RU" sz="2400" b="1" dirty="0">
                <a:solidFill>
                  <a:srgbClr val="A8246F"/>
                </a:solidFill>
                <a:cs typeface="Times New Roman" panose="02020603050405020304" pitchFamily="18" charset="0"/>
              </a:rPr>
              <a:t>лет 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(старший школьный возраст</a:t>
            </a:r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 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290" y="76390"/>
            <a:ext cx="8231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Республиканский театральный 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фестиваль-конкурс </a:t>
            </a:r>
            <a:r>
              <a:rPr lang="ru-RU" sz="32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Сайяр</a:t>
            </a:r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spasibosb.name/media/v/depositphotos_20667971_l-2015_news_ba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91" y="3357567"/>
            <a:ext cx="1285847" cy="12858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2138" y="3439914"/>
            <a:ext cx="68569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Дата проведения </a:t>
            </a:r>
            <a:endParaRPr lang="ru-RU" sz="2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I полугодие </a:t>
            </a:r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2016-2017 учебного 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23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9" y="1438660"/>
            <a:ext cx="8136903" cy="769437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914333">
              <a:defRPr/>
            </a:pPr>
            <a:endParaRPr lang="ru-RU" sz="44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28596" y="-27383"/>
            <a:ext cx="8569181" cy="1015663"/>
          </a:xfrm>
          <a:prstGeom prst="rect">
            <a:avLst/>
          </a:prstGeom>
          <a:extLst/>
        </p:spPr>
        <p:txBody>
          <a:bodyPr vert="horz" lIns="91438" tIns="45719" rIns="91438" bIns="45719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Летние профильные языковые смены</a:t>
            </a:r>
          </a:p>
          <a:p>
            <a:pPr algn="ctr">
              <a:spcBef>
                <a:spcPct val="0"/>
              </a:spcBef>
            </a:pPr>
            <a:endParaRPr lang="ru-RU" alt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501" y="579711"/>
            <a:ext cx="1945235" cy="135421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70C0"/>
                </a:solidFill>
                <a:latin typeface="Calibri" pitchFamily="34" charset="0"/>
              </a:rPr>
              <a:t>Лагерь </a:t>
            </a:r>
            <a:r>
              <a:rPr lang="ru-RU" sz="1400" b="1" i="1" dirty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1400" b="1" i="1" dirty="0" err="1">
                <a:solidFill>
                  <a:srgbClr val="002060"/>
                </a:solidFill>
                <a:latin typeface="Calibri" pitchFamily="34" charset="0"/>
              </a:rPr>
              <a:t>Дуслык</a:t>
            </a:r>
            <a:r>
              <a:rPr lang="ru-RU" sz="1400" b="1" i="1" dirty="0">
                <a:solidFill>
                  <a:srgbClr val="002060"/>
                </a:solidFill>
                <a:latin typeface="Calibri" pitchFamily="34" charset="0"/>
              </a:rPr>
              <a:t>»</a:t>
            </a:r>
            <a:r>
              <a:rPr lang="ru-RU" sz="1400" b="1" i="1" dirty="0">
                <a:solidFill>
                  <a:srgbClr val="0070C0"/>
                </a:solidFill>
                <a:latin typeface="Calibri" pitchFamily="34" charset="0"/>
              </a:rPr>
              <a:t>, Высокогорский район (</a:t>
            </a:r>
            <a:r>
              <a:rPr lang="ru-RU" sz="1400" b="1" i="1" dirty="0">
                <a:solidFill>
                  <a:srgbClr val="A8246F"/>
                </a:solidFill>
                <a:latin typeface="Calibri" pitchFamily="34" charset="0"/>
              </a:rPr>
              <a:t>470 </a:t>
            </a:r>
            <a:r>
              <a:rPr lang="ru-RU" sz="1400" b="1" i="1" dirty="0">
                <a:solidFill>
                  <a:srgbClr val="0070C0"/>
                </a:solidFill>
                <a:latin typeface="Calibri" pitchFamily="34" charset="0"/>
              </a:rPr>
              <a:t>чел.)</a:t>
            </a:r>
          </a:p>
          <a:p>
            <a:pPr algn="ctr">
              <a:defRPr/>
            </a:pP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1207" y="581510"/>
            <a:ext cx="2315107" cy="221598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rgbClr val="0070C0"/>
                </a:solidFill>
                <a:latin typeface="Calibri" pitchFamily="34" charset="0"/>
              </a:rPr>
              <a:t>Лагерь </a:t>
            </a:r>
            <a:r>
              <a:rPr lang="ru-RU" sz="1400" b="1" i="1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1400" b="1" i="1" dirty="0" err="1" smtClean="0">
                <a:solidFill>
                  <a:srgbClr val="002060"/>
                </a:solidFill>
                <a:latin typeface="Calibri" pitchFamily="34" charset="0"/>
              </a:rPr>
              <a:t>Бүләк</a:t>
            </a:r>
            <a:r>
              <a:rPr lang="ru-RU" sz="1400" b="1" i="1" dirty="0" smtClean="0">
                <a:solidFill>
                  <a:srgbClr val="002060"/>
                </a:solidFill>
                <a:latin typeface="Calibri" pitchFamily="34" charset="0"/>
              </a:rPr>
              <a:t>»</a:t>
            </a:r>
            <a:r>
              <a:rPr lang="ru-RU" sz="1400" b="1" i="1" dirty="0" smtClean="0">
                <a:solidFill>
                  <a:srgbClr val="0070C0"/>
                </a:solidFill>
                <a:latin typeface="Calibri" pitchFamily="34" charset="0"/>
              </a:rPr>
              <a:t>,</a:t>
            </a:r>
            <a:r>
              <a:rPr lang="ru-RU" sz="14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Calibri" pitchFamily="34" charset="0"/>
              </a:rPr>
              <a:t>Актанышский район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ru-RU" sz="1400" b="1" i="1" dirty="0" smtClean="0">
                <a:solidFill>
                  <a:srgbClr val="A8246F"/>
                </a:solidFill>
                <a:latin typeface="Calibri" pitchFamily="34" charset="0"/>
              </a:rPr>
              <a:t>200</a:t>
            </a:r>
            <a:r>
              <a:rPr lang="ru-RU" sz="1400" b="1" i="1" dirty="0" smtClean="0">
                <a:solidFill>
                  <a:srgbClr val="0070C0"/>
                </a:solidFill>
                <a:latin typeface="Calibri" pitchFamily="34" charset="0"/>
              </a:rPr>
              <a:t> чел.)</a:t>
            </a:r>
          </a:p>
          <a:p>
            <a:pPr algn="ctr">
              <a:defRPr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6896" y="590645"/>
            <a:ext cx="2309682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70C0"/>
                </a:solidFill>
                <a:latin typeface="Calibri" pitchFamily="34" charset="0"/>
              </a:rPr>
              <a:t>Лагерь </a:t>
            </a:r>
            <a:r>
              <a:rPr lang="ru-RU" sz="1400" b="1" i="1" dirty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1400" b="1" i="1" dirty="0" err="1">
                <a:solidFill>
                  <a:srgbClr val="002060"/>
                </a:solidFill>
                <a:latin typeface="Calibri" pitchFamily="34" charset="0"/>
              </a:rPr>
              <a:t>Агыйдел</a:t>
            </a:r>
            <a:r>
              <a:rPr lang="ru-RU" sz="1400" b="1" i="1" dirty="0">
                <a:solidFill>
                  <a:srgbClr val="002060"/>
                </a:solidFill>
                <a:latin typeface="Calibri" pitchFamily="34" charset="0"/>
              </a:rPr>
              <a:t>»</a:t>
            </a:r>
            <a:r>
              <a:rPr lang="ru-RU" sz="1400" b="1" i="1" dirty="0">
                <a:solidFill>
                  <a:srgbClr val="0070C0"/>
                </a:solidFill>
                <a:latin typeface="Calibri" pitchFamily="34" charset="0"/>
              </a:rPr>
              <a:t>,</a:t>
            </a:r>
            <a:r>
              <a:rPr lang="ru-RU" sz="1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70C0"/>
                </a:solidFill>
                <a:latin typeface="Calibri" pitchFamily="34" charset="0"/>
              </a:rPr>
              <a:t>Актанышский район </a:t>
            </a:r>
            <a:endParaRPr lang="ru-RU" sz="1400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400" b="1" i="1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ru-RU" sz="1400" b="1" i="1" dirty="0">
                <a:solidFill>
                  <a:srgbClr val="A8246F"/>
                </a:solidFill>
                <a:latin typeface="Calibri" pitchFamily="34" charset="0"/>
              </a:rPr>
              <a:t>400</a:t>
            </a:r>
            <a:r>
              <a:rPr lang="ru-RU" sz="1400" b="1" i="1" dirty="0">
                <a:solidFill>
                  <a:srgbClr val="0070C0"/>
                </a:solidFill>
                <a:latin typeface="Calibri" pitchFamily="34" charset="0"/>
              </a:rPr>
              <a:t> чел.)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21642" y="579711"/>
            <a:ext cx="2370838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rgbClr val="0070C0"/>
                </a:solidFill>
                <a:latin typeface="Calibri" pitchFamily="34" charset="0"/>
              </a:rPr>
              <a:t>Лагерь </a:t>
            </a:r>
            <a:r>
              <a:rPr lang="ru-RU" sz="1400" b="1" i="1" dirty="0" smtClean="0">
                <a:solidFill>
                  <a:srgbClr val="002060"/>
                </a:solidFill>
                <a:latin typeface="Calibri" pitchFamily="34" charset="0"/>
              </a:rPr>
              <a:t>«Болгар–Туган тел»</a:t>
            </a:r>
            <a:r>
              <a:rPr lang="ru-RU" sz="1400" b="1" i="1" dirty="0" smtClean="0">
                <a:solidFill>
                  <a:srgbClr val="0070C0"/>
                </a:solidFill>
                <a:latin typeface="Calibri" pitchFamily="34" charset="0"/>
              </a:rPr>
              <a:t>,</a:t>
            </a:r>
            <a:r>
              <a:rPr lang="ru-RU" sz="14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Calibri" pitchFamily="34" charset="0"/>
              </a:rPr>
              <a:t>Спасский, Арский районы (</a:t>
            </a:r>
            <a:r>
              <a:rPr lang="ru-RU" sz="1400" b="1" i="1" dirty="0" smtClean="0">
                <a:solidFill>
                  <a:srgbClr val="A8246F"/>
                </a:solidFill>
                <a:latin typeface="Calibri" pitchFamily="34" charset="0"/>
              </a:rPr>
              <a:t>1 000 </a:t>
            </a:r>
            <a:r>
              <a:rPr lang="ru-RU" sz="1400" b="1" i="1" dirty="0" smtClean="0">
                <a:solidFill>
                  <a:srgbClr val="0070C0"/>
                </a:solidFill>
                <a:latin typeface="Calibri" pitchFamily="34" charset="0"/>
              </a:rPr>
              <a:t>чел.)</a:t>
            </a:r>
            <a:endParaRPr lang="ru-RU" sz="14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2" name="Picture 2" descr="C:\Users\Мусина\Desktop\Голназ\лагерь\фото актаныш\IMG_1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84" y="1370471"/>
            <a:ext cx="2665938" cy="177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усина\AppData\Local\Microsoft\Windows\Temporary Internet Files\Content.Outlook\PDULFQ76\image (7)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73" y="1169216"/>
            <a:ext cx="2567179" cy="1510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396692"/>
            <a:ext cx="2428892" cy="16751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Мусина\Desktop\Голназ\лагерь\фото костер\DSC03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6" y="1370470"/>
            <a:ext cx="2596570" cy="177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1" y="3143254"/>
            <a:ext cx="64807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Arial" panose="020B0604020202020204" pitchFamily="34" charset="0"/>
            </a:endParaRPr>
          </a:p>
          <a:p>
            <a:pPr lvl="0" algn="ctr"/>
            <a:r>
              <a:rPr lang="ru-RU" sz="2200" b="1" dirty="0" smtClean="0">
                <a:solidFill>
                  <a:srgbClr val="00B050"/>
                </a:solidFill>
                <a:latin typeface="+mn-lt"/>
                <a:ea typeface="Calibri"/>
                <a:cs typeface="Arial" panose="020B0604020202020204" pitchFamily="34" charset="0"/>
              </a:rPr>
              <a:t>Организация </a:t>
            </a:r>
            <a:r>
              <a:rPr lang="ru-RU" sz="2200" b="1" dirty="0">
                <a:solidFill>
                  <a:srgbClr val="00B050"/>
                </a:solidFill>
                <a:latin typeface="+mn-lt"/>
                <a:ea typeface="Calibri"/>
                <a:cs typeface="Arial" panose="020B0604020202020204" pitchFamily="34" charset="0"/>
              </a:rPr>
              <a:t>специализированной смены </a:t>
            </a:r>
            <a:endParaRPr lang="ru-RU" sz="2200" b="1" dirty="0" smtClean="0">
              <a:solidFill>
                <a:srgbClr val="00B050"/>
              </a:solidFill>
              <a:latin typeface="+mn-lt"/>
              <a:ea typeface="Calibri"/>
              <a:cs typeface="Arial" panose="020B0604020202020204" pitchFamily="34" charset="0"/>
            </a:endParaRPr>
          </a:p>
          <a:p>
            <a:pPr lvl="0" algn="ctr"/>
            <a:r>
              <a:rPr lang="ru-RU" sz="2200" b="1" dirty="0" smtClean="0">
                <a:solidFill>
                  <a:srgbClr val="00B050"/>
                </a:solidFill>
                <a:latin typeface="+mn-lt"/>
                <a:ea typeface="Calibri"/>
                <a:cs typeface="Arial" panose="020B0604020202020204" pitchFamily="34" charset="0"/>
              </a:rPr>
              <a:t>для </a:t>
            </a:r>
            <a:r>
              <a:rPr lang="ru-RU" sz="2200" b="1" dirty="0">
                <a:solidFill>
                  <a:srgbClr val="00B050"/>
                </a:solidFill>
                <a:latin typeface="+mn-lt"/>
                <a:ea typeface="Calibri"/>
                <a:cs typeface="Arial" panose="020B0604020202020204" pitchFamily="34" charset="0"/>
              </a:rPr>
              <a:t>победителей и </a:t>
            </a:r>
            <a:r>
              <a:rPr lang="ru-RU" sz="2200" b="1" dirty="0" smtClean="0">
                <a:solidFill>
                  <a:srgbClr val="00B050"/>
                </a:solidFill>
                <a:latin typeface="+mn-lt"/>
                <a:ea typeface="Calibri"/>
                <a:cs typeface="Arial" panose="020B0604020202020204" pitchFamily="34" charset="0"/>
              </a:rPr>
              <a:t>призеров </a:t>
            </a:r>
          </a:p>
          <a:p>
            <a:pPr lvl="0" algn="ctr"/>
            <a:r>
              <a:rPr lang="ru-RU" sz="2200" b="1" dirty="0" smtClean="0">
                <a:solidFill>
                  <a:srgbClr val="00B050"/>
                </a:solidFill>
                <a:latin typeface="+mn-lt"/>
                <a:ea typeface="Calibri"/>
                <a:cs typeface="Arial" panose="020B0604020202020204" pitchFamily="34" charset="0"/>
              </a:rPr>
              <a:t>республиканской </a:t>
            </a:r>
            <a:r>
              <a:rPr lang="ru-RU" sz="2200" b="1" dirty="0">
                <a:solidFill>
                  <a:srgbClr val="00B050"/>
                </a:solidFill>
                <a:latin typeface="+mn-lt"/>
                <a:ea typeface="Calibri"/>
                <a:cs typeface="Arial" panose="020B0604020202020204" pitchFamily="34" charset="0"/>
              </a:rPr>
              <a:t>олимпиады</a:t>
            </a: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51596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20" name="Picture 2" descr="C:\Users\Afanaseva\Desktop\са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spasibosb.name/media/v/depositphotos_20667971_l-2015_news_bann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3357568"/>
            <a:ext cx="1285847" cy="1285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699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49"/>
            <a:ext cx="917575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4020"/>
            <a:ext cx="9144000" cy="175429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altLang="ru-RU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ИГЪТИБАРЫГЫЗ ӨЧЕН РӘХМӘТ!</a:t>
            </a:r>
          </a:p>
          <a:p>
            <a:pPr algn="ctr"/>
            <a:endParaRPr lang="ru-RU" altLang="ru-RU" sz="36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altLang="ru-RU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</a:t>
            </a:r>
            <a:r>
              <a:rPr lang="ru-RU" alt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ВНИМАНИЕ!</a:t>
            </a:r>
            <a:endParaRPr lang="ru-RU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02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91630"/>
            <a:ext cx="8229600" cy="22349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5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b="1" dirty="0"/>
          </a:p>
          <a:p>
            <a:pPr marL="0" indent="0">
              <a:lnSpc>
                <a:spcPct val="90000"/>
              </a:lnSpc>
              <a:buNone/>
            </a:pPr>
            <a:endParaRPr lang="ru-RU" sz="1800" b="1" dirty="0"/>
          </a:p>
          <a:p>
            <a:pPr marL="0" indent="0">
              <a:lnSpc>
                <a:spcPct val="90000"/>
              </a:lnSpc>
              <a:buNone/>
            </a:pPr>
            <a:endParaRPr lang="ru-RU" sz="1800" b="1" dirty="0"/>
          </a:p>
          <a:p>
            <a:pPr marL="0" indent="0">
              <a:lnSpc>
                <a:spcPct val="90000"/>
              </a:lnSpc>
              <a:buNone/>
            </a:pPr>
            <a:endParaRPr lang="ru-RU" sz="1800" b="1" dirty="0"/>
          </a:p>
          <a:p>
            <a:pPr marL="0" indent="0"/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37175" y="3967368"/>
            <a:ext cx="813690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25263"/>
            <a:ext cx="7992888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94838" y="1125346"/>
            <a:ext cx="3456384" cy="54006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направления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9645" y="1761660"/>
            <a:ext cx="7386772" cy="59406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системы управления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29645" y="2517744"/>
            <a:ext cx="7386772" cy="59406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Развитие сети образовательных организаций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29645" y="3273829"/>
            <a:ext cx="7386772" cy="59406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Совершенствование содержания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29645" y="4029913"/>
            <a:ext cx="7386772" cy="5914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Развитие научно-методического сопровождения, ресурсного обеспечения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55077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46760" y="257112"/>
            <a:ext cx="8377749" cy="486054"/>
          </a:xfrm>
        </p:spPr>
        <p:txBody>
          <a:bodyPr>
            <a:noAutofit/>
          </a:bodyPr>
          <a:lstStyle/>
          <a:p>
            <a:pPr lvl="0"/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Концепция развития национального образования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в Республике Татарстан до 2030 года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</a:b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3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91630"/>
            <a:ext cx="8229600" cy="22349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5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b="1" dirty="0"/>
          </a:p>
          <a:p>
            <a:pPr marL="0" indent="0">
              <a:lnSpc>
                <a:spcPct val="90000"/>
              </a:lnSpc>
              <a:buNone/>
            </a:pPr>
            <a:endParaRPr lang="ru-RU" sz="1800" b="1" dirty="0"/>
          </a:p>
          <a:p>
            <a:pPr marL="0" indent="0">
              <a:lnSpc>
                <a:spcPct val="90000"/>
              </a:lnSpc>
              <a:buNone/>
            </a:pPr>
            <a:endParaRPr lang="ru-RU" sz="1800" b="1" dirty="0"/>
          </a:p>
          <a:p>
            <a:pPr marL="0" indent="0">
              <a:lnSpc>
                <a:spcPct val="90000"/>
              </a:lnSpc>
              <a:buNone/>
            </a:pPr>
            <a:endParaRPr lang="ru-RU" sz="1800" b="1" dirty="0"/>
          </a:p>
          <a:p>
            <a:pPr marL="0" indent="0"/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37175" y="3967368"/>
            <a:ext cx="813690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25263"/>
            <a:ext cx="7992888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54117" y="963323"/>
            <a:ext cx="7332659" cy="7200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Перегруженность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программ, учебников по татарскому языку </a:t>
            </a:r>
            <a:endParaRPr lang="ru-R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грамматическим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материалом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70459" y="1815667"/>
            <a:ext cx="7316317" cy="75608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Несоответствие учебных, дидактических материалов </a:t>
            </a:r>
            <a:endParaRPr lang="ru-R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современным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требованиям, интересам и потребностям детей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59015" y="2708355"/>
            <a:ext cx="7327761" cy="792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Недостаточная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эффективность используемых технологий преподавания татарского языка в русскоязычных группах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4117" y="3643320"/>
            <a:ext cx="7332659" cy="7947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Непроработанность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принципов и подходов деления класса </a:t>
            </a:r>
            <a:endParaRPr lang="ru-R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подгруппы по изучению 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татарского языка</a:t>
            </a: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92" y="451248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929646" y="225940"/>
            <a:ext cx="7357130" cy="486054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Проблемы</a:t>
            </a:r>
            <a:endParaRPr lang="ru-RU" sz="32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250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1438659"/>
            <a:ext cx="8136903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5">
              <a:defRPr/>
            </a:pPr>
            <a:endParaRPr lang="ru-RU" sz="44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969" y="175064"/>
            <a:ext cx="89249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Модернизация содержания образования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Разработаны: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математического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преподавания русского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 и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преподавания истории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географического образования</a:t>
            </a:r>
          </a:p>
          <a:p>
            <a:pPr algn="just"/>
            <a:endParaRPr lang="tt-RU" sz="2000" b="1" dirty="0">
              <a:solidFill>
                <a:srgbClr val="0070C0"/>
              </a:solidFill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Готовятся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концепции по преподаванию физики, обществознания,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физической культуры, основ безопасности жизнедеятельности, технологии</a:t>
            </a:r>
          </a:p>
          <a:p>
            <a:pPr algn="ctr"/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Необходима </a:t>
            </a: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разработка Концепции 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преподавания татарского языка и литературы в </a:t>
            </a:r>
            <a:r>
              <a:rPr lang="ru-RU" sz="2400" b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общеобразовательных организациях</a:t>
            </a:r>
            <a:r>
              <a:rPr lang="ru-RU" sz="2400" b="1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/>
            </a:r>
            <a:br>
              <a:rPr lang="ru-RU" sz="2400" b="1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</a:br>
            <a:r>
              <a:rPr lang="ru-RU" sz="2400" b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Республики 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Татарстан</a:t>
            </a:r>
            <a:endParaRPr lang="ru-RU" sz="2400" b="1" dirty="0">
              <a:solidFill>
                <a:srgbClr val="A8246F"/>
              </a:solidFill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92" y="451248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3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1" y="123478"/>
            <a:ext cx="6768751" cy="76402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Основные направления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959" y="1648492"/>
            <a:ext cx="2647432" cy="25681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685783"/>
            <a:r>
              <a:rPr lang="ru-RU" sz="1900" b="1" dirty="0">
                <a:solidFill>
                  <a:srgbClr val="0070C0"/>
                </a:solidFill>
              </a:rPr>
              <a:t>повышение эффективности управления качеством преподавания татарского языка </a:t>
            </a:r>
            <a:endParaRPr lang="ru-RU" sz="1900" b="1" dirty="0" smtClean="0">
              <a:solidFill>
                <a:srgbClr val="0070C0"/>
              </a:solidFill>
            </a:endParaRPr>
          </a:p>
          <a:p>
            <a:pPr algn="ctr" defTabSz="685783"/>
            <a:r>
              <a:rPr lang="ru-RU" sz="1900" b="1" dirty="0" smtClean="0">
                <a:solidFill>
                  <a:srgbClr val="0070C0"/>
                </a:solidFill>
              </a:rPr>
              <a:t>и </a:t>
            </a:r>
            <a:r>
              <a:rPr lang="ru-RU" sz="1900" b="1" dirty="0">
                <a:solidFill>
                  <a:srgbClr val="0070C0"/>
                </a:solidFill>
              </a:rPr>
              <a:t>литературы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87916" y="1634753"/>
            <a:ext cx="2547058" cy="25681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685783"/>
            <a:r>
              <a:rPr lang="ru-RU" sz="1900" b="1" dirty="0" smtClean="0">
                <a:solidFill>
                  <a:srgbClr val="0070C0"/>
                </a:solidFill>
              </a:rPr>
              <a:t>модернизация подготовки</a:t>
            </a:r>
            <a:r>
              <a:rPr lang="ru-RU" sz="1900" b="1" dirty="0">
                <a:solidFill>
                  <a:srgbClr val="0070C0"/>
                </a:solidFill>
              </a:rPr>
              <a:t>, </a:t>
            </a:r>
            <a:endParaRPr lang="ru-RU" sz="1900" b="1" dirty="0" smtClean="0">
              <a:solidFill>
                <a:srgbClr val="0070C0"/>
              </a:solidFill>
            </a:endParaRPr>
          </a:p>
          <a:p>
            <a:pPr algn="ctr" defTabSz="685783"/>
            <a:r>
              <a:rPr lang="ru-RU" sz="1900" b="1" dirty="0" smtClean="0">
                <a:solidFill>
                  <a:srgbClr val="0070C0"/>
                </a:solidFill>
              </a:rPr>
              <a:t>переподготовки </a:t>
            </a:r>
          </a:p>
          <a:p>
            <a:pPr algn="ctr" defTabSz="685783"/>
            <a:r>
              <a:rPr lang="ru-RU" sz="1900" b="1" dirty="0" smtClean="0">
                <a:solidFill>
                  <a:srgbClr val="0070C0"/>
                </a:solidFill>
              </a:rPr>
              <a:t>и </a:t>
            </a:r>
            <a:r>
              <a:rPr lang="ru-RU" sz="1900" b="1" dirty="0">
                <a:solidFill>
                  <a:srgbClr val="0070C0"/>
                </a:solidFill>
              </a:rPr>
              <a:t>повышения квалификации педагогических </a:t>
            </a:r>
            <a:r>
              <a:rPr lang="ru-RU" sz="1900" b="1" dirty="0" smtClean="0">
                <a:solidFill>
                  <a:srgbClr val="0070C0"/>
                </a:solidFill>
              </a:rPr>
              <a:t>кадров</a:t>
            </a:r>
            <a:endParaRPr lang="ru-RU" sz="1900" b="1" dirty="0">
              <a:solidFill>
                <a:srgbClr val="0070C0"/>
              </a:solidFill>
            </a:endParaRPr>
          </a:p>
          <a:p>
            <a:pPr marL="257175" indent="-257175" defTabSz="685783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2060"/>
              </a:solidFill>
            </a:endParaRPr>
          </a:p>
          <a:p>
            <a:pPr algn="ctr" defTabSz="685783"/>
            <a:endParaRPr lang="ru-RU" sz="2400" b="1" dirty="0">
              <a:solidFill>
                <a:prstClr val="white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462587" y="887503"/>
            <a:ext cx="2898203" cy="7472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763688" y="887503"/>
            <a:ext cx="2697758" cy="7472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996534" y="1634753"/>
            <a:ext cx="2647432" cy="25681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685783"/>
            <a:r>
              <a:rPr lang="ru-RU" sz="1900" b="1" dirty="0">
                <a:solidFill>
                  <a:srgbClr val="0070C0"/>
                </a:solidFill>
              </a:rPr>
              <a:t>усиление учебно-методического, ресурсного, информационного  </a:t>
            </a:r>
            <a:r>
              <a:rPr lang="ru-RU" sz="1900" b="1" dirty="0" smtClean="0">
                <a:solidFill>
                  <a:srgbClr val="0070C0"/>
                </a:solidFill>
              </a:rPr>
              <a:t>сопровождения преподавания татарского языка </a:t>
            </a:r>
          </a:p>
          <a:p>
            <a:pPr algn="ctr" defTabSz="685783"/>
            <a:r>
              <a:rPr lang="ru-RU" sz="1900" b="1" dirty="0" smtClean="0">
                <a:solidFill>
                  <a:srgbClr val="0070C0"/>
                </a:solidFill>
              </a:rPr>
              <a:t>и литературы</a:t>
            </a:r>
            <a:endParaRPr lang="ru-RU" sz="1900" b="1" dirty="0">
              <a:solidFill>
                <a:srgbClr val="0070C0"/>
              </a:solidFill>
            </a:endParaRPr>
          </a:p>
        </p:txBody>
      </p:sp>
      <p:cxnSp>
        <p:nvCxnSpPr>
          <p:cNvPr id="22" name="Прямая со стрелкой 21"/>
          <p:cNvCxnSpPr>
            <a:endCxn id="6" idx="0"/>
          </p:cNvCxnSpPr>
          <p:nvPr/>
        </p:nvCxnSpPr>
        <p:spPr>
          <a:xfrm>
            <a:off x="4461445" y="887503"/>
            <a:ext cx="0" cy="7472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92" y="451248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04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14773" y="-209550"/>
            <a:ext cx="7461683" cy="8191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Муниципальная модель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4512484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838201"/>
            <a:ext cx="894588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качественный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внутришкольный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контроль, муниципальный </a:t>
            </a:r>
            <a:r>
              <a:rPr lang="ru-RU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с акцентом на выполнение педагогом главной задачи – формирование коммуникативных навыков;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своевременное и качественное реагирование на западания, проблемные ситуации, оказание методической помощи на основе объективных данных;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выявления и распространения лучших педагогических практик, поощрения и стимулирования инновационной деятельности педагогов;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грамотное методическое сопровождение, непрерывный профессиональный рост учителей и т.д.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344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14414" y="142858"/>
            <a:ext cx="7429193" cy="5298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Учителя татарского языка и литературы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5664" y="4482697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15566"/>
            <a:ext cx="84638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A8246F"/>
                </a:solidFill>
                <a:latin typeface="+mn-lt"/>
              </a:rPr>
              <a:t>90 %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с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профильным высшим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образованием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  <a:p>
            <a:pPr marL="285750" indent="-285750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A8246F"/>
                </a:solidFill>
                <a:latin typeface="+mn-lt"/>
              </a:rPr>
              <a:t>72,5 %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– с первой и высшей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квалификационной категорией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70C0"/>
              </a:solidFill>
              <a:latin typeface="+mn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Обладатели гранта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«Учитель-эксперт»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– </a:t>
            </a:r>
            <a:r>
              <a:rPr lang="ru-RU" sz="2000" b="1" dirty="0">
                <a:solidFill>
                  <a:srgbClr val="A8246F"/>
                </a:solidFill>
                <a:latin typeface="+mn-lt"/>
              </a:rPr>
              <a:t>24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учителя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татарского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языка и литературы 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ru-RU" sz="2000" b="1" dirty="0" smtClean="0">
                <a:solidFill>
                  <a:srgbClr val="A8246F"/>
                </a:solidFill>
                <a:latin typeface="+mn-lt"/>
              </a:rPr>
              <a:t>23 %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от общего количества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Обладатели гранта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«Учитель-наставник»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– </a:t>
            </a:r>
            <a:r>
              <a:rPr lang="ru-RU" sz="2000" b="1" dirty="0">
                <a:solidFill>
                  <a:srgbClr val="A8246F"/>
                </a:solidFill>
                <a:latin typeface="+mn-lt"/>
              </a:rPr>
              <a:t>16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учителей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татарского языка и литературы  (</a:t>
            </a:r>
            <a:r>
              <a:rPr lang="ru-RU" sz="2000" b="1" dirty="0" smtClean="0">
                <a:solidFill>
                  <a:srgbClr val="A8246F"/>
                </a:solidFill>
                <a:latin typeface="+mn-lt"/>
              </a:rPr>
              <a:t>16 %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от общего количества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)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5164" y="3526703"/>
            <a:ext cx="7105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Недостаточный уровень компетенции преподавания татарского </a:t>
            </a: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языка как 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неродного</a:t>
            </a:r>
          </a:p>
        </p:txBody>
      </p:sp>
      <p:pic>
        <p:nvPicPr>
          <p:cNvPr id="11266" name="Picture 2" descr="http://cs629109.vk.me/v629109428/64b4/zmmd26qBKs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06" y="3357568"/>
            <a:ext cx="1262050" cy="1262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304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457" y="22865"/>
            <a:ext cx="7591423" cy="104914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tt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Подготовка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учителей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татарского языка и литературы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49" y="1762124"/>
            <a:ext cx="2269611" cy="150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33" y="1762125"/>
            <a:ext cx="2499667" cy="145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9"/>
          <p:cNvSpPr txBox="1">
            <a:spLocks/>
          </p:cNvSpPr>
          <p:nvPr/>
        </p:nvSpPr>
        <p:spPr>
          <a:xfrm>
            <a:off x="714250" y="1198244"/>
            <a:ext cx="7902065" cy="371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t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Казанский  (Приволжский) </a:t>
            </a:r>
            <a:r>
              <a:rPr lang="tt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федерал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ьный</a:t>
            </a:r>
            <a:r>
              <a:rPr lang="tt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 университет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14" name="Объект 9"/>
          <p:cNvSpPr txBox="1">
            <a:spLocks/>
          </p:cNvSpPr>
          <p:nvPr/>
        </p:nvSpPr>
        <p:spPr>
          <a:xfrm>
            <a:off x="4069571" y="3214072"/>
            <a:ext cx="1728192" cy="261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pic>
        <p:nvPicPr>
          <p:cNvPr id="1027" name="Picture 3" descr="C:\Windows\system32\config\systemprofile\Desktop\НГПУ НОВ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44748"/>
            <a:ext cx="7056120" cy="136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fanaseva\Desktop\са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5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5664" y="4482697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29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6796</TotalTime>
  <Words>1105</Words>
  <Application>Microsoft Office PowerPoint</Application>
  <PresentationFormat>Экран (16:9)</PresentationFormat>
  <Paragraphs>260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1_Тема Office</vt:lpstr>
      <vt:lpstr>4_Тема Office</vt:lpstr>
      <vt:lpstr>Совершенствование преподавания  татарского языка и литературы  в общеобразовательных организациях  Республики Татарстан</vt:lpstr>
      <vt:lpstr>Презентация PowerPoint</vt:lpstr>
      <vt:lpstr> Концепция развития национального образования  в Республике Татарстан до 2030 года </vt:lpstr>
      <vt:lpstr>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учителей  татарского языка и литературы</vt:lpstr>
      <vt:lpstr>Презентация PowerPoint</vt:lpstr>
      <vt:lpstr>Презентация PowerPoint</vt:lpstr>
      <vt:lpstr>Презентация PowerPoint</vt:lpstr>
      <vt:lpstr>I этап – подготовка команды республиканских тьюторов (100 человек) II этап – подготовка тьюторов в каждой школе III этап – обучение всех городских учителей IV этап – обучение всех учителей республики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Timirkhan Alishev</dc:creator>
  <cp:lastModifiedBy>MinObr</cp:lastModifiedBy>
  <cp:revision>326</cp:revision>
  <cp:lastPrinted>2016-04-11T17:05:51Z</cp:lastPrinted>
  <dcterms:created xsi:type="dcterms:W3CDTF">2016-02-10T09:59:14Z</dcterms:created>
  <dcterms:modified xsi:type="dcterms:W3CDTF">2016-06-29T11:26:42Z</dcterms:modified>
</cp:coreProperties>
</file>