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53"/>
  </p:notesMasterIdLst>
  <p:handoutMasterIdLst>
    <p:handoutMasterId r:id="rId54"/>
  </p:handoutMasterIdLst>
  <p:sldIdLst>
    <p:sldId id="356" r:id="rId4"/>
    <p:sldId id="257" r:id="rId5"/>
    <p:sldId id="334" r:id="rId6"/>
    <p:sldId id="343" r:id="rId7"/>
    <p:sldId id="301" r:id="rId8"/>
    <p:sldId id="295" r:id="rId9"/>
    <p:sldId id="303" r:id="rId10"/>
    <p:sldId id="339" r:id="rId11"/>
    <p:sldId id="322" r:id="rId12"/>
    <p:sldId id="304" r:id="rId13"/>
    <p:sldId id="341" r:id="rId14"/>
    <p:sldId id="320" r:id="rId15"/>
    <p:sldId id="305" r:id="rId16"/>
    <p:sldId id="308" r:id="rId17"/>
    <p:sldId id="342" r:id="rId18"/>
    <p:sldId id="306" r:id="rId19"/>
    <p:sldId id="335" r:id="rId20"/>
    <p:sldId id="336" r:id="rId21"/>
    <p:sldId id="337" r:id="rId22"/>
    <p:sldId id="338" r:id="rId23"/>
    <p:sldId id="340" r:id="rId24"/>
    <p:sldId id="344" r:id="rId25"/>
    <p:sldId id="309" r:id="rId26"/>
    <p:sldId id="321" r:id="rId27"/>
    <p:sldId id="345" r:id="rId28"/>
    <p:sldId id="323" r:id="rId29"/>
    <p:sldId id="346" r:id="rId30"/>
    <p:sldId id="347" r:id="rId31"/>
    <p:sldId id="352" r:id="rId32"/>
    <p:sldId id="353" r:id="rId33"/>
    <p:sldId id="354" r:id="rId34"/>
    <p:sldId id="355" r:id="rId35"/>
    <p:sldId id="297" r:id="rId36"/>
    <p:sldId id="324" r:id="rId37"/>
    <p:sldId id="326" r:id="rId38"/>
    <p:sldId id="327" r:id="rId39"/>
    <p:sldId id="328" r:id="rId40"/>
    <p:sldId id="332" r:id="rId41"/>
    <p:sldId id="312" r:id="rId42"/>
    <p:sldId id="318" r:id="rId43"/>
    <p:sldId id="348" r:id="rId44"/>
    <p:sldId id="314" r:id="rId45"/>
    <p:sldId id="349" r:id="rId46"/>
    <p:sldId id="350" r:id="rId47"/>
    <p:sldId id="357" r:id="rId48"/>
    <p:sldId id="351" r:id="rId49"/>
    <p:sldId id="315" r:id="rId50"/>
    <p:sldId id="319" r:id="rId51"/>
    <p:sldId id="300" r:id="rId52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07" autoAdjust="0"/>
  </p:normalViewPr>
  <p:slideViewPr>
    <p:cSldViewPr>
      <p:cViewPr varScale="1">
        <p:scale>
          <a:sx n="62" d="100"/>
          <a:sy n="62" d="100"/>
        </p:scale>
        <p:origin x="-1416" y="-84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28FE96D-576C-4F6F-803C-2DD41205663C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‹#›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x-none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4F0F6DCF-DFAE-40E9-80BD-8EBB1346CAFA}" type="slidenum">
              <a:rPr/>
              <a:pPr lvl="0"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x-none" sz="2000" b="0" i="0" u="none" strike="noStrike" kern="1200">
        <a:ln>
          <a:noFill/>
        </a:ln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960"/>
          </a:xfrm>
        </p:spPr>
        <p:txBody>
          <a:bodyPr>
            <a:spAutoFit/>
          </a:bodyPr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C91E2A8-FB9D-4680-89F5-1CC295C30679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043494-C316-482A-B45E-B8AC53C31A0C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CC6B42-2687-43EA-BEDE-9112AE44D8E3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7512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1275" y="2101850"/>
            <a:ext cx="4227513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71B53CB-8856-4018-AF2B-43D04ADE10C6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555625"/>
            <a:ext cx="2151063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55625"/>
            <a:ext cx="6303962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3F165A-8136-4920-A10E-0BB140BAB676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82ED2EC-74CC-458D-AE8F-098123D154CB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B948EE-69C6-4D20-A10D-E5917871F2A6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7DDE6BD-F081-453A-99D8-A86D172AF15A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90F7E4-E826-4CD2-90FC-854C9EFA88B9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A3978E2-5804-49E8-833A-55955C98EE3E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184B48D-832E-4D6D-B00B-F7B681E32728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EAFA3A-5B45-4657-AF1F-23BB0A809F05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55A113-84E4-4F71-8577-53D4EA9FF0E4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2BE12E-D869-4921-8C13-0775C5296E65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FE3E3EB-C1BF-41EC-9C3C-8A943A761DDE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FCE4EB-E3F2-4E50-A461-CFA50637EFD4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D663EB-FBFD-4197-ACB3-496CDEAFA01D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7FC8B00-D9B5-40F4-A3E4-06CF9813B0A0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94128C2-39E5-446C-89D0-BD3673F178B7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FE4EFD6-1678-44E6-AF62-475F629B11D6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8EA4B29-AA41-4983-9E5A-B13894ED9A14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EA588E6-E716-41C2-9D82-B4DE607BDF91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ECFFB933-367C-4563-A4D6-0C2FEFAD9D8A}" type="slidenum">
              <a:rPr/>
              <a:pPr lvl="0"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hangingPunct="0">
        <a:tabLst/>
        <a:defRPr lang="x-none" sz="4400" b="0" i="0" u="none" strike="noStrike" kern="1200">
          <a:ln>
            <a:noFill/>
          </a:ln>
          <a:latin typeface="Arial" pitchFamily="18"/>
          <a:cs typeface="Tahoma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x-none" sz="3200" b="0" i="0" u="none" strike="noStrike" kern="1200">
          <a:ln>
            <a:noFill/>
          </a:ln>
          <a:latin typeface="Arial" pitchFamily="18"/>
          <a:cs typeface="Tahoma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360" y="1893960"/>
            <a:ext cx="9675000" cy="5666399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740879" y="555480"/>
            <a:ext cx="860832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de-DE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740879" y="2101680"/>
            <a:ext cx="8608320" cy="4762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buClr>
                <a:srgbClr val="0E594D"/>
              </a:buClr>
              <a:buSzPct val="45000"/>
              <a:buFont typeface="StarSymbol"/>
              <a:buNone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defPPr>
            <a:lvl1pPr marL="432000" marR="0" lvl="0" indent="-324000" algn="l">
              <a:buClr>
                <a:srgbClr val="0E594D"/>
              </a:buClr>
              <a:buSzPct val="45000"/>
              <a:buFont typeface="StarSymbol"/>
              <a:buChar char="●"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1pPr>
            <a:lvl2pPr marL="864000" marR="0" lvl="1" indent="-288000" algn="l">
              <a:buClr>
                <a:srgbClr val="000000"/>
              </a:buClr>
              <a:buSzPct val="75000"/>
              <a:buFont typeface="StarSymbol"/>
              <a:buChar char="–"/>
              <a:defRPr lang="de-DE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2pPr>
            <a:lvl3pPr marL="1296000" marR="0" lvl="2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3pPr>
            <a:lvl4pPr marL="1728000" marR="0" lvl="3" indent="-216000" algn="l">
              <a:buClr>
                <a:srgbClr val="000000"/>
              </a:buClr>
              <a:buSzPct val="75000"/>
              <a:buFont typeface="StarSymbol"/>
              <a:buChar char="–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4pPr>
            <a:lvl5pPr marL="2160000" marR="0" lvl="4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5pPr>
            <a:lvl6pPr marL="2592000" marR="0" lvl="5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6pPr>
            <a:lvl7pPr marL="3024000" marR="0" lvl="6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7pPr>
            <a:lvl8pPr marL="3456000" marR="0" lvl="7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8pPr>
            <a:lvl9pPr marL="3887999" marR="0" lvl="8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81399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856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hangingPunct="0">
        <a:tabLst/>
        <a:defRPr lang="de-DE" sz="4400" b="1" i="0" u="none" strike="noStrike">
          <a:ln>
            <a:noFill/>
          </a:ln>
          <a:solidFill>
            <a:srgbClr val="333333"/>
          </a:solidFill>
          <a:latin typeface="Albany" pitchFamily="34"/>
          <a:cs typeface="Tahoma" pitchFamily="2"/>
        </a:defRPr>
      </a:lvl1pPr>
    </p:titleStyle>
    <p:bodyStyle>
      <a:lvl1pPr marL="0" marR="0" indent="0" algn="l" rtl="0" hangingPunct="0">
        <a:tabLst/>
        <a:defRPr lang="de-DE" sz="3200" b="0" i="0" u="none" strike="noStrike">
          <a:ln>
            <a:noFill/>
          </a:ln>
          <a:solidFill>
            <a:srgbClr val="000000"/>
          </a:solidFill>
          <a:latin typeface="Albany" pitchFamily="34"/>
          <a:cs typeface="Tahoma" pitchFamily="2"/>
        </a:defRPr>
      </a:lvl1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64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de-D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640" y="176868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de-DE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defPPr>
            <a:lvl1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de-DE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1pPr>
            <a:lvl2pPr marL="742680" marR="0" lvl="1" indent="-28548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de-DE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2pPr>
            <a:lvl3pPr marL="1143000" marR="0" lvl="2" indent="-228600" algn="l" rtl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de-DE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3pPr>
            <a:lvl4pPr marL="1600199" marR="0" lvl="3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4pPr>
            <a:lvl5pPr marL="2057400" marR="0" lvl="4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5pPr>
            <a:lvl6pPr marL="2057400" marR="0" lvl="5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6pPr>
            <a:lvl7pPr marL="2057400" marR="0" lvl="6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7pPr>
            <a:lvl8pPr marL="2057400" marR="0" lvl="7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8pPr>
            <a:lvl9pPr marL="2057400" marR="0" lvl="8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640" y="68868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000" y="6886800"/>
            <a:ext cx="319464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000" y="68868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fld id="{5F29608E-6D0E-4BB1-B3C8-ED7F9B03881F}" type="slidenum">
              <a:rPr/>
              <a:pPr lvl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marL="0" marR="0" indent="0" algn="ctr" rtl="0" hangingPunct="1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de-DE" sz="4400" b="0" i="0" u="none" strike="noStrike" baseline="0">
          <a:ln>
            <a:noFill/>
          </a:ln>
          <a:solidFill>
            <a:srgbClr val="000000"/>
          </a:solidFill>
          <a:latin typeface="Arial" pitchFamily="34"/>
          <a:cs typeface="Tahoma" pitchFamily="2"/>
        </a:defRPr>
      </a:lvl1pPr>
    </p:titleStyle>
    <p:bodyStyle>
      <a:lvl1pPr marL="0" marR="0" indent="0" algn="l" rtl="0" hangingPunct="1">
        <a:lnSpc>
          <a:spcPct val="100000"/>
        </a:lnSpc>
        <a:spcBef>
          <a:spcPts val="799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de-DE" sz="3200" b="0" i="0" u="none" strike="noStrike" baseline="0">
          <a:ln>
            <a:noFill/>
          </a:ln>
          <a:solidFill>
            <a:srgbClr val="000000"/>
          </a:solidFill>
          <a:latin typeface="Arial" pitchFamily="34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269640" y="180000"/>
            <a:ext cx="2790360" cy="1720800"/>
            <a:chOff x="269640" y="180000"/>
            <a:chExt cx="2790360" cy="17208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69640" y="180000"/>
              <a:ext cx="2790360" cy="1720800"/>
              <a:chOff x="269640" y="180000"/>
              <a:chExt cx="2790360" cy="1720800"/>
            </a:xfrm>
          </p:grpSpPr>
          <p:pic>
            <p:nvPicPr>
              <p:cNvPr id="4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69640" y="180000"/>
                <a:ext cx="2790360" cy="17208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Полилиния 4"/>
              <p:cNvSpPr/>
              <p:nvPr/>
            </p:nvSpPr>
            <p:spPr>
              <a:xfrm>
                <a:off x="273600" y="187560"/>
                <a:ext cx="2777400" cy="17046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412200" y="312840"/>
              <a:ext cx="2501640" cy="1448999"/>
              <a:chOff x="412200" y="312840"/>
              <a:chExt cx="2501640" cy="1448999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1451880" y="312840"/>
                <a:ext cx="1461960" cy="144899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913679" y="547200"/>
                <a:ext cx="537840" cy="489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412200" y="1310400"/>
                <a:ext cx="1225080" cy="45107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360000" y="2691360"/>
            <a:ext cx="2700000" cy="16286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117997, г. Москва,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ул. Профсоюзная, д. 90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 </a:t>
            </a:r>
            <a:b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</a:b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т/ф.: (495) 334-76-21,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ndale Sans UI" pitchFamily="2"/>
                <a:cs typeface="Tahoma" pitchFamily="2"/>
              </a:rPr>
              <a:t>        (495) </a:t>
            </a: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429-92-68</a:t>
            </a:r>
          </a:p>
        </p:txBody>
      </p:sp>
      <p:sp>
        <p:nvSpPr>
          <p:cNvPr id="11" name="WordArt 192"/>
          <p:cNvSpPr/>
          <p:nvPr/>
        </p:nvSpPr>
        <p:spPr>
          <a:xfrm>
            <a:off x="563400" y="6205680"/>
            <a:ext cx="3524399" cy="249120"/>
          </a:xfrm>
          <a:prstGeom prst="rect">
            <a:avLst/>
          </a:prstGeom>
        </p:spPr>
        <p:txBody>
          <a:bodyPr vert="horz" wrap="none" lIns="90000" tIns="46800" rIns="90000" bIns="46800" fromWordArt="1" anchor="t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400" b="0" i="0" u="none" strike="noStrike" kern="1200" spc="3">
                <a:ln w="9360">
                  <a:solidFill>
                    <a:srgbClr val="000000"/>
                  </a:solidFill>
                  <a:prstDash val="solid"/>
                  <a:miter/>
                </a:ln>
                <a:solidFill>
                  <a:srgbClr val="000000"/>
                </a:solidFill>
                <a:latin typeface="Century Gothic" pitchFamily="18"/>
                <a:ea typeface="Century Gothic" pitchFamily="18"/>
                <a:cs typeface="Century Gothic" pitchFamily="18"/>
              </a:rPr>
              <a:t>http://www.akademkniga.ru</a:t>
            </a:r>
          </a:p>
        </p:txBody>
      </p:sp>
      <p:sp>
        <p:nvSpPr>
          <p:cNvPr id="12" name="Подзаголовок 11"/>
          <p:cNvSpPr txBox="1">
            <a:spLocks noGrp="1"/>
          </p:cNvSpPr>
          <p:nvPr>
            <p:ph type="subTitle" idx="4294967295"/>
          </p:nvPr>
        </p:nvSpPr>
        <p:spPr>
          <a:xfrm>
            <a:off x="3744360" y="360000"/>
            <a:ext cx="5975640" cy="5483159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ctr">
              <a:buNone/>
            </a:pPr>
            <a:r>
              <a:rPr lang="ru-RU" sz="4400" i="1" dirty="0">
                <a:latin typeface="Times New Roman" pitchFamily="18"/>
              </a:rPr>
              <a:t>Российская  А</a:t>
            </a:r>
            <a:r>
              <a:rPr lang="de-DE" sz="4400" i="1" dirty="0" err="1">
                <a:latin typeface="Times New Roman" pitchFamily="18"/>
              </a:rPr>
              <a:t>кадемия</a:t>
            </a:r>
            <a:r>
              <a:rPr lang="de-DE" sz="4400" i="1" dirty="0">
                <a:latin typeface="Times New Roman" pitchFamily="18"/>
              </a:rPr>
              <a:t> </a:t>
            </a:r>
            <a:r>
              <a:rPr lang="ru-RU" sz="4400" i="1" dirty="0">
                <a:latin typeface="Times New Roman" pitchFamily="18"/>
              </a:rPr>
              <a:t>наук</a:t>
            </a:r>
          </a:p>
          <a:p>
            <a:pPr marL="0" lvl="0" indent="-216000" algn="ctr">
              <a:buNone/>
            </a:pPr>
            <a:r>
              <a:rPr lang="ru-RU" sz="4400" i="1" dirty="0">
                <a:latin typeface="Times New Roman" pitchFamily="18"/>
              </a:rPr>
              <a:t>Издательский комплекс</a:t>
            </a:r>
            <a:r>
              <a:rPr lang="de-DE" sz="4400" i="1" dirty="0">
                <a:latin typeface="Times New Roman" pitchFamily="18"/>
              </a:rPr>
              <a:t> "</a:t>
            </a:r>
            <a:r>
              <a:rPr lang="ru-RU" sz="4400" i="1" dirty="0">
                <a:latin typeface="Times New Roman" pitchFamily="18"/>
              </a:rPr>
              <a:t>Наука</a:t>
            </a:r>
            <a:r>
              <a:rPr lang="de-DE" sz="4400" i="1" dirty="0">
                <a:latin typeface="Times New Roman" pitchFamily="18"/>
              </a:rPr>
              <a:t>"</a:t>
            </a:r>
          </a:p>
          <a:p>
            <a:pPr marL="0" lvl="0" indent="-216000" algn="ctr">
              <a:buNone/>
            </a:pPr>
            <a:endParaRPr lang="ru-RU" sz="4400" b="1" dirty="0">
              <a:latin typeface="Times New Roman" pitchFamily="18"/>
            </a:endParaRPr>
          </a:p>
          <a:p>
            <a:pPr marL="0" lvl="0" indent="-21600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itchFamily="18"/>
              </a:rPr>
              <a:t>Издательство </a:t>
            </a:r>
            <a:r>
              <a:rPr lang="de-DE" sz="4400" b="1" dirty="0" err="1">
                <a:solidFill>
                  <a:srgbClr val="FF0000"/>
                </a:solidFill>
                <a:latin typeface="Times New Roman" pitchFamily="18"/>
              </a:rPr>
              <a:t>Академкнига</a:t>
            </a:r>
            <a:r>
              <a:rPr lang="de-DE" sz="4400" b="1" dirty="0">
                <a:solidFill>
                  <a:srgbClr val="FF0000"/>
                </a:solidFill>
                <a:latin typeface="Times New Roman" pitchFamily="18"/>
              </a:rPr>
              <a:t>/</a:t>
            </a:r>
            <a:r>
              <a:rPr lang="ru-RU" sz="4400" b="1" dirty="0">
                <a:solidFill>
                  <a:srgbClr val="FF0000"/>
                </a:solidFill>
                <a:latin typeface="Times New Roman" pitchFamily="18"/>
              </a:rPr>
              <a:t>Учебник</a:t>
            </a:r>
          </a:p>
          <a:p>
            <a:pPr marL="0" lvl="0" indent="-216000" algn="ctr">
              <a:buNone/>
            </a:pPr>
            <a:r>
              <a:rPr lang="de-DE" sz="1800" dirty="0">
                <a:latin typeface="Times New Roman" pitchFamily="18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1.2.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Создание совета по введению ФГОС,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обеспечивающего координацию действий педагогического коллектива, информационное, научно-методическое, экспертное сопровождение Стандарта 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(возможно, под руководством директора школы).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/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29698" name="Picture 2" descr="G:\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8808" y="5351473"/>
            <a:ext cx="5286390" cy="14417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565127"/>
            <a:ext cx="9358378" cy="640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600" b="1" i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Задача 1.2.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Состав совета по введению ФГОС</a:t>
            </a:r>
            <a:r>
              <a:rPr lang="ru-RU" sz="3600" b="1" i="1" dirty="0" smtClean="0">
                <a:solidFill>
                  <a:srgbClr val="4F6228"/>
                </a:solidFill>
                <a:latin typeface="Times New Roman" pitchFamily="16" charset="0"/>
                <a:cs typeface="Arial Unicode MS" charset="0"/>
              </a:rPr>
              <a:t>: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600" b="1" i="1" dirty="0" smtClean="0">
                <a:solidFill>
                  <a:srgbClr val="4F6228"/>
                </a:solidFill>
                <a:latin typeface="Times New Roman" pitchFamily="16" charset="0"/>
                <a:cs typeface="Arial Unicode MS" charset="0"/>
              </a:rPr>
              <a:t>представители органов государственно-общественного управления образованием,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ru-RU" sz="3600" b="1" i="1" dirty="0" smtClean="0">
              <a:solidFill>
                <a:srgbClr val="4F6228"/>
              </a:solidFill>
              <a:latin typeface="Times New Roman" pitchFamily="16" charset="0"/>
              <a:cs typeface="Arial Unicode MS" charset="0"/>
            </a:endParaRP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600" b="1" i="1" dirty="0" smtClean="0">
                <a:solidFill>
                  <a:srgbClr val="4F6228"/>
                </a:solidFill>
                <a:latin typeface="Times New Roman" pitchFamily="16" charset="0"/>
                <a:cs typeface="Arial Unicode MS" charset="0"/>
              </a:rPr>
              <a:t>органов исполнительной власти и местного самоуправления, 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ru-RU" sz="3600" b="1" i="1" dirty="0" smtClean="0">
              <a:solidFill>
                <a:srgbClr val="4F6228"/>
              </a:solidFill>
              <a:latin typeface="Times New Roman" pitchFamily="16" charset="0"/>
              <a:cs typeface="Arial Unicode MS" charset="0"/>
            </a:endParaRP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600" b="1" i="1" dirty="0" smtClean="0">
                <a:solidFill>
                  <a:srgbClr val="4F6228"/>
                </a:solidFill>
                <a:latin typeface="Times New Roman" pitchFamily="16" charset="0"/>
                <a:cs typeface="Arial Unicode MS" charset="0"/>
              </a:rPr>
              <a:t>образовательных и научных организаций, 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ru-RU" sz="3600" b="1" i="1" dirty="0" smtClean="0">
              <a:solidFill>
                <a:srgbClr val="4F6228"/>
              </a:solidFill>
              <a:latin typeface="Times New Roman" pitchFamily="16" charset="0"/>
              <a:cs typeface="Arial Unicode MS" charset="0"/>
            </a:endParaRP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600" b="1" i="1" dirty="0" smtClean="0">
                <a:solidFill>
                  <a:srgbClr val="4F6228"/>
                </a:solidFill>
                <a:latin typeface="Times New Roman" pitchFamily="16" charset="0"/>
                <a:cs typeface="Arial Unicode MS" charset="0"/>
              </a:rPr>
              <a:t>общественных объединений, педагогической общественности.</a:t>
            </a:r>
            <a:endParaRPr lang="ru-RU" sz="3600" b="1" i="1" dirty="0">
              <a:solidFill>
                <a:srgbClr val="4F6228"/>
              </a:solidFill>
              <a:latin typeface="Times New Roman" pitchFamily="16" charset="0"/>
              <a:cs typeface="Arial Unicode M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2594" y="350813"/>
            <a:ext cx="885831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71500" algn="l"/>
                <a:tab pos="8001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ПРИКАЗ №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______от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__________ 2010 года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71500" algn="l"/>
                <a:tab pos="8001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«О создании и полномочиях Совета по введению ФГОС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общего образования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71500" algn="l"/>
                <a:tab pos="800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71500" algn="l"/>
                <a:tab pos="800100" algn="l"/>
              </a:tabLst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71500" algn="l"/>
                <a:tab pos="8001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842" y="1933179"/>
            <a:ext cx="92869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«О  Координационном совете  по введению ФГОС НОО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 МОУ СОШ №____»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целях обеспечения эффективного введения  ФГОС НОО, приказываю:	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Создать Координационный совет по введению ФГОС НОО  (далее – Совет) в составе: …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Утвердить Положение о Координационном совете согласно приложению к настоящему приказу.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Директор ОУ ….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1.3.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Принятие решения органа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государственно-общественного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(совета школы, управляющего </a:t>
            </a:r>
          </a:p>
          <a:p>
            <a:pPr marL="298350" lvl="0" indent="-514350" hangingPunc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совета, попечительского совета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поддержке введения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образовательном учреждении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НОО.</a:t>
            </a:r>
          </a:p>
          <a:p>
            <a:pPr marL="298350" lvl="0" indent="-514350" hangingPunct="0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Принятие решения о введении в ОУ ФГОС НОО  происходит посредством утверждения образовательной программы.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Программа утверждается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приказом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руководителя,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согласованию с органами самоуправления ОУ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/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6537" y="922317"/>
            <a:ext cx="2224088" cy="164818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96842" y="1279507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indent="-51435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1.4.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Формирование списка учебников и учебных пособий,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используемых в образовательном процессе в соответствии с ФГОС НОО. </a:t>
            </a:r>
          </a:p>
          <a:p>
            <a:pPr marL="298350" indent="-514350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indent="-514350" hangingPunc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Использование критериев</a:t>
            </a:r>
          </a:p>
          <a:p>
            <a:pPr marL="298350" indent="-514350" hangingPunc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оценки качества </a:t>
            </a:r>
          </a:p>
          <a:p>
            <a:pPr marL="298350" indent="-514350" hangingPunc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современного УМК </a:t>
            </a:r>
          </a:p>
          <a:p>
            <a:pPr marL="298350" indent="-514350" hangingPunc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младших школьников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6469072" y="3994151"/>
            <a:ext cx="1857388" cy="2432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8112146" y="5065721"/>
            <a:ext cx="1714512" cy="2242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87371"/>
            <a:ext cx="9501254" cy="634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Основные критерии оценки качества современного УМК для младших школьников: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соответствие содержания требованиями ФГОС НОО;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реализация УУД, представленных в Образовательной программе;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наличие возможности организации внеурочной деятельности по направлениям, определенным ФГОС НОО;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организация учебного материала, предоставляющего возможностью самостоятельного получения знаний;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развитие коммуникативно-познавательной активности каждого школьника;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взаимосвязь системы методического сопровождения комплекта (пособия для педагога, технологические карты, тематическое планирование и т.д.) и учебных программ и другие.</a:t>
            </a:r>
            <a:endParaRPr lang="ru-RU" sz="2400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1.5.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Разработка </a:t>
            </a:r>
          </a:p>
          <a:p>
            <a:pPr marL="298350" lvl="0" indent="-514350" hangingPunc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рабочей группой, </a:t>
            </a:r>
          </a:p>
          <a:p>
            <a:pPr marL="298350" lvl="0" indent="-514350" hangingPunc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обсуждение и утверждение</a:t>
            </a:r>
          </a:p>
          <a:p>
            <a:pPr marL="298350" lvl="0" indent="-514350" hangingPunc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образовательной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образовательного </a:t>
            </a:r>
          </a:p>
          <a:p>
            <a:pPr marL="298350" lvl="0" indent="-514350" hangingPunc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учреждения 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/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7568" y="2493953"/>
            <a:ext cx="3860491" cy="48514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2528" y="0"/>
            <a:ext cx="9898097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Комментарии к Закону РФ 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«Об образовании»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7.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ФГОС.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РФ устанавливаются ФГОС, представляющие собой совокупность требований, обязательных при реализации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основных образовательных программ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начального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основного, среднего (полного) общего, начального, среднего и высшего профессионального образования.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8.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Понятие системы образования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образования в РФ представляет собой совокупность взаимодействующих: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преемственных образовательных программ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различных уровня и направленности, ФГОС и ФГТ…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966" y="-1"/>
            <a:ext cx="982665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Статья 9.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1. В РФ реализуются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общеобразовательные и профессиональные (основные и дополнительные) образовательные программы.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3. К основным общеобразовательным относятся программы: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дошкольного, начального, основного, среднего (полного) общего образования.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общеобразовательные программы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включают в себя учебный план, рабочие программы учебных курсов и материалы, обеспечивающие духовно-нравственное развитие, воспитание и качество подготовки обучающихся.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6.2. 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основной общеобразовательной программе дошкольного образования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федеральным органом исполнительной власти устанавливаются ФГТ.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253966" y="-1"/>
            <a:ext cx="9826659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14.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Общие требования к содержанию образования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Содержание образования в конкретном ОУ определяется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образовательной программой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(программами), утверждаемой и реализуемой этим ОУ самостоятельно.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Основная образовательная программа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ОУ разрабатывается на основе соответствующих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примерных основных образовательных программ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5.1.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Уполномоченные федеральные государственные органы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обеспечивают разработку на основе ФГОС или ФГТ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примерных основных образовательных программ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учетом их уровня и направленности.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Примерные основные образовательные программы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включать в себя БУП и (или) примерные программы учебных курсов, предметов, дисциплин (модулей).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0"/>
            <a:ext cx="9580680" cy="684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44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Управление введением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800" b="1" dirty="0" smtClean="0">
                <a:latin typeface="Times New Roman" pitchFamily="18"/>
                <a:ea typeface="Andale Sans UI" pitchFamily="2"/>
                <a:cs typeface="Tahoma" pitchFamily="2"/>
              </a:rPr>
              <a:t>в образовательные учреждения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ф</a:t>
            </a:r>
            <a:r>
              <a:rPr lang="ru-RU" sz="48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едеральных государственных образовательных стандартов </a:t>
            </a:r>
          </a:p>
          <a:p>
            <a:pPr lvl="0" indent="-216000" algn="ctr" hangingPunct="0">
              <a:buNone/>
            </a:pPr>
            <a:endParaRPr lang="ru-RU" sz="48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algn="ctr" hangingPunct="0">
              <a:buNone/>
            </a:pPr>
            <a:r>
              <a:rPr lang="ru-RU" sz="4800" b="1" i="1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5 направлений</a:t>
            </a:r>
          </a:p>
          <a:p>
            <a:pPr lvl="0" indent="-216000" algn="ctr" hangingPunct="0">
              <a:buNone/>
            </a:pPr>
            <a:r>
              <a:rPr lang="ru-RU" sz="4800" b="1" i="1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20 управленческих задач</a:t>
            </a:r>
          </a:p>
          <a:p>
            <a:pPr marL="0" marR="0" lvl="0" indent="-216000" algn="ctr" rtl="0" hangingPunct="0">
              <a:buNone/>
              <a:tabLst/>
            </a:pPr>
            <a:endParaRPr lang="ru-RU" sz="2800" b="1" i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279375"/>
            <a:ext cx="95012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Статья 32.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Компетенция и ответственность образовательного учреждения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842" y="1851011"/>
            <a:ext cx="96837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К компетенции образовательного учреждения относятся: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6) разработка и утверждение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образовательных программ и учебных планов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7) разработка и утверждение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рабочих программ учебных курсов, предметов, дисциплин (модулей)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207938"/>
            <a:ext cx="94298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Необходимо говорить об использовании двух документов: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b="1" dirty="0" smtClean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  <a:p>
            <a:pPr algn="just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Первый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 -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Основная  образовательная программа,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в т.ч.: </a:t>
            </a: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примерная основная образовательная программа;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образовательная программа ОУ (ступени);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общеобразовательная программа;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преемственная образовательная программа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dirty="0" smtClean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Второй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 —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программы учебных предметов (воспитания)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, в т.ч.: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примерные программы учебных предметов;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рабочие программы учебных курсов, предметов, дисциплин (модулей)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комплексные и парциальные образовательные программы.</a:t>
            </a:r>
            <a:endParaRPr lang="ru-RU" sz="2800" dirty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4" y="279375"/>
            <a:ext cx="9501254" cy="8110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После завершения проектирования Образовательной программы целесообразно: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провести внутреннюю экспертизу документа, в т.ч. используя компетенцию совета по введения ФГОС НОО, органа ГОУ;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обсудить и согласовать образовательную программу с органами самоуправления ОУ;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утвердить Образовательную программу приказом директора ОУ;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Lucida Sans Unicode" charset="0"/>
              <a:cs typeface="Times New Roman" pitchFamily="18" charset="0"/>
            </a:endParaRP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инициировать внешнюю экспертизу документа на муниципальном или региональном уровне (в муниципальном методическом центре, региональном экспертном совете, в ИПК и т.д.)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600" b="1" dirty="0" smtClean="0">
              <a:solidFill>
                <a:srgbClr val="FF420E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1.6.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Разработка и утверждение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формы договора о предоставлении общего образования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образовательном учреждении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(на сайте 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standart.edu.ru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разделе 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«Рекомендации по организации  введения ФГОС»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lvl="0" indent="45720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000" dirty="0" smtClean="0"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lvl="0" indent="45720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ПРИМЕРНАЯ ФОРМА ДОГОВОРА</a:t>
            </a: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О ПРЕДОСТАВЛЕНИИ ОБЩЕГО ОБРАЗОВАНИЯ </a:t>
            </a: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МУНИЦИПАЛЬНЫМИ  И  ГОСУДАРСТВЕННЫМИ </a:t>
            </a: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ОБЩЕОБРАЗОВАТЕЛЬНЫМИ УЧРЕЖДЕНИЯМИ</a:t>
            </a: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1.7.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Внесение необходимых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изменений в Устав образовательного учреждения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(в соответствии с целями и требованиями ФГОС):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в цели, задачи и принципы деятельности учреждения;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в основные характеристики организации образовательного процесса;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в права и обязанности участников образовательного процесса;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в перечень локальных актов, регламентирующих деятельность учреждения и т.д.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4"/>
            <a:ext cx="9429816" cy="588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cs typeface="Arial Unicode MS" charset="0"/>
              </a:rPr>
              <a:t>Дополнения в перечне локальных актов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cs typeface="Arial Unicode MS" charset="0"/>
              </a:rPr>
              <a:t> могут касаться: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утверждения плана (сетевого графика) введения ФГОС НОО;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создания совета по введению ФГОС НОО;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утверждения Образовательных программ каждой ступени образования;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разработки формы договора о предоставлении общего образования в ОУ;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заключения договоров  о сотрудничестве с учреждениями дополнительного образования.</a:t>
            </a:r>
            <a:endParaRPr lang="ru-RU" sz="3600" dirty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468280" y="4351341"/>
            <a:ext cx="907262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 должностных инструкциях это касается: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baseline="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перечня документов, которыми работник руководствуется в своей деятельности;</a:t>
            </a: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разделов «Учитель должен знать» и «Права и ответственность».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280" y="1136631"/>
            <a:ext cx="92869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AutoNum type="arabicPeriod"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hangingPunct="0"/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1.8.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Приведение в соответствие с требованиями ФГОС и новыми тарифно-квалификационными характеристиками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должностных инструкций работников МОУ</a:t>
            </a:r>
          </a:p>
        </p:txBody>
      </p:sp>
      <p:grpSp>
        <p:nvGrpSpPr>
          <p:cNvPr id="4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5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10" name="Rectangle 18"/>
              <p:cNvPicPr>
                <a:picLocks noChangeAspect="1"/>
              </p:cNvPicPr>
              <p:nvPr/>
            </p:nvPicPr>
            <p:blipFill>
              <a:blip r:embed="rId2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" name="Полилиния 10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279375"/>
            <a:ext cx="9429816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Дополнения в перечень документов, которыми работник руководствуется в своей деятельности: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ФГОС НОО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3200" b="1" i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примерная основная образовательная программа;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3200" b="1" i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образовательная программа ОУ</a:t>
            </a:r>
            <a:endParaRPr lang="ru-RU" sz="3200" b="1" i="1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4" y="422251"/>
            <a:ext cx="9501254" cy="664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Дополнения в разделы «Учитель должен знать»:</a:t>
            </a:r>
          </a:p>
          <a:p>
            <a:pPr algn="ctr">
              <a:lnSpc>
                <a:spcPct val="95000"/>
              </a:lnSpc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требования ФГОС НОО:  к структуре и результатам освоения Образовательной программы; к условиям ее реализации и т.д.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FF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«Права и ответственность»: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право </a:t>
            </a: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на материально-технические условия, необходимые для введения ФГОС НОО и реализации Образовательной программы;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ответственность: </a:t>
            </a: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за достижение обучающимися личностных, </a:t>
            </a:r>
            <a:r>
              <a:rPr lang="ru-RU" sz="3200" i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метапредметных</a:t>
            </a: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и предметных результатов; за эффективную реализацию программ: формирования УУД;  воспитания, </a:t>
            </a:r>
            <a:r>
              <a:rPr lang="ru-RU" sz="3200" i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здоровьесбережения</a:t>
            </a: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, коррекционной работы</a:t>
            </a:r>
            <a:endParaRPr lang="ru-RU" sz="3200" i="1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1" y="-1435137"/>
            <a:ext cx="935837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:</a:t>
            </a: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1.9.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договоров  о взаимодействии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учреждениями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образования,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культуры и спорта по организации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внеурочной деятельности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школьников.</a:t>
            </a:r>
          </a:p>
          <a:p>
            <a:pPr marL="298350" lvl="0" indent="-514350" algn="just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611552" y="1922449"/>
            <a:ext cx="27717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 = 3 Т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2594" y="3565523"/>
            <a:ext cx="2057408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освоения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825866" y="3494085"/>
            <a:ext cx="2143140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Структура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69138" y="3422647"/>
            <a:ext cx="2286016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Условия реализации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825734" y="4494217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183320" y="442277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0800000" flipV="1">
            <a:off x="2611420" y="2779705"/>
            <a:ext cx="200026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397502" y="2779705"/>
            <a:ext cx="264320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4683122" y="3065457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611156" y="493689"/>
            <a:ext cx="90011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(Приказ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Минобрнауки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России от 06.10. 2009 № 373)</a:t>
            </a:r>
          </a:p>
          <a:p>
            <a:pPr algn="ctr"/>
            <a:endParaRPr lang="ru-RU" sz="28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0806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Варианты моделей взаимодействия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: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1222" y="635784"/>
            <a:ext cx="792961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1. 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Организация дополнительного образования на базе общеобразовательных учреждений: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привлечение работников УДО к работе в общеобразовательном учреждении на условиях совместительства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размещение образовательного УДО на базе общеобразовательного учреждения на условиях аренды (безвозмездного пользования).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1136631"/>
            <a:ext cx="9429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Организация дополнительного образования детей на базе УДО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этом случае общеобразовательное учреждение выполняет информационные, диагностические, организационные функции, а также (при необходимости) решает кадровые вопросы.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5404" y="279375"/>
            <a:ext cx="9755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Варианты моделей взаимодействия</a:t>
            </a:r>
            <a:r>
              <a:rPr lang="ru-RU" sz="36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6908" y="350813"/>
            <a:ext cx="8135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Варианты моделей взаимодействия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253966" y="1493821"/>
            <a:ext cx="982665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«смешанной модели»,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применяются организационно-управленческие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ешения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первых двух вариантов.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этом случае, с учетом оптимальности,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паритетной основе используются: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материально-техническая база, кадровый потенциал,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реализуются совместные программы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учреждений общего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дополнительного образования детей.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(две задачи)</a:t>
            </a: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/>
                <a:cs typeface="Tahoma" pitchFamily="2"/>
              </a:rPr>
              <a:t>2.1. </a:t>
            </a:r>
            <a:r>
              <a:rPr lang="ru-RU" sz="3200" dirty="0" smtClean="0">
                <a:latin typeface="Times New Roman" pitchFamily="18"/>
                <a:cs typeface="Tahoma" pitchFamily="2"/>
              </a:rPr>
              <a:t>Разработка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локальных актов,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регламентирующих установление заработной платы, </a:t>
            </a:r>
          </a:p>
          <a:p>
            <a:pPr lvl="0" indent="-216000" hangingPunc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т.ч. стимулирующих надбавок и доплат, порядок и размеры премирования в соответствии с НСОТ</a:t>
            </a:r>
          </a:p>
          <a:p>
            <a:pPr lvl="0" indent="-216000" hangingPunct="0">
              <a:buNone/>
            </a:pPr>
            <a:endParaRPr lang="ru-RU" sz="3200" b="0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8280" y="4994283"/>
            <a:ext cx="90726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2.2.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Заключение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дополнительных соглашений к трудовому договору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педагогическими работниками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032" y="422251"/>
            <a:ext cx="8386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4032" y="2636829"/>
            <a:ext cx="900118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Педагогов начальной школы: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участие в разработке основной образовательной программы образовательного учреждения;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создание рабочих программ учебных предметов, соответствующих требованиям ФГОС НОО;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проведение открытых уроков по формированию универсальных учебных действий обучающихся;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участие в опытно-исследовательской, методической  работе по апробации и введению стандарта 2 поколения.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1288" y="1460828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333333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Введении оснований для премирования:</a:t>
            </a:r>
            <a:endParaRPr lang="ru-RU" sz="32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032" y="422251"/>
            <a:ext cx="8386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4032" y="2636829"/>
            <a:ext cx="9001187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Заместителей директоров по УВР, ВР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участие в разработке плана введения ФГОС НОО и организации деятельности рабочей группы по разработке образовательной программы;</a:t>
            </a:r>
          </a:p>
          <a:p>
            <a:pPr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участие в проектировании и реализации  образовательной программы;</a:t>
            </a:r>
          </a:p>
          <a:p>
            <a:pPr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организация системы мониторинга введения ФГОС НОО.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1288" y="1460828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333333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Введении оснований для премирования:</a:t>
            </a:r>
            <a:endParaRPr lang="ru-RU" sz="32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032" y="422251"/>
            <a:ext cx="8386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4032" y="2296696"/>
            <a:ext cx="900118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Заместителя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директора по АХЧ: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обеспечение материально-технического сопровождения федеральных государственных образовательных стандартов начального общего образования.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Педагога-психолога, социального педагога: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участие в разработке и реализации программ: духовно-нравственного развития, воспитания обучающихся; формирования культуры здорового и безопасного образа жизни; коррекционной работы – в соответствии с требованиями ФГОС НОО.</a:t>
            </a:r>
          </a:p>
          <a:p>
            <a:pPr algn="ctr"/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1288" y="1136631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333333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Введении оснований для премирования:</a:t>
            </a:r>
            <a:endParaRPr lang="ru-RU" sz="32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032" y="422251"/>
            <a:ext cx="8386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4032" y="2296696"/>
            <a:ext cx="900118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Библиотекаря: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комплектование библиотеки образовательного учреждения  фондом дополнительной литературы (художественной, научно-популярной), справочно-библиографических и периодических изданий, необходимым для реализации ФГОС НОО.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1288" y="1136631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333333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Введении оснований для премирования:</a:t>
            </a:r>
            <a:endParaRPr lang="ru-RU" sz="32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6843" y="1922449"/>
          <a:ext cx="9501255" cy="4289990"/>
        </p:xfrm>
        <a:graphic>
          <a:graphicData uri="http://schemas.openxmlformats.org/drawingml/2006/table">
            <a:tbl>
              <a:tblPr/>
              <a:tblGrid>
                <a:gridCol w="620611"/>
                <a:gridCol w="1004798"/>
                <a:gridCol w="1329880"/>
                <a:gridCol w="2127808"/>
                <a:gridCol w="1743621"/>
                <a:gridCol w="1625410"/>
                <a:gridCol w="1049127"/>
              </a:tblGrid>
              <a:tr h="11069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№ </a:t>
                      </a:r>
                      <a:r>
                        <a:rPr lang="ru-RU" sz="2000" kern="50" dirty="0" err="1">
                          <a:latin typeface="Times New Roman"/>
                          <a:ea typeface="Lucida Sans Unicode"/>
                          <a:cs typeface="Tahoma"/>
                        </a:rPr>
                        <a:t>п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/</a:t>
                      </a:r>
                      <a:r>
                        <a:rPr lang="ru-RU" sz="2000" kern="50" dirty="0" err="1">
                          <a:latin typeface="Times New Roman"/>
                          <a:ea typeface="Lucida Sans Unicode"/>
                          <a:cs typeface="Tahoma"/>
                        </a:rPr>
                        <a:t>п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ФИО педагога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Участие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ahoma"/>
                        </a:rPr>
                        <a:t>педагогически работников в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реализации Образовательной программы, в т.ч.: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Примечание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2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ahoma"/>
                        </a:rPr>
                        <a:t>Обязательной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части учебного плана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Части учебного плана, формируемой участниками образовательного процесса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Внеурочной деятельности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ahoma"/>
                        </a:rPr>
                        <a:t>обучающихся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ahoma"/>
                        </a:rPr>
                        <a:t>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в рамках учебного </a:t>
                      </a:r>
                      <a:endParaRPr lang="ru-RU" sz="2000" kern="50" dirty="0" smtClean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ahoma"/>
                        </a:rPr>
                        <a:t>плана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Программ воспитания, </a:t>
                      </a:r>
                      <a:r>
                        <a:rPr lang="ru-RU" sz="2000" kern="50" dirty="0" err="1" smtClean="0">
                          <a:latin typeface="Times New Roman"/>
                          <a:ea typeface="Lucida Sans Unicode"/>
                          <a:cs typeface="Tahoma"/>
                        </a:rPr>
                        <a:t>здоровьесбе-режения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ahoma"/>
                        </a:rPr>
                        <a:t>, коррекционной работы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6842" y="0"/>
            <a:ext cx="91440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писок педагогических работников,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участвующих в реализации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Образовательной программы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3. Кадровая политика</a:t>
            </a:r>
          </a:p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(три задачи)</a:t>
            </a:r>
          </a:p>
          <a:p>
            <a:pPr indent="-21600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3.1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Комплектование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учреждения педагогическими, руководящими работниками, соответствующими новым квалификационным характеристикам и должностным инструкциям:</a:t>
            </a:r>
          </a:p>
          <a:p>
            <a:pPr lvl="0" indent="-216000" hangingPunct="0">
              <a:buNone/>
            </a:pPr>
            <a:endParaRPr lang="ru-RU" sz="3200" b="0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dirty="0" smtClean="0"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b="0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dirty="0" smtClean="0"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7612080" y="4565655"/>
            <a:ext cx="2223765" cy="277970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396842" y="4208465"/>
            <a:ext cx="7143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ротация кадров;</a:t>
            </a:r>
          </a:p>
          <a:p>
            <a:pPr>
              <a:buFontTx/>
              <a:buChar char="-"/>
            </a:pP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организация стажировок и прохождение педагогической практики студентов педагогических специальностей высших учебных заведений; </a:t>
            </a:r>
          </a:p>
          <a:p>
            <a:pPr>
              <a:buFontTx/>
              <a:buChar char="-"/>
            </a:pP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прохождение  педагогическими и руководящими работниками аттестации.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493689"/>
            <a:ext cx="9215502" cy="664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Приказ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Минобрнауки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России от 23 ноября 2009 г. N 655 </a:t>
            </a: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«Об утверждении и введении в действие ФГТ к структуре основной общеобразовательной программы дошкольного образования»</a:t>
            </a: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Требования:</a:t>
            </a:r>
          </a:p>
          <a:p>
            <a:pPr algn="ctr">
              <a:lnSpc>
                <a:spcPct val="95000"/>
              </a:lnSpc>
              <a:buSzPct val="45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-к структуре и разделам программы;</a:t>
            </a:r>
          </a:p>
          <a:p>
            <a:pPr algn="ctr">
              <a:lnSpc>
                <a:spcPct val="95000"/>
              </a:lnSpc>
              <a:buSzPct val="45000"/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SzTx/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к соотношению частей и объему программы;</a:t>
            </a:r>
          </a:p>
          <a:p>
            <a:pPr algn="ctr">
              <a:lnSpc>
                <a:spcPct val="95000"/>
              </a:lnSpc>
              <a:buClrTx/>
              <a:buSzTx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-к соотношению обязательной и вариативной частей</a:t>
            </a:r>
          </a:p>
          <a:p>
            <a:pPr algn="ctr">
              <a:lnSpc>
                <a:spcPct val="95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Учет в СОШ, НШДС</a:t>
            </a:r>
            <a:endParaRPr lang="ru-RU" sz="3200" b="1" dirty="0">
              <a:solidFill>
                <a:srgbClr val="FF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3. Кадровая политика</a:t>
            </a:r>
          </a:p>
          <a:p>
            <a:pPr indent="-21600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216000" algn="just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3.2.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Разработка и реализация план-графика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повышения квалификации педагогических и руководящих работников,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плана научно-методических семинаров 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(с ИПК, муниципальной методической службой ). </a:t>
            </a:r>
          </a:p>
          <a:p>
            <a:pPr lvl="0" indent="-216000" algn="just" hangingPunc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Информационно-методические центры. Базовые площадки.</a:t>
            </a:r>
          </a:p>
          <a:p>
            <a:pPr lvl="0" indent="-21600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3.3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Разработка плана и осуществление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внутришкольного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контроля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реализации основной образовательной программы</a:t>
            </a: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4" y="279375"/>
            <a:ext cx="9501254" cy="632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В соответствии с планом введения ФГОС содержание контроля должно выстраиваться по направлениям: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нормативно-правовое 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финансово-экономическое 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кадровое 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информационное 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материально-техническое</a:t>
            </a:r>
            <a:r>
              <a:rPr lang="ru-RU" sz="3200" dirty="0" smtClean="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.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dirty="0" smtClean="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i="1" dirty="0" smtClean="0">
                <a:solidFill>
                  <a:srgbClr val="0084D1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Форма плана может быть традиционной и включать в себя: содержание и формы  контроля, сроки, ответственных и формы обсуждения полученных результатов</a:t>
            </a:r>
            <a:endParaRPr lang="ru-RU" sz="3200" i="1" dirty="0">
              <a:solidFill>
                <a:srgbClr val="0084D1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endParaRPr lang="ru-RU" sz="36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4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Информационное обеспечение</a:t>
            </a:r>
          </a:p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(две задачи)</a:t>
            </a:r>
          </a:p>
          <a:p>
            <a:pPr indent="-21600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4.1.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публичных отчетов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образовательного учреждения</a:t>
            </a:r>
          </a:p>
          <a:p>
            <a:pPr lvl="0" indent="-216000" hangingPunc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4.2.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информационных ресурсов образовательного учреждения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сайт, Интернет-страничка, выставки, презентации и т.д.)</a:t>
            </a:r>
          </a:p>
          <a:p>
            <a:pPr lvl="0" indent="-216000" hangingPunct="0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16000" hangingPunct="0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8412" y="5494349"/>
            <a:ext cx="2547937" cy="1528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3"/>
            <a:ext cx="9429816" cy="702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Организация и проведение публичного отчета включает в себя три условных этапа: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1. Организационный этап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(формирование рабочей группы, сбор документов, статистических и методических материалов).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2. Проектировочный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(анализ информации, подготовка текстовой части, графиков, таблиц, диаграмм, обсуждение варианта отчета совместно с органами ГОУ, включая Совет по введению ФГОС НОО).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3. Презентация отчета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(подготовка и проведение конференции, опубликование отчета, размещение его на сайте образовательного учреждения)</a:t>
            </a:r>
            <a:endParaRPr lang="ru-RU" sz="3200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3"/>
            <a:ext cx="9358378" cy="664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Публичный отчет включает в себя, как правило, следующие структурные составляющие: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b="1" dirty="0" smtClean="0">
              <a:solidFill>
                <a:srgbClr val="FF420E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общая характеристика ОУ и направления развития;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характеристика педагогического коллектива;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структура управления и условия обучения;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учебный план и режим обучения;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результаты образовательной деятельности;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экспериментальная работа, инновации;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состояние здоровья школьников;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доп. образование и социальная активность обучающихся;</a:t>
            </a:r>
          </a:p>
          <a:p>
            <a:pPr>
              <a:lnSpc>
                <a:spcPct val="95000"/>
              </a:lnSpc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проблемы ОУ и основные направления  развития.</a:t>
            </a: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i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В обозначенные разделы публичного отчета (по мере необходимости) целесообразно поместить информацию об особенностях введения и реализации ФГОС НОО</a:t>
            </a:r>
            <a:r>
              <a:rPr lang="ru-RU" sz="2800" i="1" dirty="0" smtClean="0">
                <a:solidFill>
                  <a:srgbClr val="FF420E"/>
                </a:solidFill>
                <a:ea typeface="Lucida Sans Unicode" charset="0"/>
                <a:cs typeface="Lucida Sans Unicode" charset="0"/>
              </a:rPr>
              <a:t>.</a:t>
            </a:r>
            <a:endParaRPr lang="ru-RU" sz="2800" i="1" dirty="0">
              <a:solidFill>
                <a:srgbClr val="FF420E"/>
              </a:solidFill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422251"/>
            <a:ext cx="94298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«О подготовке публичных </a:t>
            </a:r>
            <a:r>
              <a:rPr lang="ru-RU" sz="3600" b="1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докладов»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600" b="1" dirty="0" smtClean="0">
              <a:solidFill>
                <a:srgbClr val="FF420E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Письмо </a:t>
            </a:r>
            <a:r>
              <a:rPr lang="ru-RU" sz="3600" b="1" dirty="0" err="1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Минобрнауки</a:t>
            </a: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России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от 28 октября 2010 года № 13-312</a:t>
            </a: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600" b="1" dirty="0" smtClean="0">
              <a:solidFill>
                <a:srgbClr val="FF420E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600" b="1" dirty="0" smtClean="0">
              <a:solidFill>
                <a:srgbClr val="FF420E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Общие рекомендации по подготовке Публичных докладов региональных (муниципальных) органов управления образованием и образовательных учреждений</a:t>
            </a:r>
            <a:endParaRPr lang="ru-RU" sz="3600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279375"/>
            <a:ext cx="9358378" cy="683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Размещение на сайте ОУ Образовательной программы с целью ознакомления родительской общественности с особенностями реализации ФГОС НОО.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Другие ресурсы: 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выпуск школьных газет с отдельной рубрикой, посвященной новому стандарту; 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проведение выставок, презентаций, участие в других открытых мероприятиях; 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оформление информационных стендов о реализации основных образовательных программ и т.д</a:t>
            </a:r>
            <a:r>
              <a:rPr lang="ru-RU" sz="3200" dirty="0" smtClean="0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.</a:t>
            </a:r>
            <a:endParaRPr lang="ru-RU" sz="3200" dirty="0">
              <a:solidFill>
                <a:srgbClr val="000000"/>
              </a:solidFill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endParaRPr lang="ru-RU" sz="36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r>
              <a:rPr lang="ru-RU" sz="36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5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Материально-техническое сопровождение</a:t>
            </a:r>
          </a:p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(четыре задачи)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5.1.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 доступа педагогов и обучающихся 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электронным образовательным ресурсам.</a:t>
            </a:r>
          </a:p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5.2.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Разработка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локальных актов, устанавливающих требования к объектам инфраструктуры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положения 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культурно-досуговом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центре, информационно-библиотечном центре, физкультурно-оздоровительном центре, об учебном кабинете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540000"/>
            <a:ext cx="925172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indent="-216000" algn="ctr" hangingPunct="0">
              <a:buNone/>
            </a:pPr>
            <a:endParaRPr lang="ru-RU" sz="36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r>
              <a:rPr lang="ru-RU" sz="36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5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Материально-техническое сопровождение</a:t>
            </a:r>
          </a:p>
          <a:p>
            <a:pPr indent="-21600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5.3.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Обеспечение учебниками и учебно-методической литературой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соответствии с утвержденным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федеральным перечнем.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5.4.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Комплектование в библиотеке достаточного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фонда дополнительной литературы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(художественной, научно-популярной), справочно-библиографических и периодических изданий.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8" y="2851143"/>
            <a:ext cx="2786082" cy="1829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540000" y="720000"/>
            <a:ext cx="9540000" cy="675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72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7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Спасибо за внимание!</a:t>
            </a:r>
            <a:endParaRPr lang="ru-RU" sz="72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Соломатин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 smtClean="0">
                <a:ln>
                  <a:noFill/>
                </a:ln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Александр </a:t>
            </a:r>
            <a:r>
              <a:rPr lang="ru-RU" sz="4400" b="1" i="1" u="none" strike="noStrike" dirty="0">
                <a:ln>
                  <a:noFill/>
                </a:ln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Михайлович</a:t>
            </a: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8-915-271-32-22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E-mail</a:t>
            </a: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 </a:t>
            </a:r>
            <a:r>
              <a:rPr lang="ru-RU" sz="44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edsolam@maik.ru</a:t>
            </a: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718" y="1851011"/>
          <a:ext cx="6286544" cy="243840"/>
        </p:xfrm>
        <a:graphic>
          <a:graphicData uri="http://schemas.openxmlformats.org/drawingml/2006/table">
            <a:tbl>
              <a:tblPr/>
              <a:tblGrid>
                <a:gridCol w="6286544"/>
              </a:tblGrid>
              <a:tr h="2266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Введение ФГОС по мере готовности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718" y="2851143"/>
          <a:ext cx="9358378" cy="4708536"/>
        </p:xfrm>
        <a:graphic>
          <a:graphicData uri="http://schemas.openxmlformats.org/drawingml/2006/table">
            <a:tbl>
              <a:tblPr/>
              <a:tblGrid>
                <a:gridCol w="2320628"/>
                <a:gridCol w="632222"/>
                <a:gridCol w="632222"/>
                <a:gridCol w="632222"/>
                <a:gridCol w="633710"/>
                <a:gridCol w="632222"/>
                <a:gridCol w="632222"/>
                <a:gridCol w="648586"/>
                <a:gridCol w="648586"/>
                <a:gridCol w="648586"/>
                <a:gridCol w="648586"/>
                <a:gridCol w="648586"/>
              </a:tblGrid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Классы, переходящие на ФГОС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2010/11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2011/12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2012/13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2013/14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2014/15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2015/16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2016/17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2017/18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2018/19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2019/20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2020/21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2021/22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0806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Поэтапное введение ФГОС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Распоряжение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Правительства РФ от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07.09.10 №1507-р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«О плане действий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модернизации общего образования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2011/15 годы»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9718" y="1493821"/>
          <a:ext cx="6286544" cy="243840"/>
        </p:xfrm>
        <a:graphic>
          <a:graphicData uri="http://schemas.openxmlformats.org/drawingml/2006/table">
            <a:tbl>
              <a:tblPr/>
              <a:tblGrid>
                <a:gridCol w="6286544"/>
              </a:tblGrid>
              <a:tr h="1724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Обязательное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ведение ФГОС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9719" y="2279639"/>
            <a:ext cx="6286544" cy="338554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Продолжение обучения по ФГОС, введенного по мере готовности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2340000"/>
            <a:ext cx="9360000" cy="447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68280" y="-1435137"/>
            <a:ext cx="9968628" cy="12607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Стратегия управления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(5 направлений, 20 задач)</a:t>
            </a:r>
          </a:p>
          <a:p>
            <a:pPr marL="0" marR="0" lvl="0" indent="-216000" algn="ctr" rtl="0" hangingPunct="0">
              <a:buNone/>
              <a:tabLst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Направления:</a:t>
            </a:r>
            <a:endParaRPr lang="ru-RU" sz="32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just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Н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ормативно-правовое обеспечение</a:t>
            </a: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2. Финансово-экономическое сопровождение</a:t>
            </a: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3. Кадровая политика</a:t>
            </a: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4. Информационное обеспечение</a:t>
            </a: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5. Материально-техническое сопровождение</a:t>
            </a:r>
          </a:p>
          <a:p>
            <a:pPr marL="298350" lvl="0" indent="-514350" algn="just" hangingPunct="0">
              <a:buNone/>
            </a:pPr>
            <a:endParaRPr lang="ru-RU" sz="3200" i="1" dirty="0" smtClean="0"/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1948" y="4208465"/>
            <a:ext cx="2609857" cy="22860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208069"/>
            <a:ext cx="9466658" cy="5611411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8280" y="2208201"/>
            <a:ext cx="9144064" cy="364333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endParaRPr lang="ru-RU" sz="32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 charset="0"/>
              <a:ea typeface="Andale Sans UI" pitchFamily="2"/>
              <a:cs typeface="Times New Roman" pitchFamily="18" charset="0"/>
            </a:endParaRPr>
          </a:p>
          <a:p>
            <a:pPr marL="298350" lvl="0" indent="-514350" algn="ctr" hangingPunct="0">
              <a:buNone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Andale Sans UI" pitchFamily="2"/>
                <a:cs typeface="Times New Roman" pitchFamily="18" charset="0"/>
              </a:rPr>
              <a:t>1. Н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ормативно-правовое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</a:t>
            </a:r>
          </a:p>
          <a:p>
            <a:pPr marL="298350" lvl="0" indent="-514350" algn="ctr" hangingPunct="0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(9 возможных задач)</a:t>
            </a:r>
          </a:p>
          <a:p>
            <a:pPr lvl="0" indent="-216000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1.1.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Утверждение плана (сетевого графика) введения ФГОС НШ</a:t>
            </a:r>
          </a:p>
          <a:p>
            <a:pPr lvl="0" indent="-216000" hangingPunct="0"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indent="-216000" algn="ctr" hangingPunct="0">
              <a:buNone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Предлагаемые управленческие действия можно назвать примерными.</a:t>
            </a: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32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endParaRPr lang="ru-RU" sz="32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algn="ctr" hangingPunct="0">
              <a:buFontTx/>
              <a:buChar char="-"/>
            </a:pPr>
            <a:endParaRPr lang="ru-RU" sz="3200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298350" lvl="0" indent="-514350" algn="ctr" hangingPunct="0">
              <a:buNone/>
            </a:pPr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98350" lvl="0" indent="-514350" algn="just" hangingPunct="0">
              <a:buNone/>
            </a:pPr>
            <a:endParaRPr lang="ru-RU" sz="3200" i="1" dirty="0" smtClean="0"/>
          </a:p>
          <a:p>
            <a:pPr lvl="0" indent="-216000" algn="just" hangingPunct="0">
              <a:buNone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2594" y="2422515"/>
          <a:ext cx="8786876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719"/>
                <a:gridCol w="2196719"/>
                <a:gridCol w="2196719"/>
                <a:gridCol w="2196719"/>
              </a:tblGrid>
              <a:tr h="2922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 реализации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Ответственные</a:t>
                      </a:r>
                      <a:endParaRPr lang="ru-RU" dirty="0"/>
                    </a:p>
                  </a:txBody>
                  <a:tcPr/>
                </a:tc>
              </a:tr>
              <a:tr h="5043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Нормативно-правовое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задач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043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Финансово-экономическое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2922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Кадровое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2922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Информационное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043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Материально-техническое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4" y="565127"/>
            <a:ext cx="935837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16000" algn="ctr" hangingPunct="0">
              <a:buNone/>
            </a:pPr>
            <a:r>
              <a:rPr lang="ru-RU" sz="3200" b="1" dirty="0" smtClean="0">
                <a:latin typeface="Times New Roman" pitchFamily="18"/>
                <a:ea typeface="Andale Sans UI" pitchFamily="2"/>
                <a:cs typeface="Tahoma" pitchFamily="2"/>
              </a:rPr>
              <a:t>Соз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дание рабочей группы по разработке Образовательной программы: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определение состава рабочей группы: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 зам. директора по УВР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 педагоги дошкольного образования, начальной и основной школы</a:t>
            </a:r>
          </a:p>
          <a:p>
            <a:pPr lvl="0" indent="-216000" hangingPunct="0"/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представители учреждений дополнительного образования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 педагог-психолог, социальный педагог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воспитатели ГПД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 общественность</a:t>
            </a: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консультант и т.д.</a:t>
            </a:r>
          </a:p>
          <a:p>
            <a:pPr lvl="0" indent="-216000" hangingPunct="0">
              <a:buFontTx/>
              <a:buChar char="-"/>
            </a:pPr>
            <a:endParaRPr lang="ru-RU" sz="28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назначение руководителя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/>
                <a:ea typeface="Andale Sans UI" pitchFamily="2"/>
                <a:cs typeface="Tahoma" pitchFamily="2"/>
              </a:rPr>
              <a:t>(зам. директора или руководитель МО)</a:t>
            </a:r>
          </a:p>
          <a:p>
            <a:pPr lvl="0" indent="-216000" hangingPunct="0">
              <a:buFontTx/>
              <a:buChar char="-"/>
            </a:pPr>
            <a:endParaRPr lang="ru-RU" sz="2800" dirty="0" smtClean="0">
              <a:solidFill>
                <a:srgbClr val="0070C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определение порядка и плана работы группы.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8280" y="1136631"/>
          <a:ext cx="9429816" cy="6259516"/>
        </p:xfrm>
        <a:graphic>
          <a:graphicData uri="http://schemas.openxmlformats.org/drawingml/2006/table">
            <a:tbl>
              <a:tblPr/>
              <a:tblGrid>
                <a:gridCol w="653236"/>
                <a:gridCol w="5159108"/>
                <a:gridCol w="1425504"/>
                <a:gridCol w="2191968"/>
              </a:tblGrid>
              <a:tr h="1497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ahoma"/>
                        </a:rPr>
                        <a:t>№ </a:t>
                      </a:r>
                      <a:r>
                        <a:rPr lang="ru-RU" sz="2000" i="1" kern="50" dirty="0" err="1">
                          <a:latin typeface="Times New Roman"/>
                          <a:ea typeface="Lucida Sans Unicode"/>
                          <a:cs typeface="Tahoma"/>
                        </a:rPr>
                        <a:t>п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ahoma"/>
                        </a:rPr>
                        <a:t>/</a:t>
                      </a:r>
                      <a:r>
                        <a:rPr lang="ru-RU" sz="2000" i="1" kern="50" dirty="0" err="1">
                          <a:latin typeface="Times New Roman"/>
                          <a:ea typeface="Lucida Sans Unicode"/>
                          <a:cs typeface="Tahoma"/>
                        </a:rPr>
                        <a:t>п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ahoma"/>
                        </a:rPr>
                        <a:t>Структурные компоненты основной образовательной программы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ahoma"/>
                        </a:rPr>
                        <a:t>Сроки и формы проектирования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ahoma"/>
                        </a:rPr>
                        <a:t>Сроки и формы обсуждения промежуточных и конечных результатов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Lucida Sans Unicode"/>
                          <a:cs typeface="Tahoma"/>
                        </a:rPr>
                        <a:t>Проектирование пояснительной записки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Определение планируемых результатов освоения обучающимися Образовательной программы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Разработка учебного плана начального общего образования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Создание программы формирования УУД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Отбор и разработка программ учебных предметов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6.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Проектирование программы духовно-нравственного развития, воспитания обучающихся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7.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Создание программы формирования культуры здорового и безопасного образа жизни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Lucida Sans Unicode"/>
                          <a:cs typeface="Tahoma"/>
                        </a:rPr>
                        <a:t>Разработка программы коррекционной работы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ahoma"/>
                        </a:rPr>
                        <a:t>9.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Lucida Sans Unicode"/>
                          <a:cs typeface="Tahoma"/>
                        </a:rPr>
                        <a:t>Создание системы оценки достижения планируемых результатов освоения Образовательной программы.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1932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План деятельности рабочей группы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по разработке основной образовательной программы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</TotalTime>
  <Words>2480</Words>
  <Application>Microsoft Office PowerPoint</Application>
  <PresentationFormat>Произвольный</PresentationFormat>
  <Paragraphs>738</Paragraphs>
  <Slides>49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Default</vt:lpstr>
      <vt:lpstr>lyt-cool</vt:lpstr>
      <vt:lpstr>Обычный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304</cp:revision>
  <dcterms:created xsi:type="dcterms:W3CDTF">2009-04-16T11:32:32Z</dcterms:created>
  <dcterms:modified xsi:type="dcterms:W3CDTF">2011-01-18T06:21:37Z</dcterms:modified>
</cp:coreProperties>
</file>