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320" r:id="rId2"/>
    <p:sldId id="412" r:id="rId3"/>
    <p:sldId id="395" r:id="rId4"/>
    <p:sldId id="396" r:id="rId5"/>
    <p:sldId id="405" r:id="rId6"/>
    <p:sldId id="404" r:id="rId7"/>
    <p:sldId id="398" r:id="rId8"/>
    <p:sldId id="400" r:id="rId9"/>
    <p:sldId id="322" r:id="rId10"/>
    <p:sldId id="380" r:id="rId11"/>
    <p:sldId id="326" r:id="rId12"/>
    <p:sldId id="409" r:id="rId13"/>
    <p:sldId id="324" r:id="rId14"/>
    <p:sldId id="295" r:id="rId15"/>
    <p:sldId id="381" r:id="rId16"/>
    <p:sldId id="325" r:id="rId17"/>
    <p:sldId id="382" r:id="rId18"/>
    <p:sldId id="327" r:id="rId19"/>
    <p:sldId id="408" r:id="rId20"/>
    <p:sldId id="411" r:id="rId21"/>
    <p:sldId id="368" r:id="rId22"/>
    <p:sldId id="413" r:id="rId23"/>
    <p:sldId id="414" r:id="rId24"/>
    <p:sldId id="415" r:id="rId25"/>
    <p:sldId id="416" r:id="rId26"/>
    <p:sldId id="417" r:id="rId27"/>
    <p:sldId id="418" r:id="rId28"/>
    <p:sldId id="419" r:id="rId29"/>
    <p:sldId id="371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0000"/>
    <a:srgbClr val="FF66CC"/>
    <a:srgbClr val="F5A595"/>
    <a:srgbClr val="3BB374"/>
    <a:srgbClr val="D2203E"/>
    <a:srgbClr val="183586"/>
    <a:srgbClr val="1887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09" autoAdjust="0"/>
    <p:restoredTop sz="94185" autoAdjust="0"/>
  </p:normalViewPr>
  <p:slideViewPr>
    <p:cSldViewPr showGuides="1">
      <p:cViewPr>
        <p:scale>
          <a:sx n="102" d="100"/>
          <a:sy n="102" d="100"/>
        </p:scale>
        <p:origin x="-288" y="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8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1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4AE81FF-D964-45F4-881F-855B82F918C7}" type="datetimeFigureOut">
              <a:rPr lang="ru-RU"/>
              <a:pPr>
                <a:defRPr/>
              </a:pPr>
              <a:t>08.02.2011</a:t>
            </a:fld>
            <a:endParaRPr lang="ru-RU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734C3916-1766-46A9-B24E-10968A44BF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98215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35F0D5C-6CC2-412C-9217-F042E608AD57}" type="datetimeFigureOut">
              <a:rPr lang="ru-RU"/>
              <a:pPr>
                <a:defRPr/>
              </a:pPr>
              <a:t>08.02.2011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A2F52FE-75D5-47AD-9B55-4C6BC057CF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29115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00D879D-EDA3-4328-87C9-B51671C1B053}" type="slidenum">
              <a:rPr lang="ru-RU" smtClean="0"/>
              <a:pPr eaLnBrk="1" hangingPunct="1"/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1BEC041-F1BA-4F75-8A0B-8D28E714220C}" type="slidenum">
              <a:rPr lang="ru-RU" smtClean="0"/>
              <a:pPr eaLnBrk="1" hangingPunct="1"/>
              <a:t>16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 Logo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294A1-7D58-4EB7-8545-7C46C5A33E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378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19088"/>
            <a:ext cx="2057400" cy="60055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19088"/>
            <a:ext cx="6019800" cy="60055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 Logo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2E3FB3-9589-4897-B317-4E276FAD29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533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19088"/>
            <a:ext cx="7391400" cy="563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076325"/>
            <a:ext cx="8229600" cy="524827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 Logo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35503-CC79-42D9-B708-D1271241DC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4091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19088"/>
            <a:ext cx="7391400" cy="563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076325"/>
            <a:ext cx="4038600" cy="5248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076325"/>
            <a:ext cx="4038600" cy="5248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 Logo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3DFA3B-EB7A-4134-AF10-FC0D31862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8341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6B85F50-B659-4FB2-B69C-8E03B697D73E}" type="datetimeFigureOut">
              <a:rPr lang="ru-RU"/>
              <a:pPr>
                <a:defRPr/>
              </a:pPr>
              <a:t>08.02.2011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5418DC6-E3BF-43AA-BA93-22432862DF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430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 Logo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F13B7-4FA4-40F3-AD59-DE55D77A5F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108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0763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0763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 Logo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A7CFCD-E10D-47C9-99CB-B93F83049A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155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 Logo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DF78F9-3E25-4934-8B99-21A80057AD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34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 Logo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A81FB4-E667-4846-80B9-2ED40AB4F4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64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 Logo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98255-5D7F-4E9A-96D2-7EAF77B8C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061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 Logo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48CA8-DDB0-4319-BB16-BC60B5A9A7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174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 Logo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EF1F81-E292-487D-9ECB-3A56CD56A7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894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 Logo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A43DA4-CE04-4E3E-B17F-60F1BCB8BB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577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8"/>
          <p:cNvSpPr>
            <a:spLocks noChangeArrowheads="1"/>
          </p:cNvSpPr>
          <p:nvPr/>
        </p:nvSpPr>
        <p:spPr bwMode="gray">
          <a:xfrm>
            <a:off x="0" y="6562725"/>
            <a:ext cx="9144000" cy="3048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7" name="Rectangle 15"/>
          <p:cNvSpPr>
            <a:spLocks noChangeArrowheads="1"/>
          </p:cNvSpPr>
          <p:nvPr/>
        </p:nvSpPr>
        <p:spPr bwMode="white">
          <a:xfrm>
            <a:off x="0" y="0"/>
            <a:ext cx="9144000" cy="914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028" name="Group 16"/>
          <p:cNvGrpSpPr>
            <a:grpSpLocks/>
          </p:cNvGrpSpPr>
          <p:nvPr/>
        </p:nvGrpSpPr>
        <p:grpSpPr bwMode="auto">
          <a:xfrm>
            <a:off x="44450" y="44450"/>
            <a:ext cx="863600" cy="847725"/>
            <a:chOff x="0" y="2704"/>
            <a:chExt cx="1063" cy="1086"/>
          </a:xfrm>
        </p:grpSpPr>
        <p:sp>
          <p:nvSpPr>
            <p:cNvPr id="1044" name="Rectangle 17"/>
            <p:cNvSpPr>
              <a:spLocks noChangeArrowheads="1"/>
            </p:cNvSpPr>
            <p:nvPr userDrawn="1"/>
          </p:nvSpPr>
          <p:spPr bwMode="gray">
            <a:xfrm>
              <a:off x="0" y="2704"/>
              <a:ext cx="225" cy="22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5" name="Rectangle 18"/>
            <p:cNvSpPr>
              <a:spLocks noChangeArrowheads="1"/>
            </p:cNvSpPr>
            <p:nvPr userDrawn="1"/>
          </p:nvSpPr>
          <p:spPr bwMode="gray">
            <a:xfrm>
              <a:off x="295" y="2704"/>
              <a:ext cx="225" cy="22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6" name="Rectangle 19"/>
            <p:cNvSpPr>
              <a:spLocks noChangeArrowheads="1"/>
            </p:cNvSpPr>
            <p:nvPr userDrawn="1"/>
          </p:nvSpPr>
          <p:spPr bwMode="gray">
            <a:xfrm>
              <a:off x="567" y="2704"/>
              <a:ext cx="225" cy="22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7" name="Rectangle 20"/>
            <p:cNvSpPr>
              <a:spLocks noChangeArrowheads="1"/>
            </p:cNvSpPr>
            <p:nvPr userDrawn="1"/>
          </p:nvSpPr>
          <p:spPr bwMode="gray">
            <a:xfrm>
              <a:off x="0" y="2991"/>
              <a:ext cx="225" cy="22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8" name="Rectangle 21"/>
            <p:cNvSpPr>
              <a:spLocks noChangeArrowheads="1"/>
            </p:cNvSpPr>
            <p:nvPr userDrawn="1"/>
          </p:nvSpPr>
          <p:spPr bwMode="gray">
            <a:xfrm>
              <a:off x="295" y="2991"/>
              <a:ext cx="225" cy="22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9" name="Rectangle 22"/>
            <p:cNvSpPr>
              <a:spLocks noChangeArrowheads="1"/>
            </p:cNvSpPr>
            <p:nvPr userDrawn="1"/>
          </p:nvSpPr>
          <p:spPr bwMode="gray">
            <a:xfrm>
              <a:off x="567" y="2991"/>
              <a:ext cx="225" cy="22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0" name="Rectangle 23"/>
            <p:cNvSpPr>
              <a:spLocks noChangeArrowheads="1"/>
            </p:cNvSpPr>
            <p:nvPr userDrawn="1"/>
          </p:nvSpPr>
          <p:spPr bwMode="gray">
            <a:xfrm>
              <a:off x="838" y="2704"/>
              <a:ext cx="225" cy="22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1" name="Rectangle 24"/>
            <p:cNvSpPr>
              <a:spLocks noChangeArrowheads="1"/>
            </p:cNvSpPr>
            <p:nvPr userDrawn="1"/>
          </p:nvSpPr>
          <p:spPr bwMode="gray">
            <a:xfrm>
              <a:off x="295" y="3273"/>
              <a:ext cx="225" cy="22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2" name="Rectangle 25"/>
            <p:cNvSpPr>
              <a:spLocks noChangeArrowheads="1"/>
            </p:cNvSpPr>
            <p:nvPr userDrawn="1"/>
          </p:nvSpPr>
          <p:spPr bwMode="gray">
            <a:xfrm>
              <a:off x="0" y="3273"/>
              <a:ext cx="225" cy="22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3" name="Rectangle 26"/>
            <p:cNvSpPr>
              <a:spLocks noChangeArrowheads="1"/>
            </p:cNvSpPr>
            <p:nvPr userDrawn="1"/>
          </p:nvSpPr>
          <p:spPr bwMode="gray">
            <a:xfrm>
              <a:off x="0" y="3562"/>
              <a:ext cx="225" cy="22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029" name="Group 27"/>
          <p:cNvGrpSpPr>
            <a:grpSpLocks/>
          </p:cNvGrpSpPr>
          <p:nvPr/>
        </p:nvGrpSpPr>
        <p:grpSpPr bwMode="auto">
          <a:xfrm rot="10800000">
            <a:off x="8228013" y="22225"/>
            <a:ext cx="863600" cy="847725"/>
            <a:chOff x="0" y="2704"/>
            <a:chExt cx="1063" cy="1086"/>
          </a:xfrm>
        </p:grpSpPr>
        <p:sp>
          <p:nvSpPr>
            <p:cNvPr id="1034" name="Rectangle 28"/>
            <p:cNvSpPr>
              <a:spLocks noChangeArrowheads="1"/>
            </p:cNvSpPr>
            <p:nvPr userDrawn="1"/>
          </p:nvSpPr>
          <p:spPr bwMode="gray">
            <a:xfrm>
              <a:off x="45" y="2751"/>
              <a:ext cx="225" cy="22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5" name="Rectangle 29"/>
            <p:cNvSpPr>
              <a:spLocks noChangeArrowheads="1"/>
            </p:cNvSpPr>
            <p:nvPr userDrawn="1"/>
          </p:nvSpPr>
          <p:spPr bwMode="gray">
            <a:xfrm>
              <a:off x="340" y="2704"/>
              <a:ext cx="225" cy="22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6" name="Rectangle 30"/>
            <p:cNvSpPr>
              <a:spLocks noChangeArrowheads="1"/>
            </p:cNvSpPr>
            <p:nvPr userDrawn="1"/>
          </p:nvSpPr>
          <p:spPr bwMode="gray">
            <a:xfrm>
              <a:off x="612" y="2704"/>
              <a:ext cx="225" cy="22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7" name="Rectangle 31"/>
            <p:cNvSpPr>
              <a:spLocks noChangeArrowheads="1"/>
            </p:cNvSpPr>
            <p:nvPr userDrawn="1"/>
          </p:nvSpPr>
          <p:spPr bwMode="gray">
            <a:xfrm>
              <a:off x="45" y="3084"/>
              <a:ext cx="225" cy="22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8" name="Rectangle 32"/>
            <p:cNvSpPr>
              <a:spLocks noChangeArrowheads="1"/>
            </p:cNvSpPr>
            <p:nvPr userDrawn="1"/>
          </p:nvSpPr>
          <p:spPr bwMode="gray">
            <a:xfrm>
              <a:off x="340" y="3038"/>
              <a:ext cx="225" cy="22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9" name="Rectangle 33"/>
            <p:cNvSpPr>
              <a:spLocks noChangeArrowheads="1"/>
            </p:cNvSpPr>
            <p:nvPr userDrawn="1"/>
          </p:nvSpPr>
          <p:spPr bwMode="gray">
            <a:xfrm>
              <a:off x="612" y="3038"/>
              <a:ext cx="225" cy="22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0" name="Rectangle 34"/>
            <p:cNvSpPr>
              <a:spLocks noChangeArrowheads="1"/>
            </p:cNvSpPr>
            <p:nvPr userDrawn="1"/>
          </p:nvSpPr>
          <p:spPr bwMode="gray">
            <a:xfrm>
              <a:off x="883" y="2704"/>
              <a:ext cx="225" cy="22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1" name="Rectangle 35"/>
            <p:cNvSpPr>
              <a:spLocks noChangeArrowheads="1"/>
            </p:cNvSpPr>
            <p:nvPr userDrawn="1"/>
          </p:nvSpPr>
          <p:spPr bwMode="gray">
            <a:xfrm>
              <a:off x="340" y="3367"/>
              <a:ext cx="225" cy="22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2" name="Rectangle 36"/>
            <p:cNvSpPr>
              <a:spLocks noChangeArrowheads="1"/>
            </p:cNvSpPr>
            <p:nvPr userDrawn="1"/>
          </p:nvSpPr>
          <p:spPr bwMode="gray">
            <a:xfrm>
              <a:off x="45" y="3367"/>
              <a:ext cx="225" cy="22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3" name="Rectangle 37"/>
            <p:cNvSpPr>
              <a:spLocks noChangeArrowheads="1"/>
            </p:cNvSpPr>
            <p:nvPr userDrawn="1"/>
          </p:nvSpPr>
          <p:spPr bwMode="gray">
            <a:xfrm>
              <a:off x="45" y="3609"/>
              <a:ext cx="225" cy="22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76325"/>
            <a:ext cx="8229600" cy="524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162800" y="6567488"/>
            <a:ext cx="152400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Company  Logo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76250" y="6565900"/>
            <a:ext cx="6096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tx2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fld id="{B70B58E9-45FE-4E22-9158-17B6B0F9E3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3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838200" y="319088"/>
            <a:ext cx="7391400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1" r:id="rId1"/>
    <p:sldLayoutId id="2147484252" r:id="rId2"/>
    <p:sldLayoutId id="2147484253" r:id="rId3"/>
    <p:sldLayoutId id="2147484254" r:id="rId4"/>
    <p:sldLayoutId id="2147484255" r:id="rId5"/>
    <p:sldLayoutId id="2147484256" r:id="rId6"/>
    <p:sldLayoutId id="2147484257" r:id="rId7"/>
    <p:sldLayoutId id="2147484258" r:id="rId8"/>
    <p:sldLayoutId id="2147484259" r:id="rId9"/>
    <p:sldLayoutId id="2147484260" r:id="rId10"/>
    <p:sldLayoutId id="2147484261" r:id="rId11"/>
    <p:sldLayoutId id="2147484262" r:id="rId12"/>
    <p:sldLayoutId id="2147484263" r:id="rId1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3200" b="1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image" Target="../media/image8.jpeg"/><Relationship Id="rId4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179388" y="1520825"/>
            <a:ext cx="8569325" cy="3132138"/>
          </a:xfrm>
        </p:spPr>
        <p:txBody>
          <a:bodyPr/>
          <a:lstStyle/>
          <a:p>
            <a:pPr algn="ctr" eaLnBrk="1" hangingPunct="1"/>
            <a:r>
              <a:rPr lang="ru-RU" dirty="0" smtClean="0">
                <a:solidFill>
                  <a:srgbClr val="FF0000"/>
                </a:solidFill>
              </a:rPr>
              <a:t>Особенности проведения государственной (итоговой) аттестации обучающихся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 в 2011 году</a:t>
            </a:r>
          </a:p>
        </p:txBody>
      </p:sp>
      <p:pic>
        <p:nvPicPr>
          <p:cNvPr id="3075" name="Picture 13"/>
          <p:cNvPicPr>
            <a:picLocks noChangeAspect="1" noChangeArrowheads="1"/>
          </p:cNvPicPr>
          <p:nvPr/>
        </p:nvPicPr>
        <p:blipFill>
          <a:blip r:embed="rId2">
            <a:lum bright="32000" contrast="-6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02" b="5360"/>
          <a:stretch>
            <a:fillRect/>
          </a:stretch>
        </p:blipFill>
        <p:spPr bwMode="auto">
          <a:xfrm>
            <a:off x="0" y="6103938"/>
            <a:ext cx="9144000" cy="75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27088" y="1268413"/>
            <a:ext cx="431800" cy="431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4139952" y="4959400"/>
            <a:ext cx="4968552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</a:pPr>
            <a:r>
              <a:rPr lang="ru-RU" sz="2400" b="1" dirty="0">
                <a:latin typeface="+mn-lt"/>
              </a:rPr>
              <a:t>Министр образования и науки Республики Татарстан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</a:pPr>
            <a:r>
              <a:rPr lang="ru-RU" sz="2400" b="1" dirty="0">
                <a:latin typeface="+mn-lt"/>
              </a:rPr>
              <a:t>А.Х. Гильмутдинов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ü"/>
            </a:pPr>
            <a:endParaRPr lang="ru-RU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 bwMode="auto">
          <a:xfrm>
            <a:off x="539750" y="2708275"/>
            <a:ext cx="8424863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Arial" charset="0"/>
              <a:buNone/>
              <a:defRPr/>
            </a:pPr>
            <a:endParaRPr lang="ru-RU" sz="2000" b="1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7" name="Picture 13"/>
          <p:cNvPicPr>
            <a:picLocks noChangeAspect="1" noChangeArrowheads="1"/>
          </p:cNvPicPr>
          <p:nvPr/>
        </p:nvPicPr>
        <p:blipFill>
          <a:blip r:embed="rId2">
            <a:lum bright="32000" contrast="-6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02" b="5360"/>
          <a:stretch>
            <a:fillRect/>
          </a:stretch>
        </p:blipFill>
        <p:spPr bwMode="auto">
          <a:xfrm>
            <a:off x="0" y="6103938"/>
            <a:ext cx="9144000" cy="75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Прямоугольник 1"/>
          <p:cNvSpPr>
            <a:spLocks noChangeArrowheads="1"/>
          </p:cNvSpPr>
          <p:nvPr/>
        </p:nvSpPr>
        <p:spPr bwMode="auto">
          <a:xfrm>
            <a:off x="467171" y="1196752"/>
            <a:ext cx="8281293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+mn-lt"/>
                <a:cs typeface="Times New Roman" pitchFamily="18" charset="0"/>
              </a:rPr>
              <a:t>	Сроки и единое расписание проведения единого государственного экзамена, его продолжительность по каждому общеобразовательному предмету и перечень дополнительных устройств и материалов, пользование которыми разрешено на едином государственном экзамене по отдельным общеобразовательным предметам в 2011 году утверждены  </a:t>
            </a:r>
            <a:r>
              <a:rPr lang="ru-RU" sz="2800" b="1" dirty="0">
                <a:latin typeface="+mn-lt"/>
                <a:cs typeface="Times New Roman" pitchFamily="18" charset="0"/>
              </a:rPr>
              <a:t>приказом  </a:t>
            </a:r>
            <a:r>
              <a:rPr lang="ru-RU" sz="2800" b="1" dirty="0" err="1">
                <a:latin typeface="+mn-lt"/>
                <a:cs typeface="Times New Roman" pitchFamily="18" charset="0"/>
              </a:rPr>
              <a:t>Минобрнауки</a:t>
            </a:r>
            <a:r>
              <a:rPr lang="ru-RU" sz="2800" b="1" dirty="0">
                <a:latin typeface="+mn-lt"/>
                <a:cs typeface="Times New Roman" pitchFamily="18" charset="0"/>
              </a:rPr>
              <a:t> России от 16.12.2010 № 2965 .</a:t>
            </a:r>
          </a:p>
          <a:p>
            <a:pPr algn="just"/>
            <a:endParaRPr lang="ru-RU" sz="28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1"/>
          <p:cNvSpPr>
            <a:spLocks noGrp="1"/>
          </p:cNvSpPr>
          <p:nvPr>
            <p:ph type="title"/>
          </p:nvPr>
        </p:nvSpPr>
        <p:spPr>
          <a:xfrm>
            <a:off x="684213" y="136728"/>
            <a:ext cx="7559675" cy="563562"/>
          </a:xfrm>
        </p:spPr>
        <p:txBody>
          <a:bodyPr/>
          <a:lstStyle/>
          <a:p>
            <a:r>
              <a:rPr lang="ru-RU" sz="3200" dirty="0" smtClean="0">
                <a:latin typeface="+mn-lt"/>
                <a:cs typeface="Times New Roman" pitchFamily="18" charset="0"/>
              </a:rPr>
              <a:t>Дополнительные устройства и материалы</a:t>
            </a:r>
          </a:p>
        </p:txBody>
      </p:sp>
      <p:pic>
        <p:nvPicPr>
          <p:cNvPr id="12291" name="Picture 13"/>
          <p:cNvPicPr>
            <a:picLocks noChangeAspect="1" noChangeArrowheads="1"/>
          </p:cNvPicPr>
          <p:nvPr/>
        </p:nvPicPr>
        <p:blipFill>
          <a:blip r:embed="rId2">
            <a:lum bright="32000" contrast="-6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02" b="5360"/>
          <a:stretch>
            <a:fillRect/>
          </a:stretch>
        </p:blipFill>
        <p:spPr bwMode="auto">
          <a:xfrm>
            <a:off x="0" y="6103938"/>
            <a:ext cx="9144000" cy="75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Прямоугольник 1"/>
          <p:cNvSpPr>
            <a:spLocks noChangeArrowheads="1"/>
          </p:cNvSpPr>
          <p:nvPr/>
        </p:nvSpPr>
        <p:spPr bwMode="auto">
          <a:xfrm>
            <a:off x="611187" y="1484784"/>
            <a:ext cx="8281987" cy="390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2400" dirty="0">
                <a:latin typeface="+mn-lt"/>
              </a:rPr>
              <a:t>	На ЕГЭ разрешается пользоваться следующими </a:t>
            </a:r>
            <a:r>
              <a:rPr lang="ru-RU" sz="2400" dirty="0" smtClean="0">
                <a:latin typeface="+mn-lt"/>
              </a:rPr>
              <a:t>	дополнительными </a:t>
            </a:r>
            <a:r>
              <a:rPr lang="ru-RU" sz="2400" dirty="0">
                <a:latin typeface="+mn-lt"/>
              </a:rPr>
              <a:t>устройствами и </a:t>
            </a:r>
            <a:r>
              <a:rPr lang="ru-RU" sz="2400" dirty="0" smtClean="0">
                <a:latin typeface="+mn-lt"/>
              </a:rPr>
              <a:t>материалами:</a:t>
            </a:r>
          </a:p>
          <a:p>
            <a:pPr algn="just">
              <a:defRPr/>
            </a:pPr>
            <a:endParaRPr lang="ru-RU" sz="2400" dirty="0" smtClean="0">
              <a:latin typeface="+mn-lt"/>
            </a:endParaRPr>
          </a:p>
          <a:p>
            <a:pPr marL="342900" indent="-342900" algn="just">
              <a:buFont typeface="Wingdings" pitchFamily="2" charset="2"/>
              <a:buChar char="ü"/>
              <a:defRPr/>
            </a:pPr>
            <a:r>
              <a:rPr lang="ru-RU" sz="2200" dirty="0" smtClean="0">
                <a:latin typeface="+mn-lt"/>
              </a:rPr>
              <a:t>       математика </a:t>
            </a:r>
            <a:r>
              <a:rPr lang="ru-RU" sz="2200" dirty="0">
                <a:latin typeface="+mn-lt"/>
              </a:rPr>
              <a:t>- линейка</a:t>
            </a:r>
            <a:r>
              <a:rPr lang="ru-RU" sz="2200" dirty="0" smtClean="0">
                <a:latin typeface="+mn-lt"/>
              </a:rPr>
              <a:t>;</a:t>
            </a:r>
          </a:p>
          <a:p>
            <a:pPr marL="342900" indent="-342900" algn="just">
              <a:buFont typeface="Wingdings" pitchFamily="2" charset="2"/>
              <a:buChar char="ü"/>
              <a:defRPr/>
            </a:pPr>
            <a:endParaRPr lang="ru-RU" sz="2200" dirty="0">
              <a:latin typeface="+mn-lt"/>
            </a:endParaRPr>
          </a:p>
          <a:p>
            <a:pPr marL="342900" indent="-342900" algn="just">
              <a:buFont typeface="Wingdings" pitchFamily="2" charset="2"/>
              <a:buChar char="ü"/>
              <a:defRPr/>
            </a:pPr>
            <a:r>
              <a:rPr lang="ru-RU" sz="2200" dirty="0">
                <a:latin typeface="+mn-lt"/>
              </a:rPr>
              <a:t>	физика - линейка и непрограммируемый калькулятор; </a:t>
            </a:r>
            <a:endParaRPr lang="ru-RU" sz="2200" dirty="0" smtClean="0">
              <a:latin typeface="+mn-lt"/>
            </a:endParaRPr>
          </a:p>
          <a:p>
            <a:pPr marL="342900" indent="-342900" algn="just">
              <a:buFont typeface="Wingdings" pitchFamily="2" charset="2"/>
              <a:buChar char="ü"/>
              <a:defRPr/>
            </a:pPr>
            <a:endParaRPr lang="ru-RU" sz="2200" dirty="0">
              <a:latin typeface="+mn-lt"/>
            </a:endParaRPr>
          </a:p>
          <a:p>
            <a:pPr marL="342900" indent="-342900" algn="just">
              <a:buFont typeface="Wingdings" pitchFamily="2" charset="2"/>
              <a:buChar char="ü"/>
              <a:defRPr/>
            </a:pPr>
            <a:r>
              <a:rPr lang="ru-RU" sz="2200" dirty="0">
                <a:latin typeface="+mn-lt"/>
              </a:rPr>
              <a:t>	химия - непрограммируемый калькулятор</a:t>
            </a:r>
            <a:r>
              <a:rPr lang="ru-RU" sz="2200" dirty="0" smtClean="0">
                <a:latin typeface="+mn-lt"/>
              </a:rPr>
              <a:t>;</a:t>
            </a:r>
          </a:p>
          <a:p>
            <a:pPr marL="342900" indent="-342900" algn="just">
              <a:buFont typeface="Wingdings" pitchFamily="2" charset="2"/>
              <a:buChar char="ü"/>
              <a:defRPr/>
            </a:pPr>
            <a:endParaRPr lang="ru-RU" sz="2200" dirty="0">
              <a:latin typeface="+mn-lt"/>
            </a:endParaRPr>
          </a:p>
          <a:p>
            <a:pPr marL="342900" indent="-342900" algn="just">
              <a:buFont typeface="Wingdings" pitchFamily="2" charset="2"/>
              <a:buChar char="ü"/>
              <a:defRPr/>
            </a:pPr>
            <a:r>
              <a:rPr lang="ru-RU" sz="2200" dirty="0">
                <a:latin typeface="+mn-lt"/>
              </a:rPr>
              <a:t>	география - линейка, </a:t>
            </a:r>
            <a:r>
              <a:rPr lang="ru-RU" sz="2200" dirty="0" smtClean="0">
                <a:latin typeface="+mn-lt"/>
              </a:rPr>
              <a:t>транспортир, 	непрограммируемый </a:t>
            </a:r>
            <a:r>
              <a:rPr lang="ru-RU" sz="2200" dirty="0">
                <a:latin typeface="+mn-lt"/>
              </a:rPr>
              <a:t>калькулятор.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 txBox="1">
            <a:spLocks/>
          </p:cNvSpPr>
          <p:nvPr/>
        </p:nvSpPr>
        <p:spPr bwMode="auto">
          <a:xfrm>
            <a:off x="250825" y="1556593"/>
            <a:ext cx="8893175" cy="51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2200" dirty="0" smtClean="0">
                <a:latin typeface="+mn-lt"/>
              </a:rPr>
              <a:t>- выпускники вечерних (сменных) школ, призванные в ряды Российской Армии</a:t>
            </a:r>
          </a:p>
          <a:p>
            <a:pPr eaLnBrk="1" hangingPunct="1">
              <a:defRPr/>
            </a:pPr>
            <a:r>
              <a:rPr lang="ru-RU" sz="2200" dirty="0" smtClean="0">
                <a:latin typeface="+mn-lt"/>
              </a:rPr>
              <a:t>- выезжающие на российские или международные спортивные соревнования, конкурсы, смотры, олимпиады и тренировочные сборы</a:t>
            </a:r>
          </a:p>
          <a:p>
            <a:pPr eaLnBrk="1" hangingPunct="1">
              <a:defRPr/>
            </a:pPr>
            <a:r>
              <a:rPr lang="ru-RU" sz="2200" dirty="0" smtClean="0">
                <a:latin typeface="+mn-lt"/>
              </a:rPr>
              <a:t>- выезжающие за рубеж на постоянное место жительства или для продолжения обучения</a:t>
            </a:r>
          </a:p>
          <a:p>
            <a:pPr eaLnBrk="1" hangingPunct="1">
              <a:defRPr/>
            </a:pPr>
            <a:r>
              <a:rPr lang="ru-RU" sz="2200" dirty="0" smtClean="0">
                <a:latin typeface="+mn-lt"/>
              </a:rPr>
              <a:t>- направляемые по медицинским показаниям в лечебные учреждения в период проведения государственной (итоговой) аттестации</a:t>
            </a:r>
          </a:p>
          <a:p>
            <a:pPr eaLnBrk="1" hangingPunct="1">
              <a:defRPr/>
            </a:pPr>
            <a:r>
              <a:rPr lang="ru-RU" sz="2200" dirty="0" smtClean="0">
                <a:latin typeface="+mn-lt"/>
              </a:rPr>
              <a:t>- выпускники общеобразовательных учреждений Российской Федерации, расположенных за пределами Российской Федерации</a:t>
            </a:r>
          </a:p>
        </p:txBody>
      </p:sp>
      <p:pic>
        <p:nvPicPr>
          <p:cNvPr id="13315" name="Picture 13"/>
          <p:cNvPicPr>
            <a:picLocks noChangeAspect="1" noChangeArrowheads="1"/>
          </p:cNvPicPr>
          <p:nvPr/>
        </p:nvPicPr>
        <p:blipFill>
          <a:blip r:embed="rId2">
            <a:lum bright="32000" contrast="-6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02" b="5360"/>
          <a:stretch>
            <a:fillRect/>
          </a:stretch>
        </p:blipFill>
        <p:spPr bwMode="auto">
          <a:xfrm>
            <a:off x="0" y="6103938"/>
            <a:ext cx="9144000" cy="75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Прямоугольник 1"/>
          <p:cNvSpPr>
            <a:spLocks noChangeArrowheads="1"/>
          </p:cNvSpPr>
          <p:nvPr/>
        </p:nvSpPr>
        <p:spPr bwMode="auto">
          <a:xfrm>
            <a:off x="971550" y="1773238"/>
            <a:ext cx="75612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sz="240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400" b="1"/>
          </a:p>
        </p:txBody>
      </p:sp>
      <p:sp>
        <p:nvSpPr>
          <p:cNvPr id="5" name="Прямоугольник 4"/>
          <p:cNvSpPr/>
          <p:nvPr/>
        </p:nvSpPr>
        <p:spPr>
          <a:xfrm>
            <a:off x="550863" y="261467"/>
            <a:ext cx="8137525" cy="5032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cs typeface="Times New Roman" pitchFamily="18" charset="0"/>
              </a:rPr>
              <a:t>Участники досрочного этапа сдачи ЕГЭ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876300" y="1125538"/>
            <a:ext cx="7391400" cy="561975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14339" name="Picture 13"/>
          <p:cNvPicPr>
            <a:picLocks noChangeAspect="1" noChangeArrowheads="1"/>
          </p:cNvPicPr>
          <p:nvPr/>
        </p:nvPicPr>
        <p:blipFill>
          <a:blip r:embed="rId2">
            <a:lum bright="32000" contrast="-6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02" b="5360"/>
          <a:stretch>
            <a:fillRect/>
          </a:stretch>
        </p:blipFill>
        <p:spPr bwMode="auto">
          <a:xfrm>
            <a:off x="0" y="6103938"/>
            <a:ext cx="9144000" cy="75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Прямоугольник 1"/>
          <p:cNvSpPr>
            <a:spLocks noChangeArrowheads="1"/>
          </p:cNvSpPr>
          <p:nvPr/>
        </p:nvSpPr>
        <p:spPr bwMode="auto">
          <a:xfrm>
            <a:off x="287338" y="1210291"/>
            <a:ext cx="8748712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400" dirty="0" smtClean="0"/>
              <a:t>   </a:t>
            </a:r>
            <a:r>
              <a:rPr lang="ru-RU" sz="2400" b="1" dirty="0"/>
              <a:t>20 апреля </a:t>
            </a:r>
            <a:r>
              <a:rPr lang="ru-RU" sz="2400" dirty="0"/>
              <a:t>(среда) - русский </a:t>
            </a:r>
            <a:r>
              <a:rPr lang="ru-RU" sz="2400" dirty="0" smtClean="0"/>
              <a:t>язык</a:t>
            </a:r>
            <a:endParaRPr lang="ru-RU" sz="2400" dirty="0"/>
          </a:p>
          <a:p>
            <a:r>
              <a:rPr lang="ru-RU" sz="2400" dirty="0"/>
              <a:t>   </a:t>
            </a:r>
            <a:r>
              <a:rPr lang="ru-RU" sz="2400" b="1" dirty="0"/>
              <a:t>22 апреля </a:t>
            </a:r>
            <a:r>
              <a:rPr lang="ru-RU" sz="2400" dirty="0"/>
              <a:t>(пятница) - иностранные языки (английский, французский, немецкий, испанский), география, </a:t>
            </a:r>
            <a:r>
              <a:rPr lang="ru-RU" sz="2400" dirty="0" smtClean="0"/>
              <a:t>физика</a:t>
            </a:r>
            <a:endParaRPr lang="ru-RU" sz="2400" dirty="0"/>
          </a:p>
          <a:p>
            <a:r>
              <a:rPr lang="ru-RU" sz="2400" dirty="0"/>
              <a:t>   </a:t>
            </a:r>
            <a:r>
              <a:rPr lang="ru-RU" sz="2400" b="1" dirty="0"/>
              <a:t>25 апреля </a:t>
            </a:r>
            <a:r>
              <a:rPr lang="ru-RU" sz="2400" dirty="0"/>
              <a:t>(понедельник) - </a:t>
            </a:r>
            <a:r>
              <a:rPr lang="ru-RU" sz="2400" dirty="0" smtClean="0"/>
              <a:t>математика</a:t>
            </a:r>
            <a:endParaRPr lang="ru-RU" sz="2400" dirty="0"/>
          </a:p>
          <a:p>
            <a:r>
              <a:rPr lang="ru-RU" sz="2400" b="1" dirty="0"/>
              <a:t>   27 апреля </a:t>
            </a:r>
            <a:r>
              <a:rPr lang="ru-RU" sz="2400" dirty="0"/>
              <a:t>(среда) - информатика и информационно-коммуникационные технологии (ИКТ), биология, </a:t>
            </a:r>
            <a:r>
              <a:rPr lang="ru-RU" sz="2400" dirty="0" smtClean="0"/>
              <a:t>обществознание</a:t>
            </a:r>
            <a:endParaRPr lang="ru-RU" sz="2400" dirty="0"/>
          </a:p>
          <a:p>
            <a:r>
              <a:rPr lang="ru-RU" sz="2400" b="1" dirty="0"/>
              <a:t>   29 апреля </a:t>
            </a:r>
            <a:r>
              <a:rPr lang="ru-RU" sz="2400" dirty="0"/>
              <a:t>(пятница) - история, литература, </a:t>
            </a:r>
            <a:r>
              <a:rPr lang="ru-RU" sz="2400" dirty="0" smtClean="0"/>
              <a:t>химия</a:t>
            </a:r>
            <a:endParaRPr lang="ru-RU" sz="2400" dirty="0"/>
          </a:p>
          <a:p>
            <a:r>
              <a:rPr lang="ru-RU" sz="2400" dirty="0"/>
              <a:t>   </a:t>
            </a:r>
            <a:r>
              <a:rPr lang="ru-RU" sz="2400" b="1" dirty="0"/>
              <a:t>30 апреля </a:t>
            </a:r>
            <a:r>
              <a:rPr lang="ru-RU" sz="2400" dirty="0"/>
              <a:t>(суббота) - по всем общеобразовательным предметам (для участников ЕГЭ, по уважительным причинам (болезнь или иные обстоятельства, подтвержденные документально) не сдававших ЕГЭ или не завершивших выполнение экзаменационной работы</a:t>
            </a:r>
            <a:r>
              <a:rPr lang="ru-RU" sz="2400" dirty="0" smtClean="0"/>
              <a:t>)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50863" y="261467"/>
            <a:ext cx="8137525" cy="5032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 smtClean="0">
                <a:solidFill>
                  <a:schemeClr val="bg1"/>
                </a:solidFill>
                <a:cs typeface="Times New Roman" pitchFamily="18" charset="0"/>
              </a:rPr>
              <a:t>Сроки </a:t>
            </a:r>
            <a:r>
              <a:rPr lang="ru-RU" sz="2800" b="1" dirty="0">
                <a:solidFill>
                  <a:schemeClr val="bg1"/>
                </a:solidFill>
                <a:cs typeface="Times New Roman" pitchFamily="18" charset="0"/>
              </a:rPr>
              <a:t>досрочного этапа сдачи ЕГЭ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Текст 21"/>
          <p:cNvSpPr>
            <a:spLocks noGrp="1"/>
          </p:cNvSpPr>
          <p:nvPr>
            <p:ph type="body" sz="half" idx="1"/>
          </p:nvPr>
        </p:nvSpPr>
        <p:spPr>
          <a:xfrm>
            <a:off x="36511" y="259308"/>
            <a:ext cx="9144001" cy="433388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2800" dirty="0" smtClean="0">
                <a:solidFill>
                  <a:schemeClr val="bg1"/>
                </a:solidFill>
                <a:cs typeface="Times New Roman" pitchFamily="18" charset="0"/>
              </a:rPr>
              <a:t>Участники основного этапа сдачи ЕГЭ</a:t>
            </a:r>
          </a:p>
        </p:txBody>
      </p:sp>
      <p:pic>
        <p:nvPicPr>
          <p:cNvPr id="15363" name="Picture 13"/>
          <p:cNvPicPr>
            <a:picLocks noChangeAspect="1" noChangeArrowheads="1"/>
          </p:cNvPicPr>
          <p:nvPr/>
        </p:nvPicPr>
        <p:blipFill>
          <a:blip r:embed="rId2">
            <a:lum bright="32000" contrast="-6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02" b="5360"/>
          <a:stretch>
            <a:fillRect/>
          </a:stretch>
        </p:blipFill>
        <p:spPr bwMode="auto">
          <a:xfrm>
            <a:off x="0" y="6103938"/>
            <a:ext cx="9144000" cy="75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Прямоугольник 3"/>
          <p:cNvSpPr>
            <a:spLocks noChangeArrowheads="1"/>
          </p:cNvSpPr>
          <p:nvPr/>
        </p:nvSpPr>
        <p:spPr bwMode="auto">
          <a:xfrm>
            <a:off x="179512" y="1587564"/>
            <a:ext cx="8856984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indent="266700">
              <a:defRPr/>
            </a:pPr>
            <a:r>
              <a:rPr lang="ru-RU" sz="2400" dirty="0" smtClean="0">
                <a:latin typeface="+mn-lt"/>
              </a:rPr>
              <a:t>-  </a:t>
            </a:r>
            <a:r>
              <a:rPr lang="ru-RU" sz="2400" dirty="0" smtClean="0">
                <a:latin typeface="+mn-lt"/>
              </a:rPr>
              <a:t>выпускники </a:t>
            </a:r>
            <a:r>
              <a:rPr lang="ru-RU" sz="2400" dirty="0">
                <a:latin typeface="+mn-lt"/>
              </a:rPr>
              <a:t>2011 года</a:t>
            </a:r>
          </a:p>
          <a:p>
            <a:pPr indent="266700">
              <a:defRPr/>
            </a:pPr>
            <a:endParaRPr lang="ru-RU" sz="2400" dirty="0">
              <a:latin typeface="+mn-lt"/>
            </a:endParaRPr>
          </a:p>
          <a:p>
            <a:pPr marL="452438" indent="-185738">
              <a:defRPr/>
            </a:pPr>
            <a:r>
              <a:rPr lang="ru-RU" sz="2400" dirty="0" smtClean="0">
                <a:latin typeface="+mn-lt"/>
              </a:rPr>
              <a:t>- </a:t>
            </a:r>
            <a:r>
              <a:rPr lang="ru-RU" sz="2400" dirty="0">
                <a:latin typeface="+mn-lt"/>
              </a:rPr>
              <a:t>обучающиеся образовательных учреждений начального </a:t>
            </a:r>
            <a:r>
              <a:rPr lang="ru-RU" sz="2400" dirty="0" smtClean="0">
                <a:latin typeface="+mn-lt"/>
              </a:rPr>
              <a:t>профессионального </a:t>
            </a:r>
            <a:r>
              <a:rPr lang="ru-RU" sz="2400" dirty="0">
                <a:latin typeface="+mn-lt"/>
              </a:rPr>
              <a:t>и среднего профессионального образования</a:t>
            </a:r>
          </a:p>
          <a:p>
            <a:pPr indent="266700">
              <a:defRPr/>
            </a:pPr>
            <a:endParaRPr lang="ru-RU" sz="2400" dirty="0">
              <a:latin typeface="+mn-lt"/>
            </a:endParaRPr>
          </a:p>
          <a:p>
            <a:pPr indent="266700">
              <a:defRPr/>
            </a:pPr>
            <a:r>
              <a:rPr lang="ru-RU" sz="2400" dirty="0" smtClean="0">
                <a:latin typeface="+mn-lt"/>
              </a:rPr>
              <a:t>- </a:t>
            </a:r>
            <a:r>
              <a:rPr lang="ru-RU" sz="2400" dirty="0">
                <a:latin typeface="+mn-lt"/>
              </a:rPr>
              <a:t>выпускники образовательных учреждений прошлых лет;</a:t>
            </a:r>
          </a:p>
          <a:p>
            <a:pPr indent="266700">
              <a:defRPr/>
            </a:pPr>
            <a:endParaRPr lang="ru-RU" sz="2400" dirty="0">
              <a:latin typeface="+mn-lt"/>
            </a:endParaRPr>
          </a:p>
          <a:p>
            <a:pPr indent="266700">
              <a:defRPr/>
            </a:pPr>
            <a:r>
              <a:rPr lang="ru-RU" sz="2400" dirty="0" smtClean="0">
                <a:latin typeface="+mn-lt"/>
              </a:rPr>
              <a:t>- граждане </a:t>
            </a:r>
            <a:r>
              <a:rPr lang="ru-RU" sz="2400" dirty="0">
                <a:latin typeface="+mn-lt"/>
              </a:rPr>
              <a:t>иностранных государств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Текст 21"/>
          <p:cNvSpPr>
            <a:spLocks noGrp="1"/>
          </p:cNvSpPr>
          <p:nvPr>
            <p:ph type="body" sz="half" idx="1"/>
          </p:nvPr>
        </p:nvSpPr>
        <p:spPr>
          <a:xfrm>
            <a:off x="-55563" y="116632"/>
            <a:ext cx="9144001" cy="433388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dirty="0" smtClean="0">
                <a:solidFill>
                  <a:schemeClr val="bg1"/>
                </a:solidFill>
                <a:cs typeface="Times New Roman" pitchFamily="18" charset="0"/>
              </a:rPr>
              <a:t>Основной этап сдачи ЕГЭ</a:t>
            </a:r>
          </a:p>
        </p:txBody>
      </p:sp>
      <p:pic>
        <p:nvPicPr>
          <p:cNvPr id="16387" name="Picture 13"/>
          <p:cNvPicPr>
            <a:picLocks noChangeAspect="1" noChangeArrowheads="1"/>
          </p:cNvPicPr>
          <p:nvPr/>
        </p:nvPicPr>
        <p:blipFill>
          <a:blip r:embed="rId2">
            <a:lum bright="32000" contrast="-6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02" b="5360"/>
          <a:stretch>
            <a:fillRect/>
          </a:stretch>
        </p:blipFill>
        <p:spPr bwMode="auto">
          <a:xfrm>
            <a:off x="0" y="6103938"/>
            <a:ext cx="9144000" cy="75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8" name="Прямоугольник 2"/>
          <p:cNvSpPr>
            <a:spLocks noChangeArrowheads="1"/>
          </p:cNvSpPr>
          <p:nvPr/>
        </p:nvSpPr>
        <p:spPr bwMode="auto">
          <a:xfrm>
            <a:off x="395288" y="836712"/>
            <a:ext cx="8569325" cy="5663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400" b="1" dirty="0"/>
              <a:t>   </a:t>
            </a:r>
            <a:r>
              <a:rPr lang="ru-RU" sz="2000" b="1" dirty="0"/>
              <a:t>27 мая </a:t>
            </a:r>
            <a:r>
              <a:rPr lang="ru-RU" sz="2000" dirty="0"/>
              <a:t>(пятница) - информатика и информационно-коммуникационные технологии (ИКТ), биология, литература;</a:t>
            </a:r>
          </a:p>
          <a:p>
            <a:r>
              <a:rPr lang="ru-RU" sz="2000" b="1" dirty="0"/>
              <a:t>   30 мая </a:t>
            </a:r>
            <a:r>
              <a:rPr lang="ru-RU" sz="2000" dirty="0"/>
              <a:t>(понедельник) - русский язык;</a:t>
            </a:r>
          </a:p>
          <a:p>
            <a:r>
              <a:rPr lang="ru-RU" sz="2000" dirty="0"/>
              <a:t>   </a:t>
            </a:r>
            <a:r>
              <a:rPr lang="ru-RU" sz="2000" b="1" dirty="0"/>
              <a:t>3 июня </a:t>
            </a:r>
            <a:r>
              <a:rPr lang="ru-RU" sz="2000" dirty="0"/>
              <a:t>(пятница) - иностранные языки (английский, французский, немецкий, испанский), химия;</a:t>
            </a:r>
          </a:p>
          <a:p>
            <a:r>
              <a:rPr lang="ru-RU" sz="2000" dirty="0"/>
              <a:t>   </a:t>
            </a:r>
            <a:r>
              <a:rPr lang="ru-RU" sz="2000" b="1" dirty="0"/>
              <a:t>6 июня </a:t>
            </a:r>
            <a:r>
              <a:rPr lang="ru-RU" sz="2000" dirty="0"/>
              <a:t>(понедельник) - математика;</a:t>
            </a:r>
          </a:p>
          <a:p>
            <a:r>
              <a:rPr lang="ru-RU" sz="2000" dirty="0"/>
              <a:t>   </a:t>
            </a:r>
            <a:r>
              <a:rPr lang="ru-RU" sz="2000" b="1" dirty="0"/>
              <a:t>10 июня </a:t>
            </a:r>
            <a:r>
              <a:rPr lang="ru-RU" sz="2000" dirty="0"/>
              <a:t>(пятница) - география, обществознание;</a:t>
            </a:r>
          </a:p>
          <a:p>
            <a:r>
              <a:rPr lang="ru-RU" sz="2000" dirty="0"/>
              <a:t>   </a:t>
            </a:r>
            <a:r>
              <a:rPr lang="ru-RU" sz="2000" b="1" dirty="0"/>
              <a:t>14 июня </a:t>
            </a:r>
            <a:r>
              <a:rPr lang="ru-RU" sz="2000" dirty="0"/>
              <a:t>(вторник) - история, физика.</a:t>
            </a:r>
          </a:p>
          <a:p>
            <a:r>
              <a:rPr lang="ru-RU" sz="2000" dirty="0"/>
              <a:t>Для участников ЕГЭ, по уважительным причинам не сдававших ЕГЭ или не завершивших выполнение экзаменационной работы:</a:t>
            </a:r>
          </a:p>
          <a:p>
            <a:r>
              <a:rPr lang="ru-RU" sz="2000" dirty="0"/>
              <a:t>   </a:t>
            </a:r>
            <a:r>
              <a:rPr lang="ru-RU" sz="2000" b="1" dirty="0"/>
              <a:t>16 июня </a:t>
            </a:r>
            <a:r>
              <a:rPr lang="ru-RU" sz="2000" dirty="0"/>
              <a:t>(четверг) - иностранные языки (английский, французский, немецкий, испанский), обществознание, биология, информатика и информационно-коммуникационные технологии (ИКТ);</a:t>
            </a:r>
          </a:p>
          <a:p>
            <a:r>
              <a:rPr lang="ru-RU" sz="2000" b="1" dirty="0"/>
              <a:t>   17 июня</a:t>
            </a:r>
            <a:r>
              <a:rPr lang="ru-RU" sz="2000" dirty="0"/>
              <a:t> (пятница) - география, химия, литература, история, физика;</a:t>
            </a:r>
          </a:p>
          <a:p>
            <a:r>
              <a:rPr lang="ru-RU" sz="2000" b="1" dirty="0"/>
              <a:t>   18 июня </a:t>
            </a:r>
            <a:r>
              <a:rPr lang="ru-RU" sz="2000" dirty="0"/>
              <a:t>(суббота) - русский язык; </a:t>
            </a:r>
          </a:p>
          <a:p>
            <a:r>
              <a:rPr lang="ru-RU" sz="2000" dirty="0"/>
              <a:t>   </a:t>
            </a:r>
            <a:r>
              <a:rPr lang="ru-RU" sz="2000" b="1" dirty="0"/>
              <a:t>20 июня </a:t>
            </a:r>
            <a:r>
              <a:rPr lang="ru-RU" sz="2000" dirty="0"/>
              <a:t>(понедельник) – математика.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68313" y="116632"/>
            <a:ext cx="8229600" cy="649287"/>
          </a:xfrm>
        </p:spPr>
        <p:txBody>
          <a:bodyPr/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Дополнительный этап сдачи ЕГЭ</a:t>
            </a:r>
          </a:p>
        </p:txBody>
      </p:sp>
      <p:pic>
        <p:nvPicPr>
          <p:cNvPr id="17411" name="Picture 13"/>
          <p:cNvPicPr>
            <a:picLocks noChangeAspect="1" noChangeArrowheads="1"/>
          </p:cNvPicPr>
          <p:nvPr/>
        </p:nvPicPr>
        <p:blipFill>
          <a:blip r:embed="rId3">
            <a:lum bright="32000" contrast="-6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02" b="5360"/>
          <a:stretch>
            <a:fillRect/>
          </a:stretch>
        </p:blipFill>
        <p:spPr bwMode="auto">
          <a:xfrm>
            <a:off x="0" y="6103938"/>
            <a:ext cx="9144000" cy="75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Прямоугольник 1"/>
          <p:cNvSpPr>
            <a:spLocks noChangeArrowheads="1"/>
          </p:cNvSpPr>
          <p:nvPr/>
        </p:nvSpPr>
        <p:spPr bwMode="auto">
          <a:xfrm>
            <a:off x="250825" y="1189196"/>
            <a:ext cx="8893175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ru-RU" sz="2200" dirty="0"/>
              <a:t>-   Для выпускников прошлых лет;</a:t>
            </a:r>
          </a:p>
          <a:p>
            <a:pPr marL="342900" indent="-342900">
              <a:buFontTx/>
              <a:buChar char="-"/>
              <a:defRPr/>
            </a:pPr>
            <a:r>
              <a:rPr lang="ru-RU" sz="2200" dirty="0"/>
              <a:t>Выпускников учреждений НПО и СПО; </a:t>
            </a:r>
          </a:p>
          <a:p>
            <a:pPr marL="342900" indent="-342900">
              <a:buFontTx/>
              <a:buChar char="-"/>
              <a:defRPr/>
            </a:pPr>
            <a:r>
              <a:rPr lang="ru-RU" sz="2200" dirty="0"/>
              <a:t>Граждан, имеющих среднее (полное) общее образование, полученное в образовательных учреждениях иностранных государств, не имевших возможности участвовать в ЕГЭ в установленные сроки:</a:t>
            </a:r>
          </a:p>
          <a:p>
            <a:pPr>
              <a:defRPr/>
            </a:pPr>
            <a:r>
              <a:rPr lang="ru-RU" sz="2200" b="1" dirty="0"/>
              <a:t>     8 июля </a:t>
            </a:r>
            <a:r>
              <a:rPr lang="ru-RU" sz="2200" dirty="0"/>
              <a:t>(пятница) - русский язык, химия, информатика и информационно-коммуникационные технологии (ИКТ);</a:t>
            </a:r>
          </a:p>
          <a:p>
            <a:pPr>
              <a:defRPr/>
            </a:pPr>
            <a:r>
              <a:rPr lang="ru-RU" sz="2200" b="1" dirty="0"/>
              <a:t>    11 июля </a:t>
            </a:r>
            <a:r>
              <a:rPr lang="ru-RU" sz="2200" dirty="0"/>
              <a:t>(понедельник) - математика, география, иностранные языки (английский, французский, немецкий, испанский);</a:t>
            </a:r>
          </a:p>
          <a:p>
            <a:pPr>
              <a:defRPr/>
            </a:pPr>
            <a:r>
              <a:rPr lang="ru-RU" sz="2200" dirty="0"/>
              <a:t>    </a:t>
            </a:r>
            <a:r>
              <a:rPr lang="ru-RU" sz="2200" b="1" dirty="0"/>
              <a:t>13 июля </a:t>
            </a:r>
            <a:r>
              <a:rPr lang="ru-RU" sz="2200" dirty="0"/>
              <a:t>(среда) - обществознание, литература, физика;</a:t>
            </a:r>
          </a:p>
          <a:p>
            <a:pPr>
              <a:defRPr/>
            </a:pPr>
            <a:r>
              <a:rPr lang="ru-RU" sz="2200" dirty="0"/>
              <a:t>    </a:t>
            </a:r>
            <a:r>
              <a:rPr lang="ru-RU" sz="2200" b="1" dirty="0"/>
              <a:t>15 июля </a:t>
            </a:r>
            <a:r>
              <a:rPr lang="ru-RU" sz="2200" dirty="0"/>
              <a:t>(пятница) - биология, история;</a:t>
            </a:r>
          </a:p>
          <a:p>
            <a:pPr>
              <a:defRPr/>
            </a:pPr>
            <a:r>
              <a:rPr lang="ru-RU" sz="2200" b="1" dirty="0"/>
              <a:t>    18 июля </a:t>
            </a:r>
            <a:r>
              <a:rPr lang="ru-RU" sz="2200" dirty="0"/>
              <a:t>(понедельник) - по всем общеобразовательным предметам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68313" y="116632"/>
            <a:ext cx="8229600" cy="649287"/>
          </a:xfrm>
        </p:spPr>
        <p:txBody>
          <a:bodyPr/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Дополнительный этап сдачи ЕГЭ</a:t>
            </a:r>
          </a:p>
        </p:txBody>
      </p:sp>
      <p:pic>
        <p:nvPicPr>
          <p:cNvPr id="18435" name="Picture 13"/>
          <p:cNvPicPr>
            <a:picLocks noChangeAspect="1" noChangeArrowheads="1"/>
          </p:cNvPicPr>
          <p:nvPr/>
        </p:nvPicPr>
        <p:blipFill>
          <a:blip r:embed="rId2">
            <a:lum bright="32000" contrast="-6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02" b="5360"/>
          <a:stretch>
            <a:fillRect/>
          </a:stretch>
        </p:blipFill>
        <p:spPr bwMode="auto">
          <a:xfrm>
            <a:off x="0" y="6103938"/>
            <a:ext cx="9144000" cy="75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Прямоугольник 1"/>
          <p:cNvSpPr>
            <a:spLocks noChangeArrowheads="1"/>
          </p:cNvSpPr>
          <p:nvPr/>
        </p:nvSpPr>
        <p:spPr bwMode="auto">
          <a:xfrm>
            <a:off x="250825" y="1628800"/>
            <a:ext cx="8713788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800" dirty="0"/>
              <a:t>Для участников ЕГЭ - выпускников 2011 года, получивших на государственной (итоговой) аттестации в форме ЕГЭ </a:t>
            </a:r>
            <a:r>
              <a:rPr lang="ru-RU" sz="2800" u="sng" dirty="0"/>
              <a:t>неудовлетворительный результат по русскому языку или математике</a:t>
            </a:r>
            <a:r>
              <a:rPr lang="ru-RU" sz="2800" dirty="0"/>
              <a:t>:</a:t>
            </a:r>
          </a:p>
          <a:p>
            <a:r>
              <a:rPr lang="ru-RU" sz="2800" dirty="0"/>
              <a:t>18 июня (суббота) - русский язык;</a:t>
            </a:r>
          </a:p>
          <a:p>
            <a:r>
              <a:rPr lang="ru-RU" sz="2800" dirty="0"/>
              <a:t>20 июня (понедельник) - математика;</a:t>
            </a:r>
          </a:p>
          <a:p>
            <a:r>
              <a:rPr lang="ru-RU" sz="2800" dirty="0"/>
              <a:t>8 июля (пятница) - русский язык;</a:t>
            </a:r>
          </a:p>
          <a:p>
            <a:r>
              <a:rPr lang="ru-RU" sz="2800" dirty="0"/>
              <a:t>11 июля (понедельник) - математика;</a:t>
            </a:r>
          </a:p>
          <a:p>
            <a:r>
              <a:rPr lang="ru-RU" sz="2800" dirty="0"/>
              <a:t>18 июля (понедельник) - русский язык, математика.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1"/>
          <p:cNvSpPr>
            <a:spLocks noGrp="1"/>
          </p:cNvSpPr>
          <p:nvPr>
            <p:ph type="title"/>
          </p:nvPr>
        </p:nvSpPr>
        <p:spPr>
          <a:xfrm>
            <a:off x="684213" y="260648"/>
            <a:ext cx="7559675" cy="563562"/>
          </a:xfrm>
        </p:spPr>
        <p:txBody>
          <a:bodyPr/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Продолжительность ЕГЭ</a:t>
            </a:r>
          </a:p>
        </p:txBody>
      </p:sp>
      <p:pic>
        <p:nvPicPr>
          <p:cNvPr id="19459" name="Picture 13"/>
          <p:cNvPicPr>
            <a:picLocks noChangeAspect="1" noChangeArrowheads="1"/>
          </p:cNvPicPr>
          <p:nvPr/>
        </p:nvPicPr>
        <p:blipFill>
          <a:blip r:embed="rId2">
            <a:lum bright="32000" contrast="-6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02" b="5360"/>
          <a:stretch>
            <a:fillRect/>
          </a:stretch>
        </p:blipFill>
        <p:spPr bwMode="auto">
          <a:xfrm>
            <a:off x="0" y="6103938"/>
            <a:ext cx="9144000" cy="75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Прямоугольник 1"/>
          <p:cNvSpPr>
            <a:spLocks noChangeArrowheads="1"/>
          </p:cNvSpPr>
          <p:nvPr/>
        </p:nvSpPr>
        <p:spPr bwMode="auto">
          <a:xfrm>
            <a:off x="395536" y="1124744"/>
            <a:ext cx="8351837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sz="2400" dirty="0"/>
              <a:t>	ЕГЭ по всем общеобразовательным предметам в субъектах Российской Федерации начинается </a:t>
            </a:r>
            <a:r>
              <a:rPr lang="ru-RU" sz="2400" b="1" dirty="0"/>
              <a:t>в 10.00 </a:t>
            </a:r>
            <a:r>
              <a:rPr lang="ru-RU" sz="2400" dirty="0"/>
              <a:t>по местному времени.</a:t>
            </a:r>
          </a:p>
          <a:p>
            <a:pPr algn="just"/>
            <a:r>
              <a:rPr lang="ru-RU" sz="2400" dirty="0"/>
              <a:t>	Продолжительность ЕГЭ: </a:t>
            </a:r>
          </a:p>
          <a:p>
            <a:pPr marL="800100" lvl="1" indent="-342900" algn="just">
              <a:buFont typeface="Arial" pitchFamily="34" charset="0"/>
              <a:buChar char="–"/>
            </a:pPr>
            <a:r>
              <a:rPr lang="ru-RU" sz="2400" dirty="0" smtClean="0"/>
              <a:t>по </a:t>
            </a:r>
            <a:r>
              <a:rPr lang="ru-RU" sz="2400" dirty="0"/>
              <a:t>математике, физике, литературе, информатике и информационно-коммуникационным технологиям (ИКТ) составляет </a:t>
            </a:r>
            <a:r>
              <a:rPr lang="ru-RU" sz="2400" b="1" dirty="0"/>
              <a:t>4 часа </a:t>
            </a:r>
            <a:r>
              <a:rPr lang="ru-RU" sz="2400" dirty="0"/>
              <a:t>(240 минут), </a:t>
            </a:r>
          </a:p>
          <a:p>
            <a:pPr marL="800100" lvl="1" indent="-342900" algn="just">
              <a:buFont typeface="Arial" pitchFamily="34" charset="0"/>
              <a:buChar char="–"/>
            </a:pPr>
            <a:r>
              <a:rPr lang="ru-RU" sz="2400" dirty="0" smtClean="0"/>
              <a:t>по </a:t>
            </a:r>
            <a:r>
              <a:rPr lang="ru-RU" sz="2400" dirty="0"/>
              <a:t>истории, обществознанию - </a:t>
            </a:r>
            <a:r>
              <a:rPr lang="ru-RU" sz="2400" b="1" dirty="0"/>
              <a:t>3,5 часа </a:t>
            </a:r>
            <a:r>
              <a:rPr lang="ru-RU" sz="2400" dirty="0"/>
              <a:t>(210 минут),</a:t>
            </a:r>
          </a:p>
          <a:p>
            <a:pPr marL="800100" lvl="1" indent="-342900" algn="just">
              <a:buFont typeface="Arial" pitchFamily="34" charset="0"/>
              <a:buChar char="–"/>
            </a:pPr>
            <a:r>
              <a:rPr lang="ru-RU" sz="2400" dirty="0" smtClean="0"/>
              <a:t>по </a:t>
            </a:r>
            <a:r>
              <a:rPr lang="ru-RU" sz="2400" dirty="0"/>
              <a:t>русскому языку, биологии, географии, химии - </a:t>
            </a:r>
            <a:r>
              <a:rPr lang="ru-RU" sz="2400" b="1" dirty="0"/>
              <a:t>3 часа </a:t>
            </a:r>
            <a:r>
              <a:rPr lang="ru-RU" sz="2400" dirty="0"/>
              <a:t>(180 минут), </a:t>
            </a:r>
          </a:p>
          <a:p>
            <a:pPr marL="800100" lvl="1" indent="-342900" algn="just">
              <a:buFont typeface="Arial" pitchFamily="34" charset="0"/>
              <a:buChar char="–"/>
            </a:pPr>
            <a:r>
              <a:rPr lang="ru-RU" sz="2400" dirty="0" smtClean="0"/>
              <a:t>по </a:t>
            </a:r>
            <a:r>
              <a:rPr lang="ru-RU" sz="2400" dirty="0"/>
              <a:t>иностранным языкам (английский, французский, немецкий, испанский) - </a:t>
            </a:r>
            <a:r>
              <a:rPr lang="ru-RU" sz="2400" b="1" dirty="0"/>
              <a:t>160 минут</a:t>
            </a:r>
            <a:r>
              <a:rPr lang="ru-RU" sz="2400" dirty="0"/>
              <a:t>.</a:t>
            </a:r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99392"/>
            <a:ext cx="9144000" cy="1143000"/>
          </a:xfrm>
        </p:spPr>
        <p:txBody>
          <a:bodyPr/>
          <a:lstStyle/>
          <a:p>
            <a:pPr marL="838200" indent="-28575">
              <a:defRPr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ЗАКОН РОССИЙСКОЙ ФЕДЕРАЦИИ</a:t>
            </a:r>
            <a:br>
              <a:rPr lang="ru-RU" sz="2800" dirty="0">
                <a:latin typeface="Arial" pitchFamily="34" charset="0"/>
                <a:cs typeface="Arial" pitchFamily="34" charset="0"/>
              </a:rPr>
            </a:br>
            <a:r>
              <a:rPr lang="ru-RU" sz="2800" dirty="0">
                <a:latin typeface="Arial" pitchFamily="34" charset="0"/>
                <a:cs typeface="Arial" pitchFamily="34" charset="0"/>
              </a:rPr>
              <a:t>от 10.07.1992 N 3266-1 «ОБ ОБРАЗОВАНИИ»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032" y="1296367"/>
            <a:ext cx="8676456" cy="5661025"/>
          </a:xfrm>
        </p:spPr>
        <p:txBody>
          <a:bodyPr/>
          <a:lstStyle/>
          <a:p>
            <a:pPr marL="92075" indent="279400">
              <a:lnSpc>
                <a:spcPct val="80000"/>
              </a:lnSpc>
              <a:spcBef>
                <a:spcPct val="0"/>
              </a:spcBef>
              <a:buFont typeface="Arial" charset="0"/>
              <a:buNone/>
              <a:defRPr/>
            </a:pPr>
            <a:r>
              <a:rPr lang="ru-RU" sz="24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Глава II. СИСТЕМА ОБРАЗОВАНИЯ</a:t>
            </a:r>
          </a:p>
          <a:p>
            <a:pPr marL="92075" indent="279400">
              <a:lnSpc>
                <a:spcPct val="80000"/>
              </a:lnSpc>
              <a:spcBef>
                <a:spcPct val="0"/>
              </a:spcBef>
              <a:buFont typeface="Arial" charset="0"/>
              <a:buNone/>
              <a:defRPr/>
            </a:pPr>
            <a:r>
              <a:rPr lang="ru-RU" sz="24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Статья 27. Документы об образовании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b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92075" indent="279400" algn="just">
              <a:lnSpc>
                <a:spcPct val="85000"/>
              </a:lnSpc>
              <a:spcBef>
                <a:spcPct val="30000"/>
              </a:spcBef>
              <a:buFontTx/>
              <a:buNone/>
              <a:defRPr/>
            </a:pPr>
            <a:r>
              <a:rPr lang="ru-RU" sz="24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п. 6. Лицам, не завершившим образования данного уровня, не прошедшим государственной (итоговой) аттестации или получившим на государственной (итоговой) аттестации неудовлетворительные результаты, выдается </a:t>
            </a:r>
            <a:r>
              <a:rPr lang="ru-RU" sz="2400" b="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справка установленного образца об обучении</a:t>
            </a:r>
            <a:r>
              <a:rPr lang="ru-RU" sz="24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 образовательном учреждении.</a:t>
            </a:r>
          </a:p>
          <a:p>
            <a:pPr marL="92075" indent="279400" algn="just">
              <a:lnSpc>
                <a:spcPct val="85000"/>
              </a:lnSpc>
              <a:spcBef>
                <a:spcPct val="30000"/>
              </a:spcBef>
              <a:buFontTx/>
              <a:buNone/>
              <a:defRPr/>
            </a:pPr>
            <a:r>
              <a:rPr lang="ru-RU" sz="24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Лица, не прошедшие государственной (итоговой) аттестации или получившие на государственной (итоговой) аттестации неудовлетворительные результаты, вправе пройти повторно </a:t>
            </a:r>
            <a:r>
              <a:rPr lang="ru-RU" sz="2400" b="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 ранее чем через год</a:t>
            </a:r>
            <a:r>
              <a:rPr lang="ru-RU" sz="24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государственную (итоговую) аттестацию.</a:t>
            </a:r>
          </a:p>
        </p:txBody>
      </p:sp>
      <p:pic>
        <p:nvPicPr>
          <p:cNvPr id="4" name="Picture 13"/>
          <p:cNvPicPr>
            <a:picLocks noChangeAspect="1" noChangeArrowheads="1"/>
          </p:cNvPicPr>
          <p:nvPr/>
        </p:nvPicPr>
        <p:blipFill>
          <a:blip r:embed="rId2">
            <a:lum bright="32000" contrast="-6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02" b="5360"/>
          <a:stretch>
            <a:fillRect/>
          </a:stretch>
        </p:blipFill>
        <p:spPr bwMode="auto">
          <a:xfrm>
            <a:off x="0" y="6103938"/>
            <a:ext cx="9144000" cy="75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/>
          </p:cNvSpPr>
          <p:nvPr>
            <p:ph type="ctrTitle"/>
          </p:nvPr>
        </p:nvSpPr>
        <p:spPr>
          <a:xfrm>
            <a:off x="0" y="26621"/>
            <a:ext cx="9324528" cy="954107"/>
          </a:xfr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2800" kern="1200" dirty="0"/>
              <a:t>Результаты ЕГЭ </a:t>
            </a:r>
            <a:r>
              <a:rPr lang="ru-RU" sz="2800" kern="1200" dirty="0" smtClean="0"/>
              <a:t>РТ </a:t>
            </a:r>
            <a:r>
              <a:rPr lang="ru-RU" sz="2800" kern="1200" dirty="0"/>
              <a:t>в сравнении </a:t>
            </a:r>
            <a:r>
              <a:rPr lang="ru-RU" sz="2800" kern="1200" dirty="0" smtClean="0"/>
              <a:t/>
            </a:r>
            <a:br>
              <a:rPr lang="ru-RU" sz="2800" kern="1200" dirty="0" smtClean="0"/>
            </a:br>
            <a:r>
              <a:rPr lang="ru-RU" sz="2800" kern="1200" dirty="0" smtClean="0"/>
              <a:t>с </a:t>
            </a:r>
            <a:r>
              <a:rPr lang="ru-RU" sz="2800" kern="1200" dirty="0"/>
              <a:t>показателями по </a:t>
            </a:r>
            <a:r>
              <a:rPr lang="ru-RU" sz="2800" kern="1200" dirty="0" smtClean="0"/>
              <a:t>РФ</a:t>
            </a:r>
            <a:endParaRPr lang="ru-RU" sz="2800" kern="1200" dirty="0"/>
          </a:p>
        </p:txBody>
      </p:sp>
      <p:graphicFrame>
        <p:nvGraphicFramePr>
          <p:cNvPr id="45059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473880"/>
              </p:ext>
            </p:extLst>
          </p:nvPr>
        </p:nvGraphicFramePr>
        <p:xfrm>
          <a:off x="322263" y="1402480"/>
          <a:ext cx="1873250" cy="4678363"/>
        </p:xfrm>
        <a:graphic>
          <a:graphicData uri="http://schemas.openxmlformats.org/drawingml/2006/table">
            <a:tbl>
              <a:tblPr/>
              <a:tblGrid>
                <a:gridCol w="1873250"/>
              </a:tblGrid>
              <a:tr h="715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П Р Е Д М Е Т</a:t>
                      </a:r>
                    </a:p>
                  </a:txBody>
                  <a:tcPr marL="90076" marR="90076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Русский язык</a:t>
                      </a:r>
                    </a:p>
                  </a:txBody>
                  <a:tcPr marL="91518" marR="915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Математика</a:t>
                      </a:r>
                    </a:p>
                  </a:txBody>
                  <a:tcPr marL="91518" marR="915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Обществознание</a:t>
                      </a:r>
                    </a:p>
                  </a:txBody>
                  <a:tcPr marL="91518" marR="915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Физика</a:t>
                      </a:r>
                    </a:p>
                  </a:txBody>
                  <a:tcPr marL="91518" marR="915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История</a:t>
                      </a:r>
                    </a:p>
                  </a:txBody>
                  <a:tcPr marL="91518" marR="915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Биология</a:t>
                      </a:r>
                    </a:p>
                  </a:txBody>
                  <a:tcPr marL="91518" marR="915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Химия</a:t>
                      </a:r>
                    </a:p>
                  </a:txBody>
                  <a:tcPr marL="91518" marR="915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Английский язык</a:t>
                      </a:r>
                    </a:p>
                  </a:txBody>
                  <a:tcPr marL="91518" marR="915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Литература</a:t>
                      </a:r>
                    </a:p>
                  </a:txBody>
                  <a:tcPr marL="91518" marR="915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Информатика</a:t>
                      </a:r>
                    </a:p>
                  </a:txBody>
                  <a:tcPr marL="91518" marR="915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География</a:t>
                      </a:r>
                    </a:p>
                  </a:txBody>
                  <a:tcPr marL="91518" marR="915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Немецкий язык</a:t>
                      </a:r>
                    </a:p>
                  </a:txBody>
                  <a:tcPr marL="91518" marR="915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Французский язык</a:t>
                      </a:r>
                    </a:p>
                  </a:txBody>
                  <a:tcPr marL="91518" marR="915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091" name="Group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8570721"/>
              </p:ext>
            </p:extLst>
          </p:nvPr>
        </p:nvGraphicFramePr>
        <p:xfrm>
          <a:off x="2268538" y="970680"/>
          <a:ext cx="1441450" cy="5121278"/>
        </p:xfrm>
        <a:graphic>
          <a:graphicData uri="http://schemas.openxmlformats.org/drawingml/2006/table">
            <a:tbl>
              <a:tblPr/>
              <a:tblGrid>
                <a:gridCol w="720725"/>
                <a:gridCol w="720725"/>
              </a:tblGrid>
              <a:tr h="518224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Средний балл ЕГЭ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4838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2009 год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532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РТ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РФ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54,5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57,2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41,9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44,1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54,2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56,7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47,7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48,9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46,2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48,0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51,2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52,3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51,2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54,3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54,1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59,4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47,8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52,4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55,8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56,2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48,5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49,6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37,6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44,3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55,3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59,4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142" name="Group 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864291"/>
              </p:ext>
            </p:extLst>
          </p:nvPr>
        </p:nvGraphicFramePr>
        <p:xfrm>
          <a:off x="3779838" y="970680"/>
          <a:ext cx="1730375" cy="5121278"/>
        </p:xfrm>
        <a:graphic>
          <a:graphicData uri="http://schemas.openxmlformats.org/drawingml/2006/table">
            <a:tbl>
              <a:tblPr/>
              <a:tblGrid>
                <a:gridCol w="865982"/>
                <a:gridCol w="864393"/>
              </a:tblGrid>
              <a:tr h="518224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Не преодолели мин. порог (%)</a:t>
                      </a:r>
                    </a:p>
                  </a:txBody>
                  <a:tcPr marL="91524" marR="91524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4838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2009 год</a:t>
                      </a:r>
                    </a:p>
                  </a:txBody>
                  <a:tcPr marL="91524" marR="91524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532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РТ</a:t>
                      </a:r>
                    </a:p>
                  </a:txBody>
                  <a:tcPr marL="91524" marR="91524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РФ</a:t>
                      </a:r>
                    </a:p>
                  </a:txBody>
                  <a:tcPr marL="91524" marR="91524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5,6</a:t>
                      </a:r>
                    </a:p>
                  </a:txBody>
                  <a:tcPr marL="91524" marR="91524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2,4</a:t>
                      </a:r>
                    </a:p>
                  </a:txBody>
                  <a:tcPr marL="91524" marR="91524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5,7</a:t>
                      </a:r>
                    </a:p>
                  </a:txBody>
                  <a:tcPr marL="91524" marR="91524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2,3</a:t>
                      </a:r>
                    </a:p>
                  </a:txBody>
                  <a:tcPr marL="91524" marR="91524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7,6</a:t>
                      </a:r>
                    </a:p>
                  </a:txBody>
                  <a:tcPr marL="91524" marR="91524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5,2</a:t>
                      </a:r>
                    </a:p>
                  </a:txBody>
                  <a:tcPr marL="91524" marR="91524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7,1</a:t>
                      </a:r>
                    </a:p>
                  </a:txBody>
                  <a:tcPr marL="91524" marR="91524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6,2</a:t>
                      </a:r>
                    </a:p>
                  </a:txBody>
                  <a:tcPr marL="91524" marR="91524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11,5</a:t>
                      </a:r>
                    </a:p>
                  </a:txBody>
                  <a:tcPr marL="91524" marR="91524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8,8</a:t>
                      </a:r>
                    </a:p>
                  </a:txBody>
                  <a:tcPr marL="91524" marR="91524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9,8</a:t>
                      </a:r>
                    </a:p>
                  </a:txBody>
                  <a:tcPr marL="91524" marR="91524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8,0</a:t>
                      </a:r>
                    </a:p>
                  </a:txBody>
                  <a:tcPr marL="91524" marR="91524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14,5</a:t>
                      </a:r>
                    </a:p>
                  </a:txBody>
                  <a:tcPr marL="91524" marR="91524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9,5</a:t>
                      </a:r>
                    </a:p>
                  </a:txBody>
                  <a:tcPr marL="91524" marR="91524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8,4</a:t>
                      </a:r>
                    </a:p>
                  </a:txBody>
                  <a:tcPr marL="91524" marR="91524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5,2</a:t>
                      </a:r>
                    </a:p>
                  </a:txBody>
                  <a:tcPr marL="91524" marR="91524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9,6</a:t>
                      </a:r>
                    </a:p>
                  </a:txBody>
                  <a:tcPr marL="91524" marR="91524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6,6</a:t>
                      </a:r>
                    </a:p>
                  </a:txBody>
                  <a:tcPr marL="91524" marR="91524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16,4</a:t>
                      </a:r>
                    </a:p>
                  </a:txBody>
                  <a:tcPr marL="91524" marR="91524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11,6</a:t>
                      </a:r>
                    </a:p>
                  </a:txBody>
                  <a:tcPr marL="91524" marR="91524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12,4</a:t>
                      </a:r>
                    </a:p>
                  </a:txBody>
                  <a:tcPr marL="91524" marR="91524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10,2</a:t>
                      </a:r>
                    </a:p>
                  </a:txBody>
                  <a:tcPr marL="91524" marR="91524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18,5</a:t>
                      </a:r>
                    </a:p>
                  </a:txBody>
                  <a:tcPr marL="91524" marR="91524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10,0</a:t>
                      </a:r>
                    </a:p>
                  </a:txBody>
                  <a:tcPr marL="91524" marR="91524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2,2</a:t>
                      </a:r>
                    </a:p>
                  </a:txBody>
                  <a:tcPr marL="91524" marR="91524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2,1</a:t>
                      </a:r>
                    </a:p>
                  </a:txBody>
                  <a:tcPr marL="91524" marR="91524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193" name="Group 1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492596"/>
              </p:ext>
            </p:extLst>
          </p:nvPr>
        </p:nvGraphicFramePr>
        <p:xfrm>
          <a:off x="5580063" y="970680"/>
          <a:ext cx="1441450" cy="5121278"/>
        </p:xfrm>
        <a:graphic>
          <a:graphicData uri="http://schemas.openxmlformats.org/drawingml/2006/table">
            <a:tbl>
              <a:tblPr/>
              <a:tblGrid>
                <a:gridCol w="720725"/>
                <a:gridCol w="720725"/>
              </a:tblGrid>
              <a:tr h="518224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Средний балл ЕГЭ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4838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2010 год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532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РТ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РФ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58,0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58,2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45,1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44,0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54,9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56,2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50,7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50,5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50,0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49,3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58,4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55,5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58,8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56,0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54,5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55,6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57,5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54,5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67,3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62,7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55,7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52,6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50,3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41,6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63,5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64,4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244" name="Group 1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2490793"/>
              </p:ext>
            </p:extLst>
          </p:nvPr>
        </p:nvGraphicFramePr>
        <p:xfrm>
          <a:off x="7091363" y="970680"/>
          <a:ext cx="1730375" cy="5121278"/>
        </p:xfrm>
        <a:graphic>
          <a:graphicData uri="http://schemas.openxmlformats.org/drawingml/2006/table">
            <a:tbl>
              <a:tblPr/>
              <a:tblGrid>
                <a:gridCol w="865982"/>
                <a:gridCol w="864393"/>
              </a:tblGrid>
              <a:tr h="518224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Не преодолели мин. порог (%)</a:t>
                      </a:r>
                    </a:p>
                  </a:txBody>
                  <a:tcPr marL="91524" marR="91524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4838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2010 год</a:t>
                      </a:r>
                    </a:p>
                  </a:txBody>
                  <a:tcPr marL="91524" marR="91524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532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РТ</a:t>
                      </a:r>
                    </a:p>
                  </a:txBody>
                  <a:tcPr marL="91524" marR="91524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РФ</a:t>
                      </a:r>
                    </a:p>
                  </a:txBody>
                  <a:tcPr marL="91524" marR="91524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2,3</a:t>
                      </a:r>
                    </a:p>
                  </a:txBody>
                  <a:tcPr marL="91524" marR="91524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1,5</a:t>
                      </a:r>
                    </a:p>
                  </a:txBody>
                  <a:tcPr marL="91524" marR="91524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2,7</a:t>
                      </a:r>
                    </a:p>
                  </a:txBody>
                  <a:tcPr marL="91524" marR="91524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1,9</a:t>
                      </a:r>
                    </a:p>
                  </a:txBody>
                  <a:tcPr marL="91524" marR="91524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4,1</a:t>
                      </a:r>
                    </a:p>
                  </a:txBody>
                  <a:tcPr marL="91524" marR="91524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4,1</a:t>
                      </a:r>
                    </a:p>
                  </a:txBody>
                  <a:tcPr marL="91524" marR="91524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5,2</a:t>
                      </a:r>
                    </a:p>
                  </a:txBody>
                  <a:tcPr marL="91524" marR="91524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6,7</a:t>
                      </a:r>
                    </a:p>
                  </a:txBody>
                  <a:tcPr marL="91524" marR="91524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9,0</a:t>
                      </a:r>
                    </a:p>
                  </a:txBody>
                  <a:tcPr marL="91524" marR="91524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9,2</a:t>
                      </a:r>
                    </a:p>
                  </a:txBody>
                  <a:tcPr marL="91524" marR="91524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2,9</a:t>
                      </a:r>
                    </a:p>
                  </a:txBody>
                  <a:tcPr marL="91524" marR="91524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6,2</a:t>
                      </a:r>
                    </a:p>
                  </a:txBody>
                  <a:tcPr marL="91524" marR="91524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3,4</a:t>
                      </a:r>
                    </a:p>
                  </a:txBody>
                  <a:tcPr marL="91524" marR="91524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6,7</a:t>
                      </a:r>
                    </a:p>
                  </a:txBody>
                  <a:tcPr marL="91524" marR="91524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4,2</a:t>
                      </a:r>
                    </a:p>
                  </a:txBody>
                  <a:tcPr marL="91524" marR="91524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5,5</a:t>
                      </a:r>
                    </a:p>
                  </a:txBody>
                  <a:tcPr marL="91524" marR="91524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3,7</a:t>
                      </a:r>
                    </a:p>
                  </a:txBody>
                  <a:tcPr marL="91524" marR="91524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5,2</a:t>
                      </a:r>
                    </a:p>
                  </a:txBody>
                  <a:tcPr marL="91524" marR="91524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4,9</a:t>
                      </a:r>
                    </a:p>
                  </a:txBody>
                  <a:tcPr marL="91524" marR="91524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8,8</a:t>
                      </a:r>
                    </a:p>
                  </a:txBody>
                  <a:tcPr marL="91524" marR="91524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4,4</a:t>
                      </a:r>
                    </a:p>
                  </a:txBody>
                  <a:tcPr marL="91524" marR="91524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7,6</a:t>
                      </a:r>
                    </a:p>
                  </a:txBody>
                  <a:tcPr marL="91524" marR="91524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1,5</a:t>
                      </a:r>
                    </a:p>
                  </a:txBody>
                  <a:tcPr marL="91524" marR="91524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11,5</a:t>
                      </a:r>
                    </a:p>
                  </a:txBody>
                  <a:tcPr marL="91524" marR="91524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L="91524" marR="91524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CC37F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0,5</a:t>
                      </a:r>
                    </a:p>
                  </a:txBody>
                  <a:tcPr marL="91524" marR="91524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1" name="Picture 13"/>
          <p:cNvPicPr>
            <a:picLocks noChangeAspect="1" noChangeArrowheads="1"/>
          </p:cNvPicPr>
          <p:nvPr/>
        </p:nvPicPr>
        <p:blipFill>
          <a:blip r:embed="rId2">
            <a:lum bright="40000" contrast="-6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02" b="5360"/>
          <a:stretch>
            <a:fillRect/>
          </a:stretch>
        </p:blipFill>
        <p:spPr bwMode="auto">
          <a:xfrm>
            <a:off x="0" y="6103938"/>
            <a:ext cx="9144000" cy="75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6458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5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4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5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4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5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900113" y="188640"/>
            <a:ext cx="7391400" cy="647700"/>
          </a:xfrm>
        </p:spPr>
        <p:txBody>
          <a:bodyPr/>
          <a:lstStyle/>
          <a:p>
            <a:r>
              <a:rPr lang="ru-RU" sz="2800" smtClean="0"/>
              <a:t>Изменения в законодательстве о ЕГЭ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781050" y="1365523"/>
            <a:ext cx="8039100" cy="5303837"/>
          </a:xfrm>
        </p:spPr>
        <p:txBody>
          <a:bodyPr/>
          <a:lstStyle/>
          <a:p>
            <a:pPr marL="0" indent="457200" algn="just">
              <a:buFont typeface="Wingdings" pitchFamily="2" charset="2"/>
              <a:buNone/>
              <a:defRPr/>
            </a:pPr>
            <a:r>
              <a:rPr lang="ru-RU" sz="2200" dirty="0" smtClean="0"/>
              <a:t>Участникам ЕГЭ и организаторам во время проведения экзамена запрещено иметь при себе и использовать средства связи и электронно-вычислительную технику.</a:t>
            </a:r>
          </a:p>
          <a:p>
            <a:pPr marL="0" indent="457200" algn="just">
              <a:buFont typeface="Wingdings" pitchFamily="2" charset="2"/>
              <a:buNone/>
              <a:defRPr/>
            </a:pPr>
            <a:r>
              <a:rPr lang="ru-RU" sz="2200" dirty="0" smtClean="0"/>
              <a:t>(Федеральный закон «О внесении изменений в Закон Российской Федерации «Об образовании» и статьи 11 и 24 Федерального закона «О высшем и послевузовском профессиональном образовании», принят 14.01.2011 г.)</a:t>
            </a:r>
          </a:p>
          <a:p>
            <a:pPr marL="0" indent="457200" algn="just">
              <a:buFont typeface="Wingdings" pitchFamily="2" charset="2"/>
              <a:buNone/>
              <a:defRPr/>
            </a:pPr>
            <a:r>
              <a:rPr lang="ru-RU" sz="2200" dirty="0" smtClean="0"/>
              <a:t> Запрет распространяется также на другие формы государственной (итоговой) аттестации, олимпиады школьников и на вступительные испытания, проводимые вузами и </a:t>
            </a:r>
            <a:r>
              <a:rPr lang="ru-RU" sz="2200" dirty="0" err="1" smtClean="0"/>
              <a:t>ссузами</a:t>
            </a:r>
            <a:r>
              <a:rPr lang="ru-RU" sz="2200" dirty="0" smtClean="0"/>
              <a:t>.</a:t>
            </a:r>
          </a:p>
          <a:p>
            <a:pPr>
              <a:defRPr/>
            </a:pPr>
            <a:endParaRPr lang="ru-RU" sz="2400" dirty="0"/>
          </a:p>
        </p:txBody>
      </p:sp>
      <p:sp>
        <p:nvSpPr>
          <p:cNvPr id="21508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/>
              <a:t>Company  Logo</a:t>
            </a:r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>
            <a:lum bright="32000" contrast="-6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02" b="5360"/>
          <a:stretch>
            <a:fillRect/>
          </a:stretch>
        </p:blipFill>
        <p:spPr bwMode="auto">
          <a:xfrm>
            <a:off x="0" y="6103938"/>
            <a:ext cx="9144000" cy="75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28625" y="0"/>
            <a:ext cx="8229600" cy="765175"/>
          </a:xfrm>
        </p:spPr>
        <p:txBody>
          <a:bodyPr/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Информационное обеспечение ЕГЭ </a:t>
            </a:r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179388" y="1557338"/>
            <a:ext cx="3276600" cy="15621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651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400" b="1" dirty="0">
                <a:solidFill>
                  <a:srgbClr val="000066"/>
                </a:solidFill>
                <a:latin typeface="+mn-lt"/>
                <a:cs typeface="Arial" charset="0"/>
              </a:rPr>
              <a:t>Портал ЕГЭ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990033"/>
                </a:solidFill>
                <a:latin typeface="+mn-lt"/>
                <a:cs typeface="Arial" charset="0"/>
              </a:rPr>
              <a:t>http</a:t>
            </a:r>
            <a:r>
              <a:rPr lang="ru-RU" sz="2400" b="1" dirty="0">
                <a:solidFill>
                  <a:srgbClr val="990033"/>
                </a:solidFill>
                <a:latin typeface="+mn-lt"/>
                <a:cs typeface="Arial" charset="0"/>
              </a:rPr>
              <a:t>:</a:t>
            </a:r>
            <a:r>
              <a:rPr lang="en-US" sz="2400" b="1" dirty="0">
                <a:solidFill>
                  <a:srgbClr val="990033"/>
                </a:solidFill>
                <a:latin typeface="+mn-lt"/>
                <a:cs typeface="Arial" charset="0"/>
              </a:rPr>
              <a:t>//ege.edu.ru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990033"/>
                </a:solidFill>
                <a:latin typeface="+mn-lt"/>
                <a:cs typeface="Arial" charset="0"/>
              </a:rPr>
              <a:t>http</a:t>
            </a:r>
            <a:r>
              <a:rPr lang="ru-RU" sz="2400" b="1" dirty="0">
                <a:solidFill>
                  <a:srgbClr val="990033"/>
                </a:solidFill>
                <a:latin typeface="+mn-lt"/>
                <a:cs typeface="Arial" charset="0"/>
              </a:rPr>
              <a:t>:</a:t>
            </a:r>
            <a:r>
              <a:rPr lang="en-US" sz="2400" b="1" dirty="0">
                <a:solidFill>
                  <a:srgbClr val="990033"/>
                </a:solidFill>
                <a:latin typeface="+mn-lt"/>
                <a:cs typeface="Arial" charset="0"/>
              </a:rPr>
              <a:t>//rustest.ru</a:t>
            </a:r>
            <a:endParaRPr lang="ru-RU" sz="2400" b="1" dirty="0">
              <a:solidFill>
                <a:srgbClr val="990033"/>
              </a:solidFill>
              <a:latin typeface="+mn-lt"/>
              <a:cs typeface="Arial" charset="0"/>
            </a:endParaRPr>
          </a:p>
        </p:txBody>
      </p:sp>
      <p:sp>
        <p:nvSpPr>
          <p:cNvPr id="22533" name="Text Box 6"/>
          <p:cNvSpPr txBox="1">
            <a:spLocks noChangeArrowheads="1"/>
          </p:cNvSpPr>
          <p:nvPr/>
        </p:nvSpPr>
        <p:spPr bwMode="auto">
          <a:xfrm>
            <a:off x="5076825" y="1557338"/>
            <a:ext cx="3733800" cy="2474912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651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400" b="1" dirty="0">
                <a:solidFill>
                  <a:srgbClr val="000066"/>
                </a:solidFill>
                <a:latin typeface="+mn-lt"/>
                <a:cs typeface="Arial" charset="0"/>
              </a:rPr>
              <a:t>Сайт республиканского центра мониторинга качества образования</a:t>
            </a:r>
            <a:endParaRPr lang="en-US" sz="2400" b="1" dirty="0">
              <a:solidFill>
                <a:srgbClr val="000066"/>
              </a:solidFill>
              <a:latin typeface="+mn-lt"/>
              <a:cs typeface="Arial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990033"/>
                </a:solidFill>
                <a:latin typeface="+mn-lt"/>
                <a:cs typeface="Arial" charset="0"/>
              </a:rPr>
              <a:t>http</a:t>
            </a:r>
            <a:r>
              <a:rPr lang="ru-RU" sz="2400" b="1" dirty="0">
                <a:solidFill>
                  <a:srgbClr val="990033"/>
                </a:solidFill>
                <a:latin typeface="+mn-lt"/>
                <a:cs typeface="Arial" charset="0"/>
              </a:rPr>
              <a:t>:</a:t>
            </a:r>
            <a:r>
              <a:rPr lang="en-US" sz="2400" b="1" dirty="0">
                <a:solidFill>
                  <a:srgbClr val="990033"/>
                </a:solidFill>
                <a:latin typeface="+mn-lt"/>
                <a:cs typeface="Arial" charset="0"/>
              </a:rPr>
              <a:t>//rcmko.org</a:t>
            </a:r>
            <a:endParaRPr lang="ru-RU" sz="2400" b="1" dirty="0">
              <a:solidFill>
                <a:srgbClr val="990033"/>
              </a:solidFill>
              <a:latin typeface="+mn-lt"/>
              <a:cs typeface="Arial" charset="0"/>
            </a:endParaRPr>
          </a:p>
        </p:txBody>
      </p:sp>
      <p:sp>
        <p:nvSpPr>
          <p:cNvPr id="22534" name="Text Box 8"/>
          <p:cNvSpPr txBox="1">
            <a:spLocks noChangeArrowheads="1"/>
          </p:cNvSpPr>
          <p:nvPr/>
        </p:nvSpPr>
        <p:spPr bwMode="auto">
          <a:xfrm>
            <a:off x="250825" y="3500438"/>
            <a:ext cx="3810000" cy="1384995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651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400" b="1">
                <a:solidFill>
                  <a:srgbClr val="000066"/>
                </a:solidFill>
                <a:latin typeface="+mn-lt"/>
                <a:cs typeface="Arial" charset="0"/>
              </a:rPr>
              <a:t>         Сайт МОиН РТ</a:t>
            </a:r>
          </a:p>
          <a:p>
            <a:pPr algn="ctr" eaLnBrk="1" hangingPunct="1">
              <a:spcBef>
                <a:spcPct val="50000"/>
              </a:spcBef>
            </a:pPr>
            <a:r>
              <a:rPr lang="ru-RU" sz="2400" b="1">
                <a:solidFill>
                  <a:srgbClr val="990033"/>
                </a:solidFill>
                <a:latin typeface="+mn-lt"/>
                <a:cs typeface="Arial" charset="0"/>
              </a:rPr>
              <a:t>          </a:t>
            </a:r>
            <a:r>
              <a:rPr lang="en-US" sz="2400" b="1">
                <a:solidFill>
                  <a:srgbClr val="990033"/>
                </a:solidFill>
                <a:latin typeface="+mn-lt"/>
                <a:cs typeface="Arial" charset="0"/>
              </a:rPr>
              <a:t>http</a:t>
            </a:r>
            <a:r>
              <a:rPr lang="ru-RU" sz="2400" b="1">
                <a:solidFill>
                  <a:srgbClr val="990033"/>
                </a:solidFill>
                <a:latin typeface="+mn-lt"/>
                <a:cs typeface="Arial" charset="0"/>
              </a:rPr>
              <a:t>:</a:t>
            </a:r>
            <a:r>
              <a:rPr lang="en-US" sz="2400" b="1">
                <a:solidFill>
                  <a:srgbClr val="990033"/>
                </a:solidFill>
                <a:latin typeface="+mn-lt"/>
                <a:cs typeface="Arial" charset="0"/>
              </a:rPr>
              <a:t>//mon.tatar.ru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2051050" y="5300663"/>
            <a:ext cx="3810000" cy="466725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651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66"/>
                </a:solidFill>
                <a:latin typeface="+mn-lt"/>
                <a:cs typeface="Arial" charset="0"/>
              </a:rPr>
              <a:t>www.egecentr.ru</a:t>
            </a:r>
            <a:endParaRPr lang="ru-RU" sz="2400" b="1">
              <a:solidFill>
                <a:srgbClr val="000066"/>
              </a:solidFill>
              <a:latin typeface="+mn-lt"/>
              <a:cs typeface="Arial" charset="0"/>
            </a:endParaRPr>
          </a:p>
        </p:txBody>
      </p:sp>
      <p:sp>
        <p:nvSpPr>
          <p:cNvPr id="22536" name="Line 9"/>
          <p:cNvSpPr>
            <a:spLocks noChangeShapeType="1"/>
          </p:cNvSpPr>
          <p:nvPr/>
        </p:nvSpPr>
        <p:spPr bwMode="auto">
          <a:xfrm flipH="1">
            <a:off x="1692275" y="1052513"/>
            <a:ext cx="2663825" cy="504825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 flipH="1">
            <a:off x="3419475" y="1052513"/>
            <a:ext cx="936625" cy="2447925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38" name="Line 9"/>
          <p:cNvSpPr>
            <a:spLocks noChangeShapeType="1"/>
          </p:cNvSpPr>
          <p:nvPr/>
        </p:nvSpPr>
        <p:spPr bwMode="auto">
          <a:xfrm flipH="1">
            <a:off x="4140200" y="1052513"/>
            <a:ext cx="215900" cy="4176712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39" name="Line 9"/>
          <p:cNvSpPr>
            <a:spLocks noChangeShapeType="1"/>
          </p:cNvSpPr>
          <p:nvPr/>
        </p:nvSpPr>
        <p:spPr bwMode="auto">
          <a:xfrm>
            <a:off x="4356100" y="1052513"/>
            <a:ext cx="2736850" cy="504825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40" name="Text Box 7"/>
          <p:cNvSpPr txBox="1">
            <a:spLocks noChangeArrowheads="1"/>
          </p:cNvSpPr>
          <p:nvPr/>
        </p:nvSpPr>
        <p:spPr bwMode="auto">
          <a:xfrm>
            <a:off x="4859338" y="4365625"/>
            <a:ext cx="3816350" cy="771525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651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000" b="1" dirty="0">
                <a:solidFill>
                  <a:srgbClr val="000066"/>
                </a:solidFill>
                <a:latin typeface="+mn-lt"/>
                <a:cs typeface="Arial" charset="0"/>
              </a:rPr>
              <a:t>телефон горячей линии</a:t>
            </a:r>
            <a:r>
              <a:rPr lang="ru-RU" sz="2400" b="1" dirty="0">
                <a:solidFill>
                  <a:srgbClr val="000066"/>
                </a:solidFill>
                <a:latin typeface="+mn-lt"/>
                <a:cs typeface="Arial" charset="0"/>
              </a:rPr>
              <a:t>  </a:t>
            </a:r>
            <a:r>
              <a:rPr lang="ru-RU" sz="2000" b="1" dirty="0" smtClean="0">
                <a:solidFill>
                  <a:srgbClr val="990033"/>
                </a:solidFill>
                <a:latin typeface="+mn-lt"/>
              </a:rPr>
              <a:t>292-24-32</a:t>
            </a:r>
            <a:endParaRPr lang="ru-RU" sz="2000" b="1" dirty="0">
              <a:solidFill>
                <a:srgbClr val="990033"/>
              </a:solidFill>
              <a:latin typeface="+mn-lt"/>
            </a:endParaRPr>
          </a:p>
        </p:txBody>
      </p:sp>
      <p:sp>
        <p:nvSpPr>
          <p:cNvPr id="22541" name="Line 9"/>
          <p:cNvSpPr>
            <a:spLocks noChangeShapeType="1"/>
          </p:cNvSpPr>
          <p:nvPr/>
        </p:nvSpPr>
        <p:spPr bwMode="auto">
          <a:xfrm>
            <a:off x="4357688" y="1071563"/>
            <a:ext cx="576262" cy="3313112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22542" name="Picture 13"/>
          <p:cNvPicPr>
            <a:picLocks noChangeAspect="1" noChangeArrowheads="1"/>
          </p:cNvPicPr>
          <p:nvPr/>
        </p:nvPicPr>
        <p:blipFill>
          <a:blip r:embed="rId2">
            <a:lum bright="40000" contrast="-6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02" b="5360"/>
          <a:stretch>
            <a:fillRect/>
          </a:stretch>
        </p:blipFill>
        <p:spPr bwMode="auto">
          <a:xfrm>
            <a:off x="0" y="6103938"/>
            <a:ext cx="9144000" cy="75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3" name="Picture 15" descr="C:\Users\Салахова\Desktop\ban_obz_monr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603625"/>
            <a:ext cx="11303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0" name="Picture 14" descr="C:\Users\Салахова\Desktop\ban_obz_rcmk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780928"/>
            <a:ext cx="16002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Нижний колонтитул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mtClean="0"/>
              <a:t>1</a:t>
            </a:r>
          </a:p>
        </p:txBody>
      </p:sp>
      <p:sp>
        <p:nvSpPr>
          <p:cNvPr id="2051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7D08774-D0CF-4D04-9FBE-1F5CFD6DCE9B}" type="slidenum">
              <a:rPr lang="ru-RU" smtClean="0"/>
              <a:pPr eaLnBrk="1" hangingPunct="1"/>
              <a:t>22</a:t>
            </a:fld>
            <a:endParaRPr lang="ru-RU" smtClean="0"/>
          </a:p>
        </p:txBody>
      </p:sp>
      <p:pic>
        <p:nvPicPr>
          <p:cNvPr id="2052" name="Picture 2" descr="image002"/>
          <p:cNvPicPr>
            <a:picLocks noChangeAspect="1" noChangeArrowheads="1"/>
          </p:cNvPicPr>
          <p:nvPr/>
        </p:nvPicPr>
        <p:blipFill>
          <a:blip r:embed="rId2">
            <a:lum brigh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990600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053" name="Picture 3" descr="2"/>
          <p:cNvPicPr>
            <a:picLocks noChangeAspect="1" noChangeArrowheads="1"/>
          </p:cNvPicPr>
          <p:nvPr/>
        </p:nvPicPr>
        <p:blipFill>
          <a:blip r:embed="rId3">
            <a:lum bright="58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4" name="Group 4"/>
          <p:cNvGrpSpPr>
            <a:grpSpLocks/>
          </p:cNvGrpSpPr>
          <p:nvPr/>
        </p:nvGrpSpPr>
        <p:grpSpPr bwMode="auto">
          <a:xfrm>
            <a:off x="112784" y="111919"/>
            <a:ext cx="2133600" cy="1557338"/>
            <a:chOff x="92" y="338"/>
            <a:chExt cx="1344" cy="981"/>
          </a:xfrm>
        </p:grpSpPr>
        <p:pic>
          <p:nvPicPr>
            <p:cNvPr id="2056" name="Picture 5" descr="Ы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BFBFB"/>
                </a:clrFrom>
                <a:clrTo>
                  <a:srgbClr val="FBFBFB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" y="482"/>
              <a:ext cx="1344" cy="8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7" name="WordArt 6"/>
            <p:cNvSpPr>
              <a:spLocks noChangeArrowheads="1" noChangeShapeType="1" noTextEdit="1"/>
            </p:cNvSpPr>
            <p:nvPr/>
          </p:nvSpPr>
          <p:spPr bwMode="auto">
            <a:xfrm>
              <a:off x="104" y="338"/>
              <a:ext cx="384" cy="14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 dirty="0" smtClean="0">
                  <a:ln w="9525">
                    <a:solidFill>
                      <a:srgbClr val="000066"/>
                    </a:solidFill>
                    <a:round/>
                    <a:headEnd/>
                    <a:tailEnd/>
                  </a:ln>
                  <a:solidFill>
                    <a:srgbClr val="0033CC"/>
                  </a:solidFill>
                  <a:latin typeface="Times New Roman"/>
                  <a:cs typeface="Times New Roman"/>
                </a:rPr>
                <a:t>ГИА-9</a:t>
              </a:r>
              <a:endParaRPr lang="ru-RU" sz="3600" kern="10" dirty="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0033CC"/>
                </a:solidFill>
                <a:latin typeface="Times New Roman"/>
                <a:cs typeface="Times New Roman"/>
              </a:endParaRPr>
            </a:p>
          </p:txBody>
        </p:sp>
      </p:grp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304800" y="1981200"/>
            <a:ext cx="8305800" cy="393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3600" b="1" dirty="0">
                <a:solidFill>
                  <a:srgbClr val="000066"/>
                </a:solidFill>
              </a:rPr>
              <a:t>С 2003 года Республика Татарстан участвует в апробации новой формы государственной (итоговой) аттестации обучающихся, освоивших программы основного общего образования </a:t>
            </a:r>
          </a:p>
        </p:txBody>
      </p:sp>
    </p:spTree>
    <p:extLst>
      <p:ext uri="{BB962C8B-B14F-4D97-AF65-F5344CB8AC3E}">
        <p14:creationId xmlns:p14="http://schemas.microsoft.com/office/powerpoint/2010/main" val="2553241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4"/>
          <p:cNvGrpSpPr>
            <a:grpSpLocks/>
          </p:cNvGrpSpPr>
          <p:nvPr/>
        </p:nvGrpSpPr>
        <p:grpSpPr bwMode="auto">
          <a:xfrm>
            <a:off x="228600" y="304800"/>
            <a:ext cx="2133600" cy="1328738"/>
            <a:chOff x="144" y="192"/>
            <a:chExt cx="1344" cy="837"/>
          </a:xfrm>
        </p:grpSpPr>
        <p:pic>
          <p:nvPicPr>
            <p:cNvPr id="3079" name="Picture 5" descr="Ы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BFBFB"/>
                </a:clrFrom>
                <a:clrTo>
                  <a:srgbClr val="FBFBFB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192"/>
              <a:ext cx="1344" cy="8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80" name="WordArt 6"/>
            <p:cNvSpPr>
              <a:spLocks noChangeArrowheads="1" noChangeShapeType="1" noTextEdit="1"/>
            </p:cNvSpPr>
            <p:nvPr/>
          </p:nvSpPr>
          <p:spPr bwMode="auto">
            <a:xfrm>
              <a:off x="144" y="240"/>
              <a:ext cx="384" cy="14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66"/>
                    </a:solidFill>
                    <a:round/>
                    <a:headEnd/>
                    <a:tailEnd/>
                  </a:ln>
                  <a:solidFill>
                    <a:srgbClr val="0033CC"/>
                  </a:solidFill>
                  <a:latin typeface="Times New Roman"/>
                  <a:cs typeface="Times New Roman"/>
                </a:rPr>
                <a:t>ГИА</a:t>
              </a:r>
            </a:p>
          </p:txBody>
        </p:sp>
      </p:grpSp>
      <p:sp>
        <p:nvSpPr>
          <p:cNvPr id="3075" name="Нижний колонтитул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mtClean="0"/>
              <a:t>1</a:t>
            </a:r>
          </a:p>
        </p:txBody>
      </p:sp>
      <p:sp>
        <p:nvSpPr>
          <p:cNvPr id="3076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846F405-1C4F-4D4A-B36A-CD667FD56FCE}" type="slidenum">
              <a:rPr lang="ru-RU" smtClean="0"/>
              <a:pPr eaLnBrk="1" hangingPunct="1"/>
              <a:t>23</a:t>
            </a:fld>
            <a:endParaRPr lang="ru-RU" smtClean="0"/>
          </a:p>
        </p:txBody>
      </p:sp>
      <p:pic>
        <p:nvPicPr>
          <p:cNvPr id="3077" name="Picture 2" descr="2"/>
          <p:cNvPicPr>
            <a:picLocks noChangeAspect="1" noChangeArrowheads="1"/>
          </p:cNvPicPr>
          <p:nvPr/>
        </p:nvPicPr>
        <p:blipFill>
          <a:blip r:embed="rId3">
            <a:lum bright="58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0"/>
            <a:ext cx="9144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31850" y="1556792"/>
            <a:ext cx="8001000" cy="483209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 государственной (итоговой) аттестации </a:t>
            </a:r>
            <a:r>
              <a:rPr lang="ru-RU" sz="28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допускаются: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ru-RU" sz="28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обучающиеся IX классов, имеющие положительные годовые отметки по всем предметам учебного плана общеобразовательного учреждения, 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ru-RU" sz="28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обучающиеся, имеющие неудовлетворительную годовую отметку по одному предмету учебного плана с обязательной сдачей экзамена по этому предмету.</a:t>
            </a:r>
          </a:p>
        </p:txBody>
      </p:sp>
      <p:grpSp>
        <p:nvGrpSpPr>
          <p:cNvPr id="9" name="Group 4"/>
          <p:cNvGrpSpPr>
            <a:grpSpLocks/>
          </p:cNvGrpSpPr>
          <p:nvPr/>
        </p:nvGrpSpPr>
        <p:grpSpPr bwMode="auto">
          <a:xfrm>
            <a:off x="112784" y="111919"/>
            <a:ext cx="2133600" cy="1557338"/>
            <a:chOff x="92" y="338"/>
            <a:chExt cx="1344" cy="981"/>
          </a:xfrm>
        </p:grpSpPr>
        <p:pic>
          <p:nvPicPr>
            <p:cNvPr id="10" name="Picture 5" descr="Ы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BFBFB"/>
                </a:clrFrom>
                <a:clrTo>
                  <a:srgbClr val="FBFBFB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" y="482"/>
              <a:ext cx="1344" cy="8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WordArt 6"/>
            <p:cNvSpPr>
              <a:spLocks noChangeArrowheads="1" noChangeShapeType="1" noTextEdit="1"/>
            </p:cNvSpPr>
            <p:nvPr/>
          </p:nvSpPr>
          <p:spPr bwMode="auto">
            <a:xfrm>
              <a:off x="104" y="338"/>
              <a:ext cx="384" cy="14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 dirty="0" smtClean="0">
                  <a:ln w="9525">
                    <a:solidFill>
                      <a:srgbClr val="000066"/>
                    </a:solidFill>
                    <a:round/>
                    <a:headEnd/>
                    <a:tailEnd/>
                  </a:ln>
                  <a:solidFill>
                    <a:srgbClr val="0033CC"/>
                  </a:solidFill>
                  <a:latin typeface="Times New Roman"/>
                  <a:cs typeface="Times New Roman"/>
                </a:rPr>
                <a:t>ГИА-9</a:t>
              </a:r>
              <a:endParaRPr lang="ru-RU" sz="3600" kern="10" dirty="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0033CC"/>
                </a:solidFill>
                <a:latin typeface="Times New Roman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15457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4"/>
          <p:cNvGrpSpPr>
            <a:grpSpLocks/>
          </p:cNvGrpSpPr>
          <p:nvPr/>
        </p:nvGrpSpPr>
        <p:grpSpPr bwMode="auto">
          <a:xfrm>
            <a:off x="228600" y="304800"/>
            <a:ext cx="2133600" cy="1328738"/>
            <a:chOff x="144" y="192"/>
            <a:chExt cx="1344" cy="837"/>
          </a:xfrm>
        </p:grpSpPr>
        <p:pic>
          <p:nvPicPr>
            <p:cNvPr id="5134" name="Picture 5" descr="Ы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BFBFB"/>
                </a:clrFrom>
                <a:clrTo>
                  <a:srgbClr val="FBFBFB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192"/>
              <a:ext cx="1344" cy="8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35" name="WordArt 6"/>
            <p:cNvSpPr>
              <a:spLocks noChangeArrowheads="1" noChangeShapeType="1" noTextEdit="1"/>
            </p:cNvSpPr>
            <p:nvPr/>
          </p:nvSpPr>
          <p:spPr bwMode="auto">
            <a:xfrm>
              <a:off x="144" y="240"/>
              <a:ext cx="384" cy="14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66"/>
                    </a:solidFill>
                    <a:round/>
                    <a:headEnd/>
                    <a:tailEnd/>
                  </a:ln>
                  <a:solidFill>
                    <a:srgbClr val="0033CC"/>
                  </a:solidFill>
                  <a:latin typeface="Times New Roman"/>
                  <a:cs typeface="Times New Roman"/>
                </a:rPr>
                <a:t>ГИА</a:t>
              </a:r>
            </a:p>
          </p:txBody>
        </p:sp>
      </p:grpSp>
      <p:sp>
        <p:nvSpPr>
          <p:cNvPr id="5123" name="Нижний колонтитул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mtClean="0"/>
              <a:t>1</a:t>
            </a:r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EB3FDC0-D46E-40D5-A027-4DB276B07C0A}" type="slidenum">
              <a:rPr lang="ru-RU" smtClean="0"/>
              <a:pPr eaLnBrk="1" hangingPunct="1"/>
              <a:t>24</a:t>
            </a:fld>
            <a:endParaRPr lang="ru-RU" smtClean="0"/>
          </a:p>
        </p:txBody>
      </p:sp>
      <p:pic>
        <p:nvPicPr>
          <p:cNvPr id="5125" name="Picture 2" descr="2"/>
          <p:cNvPicPr>
            <a:picLocks noChangeAspect="1" noChangeArrowheads="1"/>
          </p:cNvPicPr>
          <p:nvPr/>
        </p:nvPicPr>
        <p:blipFill>
          <a:blip r:embed="rId3">
            <a:lum bright="58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0"/>
            <a:ext cx="9144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WordArt 3"/>
          <p:cNvSpPr>
            <a:spLocks noChangeArrowheads="1" noChangeShapeType="1" noTextEdit="1"/>
          </p:cNvSpPr>
          <p:nvPr/>
        </p:nvSpPr>
        <p:spPr bwMode="auto">
          <a:xfrm>
            <a:off x="588963" y="311150"/>
            <a:ext cx="8326437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Формы</a:t>
            </a:r>
          </a:p>
          <a:p>
            <a:pPr algn="ctr"/>
            <a:r>
              <a:rPr lang="ru-RU" sz="3600" kern="10" dirty="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государственной (итоговой) аттестации </a:t>
            </a:r>
          </a:p>
          <a:p>
            <a:pPr algn="ctr"/>
            <a:r>
              <a:rPr lang="ru-RU" sz="3600" kern="10" dirty="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выпускников IX классов в 2011 году</a:t>
            </a:r>
          </a:p>
        </p:txBody>
      </p:sp>
      <p:sp>
        <p:nvSpPr>
          <p:cNvPr id="5127" name="WordArt 7"/>
          <p:cNvSpPr>
            <a:spLocks noChangeArrowheads="1" noChangeShapeType="1" noTextEdit="1"/>
          </p:cNvSpPr>
          <p:nvPr/>
        </p:nvSpPr>
        <p:spPr bwMode="auto">
          <a:xfrm>
            <a:off x="788988" y="2133600"/>
            <a:ext cx="3048000" cy="266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99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+mn-lt"/>
                <a:cs typeface="Times New Roman"/>
              </a:rPr>
              <a:t>традиционная</a:t>
            </a:r>
          </a:p>
        </p:txBody>
      </p:sp>
      <p:sp>
        <p:nvSpPr>
          <p:cNvPr id="5128" name="WordArt 7"/>
          <p:cNvSpPr>
            <a:spLocks noChangeArrowheads="1" noChangeShapeType="1" noTextEdit="1"/>
          </p:cNvSpPr>
          <p:nvPr/>
        </p:nvSpPr>
        <p:spPr bwMode="auto">
          <a:xfrm>
            <a:off x="5562600" y="2022475"/>
            <a:ext cx="2743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99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+mn-lt"/>
                <a:cs typeface="Times New Roman"/>
              </a:rPr>
              <a:t>новая форма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743575" y="4329113"/>
            <a:ext cx="3000375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>
                <a:solidFill>
                  <a:schemeClr val="bg1"/>
                </a:solidFill>
              </a:rPr>
              <a:t>обучающиеся IX классов, освоившие образовательные программы основного общего образования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8600" y="2667000"/>
            <a:ext cx="5029200" cy="396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>
              <a:buFontTx/>
              <a:buChar char="-"/>
              <a:defRPr/>
            </a:pPr>
            <a:r>
              <a:rPr lang="ru-RU" sz="2000" dirty="0">
                <a:solidFill>
                  <a:schemeClr val="bg1"/>
                </a:solidFill>
              </a:rPr>
              <a:t>обучающиеся на дому;</a:t>
            </a:r>
          </a:p>
          <a:p>
            <a:pPr marL="342900" indent="-342900">
              <a:buFontTx/>
              <a:buChar char="-"/>
              <a:defRPr/>
            </a:pPr>
            <a:r>
              <a:rPr lang="ru-RU" sz="2000" dirty="0">
                <a:solidFill>
                  <a:schemeClr val="bg1"/>
                </a:solidFill>
              </a:rPr>
              <a:t> дети, нуждающиеся в длительном лечении;</a:t>
            </a:r>
          </a:p>
          <a:p>
            <a:pPr marL="342900" indent="-342900">
              <a:buFontTx/>
              <a:buChar char="-"/>
              <a:defRPr/>
            </a:pPr>
            <a:r>
              <a:rPr lang="ru-RU" sz="2000" dirty="0">
                <a:solidFill>
                  <a:schemeClr val="bg1"/>
                </a:solidFill>
              </a:rPr>
              <a:t> находившиеся в лечебно-профилактических учреждениях более 4 месяцев;</a:t>
            </a:r>
          </a:p>
          <a:p>
            <a:pPr marL="342900" indent="-342900">
              <a:buFontTx/>
              <a:buChar char="-"/>
              <a:defRPr/>
            </a:pPr>
            <a:r>
              <a:rPr lang="ru-RU" sz="2000" dirty="0">
                <a:solidFill>
                  <a:schemeClr val="bg1"/>
                </a:solidFill>
              </a:rPr>
              <a:t> дети-инвалиды;</a:t>
            </a:r>
          </a:p>
          <a:p>
            <a:pPr marL="342900" indent="-342900">
              <a:buFontTx/>
              <a:buChar char="-"/>
              <a:defRPr/>
            </a:pPr>
            <a:r>
              <a:rPr lang="ru-RU" sz="2000" dirty="0">
                <a:solidFill>
                  <a:schemeClr val="bg1"/>
                </a:solidFill>
              </a:rPr>
              <a:t>обучающиеся в специальных (коррекционных) общеобразовательных учреждениях </a:t>
            </a:r>
            <a:r>
              <a:rPr lang="en-US" sz="2000" dirty="0">
                <a:solidFill>
                  <a:schemeClr val="bg1"/>
                </a:solidFill>
              </a:rPr>
              <a:t>I</a:t>
            </a:r>
            <a:r>
              <a:rPr lang="ru-RU" sz="2000" dirty="0">
                <a:solidFill>
                  <a:schemeClr val="bg1"/>
                </a:solidFill>
              </a:rPr>
              <a:t>-</a:t>
            </a:r>
            <a:r>
              <a:rPr lang="en-US" sz="2000" dirty="0">
                <a:solidFill>
                  <a:schemeClr val="bg1"/>
                </a:solidFill>
              </a:rPr>
              <a:t>VII</a:t>
            </a:r>
            <a:r>
              <a:rPr lang="ru-RU" sz="2000" dirty="0">
                <a:solidFill>
                  <a:schemeClr val="bg1"/>
                </a:solidFill>
              </a:rPr>
              <a:t> видов;</a:t>
            </a:r>
          </a:p>
          <a:p>
            <a:pPr marL="342900" indent="-342900">
              <a:buFontTx/>
              <a:buChar char="-"/>
              <a:defRPr/>
            </a:pPr>
            <a:r>
              <a:rPr lang="ru-RU" sz="2000" dirty="0">
                <a:solidFill>
                  <a:schemeClr val="bg1"/>
                </a:solidFill>
              </a:rPr>
              <a:t>в образовательных учреждениях уголовно – исполнительной системы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2743200" y="1682750"/>
            <a:ext cx="2019300" cy="339725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4762500" y="1682750"/>
            <a:ext cx="1962150" cy="339725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5124450" y="2514600"/>
            <a:ext cx="3619500" cy="152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>
                <a:solidFill>
                  <a:srgbClr val="000066"/>
                </a:solidFill>
              </a:rPr>
              <a:t>с использованием механизмов независимой оценки знаний с участием Государственной экзаменационной комиссии</a:t>
            </a:r>
          </a:p>
        </p:txBody>
      </p:sp>
    </p:spTree>
    <p:extLst>
      <p:ext uri="{BB962C8B-B14F-4D97-AF65-F5344CB8AC3E}">
        <p14:creationId xmlns:p14="http://schemas.microsoft.com/office/powerpoint/2010/main" val="3963572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ижний колонтитул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mtClean="0"/>
              <a:t>1</a:t>
            </a:r>
          </a:p>
        </p:txBody>
      </p:sp>
      <p:sp>
        <p:nvSpPr>
          <p:cNvPr id="6147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3E2919A-BEA3-4C67-9EED-67D7294E4B49}" type="slidenum">
              <a:rPr lang="ru-RU" smtClean="0"/>
              <a:pPr eaLnBrk="1" hangingPunct="1"/>
              <a:t>25</a:t>
            </a:fld>
            <a:endParaRPr lang="ru-RU" smtClean="0"/>
          </a:p>
        </p:txBody>
      </p:sp>
      <p:pic>
        <p:nvPicPr>
          <p:cNvPr id="6148" name="Picture 2" descr="image002"/>
          <p:cNvPicPr>
            <a:picLocks noChangeAspect="1" noChangeArrowheads="1"/>
          </p:cNvPicPr>
          <p:nvPr/>
        </p:nvPicPr>
        <p:blipFill>
          <a:blip r:embed="rId2">
            <a:lum brigh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990600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6149" name="Picture 3" descr="2"/>
          <p:cNvPicPr>
            <a:picLocks noChangeAspect="1" noChangeArrowheads="1"/>
          </p:cNvPicPr>
          <p:nvPr/>
        </p:nvPicPr>
        <p:blipFill>
          <a:blip r:embed="rId3">
            <a:lum bright="58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0" y="-228600"/>
            <a:ext cx="96774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-152400" y="2057400"/>
            <a:ext cx="899160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FontTx/>
              <a:buChar char="•"/>
              <a:defRPr/>
            </a:pP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русский язык</a:t>
            </a:r>
            <a:r>
              <a:rPr lang="ru-RU" sz="2400" b="1" dirty="0" smtClean="0"/>
              <a:t> – с охватом всех выпускников,</a:t>
            </a:r>
          </a:p>
          <a:p>
            <a:pPr algn="ctr" eaLnBrk="1" hangingPunct="1">
              <a:buFontTx/>
              <a:buChar char="•"/>
              <a:defRPr/>
            </a:pPr>
            <a:r>
              <a:rPr lang="ru-RU" sz="2400" b="1" dirty="0" smtClean="0">
                <a:solidFill>
                  <a:srgbClr val="FF0000"/>
                </a:solidFill>
              </a:rPr>
              <a:t> математика</a:t>
            </a:r>
            <a:r>
              <a:rPr lang="ru-RU" sz="2400" b="1" dirty="0" smtClean="0"/>
              <a:t> – с охватом всех выпускников.</a:t>
            </a:r>
          </a:p>
          <a:p>
            <a:pPr algn="ctr" eaLnBrk="1" hangingPunct="1">
              <a:defRPr/>
            </a:pPr>
            <a:r>
              <a:rPr lang="ru-RU" sz="2400" b="1" dirty="0" smtClean="0">
                <a:solidFill>
                  <a:srgbClr val="0033CC"/>
                </a:solidFill>
              </a:rPr>
              <a:t>Экзамены по выбору (форму также выбирает учащийся):</a:t>
            </a:r>
          </a:p>
          <a:p>
            <a:pPr marL="3317875" indent="-354013" eaLnBrk="1" hangingPunct="1">
              <a:buFontTx/>
              <a:buChar char="•"/>
              <a:defRPr/>
            </a:pPr>
            <a:r>
              <a:rPr lang="ru-RU" sz="2400" b="1" dirty="0" smtClean="0"/>
              <a:t> история, </a:t>
            </a:r>
          </a:p>
          <a:p>
            <a:pPr marL="3317875" indent="-354013" eaLnBrk="1" hangingPunct="1">
              <a:buFontTx/>
              <a:buChar char="•"/>
              <a:defRPr/>
            </a:pPr>
            <a:r>
              <a:rPr lang="ru-RU" sz="2400" b="1" dirty="0" smtClean="0"/>
              <a:t> физика, </a:t>
            </a:r>
          </a:p>
          <a:p>
            <a:pPr marL="3317875" indent="-354013" eaLnBrk="1" hangingPunct="1">
              <a:buFontTx/>
              <a:buChar char="•"/>
              <a:defRPr/>
            </a:pPr>
            <a:r>
              <a:rPr lang="ru-RU" sz="2400" b="1" dirty="0" smtClean="0"/>
              <a:t> география, </a:t>
            </a:r>
          </a:p>
          <a:p>
            <a:pPr marL="3317875" indent="-354013" eaLnBrk="1" hangingPunct="1">
              <a:buFontTx/>
              <a:buChar char="•"/>
              <a:defRPr/>
            </a:pPr>
            <a:r>
              <a:rPr lang="ru-RU" sz="2400" b="1" dirty="0" smtClean="0"/>
              <a:t>обществознание, </a:t>
            </a:r>
          </a:p>
          <a:p>
            <a:pPr marL="3317875" indent="-354013" eaLnBrk="1" hangingPunct="1">
              <a:buFontTx/>
              <a:buChar char="•"/>
              <a:defRPr/>
            </a:pPr>
            <a:r>
              <a:rPr lang="ru-RU" sz="2400" b="1" dirty="0" smtClean="0"/>
              <a:t> химия, </a:t>
            </a:r>
          </a:p>
          <a:p>
            <a:pPr marL="3317875" indent="-354013" eaLnBrk="1" hangingPunct="1">
              <a:buFontTx/>
              <a:buChar char="•"/>
              <a:defRPr/>
            </a:pPr>
            <a:r>
              <a:rPr lang="ru-RU" sz="2400" b="1" dirty="0" smtClean="0"/>
              <a:t> биология,</a:t>
            </a:r>
          </a:p>
          <a:p>
            <a:pPr marL="3317875" indent="-354013" eaLnBrk="1" hangingPunct="1">
              <a:buFontTx/>
              <a:buChar char="•"/>
              <a:defRPr/>
            </a:pPr>
            <a:r>
              <a:rPr lang="ru-RU" sz="2400" b="1" dirty="0" smtClean="0"/>
              <a:t> литература,</a:t>
            </a:r>
          </a:p>
          <a:p>
            <a:pPr marL="3317875" indent="-354013" eaLnBrk="1" hangingPunct="1">
              <a:buFontTx/>
              <a:buChar char="•"/>
              <a:defRPr/>
            </a:pPr>
            <a:r>
              <a:rPr lang="ru-RU" sz="2400" b="1" dirty="0" smtClean="0"/>
              <a:t> информатика и ИКТ,</a:t>
            </a:r>
          </a:p>
          <a:p>
            <a:pPr marL="3317875" indent="-354013" eaLnBrk="1" hangingPunct="1">
              <a:buFontTx/>
              <a:buChar char="•"/>
              <a:defRPr/>
            </a:pPr>
            <a:r>
              <a:rPr lang="ru-RU" sz="2400" b="1" dirty="0" smtClean="0"/>
              <a:t> иностранный язык.</a:t>
            </a:r>
            <a:r>
              <a:rPr lang="ru-RU" sz="2400" dirty="0" smtClean="0"/>
              <a:t> </a:t>
            </a:r>
          </a:p>
        </p:txBody>
      </p:sp>
      <p:sp>
        <p:nvSpPr>
          <p:cNvPr id="7176" name="WordArt 8"/>
          <p:cNvSpPr>
            <a:spLocks noChangeArrowheads="1" noChangeShapeType="1" noTextEdit="1"/>
          </p:cNvSpPr>
          <p:nvPr/>
        </p:nvSpPr>
        <p:spPr bwMode="auto">
          <a:xfrm>
            <a:off x="2514600" y="381000"/>
            <a:ext cx="66294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600" kern="10" dirty="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+mn-lt"/>
                <a:cs typeface="Times New Roman"/>
              </a:rPr>
              <a:t>В 2011 году ГИА</a:t>
            </a:r>
          </a:p>
          <a:p>
            <a:pPr algn="ctr">
              <a:defRPr/>
            </a:pPr>
            <a:r>
              <a:rPr lang="ru-RU" sz="3600" kern="10" dirty="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+mn-lt"/>
                <a:cs typeface="Times New Roman"/>
              </a:rPr>
              <a:t>в новой форме</a:t>
            </a:r>
          </a:p>
          <a:p>
            <a:pPr algn="ctr">
              <a:defRPr/>
            </a:pPr>
            <a:r>
              <a:rPr lang="ru-RU" sz="3600" kern="10" dirty="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+mn-lt"/>
                <a:cs typeface="Times New Roman"/>
              </a:rPr>
              <a:t>проводится по 11 предметам</a:t>
            </a:r>
            <a:r>
              <a:rPr lang="ru-RU" sz="3600" kern="10" dirty="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99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+mn-lt"/>
                <a:cs typeface="Times New Roman"/>
              </a:rPr>
              <a:t>:</a:t>
            </a:r>
          </a:p>
        </p:txBody>
      </p:sp>
      <p:grpSp>
        <p:nvGrpSpPr>
          <p:cNvPr id="11" name="Group 4"/>
          <p:cNvGrpSpPr>
            <a:grpSpLocks/>
          </p:cNvGrpSpPr>
          <p:nvPr/>
        </p:nvGrpSpPr>
        <p:grpSpPr bwMode="auto">
          <a:xfrm>
            <a:off x="112784" y="111919"/>
            <a:ext cx="2133600" cy="1557338"/>
            <a:chOff x="92" y="338"/>
            <a:chExt cx="1344" cy="981"/>
          </a:xfrm>
        </p:grpSpPr>
        <p:pic>
          <p:nvPicPr>
            <p:cNvPr id="12" name="Picture 5" descr="Ы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BFBFB"/>
                </a:clrFrom>
                <a:clrTo>
                  <a:srgbClr val="FBFBFB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" y="482"/>
              <a:ext cx="1344" cy="8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WordArt 6"/>
            <p:cNvSpPr>
              <a:spLocks noChangeArrowheads="1" noChangeShapeType="1" noTextEdit="1"/>
            </p:cNvSpPr>
            <p:nvPr/>
          </p:nvSpPr>
          <p:spPr bwMode="auto">
            <a:xfrm>
              <a:off x="104" y="338"/>
              <a:ext cx="384" cy="14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 dirty="0" smtClean="0">
                  <a:ln w="9525">
                    <a:solidFill>
                      <a:srgbClr val="000066"/>
                    </a:solidFill>
                    <a:round/>
                    <a:headEnd/>
                    <a:tailEnd/>
                  </a:ln>
                  <a:solidFill>
                    <a:srgbClr val="0033CC"/>
                  </a:solidFill>
                  <a:latin typeface="Times New Roman"/>
                  <a:cs typeface="Times New Roman"/>
                </a:rPr>
                <a:t>ГИА-9</a:t>
              </a:r>
              <a:endParaRPr lang="ru-RU" sz="3600" kern="10" dirty="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0033CC"/>
                </a:solidFill>
                <a:latin typeface="Times New Roman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19407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Нижний колонтитул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mtClean="0"/>
              <a:t>1</a:t>
            </a:r>
          </a:p>
        </p:txBody>
      </p:sp>
      <p:sp>
        <p:nvSpPr>
          <p:cNvPr id="7171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6B4096A-D5AB-4360-AB25-2A9729C2A383}" type="slidenum">
              <a:rPr lang="ru-RU" smtClean="0"/>
              <a:pPr eaLnBrk="1" hangingPunct="1"/>
              <a:t>26</a:t>
            </a:fld>
            <a:endParaRPr lang="ru-RU" smtClean="0"/>
          </a:p>
        </p:txBody>
      </p:sp>
      <p:pic>
        <p:nvPicPr>
          <p:cNvPr id="7172" name="Picture 2" descr="image002"/>
          <p:cNvPicPr>
            <a:picLocks noChangeAspect="1" noChangeArrowheads="1"/>
          </p:cNvPicPr>
          <p:nvPr/>
        </p:nvPicPr>
        <p:blipFill>
          <a:blip r:embed="rId2">
            <a:lum brigh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990600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7173" name="Picture 3" descr="2"/>
          <p:cNvPicPr>
            <a:picLocks noChangeAspect="1" noChangeArrowheads="1"/>
          </p:cNvPicPr>
          <p:nvPr/>
        </p:nvPicPr>
        <p:blipFill>
          <a:blip r:embed="rId3">
            <a:lum bright="58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0" y="-228600"/>
            <a:ext cx="96774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533400" y="1371600"/>
            <a:ext cx="8539163" cy="483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800" dirty="0">
                <a:solidFill>
                  <a:srgbClr val="000066"/>
                </a:solidFill>
              </a:rPr>
              <a:t>ГИА в новой форме проводится Государственной экзаменационной комиссией в виде письменного экзамена с использованием заданий стандартизированной формы – </a:t>
            </a:r>
            <a:r>
              <a:rPr lang="ru-RU" sz="2800" b="1" dirty="0">
                <a:solidFill>
                  <a:srgbClr val="000066"/>
                </a:solidFill>
              </a:rPr>
              <a:t>контрольных измерительных материалов </a:t>
            </a:r>
          </a:p>
          <a:p>
            <a:r>
              <a:rPr lang="ru-RU" sz="2800" dirty="0">
                <a:solidFill>
                  <a:srgbClr val="000066"/>
                </a:solidFill>
              </a:rPr>
              <a:t>Места проведения экзаменов – </a:t>
            </a:r>
            <a:r>
              <a:rPr lang="ru-RU" sz="2800" b="1" dirty="0">
                <a:solidFill>
                  <a:srgbClr val="000066"/>
                </a:solidFill>
              </a:rPr>
              <a:t>Пункты проведения экзаменов</a:t>
            </a:r>
            <a:r>
              <a:rPr lang="ru-RU" sz="2800" dirty="0">
                <a:solidFill>
                  <a:srgbClr val="000066"/>
                </a:solidFill>
              </a:rPr>
              <a:t>, утвержденные Министерством образования и науки Республики Татарстан</a:t>
            </a:r>
          </a:p>
          <a:p>
            <a:r>
              <a:rPr lang="ru-RU" sz="2800" dirty="0">
                <a:solidFill>
                  <a:srgbClr val="000066"/>
                </a:solidFill>
              </a:rPr>
              <a:t>Оператор – </a:t>
            </a:r>
            <a:r>
              <a:rPr lang="ru-RU" sz="2800" b="1" dirty="0">
                <a:solidFill>
                  <a:srgbClr val="000066"/>
                </a:solidFill>
              </a:rPr>
              <a:t>Федеральный центр тестирования</a:t>
            </a:r>
          </a:p>
          <a:p>
            <a:endParaRPr lang="ru-RU" sz="2800" dirty="0">
              <a:solidFill>
                <a:srgbClr val="000066"/>
              </a:solidFill>
            </a:endParaRPr>
          </a:p>
        </p:txBody>
      </p:sp>
      <p:grpSp>
        <p:nvGrpSpPr>
          <p:cNvPr id="10" name="Group 4"/>
          <p:cNvGrpSpPr>
            <a:grpSpLocks/>
          </p:cNvGrpSpPr>
          <p:nvPr/>
        </p:nvGrpSpPr>
        <p:grpSpPr bwMode="auto">
          <a:xfrm>
            <a:off x="0" y="-40193"/>
            <a:ext cx="2133600" cy="1557338"/>
            <a:chOff x="92" y="338"/>
            <a:chExt cx="1344" cy="981"/>
          </a:xfrm>
        </p:grpSpPr>
        <p:pic>
          <p:nvPicPr>
            <p:cNvPr id="11" name="Picture 5" descr="Ы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BFBFB"/>
                </a:clrFrom>
                <a:clrTo>
                  <a:srgbClr val="FBFBFB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" y="482"/>
              <a:ext cx="1344" cy="8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WordArt 6"/>
            <p:cNvSpPr>
              <a:spLocks noChangeArrowheads="1" noChangeShapeType="1" noTextEdit="1"/>
            </p:cNvSpPr>
            <p:nvPr/>
          </p:nvSpPr>
          <p:spPr bwMode="auto">
            <a:xfrm>
              <a:off x="104" y="338"/>
              <a:ext cx="384" cy="14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 dirty="0" smtClean="0">
                  <a:ln w="9525">
                    <a:solidFill>
                      <a:srgbClr val="000066"/>
                    </a:solidFill>
                    <a:round/>
                    <a:headEnd/>
                    <a:tailEnd/>
                  </a:ln>
                  <a:solidFill>
                    <a:srgbClr val="0033CC"/>
                  </a:solidFill>
                  <a:latin typeface="Times New Roman"/>
                  <a:cs typeface="Times New Roman"/>
                </a:rPr>
                <a:t>ГИА-9</a:t>
              </a:r>
              <a:endParaRPr lang="ru-RU" sz="3600" kern="10" dirty="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0033CC"/>
                </a:solidFill>
                <a:latin typeface="Times New Roman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22624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Нижний колонтитул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mtClean="0"/>
              <a:t>1</a:t>
            </a:r>
          </a:p>
        </p:txBody>
      </p:sp>
      <p:sp>
        <p:nvSpPr>
          <p:cNvPr id="8195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9FDFE42-FCF0-4B6B-B756-BAD33B2B724D}" type="slidenum">
              <a:rPr lang="ru-RU" smtClean="0"/>
              <a:pPr eaLnBrk="1" hangingPunct="1"/>
              <a:t>27</a:t>
            </a:fld>
            <a:endParaRPr lang="ru-RU" smtClean="0"/>
          </a:p>
        </p:txBody>
      </p:sp>
      <p:pic>
        <p:nvPicPr>
          <p:cNvPr id="8196" name="Picture 2" descr="image002"/>
          <p:cNvPicPr>
            <a:picLocks noChangeAspect="1" noChangeArrowheads="1"/>
          </p:cNvPicPr>
          <p:nvPr/>
        </p:nvPicPr>
        <p:blipFill>
          <a:blip r:embed="rId2">
            <a:lum brigh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990600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8197" name="Picture 3" descr="2"/>
          <p:cNvPicPr>
            <a:picLocks noChangeAspect="1" noChangeArrowheads="1"/>
          </p:cNvPicPr>
          <p:nvPr/>
        </p:nvPicPr>
        <p:blipFill>
          <a:blip r:embed="rId3">
            <a:lum bright="58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0" y="-228600"/>
            <a:ext cx="96774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533400" y="2182813"/>
            <a:ext cx="8229600" cy="2246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ru-RU" sz="2800" dirty="0">
                <a:solidFill>
                  <a:srgbClr val="000066"/>
                </a:solidFill>
              </a:rPr>
              <a:t>Обучающиеся </a:t>
            </a:r>
            <a:r>
              <a:rPr lang="ru-RU" sz="2800" b="1" dirty="0">
                <a:solidFill>
                  <a:srgbClr val="000066"/>
                </a:solidFill>
              </a:rPr>
              <a:t>не позднее 1 марта </a:t>
            </a:r>
            <a:r>
              <a:rPr lang="ru-RU" sz="2800" dirty="0">
                <a:solidFill>
                  <a:srgbClr val="000066"/>
                </a:solidFill>
              </a:rPr>
              <a:t>текущего года подают в образовательное учреждение заявления о форме сдачи экзаменов с указанием соответствующих </a:t>
            </a:r>
            <a:r>
              <a:rPr lang="ru-RU" sz="2800" dirty="0" err="1">
                <a:solidFill>
                  <a:srgbClr val="000066"/>
                </a:solidFill>
              </a:rPr>
              <a:t>общеобра-зовательных</a:t>
            </a:r>
            <a:r>
              <a:rPr lang="ru-RU" sz="2800" dirty="0">
                <a:solidFill>
                  <a:srgbClr val="000066"/>
                </a:solidFill>
              </a:rPr>
              <a:t> предметов </a:t>
            </a:r>
          </a:p>
        </p:txBody>
      </p:sp>
      <p:grpSp>
        <p:nvGrpSpPr>
          <p:cNvPr id="10" name="Group 4"/>
          <p:cNvGrpSpPr>
            <a:grpSpLocks/>
          </p:cNvGrpSpPr>
          <p:nvPr/>
        </p:nvGrpSpPr>
        <p:grpSpPr bwMode="auto">
          <a:xfrm>
            <a:off x="112784" y="111919"/>
            <a:ext cx="2133600" cy="1557338"/>
            <a:chOff x="92" y="338"/>
            <a:chExt cx="1344" cy="981"/>
          </a:xfrm>
        </p:grpSpPr>
        <p:pic>
          <p:nvPicPr>
            <p:cNvPr id="11" name="Picture 5" descr="Ы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BFBFB"/>
                </a:clrFrom>
                <a:clrTo>
                  <a:srgbClr val="FBFBFB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" y="482"/>
              <a:ext cx="1344" cy="8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WordArt 6"/>
            <p:cNvSpPr>
              <a:spLocks noChangeArrowheads="1" noChangeShapeType="1" noTextEdit="1"/>
            </p:cNvSpPr>
            <p:nvPr/>
          </p:nvSpPr>
          <p:spPr bwMode="auto">
            <a:xfrm>
              <a:off x="104" y="338"/>
              <a:ext cx="384" cy="14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 dirty="0" smtClean="0">
                  <a:ln w="9525">
                    <a:solidFill>
                      <a:srgbClr val="000066"/>
                    </a:solidFill>
                    <a:round/>
                    <a:headEnd/>
                    <a:tailEnd/>
                  </a:ln>
                  <a:solidFill>
                    <a:srgbClr val="0033CC"/>
                  </a:solidFill>
                  <a:latin typeface="Times New Roman"/>
                  <a:cs typeface="Times New Roman"/>
                </a:rPr>
                <a:t>ГИА-9</a:t>
              </a:r>
              <a:endParaRPr lang="ru-RU" sz="3600" kern="10" dirty="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0033CC"/>
                </a:solidFill>
                <a:latin typeface="Times New Roman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1908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Нижний колонтитул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mtClean="0"/>
              <a:t>1</a:t>
            </a:r>
          </a:p>
        </p:txBody>
      </p:sp>
      <p:sp>
        <p:nvSpPr>
          <p:cNvPr id="9219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0983114-B2C6-49E0-B8A4-71C51F67AC75}" type="slidenum">
              <a:rPr lang="ru-RU" smtClean="0"/>
              <a:pPr eaLnBrk="1" hangingPunct="1"/>
              <a:t>28</a:t>
            </a:fld>
            <a:endParaRPr lang="ru-RU" smtClean="0"/>
          </a:p>
        </p:txBody>
      </p:sp>
      <p:pic>
        <p:nvPicPr>
          <p:cNvPr id="9220" name="Picture 2" descr="image002"/>
          <p:cNvPicPr>
            <a:picLocks noChangeAspect="1" noChangeArrowheads="1"/>
          </p:cNvPicPr>
          <p:nvPr/>
        </p:nvPicPr>
        <p:blipFill>
          <a:blip r:embed="rId2">
            <a:lum brigh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990600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9221" name="Picture 3" descr="2"/>
          <p:cNvPicPr>
            <a:picLocks noChangeAspect="1" noChangeArrowheads="1"/>
          </p:cNvPicPr>
          <p:nvPr/>
        </p:nvPicPr>
        <p:blipFill>
          <a:blip r:embed="rId3">
            <a:lum bright="58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3" name="WordArt 8"/>
          <p:cNvSpPr>
            <a:spLocks noChangeArrowheads="1" noChangeShapeType="1" noTextEdit="1"/>
          </p:cNvSpPr>
          <p:nvPr/>
        </p:nvSpPr>
        <p:spPr bwMode="auto">
          <a:xfrm>
            <a:off x="2514600" y="381000"/>
            <a:ext cx="64770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99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+mn-lt"/>
                <a:cs typeface="Times New Roman"/>
              </a:rPr>
              <a:t>Количество выпускников 9 классов,</a:t>
            </a:r>
          </a:p>
          <a:p>
            <a:pPr algn="ctr"/>
            <a:r>
              <a:rPr lang="ru-RU" sz="3600" kern="10" dirty="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99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+mn-lt"/>
                <a:cs typeface="Times New Roman"/>
              </a:rPr>
              <a:t>которые будут проходить ГИА</a:t>
            </a:r>
          </a:p>
          <a:p>
            <a:pPr algn="ctr"/>
            <a:r>
              <a:rPr lang="ru-RU" sz="3600" kern="10" dirty="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99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+mn-lt"/>
                <a:cs typeface="Times New Roman"/>
              </a:rPr>
              <a:t>в новой форме составляет:</a:t>
            </a:r>
          </a:p>
        </p:txBody>
      </p:sp>
      <p:graphicFrame>
        <p:nvGraphicFramePr>
          <p:cNvPr id="11" name="Group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1521761"/>
              </p:ext>
            </p:extLst>
          </p:nvPr>
        </p:nvGraphicFramePr>
        <p:xfrm>
          <a:off x="1289050" y="1981200"/>
          <a:ext cx="7123113" cy="4705395"/>
        </p:xfrm>
        <a:graphic>
          <a:graphicData uri="http://schemas.openxmlformats.org/drawingml/2006/table">
            <a:tbl>
              <a:tblPr/>
              <a:tblGrid>
                <a:gridCol w="646318"/>
                <a:gridCol w="4983764"/>
                <a:gridCol w="1493031"/>
              </a:tblGrid>
              <a:tr h="60959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№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Предмет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Кол-во сдающих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Русский язык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38574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Математика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38574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Биология 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1958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Физика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2088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Химия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1652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География 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652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История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346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Обществознание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4286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Иностранные языки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730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Информатика и ИКТ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480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Литература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273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29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Итого человеко-экзаменов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89613</a:t>
                      </a:r>
                    </a:p>
                  </a:txBody>
                  <a:tcPr marL="68587" marR="68587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2" name="Group 4"/>
          <p:cNvGrpSpPr>
            <a:grpSpLocks/>
          </p:cNvGrpSpPr>
          <p:nvPr/>
        </p:nvGrpSpPr>
        <p:grpSpPr bwMode="auto">
          <a:xfrm>
            <a:off x="112784" y="111919"/>
            <a:ext cx="2133600" cy="1557338"/>
            <a:chOff x="92" y="338"/>
            <a:chExt cx="1344" cy="981"/>
          </a:xfrm>
        </p:grpSpPr>
        <p:pic>
          <p:nvPicPr>
            <p:cNvPr id="13" name="Picture 5" descr="Ы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BFBFB"/>
                </a:clrFrom>
                <a:clrTo>
                  <a:srgbClr val="FBFBFB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" y="482"/>
              <a:ext cx="1344" cy="8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WordArt 6"/>
            <p:cNvSpPr>
              <a:spLocks noChangeArrowheads="1" noChangeShapeType="1" noTextEdit="1"/>
            </p:cNvSpPr>
            <p:nvPr/>
          </p:nvSpPr>
          <p:spPr bwMode="auto">
            <a:xfrm>
              <a:off x="104" y="338"/>
              <a:ext cx="384" cy="14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 dirty="0" smtClean="0">
                  <a:ln w="9525">
                    <a:solidFill>
                      <a:srgbClr val="000066"/>
                    </a:solidFill>
                    <a:round/>
                    <a:headEnd/>
                    <a:tailEnd/>
                  </a:ln>
                  <a:solidFill>
                    <a:srgbClr val="0033CC"/>
                  </a:solidFill>
                  <a:latin typeface="Times New Roman"/>
                  <a:cs typeface="Times New Roman"/>
                </a:rPr>
                <a:t>ГИА-9</a:t>
              </a:r>
              <a:endParaRPr lang="ru-RU" sz="3600" kern="10" dirty="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0033CC"/>
                </a:solidFill>
                <a:latin typeface="Times New Roman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26296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/>
          </p:cNvSpPr>
          <p:nvPr>
            <p:ph type="title" idx="4294967295"/>
          </p:nvPr>
        </p:nvSpPr>
        <p:spPr>
          <a:xfrm>
            <a:off x="755650" y="5445125"/>
            <a:ext cx="7777163" cy="720725"/>
          </a:xfrm>
        </p:spPr>
        <p:txBody>
          <a:bodyPr/>
          <a:lstStyle/>
          <a:p>
            <a:pPr>
              <a:defRPr/>
            </a:pPr>
            <a:r>
              <a:rPr lang="ru-RU" sz="4400" dirty="0" smtClean="0">
                <a:solidFill>
                  <a:schemeClr val="accent4"/>
                </a:solidFill>
              </a:rPr>
              <a:t>Спасибо за внимание!</a:t>
            </a:r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6" name="Формула" r:id="rId3" imgW="114151" imgH="215619" progId="Equation.3">
                  <p:embed/>
                </p:oleObj>
              </mc:Choice>
              <mc:Fallback>
                <p:oleObj name="Формула" r:id="rId3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556" name="Рисунок 4" descr="68409567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908050"/>
            <a:ext cx="6964363" cy="427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3"/>
          <p:cNvPicPr>
            <a:picLocks noChangeAspect="1" noChangeArrowheads="1"/>
          </p:cNvPicPr>
          <p:nvPr/>
        </p:nvPicPr>
        <p:blipFill>
          <a:blip r:embed="rId6">
            <a:lum bright="40000" contrast="-6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02" b="5360"/>
          <a:stretch>
            <a:fillRect/>
          </a:stretch>
        </p:blipFill>
        <p:spPr bwMode="auto">
          <a:xfrm>
            <a:off x="0" y="6103938"/>
            <a:ext cx="9144000" cy="75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3369"/>
            <a:ext cx="8302625" cy="41798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dirty="0">
                <a:solidFill>
                  <a:schemeClr val="tx1"/>
                </a:solidFill>
              </a:rPr>
              <a:t>В</a:t>
            </a:r>
            <a:r>
              <a:rPr lang="ru-RU" sz="2400" dirty="0" smtClean="0">
                <a:solidFill>
                  <a:schemeClr val="tx1"/>
                </a:solidFill>
              </a:rPr>
              <a:t> форме </a:t>
            </a:r>
            <a:r>
              <a:rPr lang="ru-RU" sz="2800" dirty="0" smtClean="0">
                <a:solidFill>
                  <a:srgbClr val="FF0000"/>
                </a:solidFill>
              </a:rPr>
              <a:t>ЕГЭ</a:t>
            </a:r>
            <a:r>
              <a:rPr lang="ru-RU" sz="2800" dirty="0" smtClean="0"/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проводится для выпускников: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11 классов текущего года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прошлых лет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учреждений начального и среднего профессионального образования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других категорий (иностранные граждане, лица без гражданства, беженцы, переселенцы, лица, получившие образования в форме  экстерната, семейного образования или самообразования)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400" dirty="0" smtClean="0">
              <a:solidFill>
                <a:schemeClr val="tx1"/>
              </a:solidFill>
            </a:endParaRPr>
          </a:p>
        </p:txBody>
      </p:sp>
      <p:sp>
        <p:nvSpPr>
          <p:cNvPr id="4099" name="TextBox 1"/>
          <p:cNvSpPr txBox="1">
            <a:spLocks noChangeArrowheads="1"/>
          </p:cNvSpPr>
          <p:nvPr/>
        </p:nvSpPr>
        <p:spPr bwMode="auto">
          <a:xfrm>
            <a:off x="358775" y="188640"/>
            <a:ext cx="856615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32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Государственная (итоговая) аттестация:</a:t>
            </a:r>
          </a:p>
          <a:p>
            <a:pPr algn="ctr"/>
            <a:endParaRPr lang="ru-RU" sz="12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algn="ctr" eaLnBrk="1" hangingPunct="1"/>
            <a:r>
              <a:rPr lang="ru-RU" sz="2800" b="1" dirty="0" smtClean="0">
                <a:solidFill>
                  <a:srgbClr val="FF0000"/>
                </a:solidFill>
              </a:rPr>
              <a:t>ЕГЭ </a:t>
            </a:r>
            <a:r>
              <a:rPr lang="ru-RU" sz="2800" b="1" dirty="0">
                <a:solidFill>
                  <a:srgbClr val="FF0000"/>
                </a:solidFill>
              </a:rPr>
              <a:t>и государственный выпускной экзамен</a:t>
            </a:r>
            <a:endParaRPr lang="ru-RU" sz="2800" dirty="0">
              <a:solidFill>
                <a:srgbClr val="FF0000"/>
              </a:solidFill>
            </a:endParaRPr>
          </a:p>
        </p:txBody>
      </p:sp>
      <p:pic>
        <p:nvPicPr>
          <p:cNvPr id="4100" name="Picture 13"/>
          <p:cNvPicPr>
            <a:picLocks noChangeAspect="1" noChangeArrowheads="1"/>
          </p:cNvPicPr>
          <p:nvPr/>
        </p:nvPicPr>
        <p:blipFill>
          <a:blip r:embed="rId3">
            <a:lum bright="40000" contrast="-6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02" b="5360"/>
          <a:stretch>
            <a:fillRect/>
          </a:stretch>
        </p:blipFill>
        <p:spPr bwMode="auto">
          <a:xfrm>
            <a:off x="0" y="6103938"/>
            <a:ext cx="9144000" cy="75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9600" cy="50006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dirty="0" smtClean="0"/>
              <a:t>    </a:t>
            </a:r>
            <a:r>
              <a:rPr lang="ru-RU" sz="2400" dirty="0" smtClean="0">
                <a:solidFill>
                  <a:schemeClr val="tx1"/>
                </a:solidFill>
              </a:rPr>
              <a:t>В форме </a:t>
            </a:r>
            <a:r>
              <a:rPr lang="ru-RU" sz="2800" dirty="0" smtClean="0">
                <a:solidFill>
                  <a:srgbClr val="FF0000"/>
                </a:solidFill>
              </a:rPr>
              <a:t>государственного выпускного экзамена </a:t>
            </a:r>
            <a:r>
              <a:rPr lang="ru-RU" sz="2400" dirty="0" smtClean="0">
                <a:solidFill>
                  <a:schemeClr val="tx1"/>
                </a:solidFill>
              </a:rPr>
              <a:t>проводится для: 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endParaRPr lang="ru-RU" sz="2800" dirty="0" smtClean="0">
              <a:solidFill>
                <a:schemeClr val="tx1"/>
              </a:solidFill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tx1"/>
                </a:solidFill>
              </a:rPr>
              <a:t>обучающихся в учебно-воспитательных учреждениях закрытого типа для детей и подростков с </a:t>
            </a:r>
            <a:r>
              <a:rPr lang="ru-RU" sz="2400" dirty="0" err="1" smtClean="0">
                <a:solidFill>
                  <a:schemeClr val="tx1"/>
                </a:solidFill>
              </a:rPr>
              <a:t>девиантным</a:t>
            </a:r>
            <a:r>
              <a:rPr lang="ru-RU" sz="2400" dirty="0" smtClean="0">
                <a:solidFill>
                  <a:schemeClr val="tx1"/>
                </a:solidFill>
              </a:rPr>
              <a:t> поведением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ü"/>
            </a:pPr>
            <a:endParaRPr lang="ru-RU" sz="2400" dirty="0" smtClean="0">
              <a:solidFill>
                <a:schemeClr val="tx1"/>
              </a:solidFill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tx1"/>
                </a:solidFill>
              </a:rPr>
              <a:t> обучающихся в образовательных учреждениях, созданных при учреждениях, исполняющих наказание в виде лишения свободы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ü"/>
            </a:pPr>
            <a:endParaRPr lang="ru-RU" sz="2400" dirty="0" smtClean="0">
              <a:solidFill>
                <a:schemeClr val="tx1"/>
              </a:solidFill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tx1"/>
                </a:solidFill>
              </a:rPr>
              <a:t> выпускников с ограниченными возможностями здоровья</a:t>
            </a:r>
          </a:p>
        </p:txBody>
      </p:sp>
      <p:sp>
        <p:nvSpPr>
          <p:cNvPr id="5123" name="Заголовок 1"/>
          <p:cNvSpPr>
            <a:spLocks noGrp="1"/>
          </p:cNvSpPr>
          <p:nvPr>
            <p:ph type="title"/>
          </p:nvPr>
        </p:nvSpPr>
        <p:spPr>
          <a:xfrm>
            <a:off x="287337" y="188640"/>
            <a:ext cx="8569325" cy="563562"/>
          </a:xfrm>
        </p:spPr>
        <p:txBody>
          <a:bodyPr/>
          <a:lstStyle/>
          <a:p>
            <a:r>
              <a:rPr lang="ru-RU" sz="3200" dirty="0" smtClean="0"/>
              <a:t>Государственная (итоговая) аттестация </a:t>
            </a:r>
          </a:p>
        </p:txBody>
      </p:sp>
      <p:pic>
        <p:nvPicPr>
          <p:cNvPr id="5124" name="Picture 13"/>
          <p:cNvPicPr>
            <a:picLocks noChangeAspect="1" noChangeArrowheads="1"/>
          </p:cNvPicPr>
          <p:nvPr/>
        </p:nvPicPr>
        <p:blipFill>
          <a:blip r:embed="rId2">
            <a:lum bright="40000" contrast="-6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02" b="5360"/>
          <a:stretch>
            <a:fillRect/>
          </a:stretch>
        </p:blipFill>
        <p:spPr bwMode="auto">
          <a:xfrm>
            <a:off x="0" y="6103938"/>
            <a:ext cx="9144000" cy="75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ижний колонтитул 4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/>
              <a:t>Company  Logo</a:t>
            </a:r>
          </a:p>
        </p:txBody>
      </p:sp>
      <p:sp>
        <p:nvSpPr>
          <p:cNvPr id="6147" name="Прямоугольник 6"/>
          <p:cNvSpPr>
            <a:spLocks noChangeArrowheads="1"/>
          </p:cNvSpPr>
          <p:nvPr/>
        </p:nvSpPr>
        <p:spPr bwMode="auto">
          <a:xfrm>
            <a:off x="250825" y="1173163"/>
            <a:ext cx="8497888" cy="523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>
                <a:latin typeface="+mj-lt"/>
                <a:cs typeface="Times New Roman" pitchFamily="18" charset="0"/>
              </a:rPr>
              <a:t>Сроки, единое расписание, формы и продолжительности проведении </a:t>
            </a:r>
            <a:r>
              <a:rPr lang="ru-RU" sz="24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государственного выпускного экзамена</a:t>
            </a:r>
            <a:r>
              <a:rPr lang="ru-RU" sz="2400" b="1" dirty="0">
                <a:latin typeface="+mj-lt"/>
                <a:cs typeface="Times New Roman" pitchFamily="18" charset="0"/>
              </a:rPr>
              <a:t> по русскому языку и математике в 2011 году утверждены приказом </a:t>
            </a:r>
            <a:r>
              <a:rPr lang="ru-RU" sz="2400" b="1" dirty="0" err="1">
                <a:latin typeface="+mj-lt"/>
                <a:cs typeface="Times New Roman" pitchFamily="18" charset="0"/>
              </a:rPr>
              <a:t>Минобрнауки</a:t>
            </a:r>
            <a:r>
              <a:rPr lang="ru-RU" sz="2400" b="1" dirty="0">
                <a:latin typeface="+mj-lt"/>
                <a:cs typeface="Times New Roman" pitchFamily="18" charset="0"/>
              </a:rPr>
              <a:t> России от 15.12.2010 № 2958</a:t>
            </a:r>
          </a:p>
          <a:p>
            <a:pPr>
              <a:defRPr/>
            </a:pPr>
            <a:r>
              <a:rPr lang="ru-RU" sz="2400" b="1" dirty="0">
                <a:latin typeface="+mj-lt"/>
                <a:cs typeface="Times New Roman" pitchFamily="18" charset="0"/>
              </a:rPr>
              <a:t>			Сроки проведения ГВЭ</a:t>
            </a:r>
          </a:p>
          <a:p>
            <a:pPr>
              <a:defRPr/>
            </a:pPr>
            <a:r>
              <a:rPr lang="ru-RU" sz="2400" b="1" dirty="0">
                <a:latin typeface="+mj-lt"/>
                <a:cs typeface="Times New Roman" pitchFamily="18" charset="0"/>
              </a:rPr>
              <a:t>	30 мая </a:t>
            </a:r>
            <a:r>
              <a:rPr lang="ru-RU" sz="2400" dirty="0">
                <a:latin typeface="+mj-lt"/>
                <a:cs typeface="Times New Roman" pitchFamily="18" charset="0"/>
              </a:rPr>
              <a:t>(понедельник) - русский </a:t>
            </a:r>
            <a:r>
              <a:rPr lang="ru-RU" sz="2400" dirty="0" smtClean="0">
                <a:latin typeface="+mj-lt"/>
                <a:cs typeface="Times New Roman" pitchFamily="18" charset="0"/>
              </a:rPr>
              <a:t>язык</a:t>
            </a:r>
            <a:endParaRPr lang="ru-RU" sz="2400" dirty="0">
              <a:latin typeface="+mj-lt"/>
              <a:cs typeface="Times New Roman" pitchFamily="18" charset="0"/>
            </a:endParaRPr>
          </a:p>
          <a:p>
            <a:pPr>
              <a:defRPr/>
            </a:pPr>
            <a:r>
              <a:rPr lang="ru-RU" sz="2400" b="1" dirty="0">
                <a:latin typeface="+mj-lt"/>
                <a:cs typeface="Times New Roman" pitchFamily="18" charset="0"/>
              </a:rPr>
              <a:t> 	6 июня </a:t>
            </a:r>
            <a:r>
              <a:rPr lang="ru-RU" sz="2400" dirty="0">
                <a:latin typeface="+mj-lt"/>
                <a:cs typeface="Times New Roman" pitchFamily="18" charset="0"/>
              </a:rPr>
              <a:t>(понедельник) - </a:t>
            </a:r>
            <a:r>
              <a:rPr lang="ru-RU" sz="2400" dirty="0" smtClean="0">
                <a:latin typeface="+mj-lt"/>
                <a:cs typeface="Times New Roman" pitchFamily="18" charset="0"/>
              </a:rPr>
              <a:t>математика</a:t>
            </a:r>
            <a:endParaRPr lang="ru-RU" sz="2400" dirty="0">
              <a:latin typeface="+mj-lt"/>
              <a:cs typeface="Times New Roman" pitchFamily="18" charset="0"/>
            </a:endParaRPr>
          </a:p>
          <a:p>
            <a:pPr algn="just">
              <a:defRPr/>
            </a:pPr>
            <a:r>
              <a:rPr lang="ru-RU" sz="2400" dirty="0">
                <a:latin typeface="+mj-lt"/>
                <a:cs typeface="Times New Roman" pitchFamily="18" charset="0"/>
              </a:rPr>
              <a:t>	Для выпускников, которым предоставляется право на досрочное прохождение государственной (итоговой) аттестации в форме ГВЭ:</a:t>
            </a:r>
          </a:p>
          <a:p>
            <a:pPr>
              <a:defRPr/>
            </a:pPr>
            <a:r>
              <a:rPr lang="ru-RU" sz="2400" dirty="0">
                <a:latin typeface="+mj-lt"/>
                <a:cs typeface="Times New Roman" pitchFamily="18" charset="0"/>
              </a:rPr>
              <a:t>   	</a:t>
            </a:r>
            <a:r>
              <a:rPr lang="ru-RU" sz="2400" b="1" dirty="0">
                <a:latin typeface="+mj-lt"/>
                <a:cs typeface="Times New Roman" pitchFamily="18" charset="0"/>
              </a:rPr>
              <a:t>20 апреля </a:t>
            </a:r>
            <a:r>
              <a:rPr lang="ru-RU" sz="2400" dirty="0">
                <a:latin typeface="+mj-lt"/>
                <a:cs typeface="Times New Roman" pitchFamily="18" charset="0"/>
              </a:rPr>
              <a:t>(среда) - русский </a:t>
            </a:r>
            <a:r>
              <a:rPr lang="ru-RU" sz="2400" dirty="0" smtClean="0">
                <a:latin typeface="+mj-lt"/>
                <a:cs typeface="Times New Roman" pitchFamily="18" charset="0"/>
              </a:rPr>
              <a:t>язык  </a:t>
            </a:r>
            <a:endParaRPr lang="ru-RU" sz="2400" dirty="0">
              <a:latin typeface="+mj-lt"/>
              <a:cs typeface="Times New Roman" pitchFamily="18" charset="0"/>
            </a:endParaRPr>
          </a:p>
          <a:p>
            <a:pPr>
              <a:defRPr/>
            </a:pPr>
            <a:r>
              <a:rPr lang="ru-RU" sz="2400" dirty="0">
                <a:latin typeface="+mj-lt"/>
                <a:cs typeface="Times New Roman" pitchFamily="18" charset="0"/>
              </a:rPr>
              <a:t>           </a:t>
            </a:r>
            <a:r>
              <a:rPr lang="ru-RU" sz="2400" b="1" dirty="0" smtClean="0">
                <a:latin typeface="+mj-lt"/>
                <a:cs typeface="Times New Roman" pitchFamily="18" charset="0"/>
              </a:rPr>
              <a:t>25 </a:t>
            </a:r>
            <a:r>
              <a:rPr lang="ru-RU" sz="2400" b="1" dirty="0">
                <a:latin typeface="+mj-lt"/>
                <a:cs typeface="Times New Roman" pitchFamily="18" charset="0"/>
              </a:rPr>
              <a:t>апреля </a:t>
            </a:r>
            <a:r>
              <a:rPr lang="ru-RU" sz="2400" dirty="0">
                <a:latin typeface="+mj-lt"/>
                <a:cs typeface="Times New Roman" pitchFamily="18" charset="0"/>
              </a:rPr>
              <a:t>(понедельник) - </a:t>
            </a:r>
            <a:r>
              <a:rPr lang="ru-RU" sz="2400" dirty="0" smtClean="0">
                <a:latin typeface="+mj-lt"/>
                <a:cs typeface="Times New Roman" pitchFamily="18" charset="0"/>
              </a:rPr>
              <a:t>математика</a:t>
            </a:r>
            <a:endParaRPr lang="ru-RU" sz="2400" dirty="0">
              <a:latin typeface="+mj-lt"/>
            </a:endParaRPr>
          </a:p>
          <a:p>
            <a:pPr>
              <a:defRPr/>
            </a:pPr>
            <a:endParaRPr lang="ru-RU" sz="2200" dirty="0">
              <a:latin typeface="+mj-lt"/>
              <a:cs typeface="Times New Roman" pitchFamily="18" charset="0"/>
            </a:endParaRPr>
          </a:p>
        </p:txBody>
      </p:sp>
      <p:pic>
        <p:nvPicPr>
          <p:cNvPr id="6148" name="Picture 13"/>
          <p:cNvPicPr>
            <a:picLocks noChangeAspect="1" noChangeArrowheads="1"/>
          </p:cNvPicPr>
          <p:nvPr/>
        </p:nvPicPr>
        <p:blipFill>
          <a:blip r:embed="rId2">
            <a:lum bright="32000" contrast="-6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02" b="5360"/>
          <a:stretch>
            <a:fillRect/>
          </a:stretch>
        </p:blipFill>
        <p:spPr bwMode="auto">
          <a:xfrm>
            <a:off x="0" y="6103938"/>
            <a:ext cx="9144000" cy="75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Текст 2"/>
          <p:cNvSpPr>
            <a:spLocks noGrp="1"/>
          </p:cNvSpPr>
          <p:nvPr>
            <p:ph type="body" idx="1"/>
          </p:nvPr>
        </p:nvSpPr>
        <p:spPr>
          <a:xfrm>
            <a:off x="179512" y="1484784"/>
            <a:ext cx="8712968" cy="4535488"/>
          </a:xfrm>
        </p:spPr>
        <p:txBody>
          <a:bodyPr/>
          <a:lstStyle/>
          <a:p>
            <a:pPr algn="just"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	</a:t>
            </a:r>
            <a:r>
              <a:rPr lang="ru-RU" sz="2400" dirty="0" smtClean="0">
                <a:solidFill>
                  <a:schemeClr val="tx1"/>
                </a:solidFill>
                <a:latin typeface="+mj-lt"/>
              </a:rPr>
              <a:t>Экзамены по другим общеобразовательным предметам - </a:t>
            </a:r>
            <a:r>
              <a:rPr lang="ru-RU" sz="2400" dirty="0" smtClean="0">
                <a:solidFill>
                  <a:srgbClr val="FF0000"/>
                </a:solidFill>
                <a:latin typeface="+mj-lt"/>
              </a:rPr>
              <a:t>литературе, физике, химии, биологии, географии, истории, обществознании, иностранным языкам (английский, немецкий, французский и испанский языки), информатике и информационно-коммуникационным технологиям (ИКТ) </a:t>
            </a:r>
            <a:r>
              <a:rPr lang="ru-RU" sz="2400" dirty="0" smtClean="0">
                <a:solidFill>
                  <a:schemeClr val="tx1"/>
                </a:solidFill>
                <a:latin typeface="+mj-lt"/>
              </a:rPr>
              <a:t>- выпускники сдают </a:t>
            </a:r>
            <a:r>
              <a:rPr lang="ru-RU" sz="2400" dirty="0" smtClean="0">
                <a:solidFill>
                  <a:srgbClr val="FF0000"/>
                </a:solidFill>
                <a:latin typeface="+mj-lt"/>
              </a:rPr>
              <a:t>на добровольной основе по своему </a:t>
            </a:r>
            <a:r>
              <a:rPr lang="ru-RU" sz="2400" dirty="0">
                <a:solidFill>
                  <a:srgbClr val="FF0000"/>
                </a:solidFill>
                <a:latin typeface="+mj-lt"/>
              </a:rPr>
              <a:t>выбору. </a:t>
            </a:r>
          </a:p>
          <a:p>
            <a:pPr algn="just">
              <a:defRPr/>
            </a:pPr>
            <a:r>
              <a:rPr lang="ru-RU" sz="2400" dirty="0" smtClean="0">
                <a:solidFill>
                  <a:schemeClr val="tx1"/>
                </a:solidFill>
                <a:latin typeface="+mj-lt"/>
              </a:rPr>
              <a:t>	Количество экзаменов по выбору определяется выпускниками самостоятельно, для чего </a:t>
            </a:r>
            <a:r>
              <a:rPr lang="ru-RU" sz="2400" dirty="0" smtClean="0">
                <a:solidFill>
                  <a:srgbClr val="FF3300"/>
                </a:solidFill>
                <a:latin typeface="+mj-lt"/>
              </a:rPr>
              <a:t>не позднее 1 марта текущего года</a:t>
            </a:r>
            <a:r>
              <a:rPr lang="ru-RU" sz="2400" dirty="0" smtClean="0">
                <a:latin typeface="+mj-lt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+mj-lt"/>
              </a:rPr>
              <a:t>они подают в образовательное учреждение заявление о сдаче экзаменов по выбору с указанием соответствующих общеобразовательных предметов. </a:t>
            </a:r>
          </a:p>
        </p:txBody>
      </p:sp>
      <p:sp>
        <p:nvSpPr>
          <p:cNvPr id="7171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/>
              <a:t>Company  Logo</a:t>
            </a:r>
          </a:p>
        </p:txBody>
      </p:sp>
      <p:pic>
        <p:nvPicPr>
          <p:cNvPr id="7172" name="Picture 13"/>
          <p:cNvPicPr>
            <a:picLocks noChangeAspect="1" noChangeArrowheads="1"/>
          </p:cNvPicPr>
          <p:nvPr/>
        </p:nvPicPr>
        <p:blipFill>
          <a:blip r:embed="rId2">
            <a:lum bright="40000" contrast="-6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02" b="5360"/>
          <a:stretch>
            <a:fillRect/>
          </a:stretch>
        </p:blipFill>
        <p:spPr bwMode="auto">
          <a:xfrm>
            <a:off x="0" y="6103938"/>
            <a:ext cx="9144000" cy="75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73238"/>
            <a:ext cx="8229600" cy="34559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400" dirty="0" smtClean="0">
                <a:solidFill>
                  <a:srgbClr val="FF0000"/>
                </a:solidFill>
              </a:rPr>
              <a:t>- </a:t>
            </a:r>
            <a:r>
              <a:rPr lang="ru-RU" sz="2600" dirty="0" smtClean="0">
                <a:solidFill>
                  <a:srgbClr val="FF0000"/>
                </a:solidFill>
              </a:rPr>
              <a:t>аттестат </a:t>
            </a:r>
            <a:r>
              <a:rPr lang="ru-RU" sz="2600" dirty="0" smtClean="0">
                <a:solidFill>
                  <a:srgbClr val="000066"/>
                </a:solidFill>
              </a:rPr>
              <a:t>о среднем (полном) общем образовании</a:t>
            </a:r>
            <a:endParaRPr lang="ru-RU" sz="2600" dirty="0" smtClean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ru-RU" sz="2600" dirty="0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ru-RU" sz="2600" dirty="0" smtClean="0">
                <a:solidFill>
                  <a:srgbClr val="FF0000"/>
                </a:solidFill>
              </a:rPr>
              <a:t>- свидетельство о ЕГЭ </a:t>
            </a:r>
            <a:r>
              <a:rPr lang="ru-RU" sz="2600" dirty="0" smtClean="0">
                <a:solidFill>
                  <a:srgbClr val="000066"/>
                </a:solidFill>
              </a:rPr>
              <a:t>(по всем сданным предметам);</a:t>
            </a:r>
          </a:p>
          <a:p>
            <a:pPr eaLnBrk="1" hangingPunct="1">
              <a:buFontTx/>
              <a:buNone/>
            </a:pPr>
            <a:endParaRPr lang="ru-RU" sz="2600" dirty="0" smtClean="0">
              <a:solidFill>
                <a:srgbClr val="000066"/>
              </a:solidFill>
            </a:endParaRPr>
          </a:p>
          <a:p>
            <a:pPr eaLnBrk="1" hangingPunct="1">
              <a:buFontTx/>
              <a:buNone/>
            </a:pPr>
            <a:r>
              <a:rPr lang="ru-RU" sz="2600" dirty="0" smtClean="0">
                <a:solidFill>
                  <a:srgbClr val="FF0000"/>
                </a:solidFill>
              </a:rPr>
              <a:t>- похвальная грамота, медаль </a:t>
            </a:r>
            <a:r>
              <a:rPr lang="ru-RU" sz="2600" dirty="0" smtClean="0">
                <a:solidFill>
                  <a:srgbClr val="000066"/>
                </a:solidFill>
              </a:rPr>
              <a:t>(может быть выдана, при поступлении в вузы и </a:t>
            </a:r>
            <a:r>
              <a:rPr lang="ru-RU" sz="2600" dirty="0" err="1" smtClean="0">
                <a:solidFill>
                  <a:srgbClr val="000066"/>
                </a:solidFill>
              </a:rPr>
              <a:t>ссузы</a:t>
            </a:r>
            <a:r>
              <a:rPr lang="ru-RU" sz="2600" dirty="0" smtClean="0">
                <a:solidFill>
                  <a:srgbClr val="000066"/>
                </a:solidFill>
              </a:rPr>
              <a:t> не учитывается)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403350" y="260648"/>
            <a:ext cx="5976938" cy="431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ru-RU" sz="2800" b="1" dirty="0">
                <a:solidFill>
                  <a:schemeClr val="bg1"/>
                </a:solidFill>
                <a:ea typeface="+mj-ea"/>
                <a:cs typeface="Times New Roman" pitchFamily="18" charset="0"/>
              </a:rPr>
              <a:t>Документы выпускника</a:t>
            </a:r>
          </a:p>
        </p:txBody>
      </p:sp>
      <p:pic>
        <p:nvPicPr>
          <p:cNvPr id="8196" name="Picture 13"/>
          <p:cNvPicPr>
            <a:picLocks noChangeAspect="1" noChangeArrowheads="1"/>
          </p:cNvPicPr>
          <p:nvPr/>
        </p:nvPicPr>
        <p:blipFill>
          <a:blip r:embed="rId2">
            <a:lum bright="40000" contrast="-6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02" b="5360"/>
          <a:stretch>
            <a:fillRect/>
          </a:stretch>
        </p:blipFill>
        <p:spPr bwMode="auto">
          <a:xfrm>
            <a:off x="0" y="6103938"/>
            <a:ext cx="9144000" cy="75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556792"/>
            <a:ext cx="8351838" cy="3671887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ru-RU" dirty="0" smtClean="0"/>
              <a:t>   		</a:t>
            </a:r>
            <a:r>
              <a:rPr lang="ru-RU" sz="2400" dirty="0" smtClean="0">
                <a:solidFill>
                  <a:srgbClr val="000066"/>
                </a:solidFill>
              </a:rPr>
              <a:t>Результаты </a:t>
            </a:r>
            <a:r>
              <a:rPr lang="ru-RU" sz="2400" dirty="0" smtClean="0">
                <a:solidFill>
                  <a:srgbClr val="FF0000"/>
                </a:solidFill>
              </a:rPr>
              <a:t>ЕГЭ (в баллах) </a:t>
            </a:r>
            <a:r>
              <a:rPr lang="ru-RU" sz="2400" dirty="0" smtClean="0">
                <a:solidFill>
                  <a:srgbClr val="000066"/>
                </a:solidFill>
              </a:rPr>
              <a:t>по тем общеобразовательным предметам, по которым выпускник набрал количество баллов не ниже минимального </a:t>
            </a:r>
          </a:p>
          <a:p>
            <a:pPr algn="just" eaLnBrk="1" hangingPunct="1">
              <a:buFontTx/>
              <a:buNone/>
            </a:pPr>
            <a:r>
              <a:rPr lang="ru-RU" sz="2400" dirty="0" smtClean="0">
                <a:solidFill>
                  <a:srgbClr val="000066"/>
                </a:solidFill>
              </a:rPr>
              <a:t>     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ru-RU" sz="2400" dirty="0" smtClean="0">
                <a:solidFill>
                  <a:srgbClr val="000066"/>
                </a:solidFill>
              </a:rPr>
              <a:t>		Баллы ЕГЭ</a:t>
            </a:r>
            <a:r>
              <a:rPr lang="ru-RU" sz="2400" dirty="0" smtClean="0">
                <a:solidFill>
                  <a:schemeClr val="accent2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не переводятся в пятибалльную </a:t>
            </a:r>
            <a:r>
              <a:rPr lang="ru-RU" sz="2400" dirty="0" smtClean="0">
                <a:solidFill>
                  <a:srgbClr val="000066"/>
                </a:solidFill>
              </a:rPr>
              <a:t>шкалу и на</a:t>
            </a:r>
            <a:r>
              <a:rPr lang="ru-RU" sz="2400" dirty="0" smtClean="0">
                <a:solidFill>
                  <a:schemeClr val="accent2"/>
                </a:solidFill>
              </a:rPr>
              <a:t> </a:t>
            </a:r>
            <a:r>
              <a:rPr lang="ru-RU" sz="2400" dirty="0" smtClean="0">
                <a:solidFill>
                  <a:srgbClr val="FF0000"/>
                </a:solidFill>
              </a:rPr>
              <a:t>отметку</a:t>
            </a:r>
            <a:r>
              <a:rPr lang="ru-RU" sz="2400" dirty="0" smtClean="0">
                <a:solidFill>
                  <a:schemeClr val="accent2"/>
                </a:solidFill>
              </a:rPr>
              <a:t> </a:t>
            </a:r>
            <a:r>
              <a:rPr lang="ru-RU" sz="2400" dirty="0" smtClean="0">
                <a:solidFill>
                  <a:srgbClr val="000066"/>
                </a:solidFill>
              </a:rPr>
              <a:t>в аттестате</a:t>
            </a:r>
            <a:r>
              <a:rPr lang="ru-RU" sz="2400" dirty="0" smtClean="0">
                <a:solidFill>
                  <a:schemeClr val="accent2"/>
                </a:solidFill>
              </a:rPr>
              <a:t> </a:t>
            </a:r>
            <a:r>
              <a:rPr lang="ru-RU" sz="2400" dirty="0" smtClean="0">
                <a:solidFill>
                  <a:srgbClr val="FF0000"/>
                </a:solidFill>
              </a:rPr>
              <a:t>не влияют</a:t>
            </a:r>
          </a:p>
          <a:p>
            <a:pPr algn="just" eaLnBrk="1" hangingPunct="1">
              <a:buFontTx/>
              <a:buNone/>
            </a:pPr>
            <a:endParaRPr lang="ru-RU" sz="2400" dirty="0" smtClean="0">
              <a:solidFill>
                <a:srgbClr val="000066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91063" y="260648"/>
            <a:ext cx="7200900" cy="431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ru-RU" sz="2800" b="1" dirty="0">
                <a:solidFill>
                  <a:schemeClr val="bg1"/>
                </a:solidFill>
                <a:ea typeface="+mj-ea"/>
                <a:cs typeface="Times New Roman" pitchFamily="18" charset="0"/>
              </a:rPr>
              <a:t>Что ставится в свидетельство  о ЕГЭ</a:t>
            </a:r>
          </a:p>
        </p:txBody>
      </p:sp>
      <p:pic>
        <p:nvPicPr>
          <p:cNvPr id="9220" name="Picture 13"/>
          <p:cNvPicPr>
            <a:picLocks noChangeAspect="1" noChangeArrowheads="1"/>
          </p:cNvPicPr>
          <p:nvPr/>
        </p:nvPicPr>
        <p:blipFill>
          <a:blip r:embed="rId2">
            <a:lum bright="40000" contrast="-6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02" b="5360"/>
          <a:stretch>
            <a:fillRect/>
          </a:stretch>
        </p:blipFill>
        <p:spPr bwMode="auto">
          <a:xfrm>
            <a:off x="0" y="6103938"/>
            <a:ext cx="9144000" cy="75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649287"/>
          </a:xfrm>
        </p:spPr>
        <p:txBody>
          <a:bodyPr/>
          <a:lstStyle/>
          <a:p>
            <a:r>
              <a:rPr lang="ru-RU" sz="2800" dirty="0" smtClean="0">
                <a:latin typeface="+mn-lt"/>
                <a:cs typeface="Times New Roman" pitchFamily="18" charset="0"/>
              </a:rPr>
              <a:t>Единый государственный экзамен - 2011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1052736"/>
            <a:ext cx="9144000" cy="73250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tabLst>
                <a:tab pos="6821488" algn="l"/>
              </a:tabLst>
              <a:defRPr/>
            </a:pPr>
            <a:r>
              <a:rPr lang="ru-RU" sz="2600" b="1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1. Технология проведения ЕГЭ в 2011 году не изменилась </a:t>
            </a:r>
          </a:p>
        </p:txBody>
      </p:sp>
      <p:sp>
        <p:nvSpPr>
          <p:cNvPr id="6" name="Rectangle 3"/>
          <p:cNvSpPr txBox="1">
            <a:spLocks/>
          </p:cNvSpPr>
          <p:nvPr/>
        </p:nvSpPr>
        <p:spPr bwMode="auto">
          <a:xfrm>
            <a:off x="539750" y="1484784"/>
            <a:ext cx="8424863" cy="434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Arial" charset="0"/>
              <a:buNone/>
              <a:defRPr/>
            </a:pPr>
            <a:endParaRPr lang="ru-RU" sz="2000" b="1" kern="0" dirty="0">
              <a:solidFill>
                <a:srgbClr val="000000"/>
              </a:solidFill>
              <a:latin typeface="+mn-lt"/>
              <a:cs typeface="Times New Roman" pitchFamily="18" charset="0"/>
            </a:endParaRP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Arial" charset="0"/>
              <a:buNone/>
              <a:defRPr/>
            </a:pPr>
            <a:endParaRPr lang="ru-RU" sz="2000" b="1" kern="0" dirty="0">
              <a:solidFill>
                <a:srgbClr val="000000"/>
              </a:solidFill>
              <a:latin typeface="+mn-lt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ü"/>
              <a:defRPr/>
            </a:pPr>
            <a:r>
              <a:rPr lang="ru-RU" sz="2200" dirty="0">
                <a:latin typeface="+mn-lt"/>
              </a:rPr>
              <a:t>сокращение количества заданий базового уровня (география с 28 до 25 заданий, обществознание с 24 до 22) и повышенной части (физика с 5 до 4);</a:t>
            </a:r>
          </a:p>
          <a:p>
            <a:pPr marL="342900" indent="-342900" algn="just">
              <a:buFont typeface="Wingdings" pitchFamily="2" charset="2"/>
              <a:buChar char="ü"/>
              <a:defRPr/>
            </a:pPr>
            <a:r>
              <a:rPr lang="ru-RU" sz="2200" dirty="0">
                <a:latin typeface="+mn-lt"/>
              </a:rPr>
              <a:t>изменение максимального первичного балла: увеличение   (русский язык с 60 до 64 баллов, физика с 50 до 51 балла), уменьшение (география с 28 до 25);</a:t>
            </a:r>
          </a:p>
          <a:p>
            <a:pPr marL="342900" indent="-342900" algn="just">
              <a:buFont typeface="Wingdings" pitchFamily="2" charset="2"/>
              <a:buChar char="ü"/>
              <a:defRPr/>
            </a:pPr>
            <a:r>
              <a:rPr lang="ru-RU" sz="2200" dirty="0">
                <a:latin typeface="+mn-lt"/>
              </a:rPr>
              <a:t>увеличение времени выполнения работы (физика – с 210 до 240 минут);</a:t>
            </a:r>
          </a:p>
          <a:p>
            <a:pPr marL="342900" indent="-342900" algn="just">
              <a:buFont typeface="Wingdings" pitchFamily="2" charset="2"/>
              <a:buChar char="ü"/>
              <a:defRPr/>
            </a:pPr>
            <a:r>
              <a:rPr lang="ru-RU" sz="2200" dirty="0">
                <a:latin typeface="+mn-lt"/>
              </a:rPr>
              <a:t>изменение формы записи ответов в некоторых заданиях (обществознание, иностранные языки), вместо комбинации букв ответ записывается в форме комбинации цифр.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258888" y="1772816"/>
            <a:ext cx="7200900" cy="4603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kern="0" dirty="0">
                <a:solidFill>
                  <a:schemeClr val="accent4"/>
                </a:solidFill>
                <a:latin typeface="+mn-lt"/>
                <a:cs typeface="Times New Roman" pitchFamily="18" charset="0"/>
              </a:rPr>
              <a:t>Тенденции совершенствования КИМ</a:t>
            </a:r>
            <a:endParaRPr lang="ru-RU" sz="2400" dirty="0">
              <a:solidFill>
                <a:schemeClr val="accent4"/>
              </a:solidFill>
              <a:latin typeface="+mn-lt"/>
            </a:endParaRPr>
          </a:p>
        </p:txBody>
      </p:sp>
      <p:pic>
        <p:nvPicPr>
          <p:cNvPr id="8" name="Picture 13"/>
          <p:cNvPicPr>
            <a:picLocks noChangeAspect="1" noChangeArrowheads="1"/>
          </p:cNvPicPr>
          <p:nvPr/>
        </p:nvPicPr>
        <p:blipFill>
          <a:blip r:embed="rId2">
            <a:lum bright="32000" contrast="-6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02" b="5360"/>
          <a:stretch>
            <a:fillRect/>
          </a:stretch>
        </p:blipFill>
        <p:spPr bwMode="auto">
          <a:xfrm>
            <a:off x="0" y="6103938"/>
            <a:ext cx="9144000" cy="75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c007l">
  <a:themeElements>
    <a:clrScheme name="sample 3">
      <a:dk1>
        <a:srgbClr val="000066"/>
      </a:dk1>
      <a:lt1>
        <a:srgbClr val="FFFFFF"/>
      </a:lt1>
      <a:dk2>
        <a:srgbClr val="50A834"/>
      </a:dk2>
      <a:lt2>
        <a:srgbClr val="B2B2B2"/>
      </a:lt2>
      <a:accent1>
        <a:srgbClr val="2045AE"/>
      </a:accent1>
      <a:accent2>
        <a:srgbClr val="FF9933"/>
      </a:accent2>
      <a:accent3>
        <a:srgbClr val="FFFFFF"/>
      </a:accent3>
      <a:accent4>
        <a:srgbClr val="000056"/>
      </a:accent4>
      <a:accent5>
        <a:srgbClr val="ABB0D3"/>
      </a:accent5>
      <a:accent6>
        <a:srgbClr val="E78A2D"/>
      </a:accent6>
      <a:hlink>
        <a:srgbClr val="3DC5C5"/>
      </a:hlink>
      <a:folHlink>
        <a:srgbClr val="6B41BF"/>
      </a:folHlink>
    </a:clrScheme>
    <a:fontScheme name="sam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1">
        <a:dk1>
          <a:srgbClr val="4C1A37"/>
        </a:dk1>
        <a:lt1>
          <a:srgbClr val="FFFFFF"/>
        </a:lt1>
        <a:dk2>
          <a:srgbClr val="FFFFE7"/>
        </a:dk2>
        <a:lt2>
          <a:srgbClr val="B2B2B2"/>
        </a:lt2>
        <a:accent1>
          <a:srgbClr val="C06C98"/>
        </a:accent1>
        <a:accent2>
          <a:srgbClr val="FF9966"/>
        </a:accent2>
        <a:accent3>
          <a:srgbClr val="FFFFFF"/>
        </a:accent3>
        <a:accent4>
          <a:srgbClr val="40142D"/>
        </a:accent4>
        <a:accent5>
          <a:srgbClr val="DCBACA"/>
        </a:accent5>
        <a:accent6>
          <a:srgbClr val="E78A5C"/>
        </a:accent6>
        <a:hlink>
          <a:srgbClr val="BD6D45"/>
        </a:hlink>
        <a:folHlink>
          <a:srgbClr val="3AABC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003366"/>
        </a:dk1>
        <a:lt1>
          <a:srgbClr val="FFFFFF"/>
        </a:lt1>
        <a:dk2>
          <a:srgbClr val="FFFFFF"/>
        </a:dk2>
        <a:lt2>
          <a:srgbClr val="B2B2B2"/>
        </a:lt2>
        <a:accent1>
          <a:srgbClr val="2879B0"/>
        </a:accent1>
        <a:accent2>
          <a:srgbClr val="0099CC"/>
        </a:accent2>
        <a:accent3>
          <a:srgbClr val="FFFFFF"/>
        </a:accent3>
        <a:accent4>
          <a:srgbClr val="002A56"/>
        </a:accent4>
        <a:accent5>
          <a:srgbClr val="ACBED4"/>
        </a:accent5>
        <a:accent6>
          <a:srgbClr val="008AB9"/>
        </a:accent6>
        <a:hlink>
          <a:srgbClr val="A9683B"/>
        </a:hlink>
        <a:folHlink>
          <a:srgbClr val="166A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000066"/>
        </a:dk1>
        <a:lt1>
          <a:srgbClr val="FFFFFF"/>
        </a:lt1>
        <a:dk2>
          <a:srgbClr val="50A834"/>
        </a:dk2>
        <a:lt2>
          <a:srgbClr val="B2B2B2"/>
        </a:lt2>
        <a:accent1>
          <a:srgbClr val="2045AE"/>
        </a:accent1>
        <a:accent2>
          <a:srgbClr val="FF9933"/>
        </a:accent2>
        <a:accent3>
          <a:srgbClr val="FFFFFF"/>
        </a:accent3>
        <a:accent4>
          <a:srgbClr val="000056"/>
        </a:accent4>
        <a:accent5>
          <a:srgbClr val="ABB0D3"/>
        </a:accent5>
        <a:accent6>
          <a:srgbClr val="E78A2D"/>
        </a:accent6>
        <a:hlink>
          <a:srgbClr val="3DC5C5"/>
        </a:hlink>
        <a:folHlink>
          <a:srgbClr val="6B41B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cdb2004c007l</Template>
  <TotalTime>2677</TotalTime>
  <Words>1607</Words>
  <Application>Microsoft Office PowerPoint</Application>
  <PresentationFormat>Экран (4:3)</PresentationFormat>
  <Paragraphs>375</Paragraphs>
  <Slides>29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1" baseType="lpstr">
      <vt:lpstr>cdb2004c007l</vt:lpstr>
      <vt:lpstr>Формула</vt:lpstr>
      <vt:lpstr>Особенности проведения государственной (итоговой) аттестации обучающихся  в 2011 году</vt:lpstr>
      <vt:lpstr>Результаты ЕГЭ РТ в сравнении  с показателями по РФ</vt:lpstr>
      <vt:lpstr>Презентация PowerPoint</vt:lpstr>
      <vt:lpstr>Государственная (итоговая) аттестация </vt:lpstr>
      <vt:lpstr>Презентация PowerPoint</vt:lpstr>
      <vt:lpstr>Презентация PowerPoint</vt:lpstr>
      <vt:lpstr>Презентация PowerPoint</vt:lpstr>
      <vt:lpstr>Презентация PowerPoint</vt:lpstr>
      <vt:lpstr>Единый государственный экзамен - 2011</vt:lpstr>
      <vt:lpstr>Презентация PowerPoint</vt:lpstr>
      <vt:lpstr>Дополнительные устройства и материалы</vt:lpstr>
      <vt:lpstr>Презентация PowerPoint</vt:lpstr>
      <vt:lpstr> </vt:lpstr>
      <vt:lpstr>Презентация PowerPoint</vt:lpstr>
      <vt:lpstr>Презентация PowerPoint</vt:lpstr>
      <vt:lpstr>Дополнительный этап сдачи ЕГЭ</vt:lpstr>
      <vt:lpstr>Дополнительный этап сдачи ЕГЭ</vt:lpstr>
      <vt:lpstr>Продолжительность ЕГЭ</vt:lpstr>
      <vt:lpstr>ЗАКОН РОССИЙСКОЙ ФЕДЕРАЦИИ от 10.07.1992 N 3266-1 «ОБ ОБРАЗОВАНИИ»</vt:lpstr>
      <vt:lpstr>Изменения в законодательстве о ЕГЭ</vt:lpstr>
      <vt:lpstr>Информационное обеспечение ЕГЭ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>Your Company Name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Your User Name</dc:creator>
  <cp:lastModifiedBy>Игорь</cp:lastModifiedBy>
  <cp:revision>318</cp:revision>
  <cp:lastPrinted>2011-02-07T17:10:37Z</cp:lastPrinted>
  <dcterms:created xsi:type="dcterms:W3CDTF">2010-02-02T08:50:13Z</dcterms:created>
  <dcterms:modified xsi:type="dcterms:W3CDTF">2011-02-08T12:05:58Z</dcterms:modified>
</cp:coreProperties>
</file>