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8" r:id="rId1"/>
    <p:sldMasterId id="2147484290" r:id="rId2"/>
    <p:sldMasterId id="2147484302" r:id="rId3"/>
    <p:sldMasterId id="2147484954" r:id="rId4"/>
    <p:sldMasterId id="2147484966" r:id="rId5"/>
    <p:sldMasterId id="2147485088" r:id="rId6"/>
    <p:sldMasterId id="2147485119" r:id="rId7"/>
    <p:sldMasterId id="2147485131" r:id="rId8"/>
  </p:sldMasterIdLst>
  <p:notesMasterIdLst>
    <p:notesMasterId r:id="rId59"/>
  </p:notesMasterIdLst>
  <p:handoutMasterIdLst>
    <p:handoutMasterId r:id="rId60"/>
  </p:handoutMasterIdLst>
  <p:sldIdLst>
    <p:sldId id="813" r:id="rId9"/>
    <p:sldId id="820" r:id="rId10"/>
    <p:sldId id="821" r:id="rId11"/>
    <p:sldId id="810" r:id="rId12"/>
    <p:sldId id="827" r:id="rId13"/>
    <p:sldId id="828" r:id="rId14"/>
    <p:sldId id="829" r:id="rId15"/>
    <p:sldId id="830" r:id="rId16"/>
    <p:sldId id="831" r:id="rId17"/>
    <p:sldId id="833" r:id="rId18"/>
    <p:sldId id="832" r:id="rId19"/>
    <p:sldId id="822" r:id="rId20"/>
    <p:sldId id="823" r:id="rId21"/>
    <p:sldId id="814" r:id="rId22"/>
    <p:sldId id="825" r:id="rId23"/>
    <p:sldId id="834" r:id="rId24"/>
    <p:sldId id="826" r:id="rId25"/>
    <p:sldId id="862" r:id="rId26"/>
    <p:sldId id="863" r:id="rId27"/>
    <p:sldId id="812" r:id="rId28"/>
    <p:sldId id="868" r:id="rId29"/>
    <p:sldId id="869" r:id="rId30"/>
    <p:sldId id="870" r:id="rId31"/>
    <p:sldId id="872" r:id="rId32"/>
    <p:sldId id="873" r:id="rId33"/>
    <p:sldId id="874" r:id="rId34"/>
    <p:sldId id="881" r:id="rId35"/>
    <p:sldId id="880" r:id="rId36"/>
    <p:sldId id="883" r:id="rId37"/>
    <p:sldId id="882" r:id="rId38"/>
    <p:sldId id="878" r:id="rId39"/>
    <p:sldId id="871" r:id="rId40"/>
    <p:sldId id="877" r:id="rId41"/>
    <p:sldId id="816" r:id="rId42"/>
    <p:sldId id="817" r:id="rId43"/>
    <p:sldId id="885" r:id="rId44"/>
    <p:sldId id="886" r:id="rId45"/>
    <p:sldId id="845" r:id="rId46"/>
    <p:sldId id="846" r:id="rId47"/>
    <p:sldId id="841" r:id="rId48"/>
    <p:sldId id="847" r:id="rId49"/>
    <p:sldId id="818" r:id="rId50"/>
    <p:sldId id="819" r:id="rId51"/>
    <p:sldId id="879" r:id="rId52"/>
    <p:sldId id="854" r:id="rId53"/>
    <p:sldId id="855" r:id="rId54"/>
    <p:sldId id="857" r:id="rId55"/>
    <p:sldId id="840" r:id="rId56"/>
    <p:sldId id="838" r:id="rId57"/>
    <p:sldId id="884" r:id="rId58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6E41"/>
    <a:srgbClr val="99CCFF"/>
    <a:srgbClr val="008000"/>
    <a:srgbClr val="060696"/>
    <a:srgbClr val="A0A294"/>
    <a:srgbClr val="BABDB7"/>
    <a:srgbClr val="868B81"/>
    <a:srgbClr val="80F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2" autoAdjust="0"/>
    <p:restoredTop sz="80842" autoAdjust="0"/>
  </p:normalViewPr>
  <p:slideViewPr>
    <p:cSldViewPr>
      <p:cViewPr>
        <p:scale>
          <a:sx n="76" d="100"/>
          <a:sy n="76" d="100"/>
        </p:scale>
        <p:origin x="-95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Valeev\Documents\&#1075;&#1091;&#1079;&#1077;&#1083;&#1100;\2016%20&#1075;&#1086;&#1076;\&#1072;&#1074;&#1075;&#1091;&#1089;&#1090;&#1086;&#1074;&#1082;&#1072;%202016\&#1089;&#1077;&#1082;&#1094;&#1080;&#1103;%20&#1063;&#1077;&#1083;&#1085;&#1099;\16.08%20&#1076;&#1083;&#1103;%20&#1047;&#1044;&#1042;&#1056;\&#1087;&#1086;%20&#1079;&#1072;&#1073;&#1086;&#1083;&#1077;&#1074;&#1072;&#1077;&#1084;&#1086;&#1089;&#1090;&#1080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ownloads\&#1044;&#1086;&#1083;&#1103;%20&#1096;&#1082;&#1086;&#1083;%20,%20&#1079;&#1085;&#1072;&#1082;&#1080;%20&#1043;&#1058;&#1054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ocuments\&#1057;&#1087;&#1086;&#1088;&#1090;%205%202017\1%20&#1056;&#1077;&#1081;&#1090;&#1080;&#1085;&#1075;%20&#1087;&#1086;%20&#1075;&#1088;&#1091;&#1087;&#1087;&#1072;&#1084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ocuments\&#1057;&#1087;&#1086;&#1088;&#1090;%205%202017\1%20&#1056;&#1077;&#1081;&#1090;&#1080;&#1085;&#1075;%20&#1087;&#1086;%20&#1075;&#1088;&#1091;&#1087;&#1087;&#1072;&#1084;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ocuments\&#1057;&#1087;&#1086;&#1088;&#1090;%205%202017\1%20&#1056;&#1077;&#1081;&#1090;&#1080;&#1085;&#1075;%20&#1087;&#1086;%20&#1075;&#1088;&#1091;&#1087;&#1087;&#1072;&#1084;.xlsx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394797762327429E-2"/>
          <c:y val="0.26881170465936682"/>
          <c:w val="0.79590316951580853"/>
          <c:h val="0.27786536886970875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Лист2!$A$2:$A$6</c:f>
              <c:strCache>
                <c:ptCount val="5"/>
                <c:pt idx="0">
                  <c:v>Перед поступлением в школу</c:v>
                </c:pt>
                <c:pt idx="1">
                  <c:v>В конце первого года обучения</c:v>
                </c:pt>
                <c:pt idx="2">
                  <c:v>При переходе к предметному обучению</c:v>
                </c:pt>
                <c:pt idx="3">
                  <c:v>В возрасте 15 лет</c:v>
                </c:pt>
                <c:pt idx="4">
                  <c:v>Перед окончанием школы (16-17 лет)</c:v>
                </c:pt>
              </c:strCache>
            </c:strRef>
          </c:cat>
          <c:val>
            <c:numRef>
              <c:f>Лист2!$B$2:$B$6</c:f>
              <c:numCache>
                <c:formatCode>General</c:formatCode>
                <c:ptCount val="5"/>
                <c:pt idx="0">
                  <c:v>13.9</c:v>
                </c:pt>
                <c:pt idx="1">
                  <c:v>13.2</c:v>
                </c:pt>
                <c:pt idx="2">
                  <c:v>13</c:v>
                </c:pt>
                <c:pt idx="3">
                  <c:v>10.6</c:v>
                </c:pt>
                <c:pt idx="4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0679680"/>
        <c:axId val="42758144"/>
        <c:axId val="0"/>
      </c:bar3DChart>
      <c:catAx>
        <c:axId val="40679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700" b="1"/>
            </a:pPr>
            <a:endParaRPr lang="ru-RU"/>
          </a:p>
        </c:txPr>
        <c:crossAx val="42758144"/>
        <c:crosses val="autoZero"/>
        <c:auto val="1"/>
        <c:lblAlgn val="ctr"/>
        <c:lblOffset val="100"/>
        <c:noMultiLvlLbl val="0"/>
      </c:catAx>
      <c:valAx>
        <c:axId val="42758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67968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 Знаки отличия '!$B$1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 Знаки отличия '!$A$2:$A$5</c:f>
              <c:strCache>
                <c:ptCount val="4"/>
                <c:pt idx="0">
                  <c:v>Золотой</c:v>
                </c:pt>
                <c:pt idx="1">
                  <c:v>Серебряный </c:v>
                </c:pt>
                <c:pt idx="2">
                  <c:v>Бронзовый</c:v>
                </c:pt>
                <c:pt idx="3">
                  <c:v>ИТОГО</c:v>
                </c:pt>
              </c:strCache>
            </c:strRef>
          </c:cat>
          <c:val>
            <c:numRef>
              <c:f>' Знаки отличия '!$B$2:$B$5</c:f>
              <c:numCache>
                <c:formatCode>General</c:formatCode>
                <c:ptCount val="4"/>
                <c:pt idx="0">
                  <c:v>96</c:v>
                </c:pt>
                <c:pt idx="1">
                  <c:v>650</c:v>
                </c:pt>
                <c:pt idx="2" formatCode="#,##0">
                  <c:v>1038</c:v>
                </c:pt>
                <c:pt idx="3" formatCode="#,##0">
                  <c:v>1784</c:v>
                </c:pt>
              </c:numCache>
            </c:numRef>
          </c:val>
        </c:ser>
        <c:ser>
          <c:idx val="1"/>
          <c:order val="1"/>
          <c:tx>
            <c:strRef>
              <c:f>' Знаки отличия '!$C$1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 Знаки отличия '!$A$2:$A$5</c:f>
              <c:strCache>
                <c:ptCount val="4"/>
                <c:pt idx="0">
                  <c:v>Золотой</c:v>
                </c:pt>
                <c:pt idx="1">
                  <c:v>Серебряный </c:v>
                </c:pt>
                <c:pt idx="2">
                  <c:v>Бронзовый</c:v>
                </c:pt>
                <c:pt idx="3">
                  <c:v>ИТОГО</c:v>
                </c:pt>
              </c:strCache>
            </c:strRef>
          </c:cat>
          <c:val>
            <c:numRef>
              <c:f>' Знаки отличия '!$C$2:$C$5</c:f>
              <c:numCache>
                <c:formatCode>#,##0</c:formatCode>
                <c:ptCount val="4"/>
                <c:pt idx="0">
                  <c:v>2369</c:v>
                </c:pt>
                <c:pt idx="1">
                  <c:v>11844</c:v>
                </c:pt>
                <c:pt idx="2">
                  <c:v>15569</c:v>
                </c:pt>
                <c:pt idx="3">
                  <c:v>29782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9323520"/>
        <c:axId val="79325056"/>
        <c:axId val="0"/>
      </c:bar3DChart>
      <c:catAx>
        <c:axId val="79323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9325056"/>
        <c:crosses val="autoZero"/>
        <c:auto val="1"/>
        <c:lblAlgn val="ctr"/>
        <c:lblOffset val="100"/>
        <c:noMultiLvlLbl val="0"/>
      </c:catAx>
      <c:valAx>
        <c:axId val="7932505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7932352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Лист1!$C$3</c:f>
              <c:strCache>
                <c:ptCount val="1"/>
                <c:pt idx="0">
                  <c:v>Баллы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Лист1!$B$4:$B$14</c:f>
              <c:strCache>
                <c:ptCount val="11"/>
                <c:pt idx="0">
                  <c:v>г.Наб.Челны</c:v>
                </c:pt>
                <c:pt idx="1">
                  <c:v>Нижнекамский</c:v>
                </c:pt>
                <c:pt idx="2">
                  <c:v>Бугульминский</c:v>
                </c:pt>
                <c:pt idx="3">
                  <c:v>Лениногорский</c:v>
                </c:pt>
                <c:pt idx="4">
                  <c:v>Альметьевский</c:v>
                </c:pt>
                <c:pt idx="5">
                  <c:v>г. Казань, Вахитовский и Приволжский р-н</c:v>
                </c:pt>
                <c:pt idx="6">
                  <c:v>г. Казань, Авиастроительный и  Ново - Савиновский р-н</c:v>
                </c:pt>
                <c:pt idx="7">
                  <c:v>г.Зеленодольск</c:v>
                </c:pt>
                <c:pt idx="8">
                  <c:v>г.Казань, Советский р-н</c:v>
                </c:pt>
                <c:pt idx="9">
                  <c:v>г. Казань, Московский и  Кировский р-н</c:v>
                </c:pt>
                <c:pt idx="10">
                  <c:v>Елабужский</c:v>
                </c:pt>
              </c:strCache>
            </c:strRef>
          </c:cat>
          <c:val>
            <c:numRef>
              <c:f>Лист1!$C$4:$C$14</c:f>
              <c:numCache>
                <c:formatCode>General</c:formatCode>
                <c:ptCount val="11"/>
                <c:pt idx="0">
                  <c:v>166.5</c:v>
                </c:pt>
                <c:pt idx="1">
                  <c:v>165.32000000000011</c:v>
                </c:pt>
                <c:pt idx="2">
                  <c:v>103.55</c:v>
                </c:pt>
                <c:pt idx="3">
                  <c:v>93.43</c:v>
                </c:pt>
                <c:pt idx="4">
                  <c:v>88.6</c:v>
                </c:pt>
                <c:pt idx="5">
                  <c:v>85.3</c:v>
                </c:pt>
                <c:pt idx="6">
                  <c:v>84.3</c:v>
                </c:pt>
                <c:pt idx="7">
                  <c:v>67.8</c:v>
                </c:pt>
                <c:pt idx="8">
                  <c:v>62.3</c:v>
                </c:pt>
                <c:pt idx="9">
                  <c:v>58.3</c:v>
                </c:pt>
                <c:pt idx="10">
                  <c:v>54.02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547456"/>
        <c:axId val="82548992"/>
      </c:barChart>
      <c:catAx>
        <c:axId val="825474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2548992"/>
        <c:crosses val="autoZero"/>
        <c:auto val="1"/>
        <c:lblAlgn val="ctr"/>
        <c:lblOffset val="100"/>
        <c:noMultiLvlLbl val="0"/>
      </c:catAx>
      <c:valAx>
        <c:axId val="82548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25474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Лист1!$B$18:$B$32</c:f>
              <c:strCache>
                <c:ptCount val="15"/>
                <c:pt idx="0">
                  <c:v>Азнакаевский</c:v>
                </c:pt>
                <c:pt idx="1">
                  <c:v>Сабинский</c:v>
                </c:pt>
                <c:pt idx="2">
                  <c:v>Заинский</c:v>
                </c:pt>
                <c:pt idx="3">
                  <c:v>Арский</c:v>
                </c:pt>
                <c:pt idx="4">
                  <c:v>Мамадышский</c:v>
                </c:pt>
                <c:pt idx="5">
                  <c:v>Кукморский</c:v>
                </c:pt>
                <c:pt idx="6">
                  <c:v>Агрызский</c:v>
                </c:pt>
                <c:pt idx="7">
                  <c:v>Чистопольский</c:v>
                </c:pt>
                <c:pt idx="8">
                  <c:v>Балтасинский</c:v>
                </c:pt>
                <c:pt idx="9">
                  <c:v>Лаишевский</c:v>
                </c:pt>
                <c:pt idx="10">
                  <c:v>Сармановский</c:v>
                </c:pt>
                <c:pt idx="11">
                  <c:v>Нурлатский</c:v>
                </c:pt>
                <c:pt idx="12">
                  <c:v>Буинский</c:v>
                </c:pt>
                <c:pt idx="13">
                  <c:v>Бавлинский</c:v>
                </c:pt>
                <c:pt idx="14">
                  <c:v>Высокогорский</c:v>
                </c:pt>
              </c:strCache>
            </c:strRef>
          </c:cat>
          <c:val>
            <c:numRef>
              <c:f>Лист1!$C$18:$C$32</c:f>
              <c:numCache>
                <c:formatCode>General</c:formatCode>
                <c:ptCount val="15"/>
                <c:pt idx="0">
                  <c:v>128.94</c:v>
                </c:pt>
                <c:pt idx="1">
                  <c:v>124.6</c:v>
                </c:pt>
                <c:pt idx="2">
                  <c:v>100.33</c:v>
                </c:pt>
                <c:pt idx="3">
                  <c:v>87.11</c:v>
                </c:pt>
                <c:pt idx="4">
                  <c:v>82.5</c:v>
                </c:pt>
                <c:pt idx="5">
                  <c:v>77.599999999999994</c:v>
                </c:pt>
                <c:pt idx="6">
                  <c:v>77.2</c:v>
                </c:pt>
                <c:pt idx="7">
                  <c:v>73.400000000000006</c:v>
                </c:pt>
                <c:pt idx="8">
                  <c:v>60.9</c:v>
                </c:pt>
                <c:pt idx="9">
                  <c:v>58.5</c:v>
                </c:pt>
                <c:pt idx="10">
                  <c:v>55.92</c:v>
                </c:pt>
                <c:pt idx="11">
                  <c:v>51.58</c:v>
                </c:pt>
                <c:pt idx="12">
                  <c:v>48.290000000000013</c:v>
                </c:pt>
                <c:pt idx="13">
                  <c:v>37.1</c:v>
                </c:pt>
                <c:pt idx="14">
                  <c:v>31.939999999999987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463104"/>
        <c:axId val="92464640"/>
      </c:barChart>
      <c:catAx>
        <c:axId val="92463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464640"/>
        <c:crosses val="autoZero"/>
        <c:auto val="1"/>
        <c:lblAlgn val="ctr"/>
        <c:lblOffset val="100"/>
        <c:noMultiLvlLbl val="0"/>
      </c:catAx>
      <c:valAx>
        <c:axId val="92464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46310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1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Лист1!$B$36:$B$57</c:f>
              <c:strCache>
                <c:ptCount val="22"/>
                <c:pt idx="0">
                  <c:v>Кайбицкий</c:v>
                </c:pt>
                <c:pt idx="1">
                  <c:v>Алексеевский</c:v>
                </c:pt>
                <c:pt idx="2">
                  <c:v>Аксубаевский</c:v>
                </c:pt>
                <c:pt idx="3">
                  <c:v>Дрожжановский</c:v>
                </c:pt>
                <c:pt idx="4">
                  <c:v>Спасский</c:v>
                </c:pt>
                <c:pt idx="5">
                  <c:v>Алькеевский</c:v>
                </c:pt>
                <c:pt idx="6">
                  <c:v>Тюлячинский</c:v>
                </c:pt>
                <c:pt idx="7">
                  <c:v>Мензелинский</c:v>
                </c:pt>
                <c:pt idx="8">
                  <c:v>Черемшанский</c:v>
                </c:pt>
                <c:pt idx="9">
                  <c:v>Ютазинский</c:v>
                </c:pt>
                <c:pt idx="10">
                  <c:v>Муслюмовский</c:v>
                </c:pt>
                <c:pt idx="11">
                  <c:v>Верхнеуслонский</c:v>
                </c:pt>
                <c:pt idx="12">
                  <c:v>Пестречинский</c:v>
                </c:pt>
                <c:pt idx="13">
                  <c:v>Апастовский</c:v>
                </c:pt>
                <c:pt idx="14">
                  <c:v>Новошешминский</c:v>
                </c:pt>
                <c:pt idx="15">
                  <c:v>Тетюшский</c:v>
                </c:pt>
                <c:pt idx="16">
                  <c:v>Камскоустьинский</c:v>
                </c:pt>
                <c:pt idx="17">
                  <c:v>Актанышский</c:v>
                </c:pt>
                <c:pt idx="18">
                  <c:v>Атнинский</c:v>
                </c:pt>
                <c:pt idx="19">
                  <c:v>Тукаевский</c:v>
                </c:pt>
                <c:pt idx="20">
                  <c:v>Рыбнослободский</c:v>
                </c:pt>
                <c:pt idx="21">
                  <c:v>Менделеевский</c:v>
                </c:pt>
              </c:strCache>
            </c:strRef>
          </c:cat>
          <c:val>
            <c:numRef>
              <c:f>Лист1!$C$36:$C$57</c:f>
              <c:numCache>
                <c:formatCode>General</c:formatCode>
                <c:ptCount val="22"/>
                <c:pt idx="0">
                  <c:v>93.2</c:v>
                </c:pt>
                <c:pt idx="1">
                  <c:v>77.2</c:v>
                </c:pt>
                <c:pt idx="2">
                  <c:v>74</c:v>
                </c:pt>
                <c:pt idx="3">
                  <c:v>68.45</c:v>
                </c:pt>
                <c:pt idx="4">
                  <c:v>59.1</c:v>
                </c:pt>
                <c:pt idx="5">
                  <c:v>53.45</c:v>
                </c:pt>
                <c:pt idx="6">
                  <c:v>51.7</c:v>
                </c:pt>
                <c:pt idx="7">
                  <c:v>51.5</c:v>
                </c:pt>
                <c:pt idx="8">
                  <c:v>49.8</c:v>
                </c:pt>
                <c:pt idx="9">
                  <c:v>49</c:v>
                </c:pt>
                <c:pt idx="10">
                  <c:v>48.5</c:v>
                </c:pt>
                <c:pt idx="11">
                  <c:v>46.7</c:v>
                </c:pt>
                <c:pt idx="12">
                  <c:v>46.4</c:v>
                </c:pt>
                <c:pt idx="13">
                  <c:v>45</c:v>
                </c:pt>
                <c:pt idx="14">
                  <c:v>44.9</c:v>
                </c:pt>
                <c:pt idx="15">
                  <c:v>42.97</c:v>
                </c:pt>
                <c:pt idx="16">
                  <c:v>41.05</c:v>
                </c:pt>
                <c:pt idx="17">
                  <c:v>37.020000000000003</c:v>
                </c:pt>
                <c:pt idx="18">
                  <c:v>35.700000000000003</c:v>
                </c:pt>
                <c:pt idx="19">
                  <c:v>33.9</c:v>
                </c:pt>
                <c:pt idx="20">
                  <c:v>31.88</c:v>
                </c:pt>
                <c:pt idx="21">
                  <c:v>21.69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790144"/>
        <c:axId val="92796032"/>
      </c:barChart>
      <c:catAx>
        <c:axId val="927901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796032"/>
        <c:crosses val="autoZero"/>
        <c:auto val="1"/>
        <c:lblAlgn val="ctr"/>
        <c:lblOffset val="100"/>
        <c:noMultiLvlLbl val="0"/>
      </c:catAx>
      <c:valAx>
        <c:axId val="9279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79014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0.14426</cdr:x>
      <cdr:y>0.1218</cdr:y>
    </cdr:from>
    <cdr:to>
      <cdr:x>0.60336</cdr:x>
      <cdr:y>0.23842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5049" y="333728"/>
          <a:ext cx="2052776" cy="3195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2"/>
              </a:solidFill>
            </a:rPr>
            <a:t>Обучающиеся </a:t>
          </a:r>
          <a:r>
            <a:rPr lang="en-US" sz="1400" b="1" dirty="0">
              <a:solidFill>
                <a:schemeClr val="tx2"/>
              </a:solidFill>
            </a:rPr>
            <a:t>I </a:t>
          </a:r>
          <a:r>
            <a:rPr lang="ru-RU" sz="1400" b="1" dirty="0">
              <a:solidFill>
                <a:schemeClr val="tx2"/>
              </a:solidFill>
            </a:rPr>
            <a:t>группы здоровья,%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3713"/>
          </a:xfrm>
          <a:prstGeom prst="rect">
            <a:avLst/>
          </a:prstGeom>
        </p:spPr>
        <p:txBody>
          <a:bodyPr vert="horz" lIns="91420" tIns="45711" rIns="91420" bIns="45711" rtlCol="0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4813" cy="493713"/>
          </a:xfrm>
          <a:prstGeom prst="rect">
            <a:avLst/>
          </a:prstGeom>
        </p:spPr>
        <p:txBody>
          <a:bodyPr vert="horz" lIns="91420" tIns="45711" rIns="91420" bIns="45711" rtlCol="0"/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6A394D3-A154-4D75-87DE-46C5E68ADAF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3225" cy="493713"/>
          </a:xfrm>
          <a:prstGeom prst="rect">
            <a:avLst/>
          </a:prstGeom>
        </p:spPr>
        <p:txBody>
          <a:bodyPr vert="horz" lIns="91420" tIns="45711" rIns="91420" bIns="45711" rtlCol="0" anchor="b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275" y="9378950"/>
            <a:ext cx="2944813" cy="493713"/>
          </a:xfrm>
          <a:prstGeom prst="rect">
            <a:avLst/>
          </a:prstGeom>
        </p:spPr>
        <p:txBody>
          <a:bodyPr vert="horz" lIns="91420" tIns="45711" rIns="91420" bIns="45711" rtlCol="0" anchor="b"/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11AE6F0-748A-47E5-A7E0-897BEFA80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201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289" tIns="46145" rIns="92289" bIns="46145" numCol="1" anchor="t" anchorCtr="0" compatLnSpc="1">
            <a:prstTxWarp prst="textNoShape">
              <a:avLst/>
            </a:prstTxWarp>
          </a:bodyPr>
          <a:lstStyle>
            <a:lvl1pPr defTabSz="923726">
              <a:defRPr sz="12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289" tIns="46145" rIns="92289" bIns="46145" numCol="1" anchor="t" anchorCtr="0" compatLnSpc="1">
            <a:prstTxWarp prst="textNoShape">
              <a:avLst/>
            </a:prstTxWarp>
          </a:bodyPr>
          <a:lstStyle>
            <a:lvl1pPr algn="r" defTabSz="923726">
              <a:defRPr sz="12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DC8F780B-F427-4903-B8B8-B124CF214241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155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2950"/>
            <a:ext cx="4935537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18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289" tIns="46145" rIns="92289" bIns="46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3225" cy="4937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289" tIns="46145" rIns="92289" bIns="46145" numCol="1" anchor="b" anchorCtr="0" compatLnSpc="1">
            <a:prstTxWarp prst="textNoShape">
              <a:avLst/>
            </a:prstTxWarp>
          </a:bodyPr>
          <a:lstStyle>
            <a:lvl1pPr defTabSz="923726">
              <a:defRPr sz="12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289" tIns="46145" rIns="92289" bIns="46145" numCol="1" anchor="b" anchorCtr="0" compatLnSpc="1">
            <a:prstTxWarp prst="textNoShape">
              <a:avLst/>
            </a:prstTxWarp>
          </a:bodyPr>
          <a:lstStyle>
            <a:lvl1pPr algn="r" defTabSz="923726">
              <a:defRPr sz="12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036BB7D-2AD3-42C8-926A-08DA1782A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6757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BE661003-59C3-471E-8CD1-8C70FD4CC717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7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6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56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F7EB86C1-DA93-4282-9EF3-73EA63CA63DF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44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5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5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89BCEB03-2FE1-4915-AFF4-E1D43101F22D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49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6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6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B1E6F721-CE5B-47BB-A1F8-AA67B99B4C59}" type="slidenum">
              <a:rPr lang="ru-RU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50</a:t>
            </a:fld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7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7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F298CFFC-AB60-468F-BCE4-E1A5583E8E8A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8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7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57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3B90FEEB-9FA4-43C8-B0AE-4B4ECB042429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9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8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58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09BA24CD-7F95-418C-B37E-84D79BA79A70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13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9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59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6798BD39-4687-4887-98EA-56102622E678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15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0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0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F9AABD25-68A4-4629-AF57-101EC50C8DF4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16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1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1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391BA7B5-28FB-4D59-AB58-A3AEEBEF4EA7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17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2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2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791B48FE-0DBA-41CF-A543-34038D8380F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20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3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3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marL="742950" indent="-28575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marL="11430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marL="16002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marL="2057400" indent="-228600" defTabSz="922338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defRPr/>
            </a:pPr>
            <a:fld id="{C53F4DB0-131C-4090-AD46-65CA70A03F9F}" type="slidenum">
              <a:rPr lang="ru-RU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33</a:t>
            </a:fld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4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solidFill>
            <a:srgbClr val="FFFFFF"/>
          </a:solidFill>
          <a:ln/>
        </p:spPr>
      </p:sp>
      <p:sp>
        <p:nvSpPr>
          <p:cNvPr id="1648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689475"/>
            <a:ext cx="5438775" cy="4445000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A51972F-6671-486B-A2A4-122D6B806F6F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1754D2F-0268-4CE1-B778-0C4EB374B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8CAEAB3-F915-441C-9024-5D808F1A3AF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E92BFE8-BC56-486F-B427-66AF734A9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ADEA492-5DFF-4E90-8464-2F37D766646E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8DC64D1-52FE-4B94-B7E8-058252FB1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FA27E56-BD94-4299-ADC5-93238BFA9E9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B591560-897C-4DBD-BA99-8FF268930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46DFD86-1B02-45F1-936D-58B5B670932A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73EBD69-F2B3-4CA7-BDC2-A880D77E2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0DE9E31-8AEE-45E8-B745-9F90FB9CBAF3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AC52F8E-D165-4A6F-AEFB-FC115AD54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8DEE720-F648-4BA7-8419-6545F7930EF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ADE4D11-70D0-4946-A98F-373D3BB41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ECBC47A-7533-45CD-915C-5E88641C9B35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74FCA67-DED4-44E6-A130-47368B66A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B9FA6D4-C02C-4B38-A225-1E2877F27B0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8CFD2FC-5BEF-43CA-8E58-B7C73DB16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0B807D2-91F2-4404-8854-21C6AF206E2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B169D5E-9069-4AED-8D7E-61E601A4E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50ED89A-68AB-45F4-ABBC-57D76E85EE61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67CC831-E29B-4EAC-909A-9FAC90B11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BE5C2A7-E66B-4C44-BD24-E5A86F27F0F5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D0600B6-078F-42B5-A43A-E425A0F69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07E590D-D66A-4F80-B630-35410C2C134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D2946E2-9C9D-4A61-9F64-D84384EF9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592300E-24D1-459E-8C18-83966932F7C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3E53414-1C27-4513-AD8D-880C95AD6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AC54161-82F6-4198-B1CD-2207C147543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44180D9-94DD-4A7C-B6DF-9E0F8C562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AAB2FAA-13F7-4260-B02A-809D876D293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D2F7ADE-9596-4254-AA63-8FEFF9F3C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6AE6EE2-A927-4A05-BB08-0C3579D2248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2A2FF0E-768D-4ECD-A7B1-4FD09205C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3605BD4-9642-4013-A1D2-D708EA727988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F0C5CD1-208B-466D-9473-3699323DC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D1A78B7-F4C1-442A-B89B-F677AEF35569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5A6D762-DD1E-466E-81AF-55B945469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69090C3-563C-459B-8BD9-B824A32B085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CE171DA-B331-4BB7-8D81-9B16C90A8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DFACD75-C4DE-4CDA-94BC-915B2E0E55BE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C9AE4EB-4D94-451D-AA53-F4EAB72F8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4AFC2C4-50D9-45FA-BDB2-080FE3EAF9A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2119554-6E1E-49A2-9988-77F0F2FA7A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DA4A2CE-550F-40E2-A08F-15892F13EFC2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8E8A4EE-7C01-46DE-A790-EF46B4B35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2F3574E-FB87-4947-BBCD-2639716E7D2B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0387D9A-C4DD-49D6-A810-310557144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58607BB-8A66-47C9-9E3F-44970802F9EA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B73CBB5-9685-418B-8B07-E9BFEB5F3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4C172C0-0226-4097-8EFF-9E528F5CC253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31E9D16-1FA0-44B1-856A-0A242992C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07B99B2-6035-4CEB-B3CF-AAC4FC139BD2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D81F637-7B95-4AB8-BC59-EFEEB206F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05CF5D99-8187-4DFE-AF06-DE36529A88B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B8BFF588-AFFE-48A6-8155-59C7A96D4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34BF5AC4-A7BB-4DAD-B54F-F4C99F4E6EB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1646512B-8A8C-4391-ACC0-C7A456CB4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F33E3761-F3FC-44D0-BA98-1789857BAF39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1AC5CF1E-DCB0-40E1-A8F6-FE52DBF85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D6FDD43F-8E48-4D64-ACDB-3A10AB0E6146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A736A90-ACCB-4165-B2CA-24B0447B2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47837B3-81B8-4596-A178-9786C8B0850D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F7B914DD-DCDC-4F9D-9F1C-209CCA60C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71EE506C-5ACC-4DFB-96C0-D20852C4958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AF6C9EE9-4D0F-40EA-9A16-20EA21CE3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3C6EF93-D3AF-4165-9B06-47E62D916071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BA7D250-A20D-4297-877D-28E27A8AE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90EECB8-1E91-40CD-B8E4-ADF582BB6E6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BD172D07-3BA8-4A2F-906D-F74E6426C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59D55D7-96B4-468F-9CC6-A7E1A5026EEE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65EC8319-2930-42B2-A433-05B3266C5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D01E8AA0-AF21-49CC-BE2E-C431D3A607ED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350B74D1-11A9-4729-9B8A-E00B2E0E8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2A3C5F76-6867-4F1A-9828-A5DB9371790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E8984E18-7491-4DE1-867C-FE5972908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C099EC7B-E6D8-4350-9124-151B61F16039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</a:defRPr>
            </a:lvl1pPr>
          </a:lstStyle>
          <a:p>
            <a:pPr>
              <a:defRPr/>
            </a:pPr>
            <a:fld id="{6379770E-AD21-4F87-B908-78AF4B16B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F099565-A9C6-4F86-8591-6D5F3E3C133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3E71782-2374-431E-B320-8946CE54C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D48E40-E023-4E10-9E63-9C6A7FE9699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D9AA42F-57D7-4F30-B666-34109560C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CB63DC9-7349-4DDD-8D60-337C272AFDB8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DBC2DA1-F2FA-476C-A33C-C96C73AE1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911FF3-2F50-4F01-ABEA-D5FA9F516F4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42D061D-00BA-4BB6-8010-773F066D0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10F54EA-4C49-417D-80A4-8859EB8176A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30479E-A819-4316-8FC8-5FA9F038D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FAA8A52-104B-4538-AA2E-DECD7C895DBA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B797FEA-B86C-41CC-81C9-AEE03B87A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6D2E947-EFBF-4E86-978D-C18382CF19F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11F54C5-0E22-4A62-AA0B-CAD927695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2CB7C4C-2237-44E2-BF18-3D1C521F8274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BD7B905-DD74-4D5B-B110-ABFA3797D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5D4CA6F-C8F8-4283-8C8F-CCA948352F69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A2CD0DD-76E6-47F3-A45B-ED90C73FE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F7D06DF-A1B1-4C1E-A7A9-E34D21430625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F05505C-88F1-455F-BDE6-F46054929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A50279-8D47-4F50-8FE6-FA7F547D6BD5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2D86D89-0C29-4E2D-9894-988E8256E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5070CBB-9555-4005-8C7F-2106680F0553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500D64B-5741-4C79-A83D-A03EDAA5C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3FC21EDA-4E84-4B11-B11C-9BDFAE21584C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7948D687-3DB3-4234-8C56-ABF066176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5004DE33-E80F-4380-838E-DB807054640D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8DD470BA-EC0C-4753-B8F1-574BD9761D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37F13B57-AC82-4C0B-82B6-FB594D78F55F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FBBFB554-5893-4730-BBF8-4769F79C07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A1814B18-D8AC-40A3-9ADD-866ED54D194D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42589406-FF4B-4260-8B31-9FD85F797C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737DA10-1270-4610-B1C8-D27869D71B3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3B938C0-BAE5-440A-8ADD-E0FC718D4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696D6AB2-E4EE-4157-81AD-A3E70E842981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5D0C54FC-99D6-4D7C-B438-E4BD9EC17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3F259B32-BCB6-48B7-9828-567B7F9A4F33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E25BDC8C-F06A-45C5-B4D2-D228CE296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52002ED1-7568-4EA6-B3C8-D146F92F7EB0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71DAC803-30A4-4C82-BC87-B4ADD5416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018D793A-D74E-42DC-9B5A-94E95464862A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0E54FC26-9125-4BD6-B583-73211555AF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25F14ED1-EE55-49EE-B1FF-4D4BEC5CC776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C60792EF-ABDC-438B-8B5F-26264E817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191FBE0D-CF65-45BF-BCD5-395EDD9F287A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584A3897-7B68-4A24-AF7F-9D0922042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5C541D7C-BB34-41D3-8F70-4040E28D44A2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A36D5A40-6049-4A71-A557-80E9BD2C1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C9F1CEB3-6928-46E3-B7B7-77470A2B3CA4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0F3DAF23-0E91-45A2-B680-DF6515C75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146EA599-3406-480C-A1E3-00A7EF0D5516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01454D30-5981-4757-9205-4D03DF2083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45412533-6AC7-4CE6-B9E1-3BE4FD1AE16D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3185E09C-9E71-4EBC-B91D-4EF2427B7E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1633C45-5643-4761-AE42-3756FFF058F1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79594CE-A5F6-40D3-ABDF-858AFDDF0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E0217CF2-C6DB-433C-9B3A-9DCC170D5840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4968F578-841B-4D5A-BAD8-A1E29A892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C88DF1E1-A6F3-4DE7-8CC3-FAD1D4DD8CEF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7AE539B3-B736-4959-BA44-19A91045A3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5132D15D-80A3-412E-BFF1-A8E8CC873DDB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0FAA1C5B-7523-4164-B575-4AB26B714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139A100F-5F6F-4E3B-8602-71E98E81B355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icrosoft YaHei" pitchFamily="34" charset="-122"/>
              </a:defRPr>
            </a:lvl1pPr>
          </a:lstStyle>
          <a:p>
            <a:pPr>
              <a:defRPr/>
            </a:pPr>
            <a:fld id="{756E8974-E920-4256-843E-3C7EF28CA2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844"/>
            <a:ext cx="7772400" cy="147062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7127"/>
            <a:ext cx="6400800" cy="175205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2D0830C-14C1-48F8-9678-2158315C8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11541EB2-3CD2-49D0-AF98-60518D711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656"/>
            <a:ext cx="7772400" cy="13605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7402"/>
            <a:ext cx="7772400" cy="1500254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59508E8-ABA0-45F5-894A-781CFD146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599706"/>
            <a:ext cx="4037013" cy="49937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599706"/>
            <a:ext cx="4038600" cy="49937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29246EB-0517-4676-801F-218512374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5092"/>
            <a:ext cx="8229600" cy="114264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4113"/>
            <a:ext cx="4040188" cy="64115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5262"/>
            <a:ext cx="4040188" cy="3950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4113"/>
            <a:ext cx="4041775" cy="64115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5262"/>
            <a:ext cx="4041775" cy="3950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78D913B1-3939-4B85-8FCF-037E65FAC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D57D03D5-58A0-4F89-83D7-4FC893250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88F010C-E211-4433-926C-D108B758906D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2A055C5-37E3-4699-8C8E-6D9B04032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4D0F41BD-E9F0-4189-8A04-802454065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2974"/>
            <a:ext cx="3008313" cy="1161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2973"/>
            <a:ext cx="5111750" cy="58528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4657"/>
            <a:ext cx="3008313" cy="46912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4005AC42-C89F-4E09-B997-6779BFEEC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1235"/>
            <a:ext cx="5486400" cy="56709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3644"/>
            <a:ext cx="5486400" cy="41135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8345"/>
            <a:ext cx="5486400" cy="80408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FF09D1CC-673C-4A5B-95D9-28C069390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74147191-966F-41A3-9EE5-733BAC2E8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2" y="-110033"/>
            <a:ext cx="2055813" cy="670353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110033"/>
            <a:ext cx="6019800" cy="67035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latin typeface="Arial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7E6E106A-0211-45F2-B314-B14029C6F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91CE6960-EB22-4729-A471-C2071B5DF65D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7A4FBF60-B60B-41C6-B5A2-8D7DFF99F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1C817989-6347-4CB6-B18A-0F8C8AC14B8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F07BC983-7C0E-4971-8C2A-F163DE8C1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A887845F-7C5C-4A2C-A845-C237723E12B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684E5961-E748-49BA-9144-5ADAB71FF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DE625BC8-66CD-4899-A797-B0250C83C7DB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57C5081A-E346-412C-8706-261EC975B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3F955C36-5F9E-4897-BCBC-82A015EDDDD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5139409E-4704-40D0-B409-A717E31A1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190B0A4-B246-4199-BB33-B7326A56BAFC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B593299-9848-44DC-9162-5C345E17F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B4A23882-1CBD-4216-B675-3AC21AB99F06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B0AD98BB-9998-467B-BE24-D912C08CF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D3BEBFF5-3E3F-48C1-87DF-6683EA19671F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F16DA084-AA60-423D-A2E2-986912DC0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74187C59-221F-4DDF-87BF-53C638800141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7EACF247-D8AE-41A1-8521-4A4A50A78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E4B035D3-394A-45E5-840B-AC9FE867529E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7D233191-35B7-46F4-9F48-F3FB53B89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EE2A89D1-9E23-4AD0-B63C-B6721D232C39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57A43133-3706-4129-BEE3-816234623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BD6E6158-3CBC-4197-8188-7D60474C7FF7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icrosoft YaHei" pitchFamily="34" charset="-122"/>
                <a:cs typeface="Arial" charset="0"/>
              </a:defRPr>
            </a:lvl1pPr>
          </a:lstStyle>
          <a:p>
            <a:pPr>
              <a:defRPr/>
            </a:pPr>
            <a:fld id="{D0BC09AA-B398-4F8E-AFA2-B2B01B5F1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B5AD6367-E008-4D14-A1B6-FE14EF5A190F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705BDBEF-3A35-447E-B014-2C864CB0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46" r:id="rId1"/>
    <p:sldLayoutId id="2147486847" r:id="rId2"/>
    <p:sldLayoutId id="2147486848" r:id="rId3"/>
    <p:sldLayoutId id="2147486849" r:id="rId4"/>
    <p:sldLayoutId id="2147486850" r:id="rId5"/>
    <p:sldLayoutId id="2147486851" r:id="rId6"/>
    <p:sldLayoutId id="2147486852" r:id="rId7"/>
    <p:sldLayoutId id="2147486853" r:id="rId8"/>
    <p:sldLayoutId id="2147486854" r:id="rId9"/>
    <p:sldLayoutId id="2147486855" r:id="rId10"/>
    <p:sldLayoutId id="21474868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2055D501-6331-45F5-9617-FC62673FCDDA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2798A458-2738-4440-8744-4490511B6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57" r:id="rId1"/>
    <p:sldLayoutId id="2147486858" r:id="rId2"/>
    <p:sldLayoutId id="2147486859" r:id="rId3"/>
    <p:sldLayoutId id="2147486860" r:id="rId4"/>
    <p:sldLayoutId id="2147486861" r:id="rId5"/>
    <p:sldLayoutId id="2147486862" r:id="rId6"/>
    <p:sldLayoutId id="2147486863" r:id="rId7"/>
    <p:sldLayoutId id="2147486864" r:id="rId8"/>
    <p:sldLayoutId id="2147486865" r:id="rId9"/>
    <p:sldLayoutId id="2147486866" r:id="rId10"/>
    <p:sldLayoutId id="21474868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C8BC7F60-F8CA-41D1-8E3D-1C13AAAE0748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63CBDC4F-CAC1-403A-8866-CF1C79B69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68" r:id="rId1"/>
    <p:sldLayoutId id="2147486869" r:id="rId2"/>
    <p:sldLayoutId id="2147486870" r:id="rId3"/>
    <p:sldLayoutId id="2147486871" r:id="rId4"/>
    <p:sldLayoutId id="2147486872" r:id="rId5"/>
    <p:sldLayoutId id="2147486873" r:id="rId6"/>
    <p:sldLayoutId id="2147486874" r:id="rId7"/>
    <p:sldLayoutId id="2147486875" r:id="rId8"/>
    <p:sldLayoutId id="2147486876" r:id="rId9"/>
    <p:sldLayoutId id="2147486877" r:id="rId10"/>
    <p:sldLayoutId id="21474868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89EF5F77-9629-499C-A87B-5C3E100EE881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BEF099D7-5B36-49C8-ADCE-19398166A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79" r:id="rId1"/>
    <p:sldLayoutId id="2147486880" r:id="rId2"/>
    <p:sldLayoutId id="2147486881" r:id="rId3"/>
    <p:sldLayoutId id="2147486882" r:id="rId4"/>
    <p:sldLayoutId id="2147486883" r:id="rId5"/>
    <p:sldLayoutId id="2147486884" r:id="rId6"/>
    <p:sldLayoutId id="2147486885" r:id="rId7"/>
    <p:sldLayoutId id="2147486886" r:id="rId8"/>
    <p:sldLayoutId id="2147486887" r:id="rId9"/>
    <p:sldLayoutId id="2147486888" r:id="rId10"/>
    <p:sldLayoutId id="21474868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479B169F-1391-4BEB-A339-C8CE28D57F10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3198BBEB-337B-4816-A253-E1BC048FC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90" r:id="rId1"/>
    <p:sldLayoutId id="2147486891" r:id="rId2"/>
    <p:sldLayoutId id="2147486892" r:id="rId3"/>
    <p:sldLayoutId id="2147486893" r:id="rId4"/>
    <p:sldLayoutId id="2147486894" r:id="rId5"/>
    <p:sldLayoutId id="2147486895" r:id="rId6"/>
    <p:sldLayoutId id="2147486896" r:id="rId7"/>
    <p:sldLayoutId id="2147486897" r:id="rId8"/>
    <p:sldLayoutId id="2147486898" r:id="rId9"/>
    <p:sldLayoutId id="2147486899" r:id="rId10"/>
    <p:sldLayoutId id="21474869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CA9ED8-81C7-45CA-A04A-2E54CA40563E}" type="datetime1">
              <a:rPr lang="en-US"/>
              <a:pPr>
                <a:defRPr/>
              </a:pPr>
              <a:t>9/13/2016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D2BAB03-0124-4CEB-BA42-CC7744EA14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01" r:id="rId1"/>
    <p:sldLayoutId id="2147486902" r:id="rId2"/>
    <p:sldLayoutId id="2147486903" r:id="rId3"/>
    <p:sldLayoutId id="2147486904" r:id="rId4"/>
    <p:sldLayoutId id="2147486905" r:id="rId5"/>
    <p:sldLayoutId id="2147486906" r:id="rId6"/>
    <p:sldLayoutId id="2147486907" r:id="rId7"/>
    <p:sldLayoutId id="2147486908" r:id="rId8"/>
    <p:sldLayoutId id="2147486909" r:id="rId9"/>
    <p:sldLayoutId id="2147486910" r:id="rId10"/>
    <p:sldLayoutId id="2147486911" r:id="rId11"/>
    <p:sldLayoutId id="2147486912" r:id="rId12"/>
    <p:sldLayoutId id="2147486913" r:id="rId13"/>
    <p:sldLayoutId id="2147486914" r:id="rId14"/>
    <p:sldLayoutId id="2147486915" r:id="rId15"/>
    <p:sldLayoutId id="2147486916" r:id="rId16"/>
    <p:sldLayoutId id="2147486917" r:id="rId17"/>
    <p:sldLayoutId id="2147486918" r:id="rId18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109538"/>
            <a:ext cx="8228013" cy="1909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992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88088"/>
            <a:ext cx="2132013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SzPct val="100000"/>
              <a:defRPr>
                <a:solidFill>
                  <a:srgbClr val="000000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3124200" y="6291263"/>
            <a:ext cx="2895600" cy="4905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defTabSz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mtClean="0">
              <a:solidFill>
                <a:srgbClr val="FFFFFF"/>
              </a:solidFill>
              <a:latin typeface="Calibri" pitchFamily="34" charset="0"/>
              <a:ea typeface="Microsoft YaHei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88088"/>
            <a:ext cx="2132013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SzPct val="100000"/>
              <a:defRPr>
                <a:solidFill>
                  <a:srgbClr val="000000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578C37B-EDE9-4976-94C5-5132B861D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19" r:id="rId1"/>
    <p:sldLayoutId id="2147486920" r:id="rId2"/>
    <p:sldLayoutId id="2147486921" r:id="rId3"/>
    <p:sldLayoutId id="2147486922" r:id="rId4"/>
    <p:sldLayoutId id="2147486923" r:id="rId5"/>
    <p:sldLayoutId id="2147486924" r:id="rId6"/>
    <p:sldLayoutId id="2147486925" r:id="rId7"/>
    <p:sldLayoutId id="2147486926" r:id="rId8"/>
    <p:sldLayoutId id="2147486927" r:id="rId9"/>
    <p:sldLayoutId id="2147486928" r:id="rId10"/>
    <p:sldLayoutId id="214748692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3A1242F6-6BB2-4C0F-9F78-0C92422A6BEA}" type="datetimeFigureOut">
              <a:rPr lang="ru-RU"/>
              <a:pPr>
                <a:defRPr/>
              </a:pPr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9E8189D9-32FD-483D-9C63-C861E3E0F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30" r:id="rId1"/>
    <p:sldLayoutId id="2147486931" r:id="rId2"/>
    <p:sldLayoutId id="2147486932" r:id="rId3"/>
    <p:sldLayoutId id="2147486933" r:id="rId4"/>
    <p:sldLayoutId id="2147486934" r:id="rId5"/>
    <p:sldLayoutId id="2147486935" r:id="rId6"/>
    <p:sldLayoutId id="2147486936" r:id="rId7"/>
    <p:sldLayoutId id="2147486937" r:id="rId8"/>
    <p:sldLayoutId id="2147486938" r:id="rId9"/>
    <p:sldLayoutId id="2147486939" r:id="rId10"/>
    <p:sldLayoutId id="21474869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_____Microsoft_Excel_97-20031.xls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46.png"/><Relationship Id="rId4" Type="http://schemas.openxmlformats.org/officeDocument/2006/relationships/oleObject" Target="../embeddings/_____Microsoft_Excel_97-20033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png"/><Relationship Id="rId5" Type="http://schemas.openxmlformats.org/officeDocument/2006/relationships/image" Target="../media/image47.png"/><Relationship Id="rId4" Type="http://schemas.openxmlformats.org/officeDocument/2006/relationships/oleObject" Target="../embeddings/_____Microsoft_Excel_97-20034.xls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Excel_97-20032.xls"/><Relationship Id="rId5" Type="http://schemas.openxmlformats.org/officeDocument/2006/relationships/oleObject" Target="../embeddings/oleObject2.bin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4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File:Coat of Arms of Tatarstan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1925" y="182563"/>
            <a:ext cx="10858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Подзаголовок 4"/>
          <p:cNvSpPr>
            <a:spLocks noGrp="1"/>
          </p:cNvSpPr>
          <p:nvPr>
            <p:ph type="subTitle" idx="1"/>
          </p:nvPr>
        </p:nvSpPr>
        <p:spPr>
          <a:xfrm flipV="1">
            <a:off x="2195513" y="6408738"/>
            <a:ext cx="5432425" cy="573087"/>
          </a:xfrm>
        </p:spPr>
        <p:txBody>
          <a:bodyPr/>
          <a:lstStyle/>
          <a:p>
            <a:pPr eaLnBrk="1" hangingPunct="1"/>
            <a:r>
              <a:rPr lang="ru-RU" altLang="ru-RU" sz="2000" b="1" smtClean="0">
                <a:solidFill>
                  <a:schemeClr val="tx1"/>
                </a:solidFill>
              </a:rPr>
              <a:t> .</a:t>
            </a:r>
          </a:p>
          <a:p>
            <a:pPr eaLnBrk="1" hangingPunct="1"/>
            <a:endParaRPr lang="ru-RU" altLang="ru-RU" sz="2000" b="1" smtClean="0">
              <a:solidFill>
                <a:schemeClr val="tx1"/>
              </a:solidFill>
            </a:endParaRPr>
          </a:p>
        </p:txBody>
      </p:sp>
      <p:pic>
        <p:nvPicPr>
          <p:cNvPr id="106500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84925"/>
            <a:ext cx="93583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Прямоугольник 2"/>
          <p:cNvSpPr>
            <a:spLocks noChangeArrowheads="1"/>
          </p:cNvSpPr>
          <p:nvPr/>
        </p:nvSpPr>
        <p:spPr bwMode="auto">
          <a:xfrm>
            <a:off x="4140200" y="4149725"/>
            <a:ext cx="48244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</a:rPr>
              <a:t>Ж.В.Соркина,</a:t>
            </a:r>
          </a:p>
          <a:p>
            <a:r>
              <a:rPr lang="ru-RU" b="1">
                <a:solidFill>
                  <a:srgbClr val="002060"/>
                </a:solidFill>
              </a:rPr>
              <a:t>ведущий советник сектора</a:t>
            </a:r>
          </a:p>
          <a:p>
            <a:r>
              <a:rPr lang="ru-RU" b="1">
                <a:solidFill>
                  <a:srgbClr val="002060"/>
                </a:solidFill>
              </a:rPr>
              <a:t>реализации программ внеурочной </a:t>
            </a:r>
          </a:p>
          <a:p>
            <a:r>
              <a:rPr lang="ru-RU" b="1">
                <a:solidFill>
                  <a:srgbClr val="002060"/>
                </a:solidFill>
              </a:rPr>
              <a:t>и здоровьесберегающей деятельности </a:t>
            </a:r>
          </a:p>
          <a:p>
            <a:endParaRPr lang="ru-RU" b="1"/>
          </a:p>
        </p:txBody>
      </p:sp>
      <p:sp>
        <p:nvSpPr>
          <p:cNvPr id="106502" name="Прямоугольник 3"/>
          <p:cNvSpPr>
            <a:spLocks noChangeArrowheads="1"/>
          </p:cNvSpPr>
          <p:nvPr/>
        </p:nvSpPr>
        <p:spPr bwMode="auto">
          <a:xfrm>
            <a:off x="806450" y="1916113"/>
            <a:ext cx="741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</a:rPr>
              <a:t>«</a:t>
            </a:r>
            <a:r>
              <a:rPr lang="ru-RU" sz="2400" b="1">
                <a:solidFill>
                  <a:srgbClr val="002060"/>
                </a:solidFill>
              </a:rPr>
              <a:t>Здоровьесберегающая и спортивно-массовая деятельность общеобразовательных организаций: итоги, перспективы развития</a:t>
            </a:r>
            <a:r>
              <a:rPr lang="ru-RU" sz="2400" b="1">
                <a:solidFill>
                  <a:schemeClr val="tx2"/>
                </a:solidFill>
              </a:rPr>
              <a:t>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925"/>
            <a:ext cx="1401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3"/>
          <p:cNvSpPr>
            <a:spLocks noGrp="1"/>
          </p:cNvSpPr>
          <p:nvPr>
            <p:ph idx="1"/>
          </p:nvPr>
        </p:nvSpPr>
        <p:spPr>
          <a:xfrm>
            <a:off x="728663" y="696913"/>
            <a:ext cx="8251825" cy="60150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sz="1600" b="1" smtClean="0"/>
              <a:t> </a:t>
            </a:r>
          </a:p>
          <a:p>
            <a:pPr marL="0" indent="0">
              <a:buFont typeface="Arial" charset="0"/>
              <a:buNone/>
            </a:pPr>
            <a:r>
              <a:rPr lang="en-US" altLang="ru-RU" sz="1600" b="1" smtClean="0"/>
              <a:t>- </a:t>
            </a:r>
            <a:r>
              <a:rPr lang="ru-RU" altLang="ru-RU" sz="1600" b="1" smtClean="0">
                <a:solidFill>
                  <a:srgbClr val="00B050"/>
                </a:solidFill>
              </a:rPr>
              <a:t>МБОУ «Лицей №9 им. А.С. Пушкина» Зеленодольского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МБОУ «Сунчелеевская средняя общеобразовательная школа» Аксубаевского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МБОУ «Балтасинская гимназия» Балтасинского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МБОУ «Лицей №121» (Центр образования №178) Советского района г. Казань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</a:t>
            </a:r>
            <a:r>
              <a:rPr lang="ru-RU" altLang="ru-RU" sz="1600" b="1" smtClean="0">
                <a:solidFill>
                  <a:srgbClr val="00B050"/>
                </a:solidFill>
              </a:rPr>
              <a:t>МБОУ «Средняя общеобразовательная татарско-русская школа №113 с углубленным изучением отдельных предметов» Ново-Савиновского района г. Казань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МАОУ для детей дошкольного и младшего школьного возраста «Прогимназия №64» г. Набережные Челны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00B050"/>
                </a:solidFill>
              </a:rPr>
              <a:t>- МБОУ «Лицей №14» Зеленодольского муниципального района;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МБОУ «Арская средняя общеобразовательная школа №1 им. В.Ф. Ежкова с углубленным изучением отдельных предметов» Арского   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МБОУ «Средняя общеобразовательная школа №22 с углубленным изучением английского языка» Нижнекамского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FF0000"/>
                </a:solidFill>
              </a:rPr>
              <a:t>- МБОУ «Заинская средняя общеобразовательная школа №1» Заинского муниципального района</a:t>
            </a:r>
          </a:p>
          <a:p>
            <a:pPr marL="0" indent="0">
              <a:buFont typeface="Arial" charset="0"/>
              <a:buNone/>
            </a:pPr>
            <a:endParaRPr lang="ru-RU" altLang="ru-RU" sz="1600" b="1" smtClean="0"/>
          </a:p>
        </p:txBody>
      </p:sp>
      <p:sp>
        <p:nvSpPr>
          <p:cNvPr id="148484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560C663C-B6CF-4DC0-89AE-1918D211AE2E}" type="slidenum">
              <a:rPr lang="en-US" altLang="ru-RU" sz="1200" smtClean="0">
                <a:solidFill>
                  <a:srgbClr val="000000"/>
                </a:solidFill>
                <a:ea typeface="+mn-ea"/>
              </a:rPr>
              <a:pPr algn="r" eaLnBrk="1" hangingPunct="1">
                <a:defRPr/>
              </a:pPr>
              <a:t>10</a:t>
            </a:fld>
            <a:endParaRPr lang="en-US" altLang="ru-RU" sz="120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482600" y="115888"/>
            <a:ext cx="8229600" cy="649287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2400" b="1" dirty="0" smtClean="0">
                <a:solidFill>
                  <a:srgbClr val="1F497D"/>
                </a:solidFill>
                <a:ea typeface="+mn-ea"/>
                <a:cs typeface="Tahoma" pitchFamily="32" charset="0"/>
              </a:rPr>
              <a:t> </a:t>
            </a:r>
            <a:r>
              <a:rPr lang="ru-RU" altLang="ru-RU" sz="2000" b="1" dirty="0" smtClean="0">
                <a:solidFill>
                  <a:srgbClr val="1F497D"/>
                </a:solidFill>
                <a:ea typeface="+mn-ea"/>
                <a:cs typeface="Tahoma" pitchFamily="32" charset="0"/>
              </a:rPr>
              <a:t>Базовые площадки по реализации </a:t>
            </a:r>
            <a:r>
              <a:rPr lang="ru-RU" altLang="ru-RU" sz="2000" b="1" dirty="0" err="1" smtClean="0">
                <a:solidFill>
                  <a:srgbClr val="1F497D"/>
                </a:solidFill>
                <a:ea typeface="+mn-ea"/>
                <a:cs typeface="Tahoma" pitchFamily="32" charset="0"/>
              </a:rPr>
              <a:t>здоровьесберегающих</a:t>
            </a:r>
            <a:r>
              <a:rPr lang="ru-RU" altLang="ru-RU" sz="2000" b="1" dirty="0" smtClean="0">
                <a:solidFill>
                  <a:srgbClr val="1F497D"/>
                </a:solidFill>
                <a:ea typeface="+mn-ea"/>
                <a:cs typeface="Tahoma" pitchFamily="32" charset="0"/>
              </a:rPr>
              <a:t> технологий массовой первичной профилактики «школьных форм патологий»</a:t>
            </a:r>
            <a:endParaRPr lang="ru-RU" altLang="ru-RU" sz="2000" b="1" dirty="0">
              <a:solidFill>
                <a:srgbClr val="1F497D"/>
              </a:solidFill>
              <a:ea typeface="+mn-ea"/>
              <a:cs typeface="Tahoma" pitchFamily="32" charset="0"/>
            </a:endParaRPr>
          </a:p>
        </p:txBody>
      </p:sp>
      <p:sp>
        <p:nvSpPr>
          <p:cNvPr id="148486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D1ADFF4A-4529-4F4A-BB8E-5184A33BC6A8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10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sp>
        <p:nvSpPr>
          <p:cNvPr id="148487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EF33DCC9-1D64-43FF-840C-15CA42D283E6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10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pic>
        <p:nvPicPr>
          <p:cNvPr id="1157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8" y="6423025"/>
            <a:ext cx="85105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01763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Rectangle 3"/>
          <p:cNvSpPr>
            <a:spLocks noGrp="1"/>
          </p:cNvSpPr>
          <p:nvPr>
            <p:ph idx="1"/>
          </p:nvPr>
        </p:nvSpPr>
        <p:spPr>
          <a:xfrm>
            <a:off x="712788" y="706438"/>
            <a:ext cx="8251825" cy="6015037"/>
          </a:xfrm>
        </p:spPr>
        <p:txBody>
          <a:bodyPr/>
          <a:lstStyle/>
          <a:p>
            <a:pPr marL="0" indent="0" algn="ctr" eaLnBrk="1">
              <a:spcBef>
                <a:spcPts val="500"/>
              </a:spcBef>
              <a:buFont typeface="Arial" charset="0"/>
              <a:buNone/>
            </a:pPr>
            <a:r>
              <a:rPr lang="ru-RU" altLang="ru-RU" sz="1800" b="1" smtClean="0">
                <a:cs typeface="Tahoma" pitchFamily="34" charset="0"/>
              </a:rPr>
              <a:t> </a:t>
            </a:r>
            <a:endParaRPr lang="ru-RU" altLang="ru-RU" sz="1800" b="1" smtClean="0"/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008000"/>
                </a:solidFill>
              </a:rPr>
              <a:t>  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МАОУ «Средняя общеобразовательная школа №2» Лениногорского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>
                <a:solidFill>
                  <a:srgbClr val="008000"/>
                </a:solidFill>
              </a:rPr>
              <a:t>- МБОУ «Гимназия №7» Ново-Савиновского района г. Казань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МБОУ «Средняя общеобразовательная школа №167 с углубленным изучением  английского языка» Советского района г. Казань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МБОУ «Средняя общеобразовательная школа №15» Нижнекамского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МБОУ «Средняя общеобразовательная школа №28» г. Набережные Челны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МБОУ «Лицей №159» Советского района г. Казань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МАОУ «Средняя общеобразовательная школа №5» Лениногорского муниципального района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МАОУ «Средняя общеобразовательная школа №146» Ново-Савиновского района г. Казань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МАОУ «Средняя общеобразовательная школа №56» г. Набережные Челны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МБОУ «Гимназия №76» г. Набережные Челны</a:t>
            </a:r>
          </a:p>
          <a:p>
            <a:pPr marL="0" indent="0">
              <a:buFont typeface="Arial" charset="0"/>
              <a:buNone/>
            </a:pPr>
            <a:r>
              <a:rPr lang="ru-RU" altLang="ru-RU" sz="1600" b="1" smtClean="0"/>
              <a:t>- МБОУ «Гимназия №6» Приволжского района г. Казань</a:t>
            </a:r>
          </a:p>
          <a:p>
            <a:pPr marL="0" indent="0">
              <a:buFont typeface="Arial" charset="0"/>
              <a:buNone/>
            </a:pPr>
            <a:endParaRPr lang="ru-RU" altLang="ru-RU" sz="1400" smtClean="0"/>
          </a:p>
          <a:p>
            <a:pPr marL="0" indent="0" eaLnBrk="1">
              <a:spcBef>
                <a:spcPts val="500"/>
              </a:spcBef>
              <a:buFont typeface="Arial" charset="0"/>
              <a:buNone/>
            </a:pPr>
            <a:endParaRPr lang="ru-RU" altLang="ru-RU" sz="2000" smtClean="0">
              <a:cs typeface="Tahoma" pitchFamily="34" charset="0"/>
            </a:endParaRPr>
          </a:p>
        </p:txBody>
      </p:sp>
      <p:sp>
        <p:nvSpPr>
          <p:cNvPr id="147460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17B67E7C-A455-461F-8C8A-BD3352DED27C}" type="slidenum">
              <a:rPr lang="en-US" altLang="ru-RU" sz="1200" smtClean="0">
                <a:solidFill>
                  <a:srgbClr val="000000"/>
                </a:solidFill>
                <a:ea typeface="+mn-ea"/>
              </a:rPr>
              <a:pPr algn="r" eaLnBrk="1" hangingPunct="1">
                <a:defRPr/>
              </a:pPr>
              <a:t>11</a:t>
            </a:fld>
            <a:endParaRPr lang="en-US" altLang="ru-RU" sz="120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482600" y="115888"/>
            <a:ext cx="8229600" cy="649287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2000" b="1" dirty="0" smtClean="0">
                <a:solidFill>
                  <a:srgbClr val="1F497D"/>
                </a:solidFill>
                <a:cs typeface="Tahoma" pitchFamily="32" charset="0"/>
              </a:rPr>
              <a:t/>
            </a:r>
            <a:br>
              <a:rPr lang="ru-RU" altLang="ru-RU" sz="2000" b="1" dirty="0" smtClean="0">
                <a:solidFill>
                  <a:srgbClr val="1F497D"/>
                </a:solidFill>
                <a:cs typeface="Tahoma" pitchFamily="32" charset="0"/>
              </a:rPr>
            </a:br>
            <a:r>
              <a:rPr lang="ru-RU" altLang="ru-RU" sz="2000" b="1" dirty="0" smtClean="0">
                <a:solidFill>
                  <a:srgbClr val="1F497D"/>
                </a:solidFill>
                <a:cs typeface="Tahoma" pitchFamily="32" charset="0"/>
              </a:rPr>
              <a:t>Базовые </a:t>
            </a:r>
            <a:r>
              <a:rPr lang="ru-RU" altLang="ru-RU" sz="2000" b="1" dirty="0">
                <a:solidFill>
                  <a:srgbClr val="1F497D"/>
                </a:solidFill>
                <a:cs typeface="Tahoma" pitchFamily="32" charset="0"/>
              </a:rPr>
              <a:t>площадки по реализации </a:t>
            </a:r>
            <a:r>
              <a:rPr lang="ru-RU" altLang="ru-RU" sz="2000" b="1" dirty="0" err="1">
                <a:solidFill>
                  <a:srgbClr val="1F497D"/>
                </a:solidFill>
                <a:cs typeface="Tahoma" pitchFamily="32" charset="0"/>
              </a:rPr>
              <a:t>здоровьесберегающих</a:t>
            </a:r>
            <a:r>
              <a:rPr lang="ru-RU" altLang="ru-RU" sz="2000" b="1" dirty="0">
                <a:solidFill>
                  <a:srgbClr val="1F497D"/>
                </a:solidFill>
                <a:cs typeface="Tahoma" pitchFamily="32" charset="0"/>
              </a:rPr>
              <a:t> технологий массовой первичной профилактики «школьных форм патологий»</a:t>
            </a:r>
            <a:endParaRPr lang="ru-RU" altLang="ru-RU" sz="2000" b="1" dirty="0">
              <a:solidFill>
                <a:srgbClr val="1F497D"/>
              </a:solidFill>
              <a:ea typeface="+mn-ea"/>
              <a:cs typeface="Tahoma" pitchFamily="32" charset="0"/>
            </a:endParaRPr>
          </a:p>
        </p:txBody>
      </p:sp>
      <p:sp>
        <p:nvSpPr>
          <p:cNvPr id="147462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89B3C021-9F3D-4377-87B3-902562DBE370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11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sp>
        <p:nvSpPr>
          <p:cNvPr id="147463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1C8B14CD-451E-4957-AC51-0DE10A219418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11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pic>
        <p:nvPicPr>
          <p:cNvPr id="1167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8" y="6423025"/>
            <a:ext cx="85105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611188" y="0"/>
            <a:ext cx="8532812" cy="6492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2400" b="1" dirty="0" smtClean="0">
                <a:solidFill>
                  <a:srgbClr val="1F497D"/>
                </a:solidFill>
                <a:ea typeface="+mn-ea"/>
                <a:cs typeface="Tahoma" pitchFamily="32" charset="0"/>
              </a:rPr>
              <a:t> </a:t>
            </a:r>
            <a:r>
              <a:rPr lang="ru-RU" altLang="ru-RU" sz="2400" b="1" dirty="0" smtClean="0">
                <a:solidFill>
                  <a:srgbClr val="1F497D"/>
                </a:solidFill>
                <a:latin typeface="Arial" pitchFamily="34" charset="0"/>
                <a:ea typeface="+mn-ea"/>
                <a:cs typeface="Arial" pitchFamily="34" charset="0"/>
              </a:rPr>
              <a:t>Объекты спортивно-оздоровительной инфраструктуры</a:t>
            </a:r>
            <a:endParaRPr lang="ru-RU" altLang="ru-RU" sz="2000" b="1" dirty="0">
              <a:solidFill>
                <a:srgbClr val="1F497D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785813" y="571500"/>
            <a:ext cx="5715000" cy="6015038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Общеобразовательные организации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спортивные залы  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– 1508,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кол-во школ,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имеющих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спортивные залы – 1142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(81,4% от общего числа школ)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универсальные спортивные площадки – 1459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футбольные поля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850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бассейны- 34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тренажерные залы - 140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теннисные залы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101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танцевальные залы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211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хоккейные коробки- 519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тиры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107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другие объекты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(борцовские залы, залы ЛФК,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прочие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) –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240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20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Образовательные организации дополнительного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образования детей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спортивные залы – 122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бассейны -34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600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1600" b="1" dirty="0" smtClean="0">
              <a:solidFill>
                <a:srgbClr val="FF0000"/>
              </a:solidFill>
            </a:endParaRPr>
          </a:p>
        </p:txBody>
      </p:sp>
      <p:sp>
        <p:nvSpPr>
          <p:cNvPr id="24580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fld id="{C83BA55B-0BBE-4D82-BA32-05C5AB51155B}" type="slidenum">
              <a:rPr lang="en-US" altLang="ru-RU" sz="1200" smtClean="0">
                <a:solidFill>
                  <a:srgbClr val="000000"/>
                </a:solidFill>
                <a:ea typeface="+mn-ea"/>
              </a:rPr>
              <a:pPr algn="r" eaLnBrk="1" hangingPunct="1">
                <a:defRPr/>
              </a:pPr>
              <a:t>12</a:t>
            </a:fld>
            <a:endParaRPr lang="en-US" altLang="ru-RU" sz="120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24582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fld id="{4854FD72-D792-49DC-B596-4ED94FB0A6B8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12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sp>
        <p:nvSpPr>
          <p:cNvPr id="24583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fld id="{DB3B3761-C794-4B2E-B6EF-2A27E10FD9DC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12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pic>
        <p:nvPicPr>
          <p:cNvPr id="1177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6423025"/>
            <a:ext cx="85105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642938"/>
            <a:ext cx="2928937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3950" y="4429125"/>
            <a:ext cx="294005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7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4588" y="2500313"/>
            <a:ext cx="2919412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20638"/>
            <a:ext cx="878522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kern="0" dirty="0">
                <a:solidFill>
                  <a:srgbClr val="376092"/>
                </a:solidFill>
                <a:latin typeface="Tahoma" pitchFamily="34" charset="0"/>
                <a:cs typeface="+mn-cs"/>
              </a:rPr>
              <a:t>Использование муниципальных </a:t>
            </a:r>
            <a:br>
              <a:rPr lang="ru-RU" sz="2200" b="1" kern="0" dirty="0">
                <a:solidFill>
                  <a:srgbClr val="376092"/>
                </a:solidFill>
                <a:latin typeface="Tahoma" pitchFamily="34" charset="0"/>
                <a:cs typeface="+mn-cs"/>
              </a:rPr>
            </a:br>
            <a:r>
              <a:rPr lang="ru-RU" sz="2200" b="1" kern="0" dirty="0">
                <a:solidFill>
                  <a:srgbClr val="376092"/>
                </a:solidFill>
                <a:latin typeface="Tahoma" pitchFamily="34" charset="0"/>
                <a:cs typeface="+mn-cs"/>
              </a:rPr>
              <a:t>спортивных объектов в образовательном процессе</a:t>
            </a:r>
            <a:endParaRPr lang="ru-RU" kern="0" dirty="0">
              <a:solidFill>
                <a:sysClr val="windowText" lastClr="000000"/>
              </a:solidFill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500" y="1000125"/>
          <a:ext cx="8304213" cy="52673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34741"/>
                <a:gridCol w="1483358"/>
                <a:gridCol w="1605526"/>
                <a:gridCol w="1373011"/>
                <a:gridCol w="1707577"/>
              </a:tblGrid>
              <a:tr h="822883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2012-2013</a:t>
                      </a:r>
                      <a:endParaRPr lang="ru-RU" sz="20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 год</a:t>
                      </a:r>
                      <a:endParaRPr lang="ru-RU" sz="2000" b="1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2013-2014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 год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2014-2015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 год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2015-2016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уч. года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1943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проводящих уроки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физической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Культуры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уч-ся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624 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39,3%)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332 158 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89,7</a:t>
                      </a: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%)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621 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41,3%)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175 176 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%)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624 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42,8%)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662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(49,7%)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605 </a:t>
                      </a: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43,1%)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191 592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(51,4%)</a:t>
                      </a:r>
                      <a:endParaRPr lang="ru-RU" sz="20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500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организующих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внеурочную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Работу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учащихся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1514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96%)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363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263 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(98,1%)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1 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454 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(96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%)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361 572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(98,3%)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1 415 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(97%)</a:t>
                      </a:r>
                    </a:p>
                    <a:p>
                      <a:pPr marL="0" indent="450215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indent="450215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indent="450215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364 735 (98,7%)</a:t>
                      </a:r>
                    </a:p>
                    <a:p>
                      <a:pPr marL="0" indent="450215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1 363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(97,2%)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370 437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(98,9%)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88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Заголовок 1"/>
          <p:cNvSpPr>
            <a:spLocks noGrp="1"/>
          </p:cNvSpPr>
          <p:nvPr>
            <p:ph type="title"/>
          </p:nvPr>
        </p:nvSpPr>
        <p:spPr>
          <a:xfrm>
            <a:off x="642938" y="0"/>
            <a:ext cx="8015287" cy="571500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002060"/>
                </a:solidFill>
              </a:rPr>
              <a:t/>
            </a:r>
            <a:br>
              <a:rPr lang="ru-RU" altLang="ru-RU" sz="3200" b="1" smtClean="0">
                <a:solidFill>
                  <a:srgbClr val="002060"/>
                </a:solidFill>
              </a:rPr>
            </a:br>
            <a:r>
              <a:rPr lang="ru-RU" altLang="ru-RU" sz="32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Спортивно-массовые мероприятия</a:t>
            </a:r>
            <a:endParaRPr lang="ru-RU" altLang="ru-RU" sz="3200" b="1" smtClean="0">
              <a:latin typeface="Arial" charset="0"/>
              <a:cs typeface="Arial" charset="0"/>
            </a:endParaRPr>
          </a:p>
        </p:txBody>
      </p:sp>
      <p:sp>
        <p:nvSpPr>
          <p:cNvPr id="119811" name="Содержимое 2"/>
          <p:cNvSpPr txBox="1">
            <a:spLocks/>
          </p:cNvSpPr>
          <p:nvPr/>
        </p:nvSpPr>
        <p:spPr bwMode="auto">
          <a:xfrm>
            <a:off x="3786188" y="3429000"/>
            <a:ext cx="23574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alt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9812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9813" name="Rectangle 3"/>
          <p:cNvSpPr>
            <a:spLocks noChangeArrowheads="1"/>
          </p:cNvSpPr>
          <p:nvPr/>
        </p:nvSpPr>
        <p:spPr bwMode="auto">
          <a:xfrm>
            <a:off x="0" y="12065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92075" y="1014413"/>
          <a:ext cx="8872538" cy="5741987"/>
        </p:xfrm>
        <a:graphic>
          <a:graphicData uri="http://schemas.openxmlformats.org/drawingml/2006/table">
            <a:tbl>
              <a:tblPr/>
              <a:tblGrid>
                <a:gridCol w="3844766"/>
                <a:gridCol w="2292491"/>
                <a:gridCol w="2735282"/>
              </a:tblGrid>
              <a:tr h="8413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Перечень соревнований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Количество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участников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Фото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518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Региональный этап Всероссийской Спартакиады среди обучающихся общеобразовательных организаций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более 220 000 участников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214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Республиканский этап Всероссийских спортивных соревнований школьников "Президентские состязания"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364 064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участника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(97,1%)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329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Республиканский этап Всероссийских спортивных игр школьников "Президентские спортивные игры"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 203 211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участников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icrosoft YaHei" pitchFamily="34" charset="-122"/>
                        </a:rPr>
                        <a:t>(96,2% от 5-11 классов)</a:t>
                      </a: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</a:endParaRPr>
                    </a:p>
                  </a:txBody>
                  <a:tcPr marL="68581" marR="685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9836" name="Picture 1" descr="D:\ФОТО\IMG_8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1052513"/>
            <a:ext cx="28924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37" name="Picture 4" descr="D:\ФОТО\ПИ 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071813"/>
            <a:ext cx="2808287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38" name="Picture 2" descr="C:\Users\Соркина\Desktop\Баннеры\ФОТО ЖВ\2370314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941888"/>
            <a:ext cx="2808287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1563" y="214313"/>
            <a:ext cx="78486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Мониторинг участия  общеобразовательных организаций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Чемпионате Школьной баскетбольной лиги</a:t>
            </a:r>
            <a:endParaRPr lang="ru-RU" kern="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500" y="1214438"/>
          <a:ext cx="8285163" cy="4660900"/>
        </p:xfrm>
        <a:graphic>
          <a:graphicData uri="http://schemas.openxmlformats.org/drawingml/2006/table">
            <a:tbl>
              <a:tblPr/>
              <a:tblGrid>
                <a:gridCol w="3076575"/>
                <a:gridCol w="1487488"/>
                <a:gridCol w="1333500"/>
                <a:gridCol w="1249362"/>
                <a:gridCol w="1138238"/>
              </a:tblGrid>
              <a:tr h="1736610"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Microsoft YaHei" pitchFamily="34" charset="-122"/>
                        <a:cs typeface="Arial" pitchFamily="34" charset="0"/>
                      </a:endParaRP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2012-2013 учебный год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2013-2014 учебный год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2014-2015 учебный год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201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5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-201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учебный год</a:t>
                      </a:r>
                    </a:p>
                    <a:p>
                      <a:pPr algn="ctr"/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779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Количество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школ-участниц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641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 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740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 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885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 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936</a:t>
                      </a:r>
                    </a:p>
                    <a:p>
                      <a:pPr algn="ctr"/>
                      <a:endParaRPr lang="en-US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731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Количество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команд- участниц</a:t>
                      </a:r>
                    </a:p>
                    <a:p>
                      <a:endParaRPr lang="ru-RU" sz="1800" dirty="0"/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1060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1200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1339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1438</a:t>
                      </a:r>
                      <a:endParaRPr lang="ru-RU" sz="18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73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Количество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участников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12 742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более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13 тыс.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 более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16 тыс.</a:t>
                      </a: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более</a:t>
                      </a:r>
                      <a:r>
                        <a:rPr lang="ru-RU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Arial" pitchFamily="34" charset="0"/>
                          <a:cs typeface="Arial" pitchFamily="34" charset="0"/>
                        </a:rPr>
                        <a:t>17 тыс.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4925" marR="34925" marT="34920" marB="34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086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0869" name="Picture 37" descr="C:\Users\Соркина\Documents\ШБЛ\ЛОГОТИП_кэс_jp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196975"/>
            <a:ext cx="3168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-28575"/>
            <a:ext cx="1403350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186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95400" y="214313"/>
            <a:ext cx="78486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Tahoma" pitchFamily="34" charset="0"/>
                <a:ea typeface="+mj-ea"/>
                <a:cs typeface="+mj-cs"/>
              </a:rPr>
              <a:t>Всероссийские спортивные соревнования школьников «Президентские состязания»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Tahoma" pitchFamily="34" charset="0"/>
                <a:ea typeface="+mj-ea"/>
                <a:cs typeface="+mj-cs"/>
              </a:rPr>
              <a:t>«Президентские спортивные игры»</a:t>
            </a:r>
            <a:endParaRPr lang="ru-RU" kern="0" dirty="0">
              <a:solidFill>
                <a:srgbClr val="0070C0"/>
              </a:solidFill>
              <a:latin typeface="Arial" pitchFamily="34" charset="0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88" y="1214438"/>
          <a:ext cx="8054975" cy="2973387"/>
        </p:xfrm>
        <a:graphic>
          <a:graphicData uri="http://schemas.openxmlformats.org/drawingml/2006/table">
            <a:tbl>
              <a:tblPr firstRow="1" firstCol="1" bandRow="1"/>
              <a:tblGrid>
                <a:gridCol w="1704516"/>
                <a:gridCol w="1154631"/>
                <a:gridCol w="1154631"/>
                <a:gridCol w="1016600"/>
                <a:gridCol w="991122"/>
                <a:gridCol w="986293"/>
                <a:gridCol w="1047183"/>
              </a:tblGrid>
              <a:tr h="72018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9pPr>
                    </a:lstStyle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общеобразовательных организаций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обучающихся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4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2013-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учебный год</a:t>
                      </a:r>
                      <a:endParaRPr kumimoji="0" lang="ru-RU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2014-2015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учебный год</a:t>
                      </a:r>
                      <a:endParaRPr kumimoji="0" lang="ru-RU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2015-2016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учебный год</a:t>
                      </a:r>
                      <a:endParaRPr kumimoji="0" lang="ru-RU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endParaRPr lang="ru-RU" sz="1800" dirty="0"/>
                    </a:p>
                  </a:txBody>
                  <a:tcPr marL="68586" marR="68586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2013-2014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учебный год</a:t>
                      </a:r>
                      <a:endParaRPr kumimoji="0" lang="ru-RU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2014-2015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учебный год</a:t>
                      </a:r>
                      <a:endParaRPr kumimoji="0" lang="ru-RU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2015-2016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учебный год</a:t>
                      </a:r>
                      <a:endParaRPr kumimoji="0" lang="ru-RU" sz="1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endParaRPr lang="ru-RU" sz="1800" dirty="0"/>
                    </a:p>
                  </a:txBody>
                  <a:tcPr marL="68586" marR="68586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401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Президентские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состязания»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1486</a:t>
                      </a:r>
                      <a:endParaRPr lang="ru-RU" sz="1400" b="1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(100%)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1 459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(100%)</a:t>
                      </a: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1403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(100%)</a:t>
                      </a:r>
                    </a:p>
                    <a:p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20169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(94,6%)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349 509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(96,3%)</a:t>
                      </a: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364</a:t>
                      </a:r>
                      <a:r>
                        <a:rPr lang="ru-RU" sz="1400" b="1" baseline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064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97,1%)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6481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«Президентские спортивные игры»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1353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4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100%)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1 337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(100%)</a:t>
                      </a: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1296 </a:t>
                      </a: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(100%)</a:t>
                      </a:r>
                    </a:p>
                    <a:p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148 290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(93,3%)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202 687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(95,7%)</a:t>
                      </a:r>
                    </a:p>
                  </a:txBody>
                  <a:tcPr marL="68586" marR="68586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203</a:t>
                      </a: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211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4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96,2%)</a:t>
                      </a:r>
                      <a:endParaRPr lang="ru-RU" sz="14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6" marR="68586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2190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788" y="3921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1903" name="Picture 52" descr="C:\Users\User\Desktop\IMG_91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214813"/>
            <a:ext cx="3214687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904" name="Picture 53" descr="C:\Users\User\Desktop\IMG_959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8" y="4214813"/>
            <a:ext cx="32115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905" name="Picture 54" descr="C:\Users\User\Desktop\IMG_916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35750" y="4214813"/>
            <a:ext cx="2365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-28575"/>
            <a:ext cx="1403350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7" name="AutoShape 4"/>
          <p:cNvSpPr>
            <a:spLocks noChangeArrowheads="1"/>
          </p:cNvSpPr>
          <p:nvPr/>
        </p:nvSpPr>
        <p:spPr bwMode="auto">
          <a:xfrm>
            <a:off x="14288" y="6402388"/>
            <a:ext cx="9058275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FFFFFF"/>
                </a:solidFill>
                <a:latin typeface="Arial" pitchFamily="34" charset="0"/>
                <a:ea typeface="+mn-ea"/>
                <a:cs typeface="+mn-cs"/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6013" y="404813"/>
            <a:ext cx="784860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Tahoma" pitchFamily="34" charset="0"/>
                <a:ea typeface="+mn-ea"/>
                <a:cs typeface="+mn-cs"/>
              </a:rPr>
              <a:t>Всероссийские спортивные соревнования школьников «Президентские состязания»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70C0"/>
                </a:solidFill>
                <a:latin typeface="Tahoma" pitchFamily="34" charset="0"/>
                <a:ea typeface="+mn-ea"/>
                <a:cs typeface="+mn-cs"/>
              </a:rPr>
              <a:t>2015 год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kern="0" dirty="0">
              <a:solidFill>
                <a:srgbClr val="0070C0"/>
              </a:solidFill>
              <a:latin typeface="Tahoma" pitchFamily="34" charset="0"/>
              <a:ea typeface="+mn-ea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0070C0"/>
                </a:solidFill>
                <a:latin typeface="Tahoma" pitchFamily="34" charset="0"/>
                <a:ea typeface="+mn-ea"/>
                <a:cs typeface="+mn-cs"/>
              </a:rPr>
              <a:t> Команда МБОУ «Средняя общеобразовательная школа №4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0070C0"/>
                </a:solidFill>
                <a:latin typeface="Tahoma" pitchFamily="34" charset="0"/>
                <a:ea typeface="+mn-ea"/>
                <a:cs typeface="+mn-cs"/>
              </a:rPr>
              <a:t>г. </a:t>
            </a:r>
            <a:r>
              <a:rPr lang="ru-RU" sz="3200" b="1" kern="0" dirty="0" err="1">
                <a:solidFill>
                  <a:srgbClr val="0070C0"/>
                </a:solidFill>
                <a:latin typeface="Tahoma" pitchFamily="34" charset="0"/>
                <a:ea typeface="+mn-ea"/>
                <a:cs typeface="+mn-cs"/>
              </a:rPr>
              <a:t>Мамадыш</a:t>
            </a:r>
            <a:r>
              <a:rPr lang="ru-RU" sz="3200" b="1" kern="0" dirty="0">
                <a:solidFill>
                  <a:srgbClr val="0070C0"/>
                </a:solidFill>
                <a:latin typeface="Tahoma" pitchFamily="34" charset="0"/>
                <a:ea typeface="+mn-ea"/>
                <a:cs typeface="+mn-cs"/>
              </a:rPr>
              <a:t>» - </a:t>
            </a:r>
            <a:r>
              <a:rPr lang="ru-RU" sz="3200" b="1" kern="0" dirty="0">
                <a:solidFill>
                  <a:srgbClr val="FF0000"/>
                </a:solidFill>
                <a:latin typeface="Tahoma" pitchFamily="34" charset="0"/>
                <a:ea typeface="+mn-ea"/>
                <a:cs typeface="+mn-cs"/>
              </a:rPr>
              <a:t>победители!!!</a:t>
            </a:r>
            <a:endParaRPr lang="ru-RU" sz="3200" kern="0" dirty="0">
              <a:solidFill>
                <a:srgbClr val="FF0000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2288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788" y="3921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887" name="Picture 2" descr="C:\Users\BA79~1\AppData\Local\Temp\Rar$DI02.406\IMG_20150926_1312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400425"/>
            <a:ext cx="322738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8" name="Picture 3" descr="C:\Users\BA79~1\AppData\Local\Temp\Rar$DI00.344\IMG-20150924-WA00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3400425"/>
            <a:ext cx="280828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9" name="Picture 2" descr="C:\Users\BA79~1\AppData\Local\Temp\Rar$DI01.500\IMG_20150926_1300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67425" y="3400425"/>
            <a:ext cx="30765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239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390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785813" y="1071563"/>
            <a:ext cx="7772400" cy="2286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123910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23911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3000" y="214313"/>
            <a:ext cx="75009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Региональный этап Всероссийской Спартакиады среди обучающихся общеобразовательных организаций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785813" y="1214438"/>
            <a:ext cx="7858125" cy="3071812"/>
          </a:xfrm>
        </p:spPr>
        <p:txBody>
          <a:bodyPr/>
          <a:lstStyle/>
          <a:p>
            <a:pPr algn="l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Спартакиада проведена по 9 видам спорта: баскетбол, мини-футбол, плавание, шашки, шахматы, волейбол, лыжные гонки, «Веселые старты», легкая атлетика и Фестиваль ГТО.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Общий охват школьников составил – более 220 000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57250" y="3000375"/>
          <a:ext cx="7786688" cy="3143250"/>
        </p:xfrm>
        <a:graphic>
          <a:graphicData uri="http://schemas.openxmlformats.org/drawingml/2006/table">
            <a:tbl>
              <a:tblPr/>
              <a:tblGrid>
                <a:gridCol w="4204815"/>
                <a:gridCol w="3581873"/>
              </a:tblGrid>
              <a:tr h="5323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Районы - лидеры по итогам Спартакиады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</a:tr>
              <a:tr h="515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г. Набережные Челны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Мамадышский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Нижнекамский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Агрызский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Азнакаевский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Бугульминский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Кайбицкий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Заинский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Сабинский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Аксубаевский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249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49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785813" y="1071563"/>
            <a:ext cx="7772400" cy="2286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124934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24935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3000" y="214313"/>
            <a:ext cx="75009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Региональный этап Всероссийской Спартакиады среди обучающихся общеобразовательных организаций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785813" y="1214438"/>
            <a:ext cx="7858125" cy="3071812"/>
          </a:xfrm>
        </p:spPr>
        <p:txBody>
          <a:bodyPr/>
          <a:lstStyle/>
          <a:p>
            <a:pPr algn="l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4938" name="Picture 2" descr="C:\Users\User\Desktop\DSC0_84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9300" y="1143000"/>
            <a:ext cx="39751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9" name="Picture 3" descr="C:\Users\User\Desktop\IMG_00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1143000"/>
            <a:ext cx="39290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0" name="Picture 4" descr="C:\Users\User\Desktop\55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3786188"/>
            <a:ext cx="40005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1" name="Picture 5" descr="C:\Users\User\Desktop\DSC0009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3786188"/>
            <a:ext cx="3929063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Прямоугольник 2"/>
          <p:cNvSpPr>
            <a:spLocks noChangeArrowheads="1"/>
          </p:cNvSpPr>
          <p:nvPr/>
        </p:nvSpPr>
        <p:spPr bwMode="auto">
          <a:xfrm>
            <a:off x="254000" y="1250950"/>
            <a:ext cx="87820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ru-RU" altLang="ru-RU" sz="2800" b="1">
                <a:solidFill>
                  <a:srgbClr val="1F497D"/>
                </a:solidFill>
              </a:rPr>
              <a:t> </a:t>
            </a:r>
          </a:p>
          <a:p>
            <a:pPr algn="ctr"/>
            <a:r>
              <a:rPr lang="ru-RU" altLang="ru-RU" sz="3200" b="1">
                <a:solidFill>
                  <a:srgbClr val="1F497D"/>
                </a:solidFill>
              </a:rPr>
              <a:t> </a:t>
            </a:r>
          </a:p>
          <a:p>
            <a:pPr algn="ctr"/>
            <a:r>
              <a:rPr lang="ru-RU" altLang="ru-RU" sz="3200" b="1">
                <a:solidFill>
                  <a:srgbClr val="1F497D"/>
                </a:solidFill>
              </a:rPr>
              <a:t>                                 </a:t>
            </a:r>
          </a:p>
          <a:p>
            <a:pPr algn="ctr"/>
            <a:endParaRPr lang="ru-RU" altLang="ru-RU" sz="3200" b="1">
              <a:solidFill>
                <a:srgbClr val="1F497D"/>
              </a:solidFill>
            </a:endParaRPr>
          </a:p>
          <a:p>
            <a:pPr algn="ctr"/>
            <a:endParaRPr lang="ru-RU" altLang="ru-RU" sz="3200" b="1">
              <a:solidFill>
                <a:srgbClr val="1F497D"/>
              </a:solidFill>
            </a:endParaRPr>
          </a:p>
          <a:p>
            <a:pPr algn="ctr"/>
            <a:r>
              <a:rPr lang="ru-RU" altLang="ru-RU" sz="3200" b="1">
                <a:solidFill>
                  <a:srgbClr val="1F497D"/>
                </a:solidFill>
              </a:rPr>
              <a:t>                       </a:t>
            </a:r>
            <a:r>
              <a:rPr lang="ru-RU" altLang="ru-RU" sz="2000" b="1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ru-RU" altLang="ru-RU" sz="2000" b="1">
                <a:solidFill>
                  <a:srgbClr val="1F497D"/>
                </a:solidFill>
              </a:rPr>
              <a:t> </a:t>
            </a:r>
          </a:p>
          <a:p>
            <a:pPr algn="ctr"/>
            <a:r>
              <a:rPr lang="ru-RU" altLang="ru-RU" sz="2000" b="1">
                <a:solidFill>
                  <a:srgbClr val="1F497D"/>
                </a:solidFill>
              </a:rPr>
              <a:t> </a:t>
            </a:r>
          </a:p>
          <a:p>
            <a:pPr algn="ctr"/>
            <a:endParaRPr lang="ru-RU" altLang="ru-RU" sz="3200" b="1">
              <a:solidFill>
                <a:srgbClr val="1F497D"/>
              </a:solidFill>
            </a:endParaRPr>
          </a:p>
        </p:txBody>
      </p:sp>
      <p:sp>
        <p:nvSpPr>
          <p:cNvPr id="1075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smtClean="0">
                <a:solidFill>
                  <a:srgbClr val="002060"/>
                </a:solidFill>
              </a:rPr>
              <a:t>Распределение школьников по группам здоровья</a:t>
            </a:r>
          </a:p>
        </p:txBody>
      </p:sp>
      <p:sp>
        <p:nvSpPr>
          <p:cNvPr id="25604" name="Подзаголовок 4"/>
          <p:cNvSpPr>
            <a:spLocks noGrp="1"/>
          </p:cNvSpPr>
          <p:nvPr>
            <p:ph idx="1"/>
          </p:nvPr>
        </p:nvSpPr>
        <p:spPr>
          <a:xfrm>
            <a:off x="496888" y="1250950"/>
            <a:ext cx="8362950" cy="487521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altLang="ru-RU" sz="2000" b="1" dirty="0" smtClean="0"/>
              <a:t> </a:t>
            </a:r>
          </a:p>
          <a:p>
            <a:pPr eaLnBrk="1" hangingPunct="1">
              <a:defRPr/>
            </a:pPr>
            <a:endParaRPr lang="ru-RU" altLang="ru-RU" sz="2000" b="1" dirty="0" smtClean="0"/>
          </a:p>
        </p:txBody>
      </p:sp>
      <p:pic>
        <p:nvPicPr>
          <p:cNvPr id="10752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84925"/>
            <a:ext cx="93583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7526" name="Диаграмма 5"/>
          <p:cNvGraphicFramePr>
            <a:graphicFrameLocks/>
          </p:cNvGraphicFramePr>
          <p:nvPr/>
        </p:nvGraphicFramePr>
        <p:xfrm>
          <a:off x="468313" y="1125538"/>
          <a:ext cx="8207375" cy="504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7" r:id="rId5" imgW="7236579" imgH="3420152" progId="Excel.Chart.8">
                  <p:embed/>
                </p:oleObj>
              </mc:Choice>
              <mc:Fallback>
                <p:oleObj r:id="rId5" imgW="7236579" imgH="3420152" progId="Excel.Chart.8">
                  <p:embed/>
                  <p:pic>
                    <p:nvPicPr>
                      <p:cNvPr id="0" name="Диаграмма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125538"/>
                        <a:ext cx="8207375" cy="5040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75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5955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88268142 h 288925"/>
              <a:gd name="T6" fmla="*/ 8370888 w 8370888"/>
              <a:gd name="T7" fmla="*/ 529601029 h 288925"/>
              <a:gd name="T8" fmla="*/ 8370888 w 8370888"/>
              <a:gd name="T9" fmla="*/ 529601029 h 288925"/>
              <a:gd name="T10" fmla="*/ 48155 w 8370888"/>
              <a:gd name="T11" fmla="*/ 529601029 h 288925"/>
              <a:gd name="T12" fmla="*/ 0 w 8370888"/>
              <a:gd name="T13" fmla="*/ 44133202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125956" name="Text Box 5"/>
          <p:cNvSpPr txBox="1">
            <a:spLocks noChangeArrowheads="1"/>
          </p:cNvSpPr>
          <p:nvPr/>
        </p:nvSpPr>
        <p:spPr bwMode="auto">
          <a:xfrm>
            <a:off x="1476375" y="101600"/>
            <a:ext cx="7056438" cy="70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2400" b="1">
                <a:solidFill>
                  <a:srgbClr val="002060"/>
                </a:solidFill>
              </a:rPr>
              <a:t>Районы – лидеры в проведении соревнований </a:t>
            </a:r>
          </a:p>
        </p:txBody>
      </p:sp>
      <p:sp>
        <p:nvSpPr>
          <p:cNvPr id="125957" name="Rectangle 6"/>
          <p:cNvSpPr>
            <a:spLocks noChangeArrowheads="1"/>
          </p:cNvSpPr>
          <p:nvPr/>
        </p:nvSpPr>
        <p:spPr bwMode="auto">
          <a:xfrm>
            <a:off x="1071563" y="254000"/>
            <a:ext cx="7715250" cy="401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000" b="1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8200" y="1108075"/>
            <a:ext cx="8126413" cy="749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b="1" kern="0" dirty="0">
              <a:solidFill>
                <a:srgbClr val="FF0000"/>
              </a:solidFill>
              <a:latin typeface="Tahoma" pitchFamily="32" charset="0"/>
              <a:cs typeface="Tahoma" pitchFamily="32" charset="0"/>
            </a:endParaRP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kern="0" dirty="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 </a:t>
            </a:r>
            <a:endParaRPr lang="ru-RU" b="1" kern="0" dirty="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813" y="785813"/>
          <a:ext cx="8139112" cy="5286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9556"/>
                <a:gridCol w="4069556"/>
              </a:tblGrid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Новошешминский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Мамадышский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Кайбицкий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Тюлячинский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Лениногорский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Арский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Азнакаевский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Актанышский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Мензелинский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Верхнеуслонский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Ютазинский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Пестречинский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Чистопольский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Тетюшский</a:t>
                      </a:r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Сабинский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Сармановский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Нижнекамский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r>
                        <a:rPr lang="ru-RU" sz="19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Набережные Челны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94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Бугульминский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Спасский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7" marR="91437" marT="45711" marB="45711">
                    <a:solidFill>
                      <a:srgbClr val="99CCFF"/>
                    </a:solidFill>
                  </a:tcPr>
                </a:tc>
              </a:tr>
              <a:tr h="405175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Кукморский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4" marR="91444" marT="45702" marB="45702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Алексеевский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4" marR="91444" marT="45702" marB="45702">
                    <a:solidFill>
                      <a:srgbClr val="99CCFF"/>
                    </a:solidFill>
                  </a:tcPr>
                </a:tc>
              </a:tr>
              <a:tr h="405175"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Ново-Савиновский, г.Казань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4" marR="91444" marT="45702" marB="45702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Московский, </a:t>
                      </a:r>
                      <a:r>
                        <a:rPr lang="ru-RU" sz="19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г.Казань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4" marR="91444" marT="45702" marB="45702">
                    <a:solidFill>
                      <a:srgbClr val="99CCFF"/>
                    </a:solidFill>
                  </a:tcPr>
                </a:tc>
              </a:tr>
              <a:tr h="4240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Приволжский,</a:t>
                      </a:r>
                      <a:r>
                        <a:rPr lang="ru-RU" sz="19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г. Казань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4" marR="91444" marT="45702" marB="45702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4" marR="91444" marT="45702" marB="45702"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26003" name="Прямоугольник 8"/>
          <p:cNvSpPr>
            <a:spLocks noChangeArrowheads="1"/>
          </p:cNvSpPr>
          <p:nvPr/>
        </p:nvSpPr>
        <p:spPr bwMode="auto">
          <a:xfrm>
            <a:off x="1143000" y="285750"/>
            <a:ext cx="7500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002060"/>
                </a:solidFill>
              </a:rPr>
              <a:t> </a:t>
            </a:r>
            <a:endParaRPr lang="ru-RU" altLang="ru-RU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269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69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6981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26982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7313" y="214313"/>
            <a:ext cx="69294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Республиканские фестивали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Всероссийского физкультурно-спортивного комплекса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«Готов к труду и обороне» (ГТО)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85813" y="1214438"/>
          <a:ext cx="7929562" cy="4670425"/>
        </p:xfrm>
        <a:graphic>
          <a:graphicData uri="http://schemas.openxmlformats.org/drawingml/2006/table">
            <a:tbl>
              <a:tblPr/>
              <a:tblGrid>
                <a:gridCol w="2269426"/>
                <a:gridCol w="188000"/>
                <a:gridCol w="1641640"/>
                <a:gridCol w="1436855"/>
                <a:gridCol w="188000"/>
                <a:gridCol w="2205641"/>
              </a:tblGrid>
              <a:tr h="2420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Осенний фестиваль 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Весенний фестиваль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7749" marR="7749" marT="77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Летний фестиваль 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0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г. Казань</a:t>
                      </a:r>
                      <a:b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12.11.2015-15.11.2015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г. Набережные Челны</a:t>
                      </a:r>
                      <a:b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24.03.2016-26.03.2016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Спасский муниципальный район</a:t>
                      </a:r>
                      <a:b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15.06.2016-17.06.2016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16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Участники республиканского этапа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– 840 обучающихся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484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Обучающиеся общеобразовательных организаций 13 муниципальных образований Республики Татарстан (III-IV): 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Обучающиеся 11-х классов общеобразовательных организаций </a:t>
                      </a:r>
                      <a:endParaRPr lang="ru-RU" sz="1200" b="1" i="0" u="none" strike="noStrike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45 </a:t>
                      </a:r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муниципальных образований  Республики Татарстан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Обучающиеся 11-х классов общеобразовательных организаций 45 муниципальных образований  Республики Татарстан 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6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Результативность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14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101 участник Фестиваля выполнил нормативы Комплекса ГТО на знаки отличия: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Победители и призеры</a:t>
                      </a:r>
                    </a:p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Победители и призеры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44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· </a:t>
                      </a:r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37  </a:t>
                      </a:r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 золотой знак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1. г. Набережные Челны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6. Менделеевский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 место – г. Набережные Челны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44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· </a:t>
                      </a:r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47 </a:t>
                      </a:r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– серебряный знак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2. Нижнекамский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7. Бугульминский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 место – Нижнекамский  район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6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·  </a:t>
                      </a:r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17 </a:t>
                      </a:r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 бронзовый знак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3. Альметьевский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8. Муслюмовский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 место – Спасский  район</a:t>
                      </a: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65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4. Заинский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9. Кайбицкий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2065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5. Азнакаевский 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10. Лениногорский</a:t>
                      </a:r>
                    </a:p>
                  </a:txBody>
                  <a:tcPr marL="7749" marR="7749" marT="77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749" marR="7749" marT="77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280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800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128006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28007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7313" y="214313"/>
            <a:ext cx="69294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Республиканские фестивали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Всероссийского физкультурно-спортивного комплекса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«Готов к труду и обороне» (ГТО)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28010" name="Рисунок 9" descr="C:\Users\User\Desktop\Банер\лекадш\IMG_34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1214438"/>
            <a:ext cx="3857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11" name="Рисунок 11" descr="C:\Users\User\Desktop\Банер\лекадш\IMG_29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1214438"/>
            <a:ext cx="3714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12" name="Рисунок 15" descr="C:\Users\User\Desktop\Банер\лекадш\IMG_2985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0" y="3643313"/>
            <a:ext cx="37147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13" name="Picture 3" descr="C:\Users\User\Desktop\DSC0000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88" y="3643313"/>
            <a:ext cx="3856037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290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90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129030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29031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7313" y="214313"/>
            <a:ext cx="69294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Обладатели знаков отличия Всероссийского физкультурно-спортивного комплекса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«Готов к труду и обороне» (ГТО)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9034" name="Рисунок 11" descr="C:\Users\User\Desktop\56f4d12bb57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3571875"/>
            <a:ext cx="42148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5" name="Picture 4" descr="C:\Users\Соркина\AppData\Local\Microsoft\Windows\Temporary Internet Files\Content.Outlook\7D48M9SZ\DSC_05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571875"/>
            <a:ext cx="407193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/>
          <p:nvPr/>
        </p:nvGraphicFramePr>
        <p:xfrm>
          <a:off x="714348" y="1357298"/>
          <a:ext cx="8072494" cy="200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-180975" y="-109538"/>
            <a:ext cx="9324975" cy="1738313"/>
          </a:xfrm>
        </p:spPr>
        <p:txBody>
          <a:bodyPr/>
          <a:lstStyle/>
          <a:p>
            <a:pPr marL="342900" indent="342900"/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Итоги апробации ВФСК ГТО</a:t>
            </a:r>
            <a:b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(доля принимавших участие от общего  числа обучающихся, %)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1677988"/>
            <a:ext cx="7488238" cy="5180012"/>
          </a:xfrm>
        </p:spPr>
        <p:txBody>
          <a:bodyPr/>
          <a:lstStyle/>
          <a:p>
            <a:pPr indent="342900" algn="just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 smtClean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marL="628650" indent="-285750" algn="just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130052" name="Диаграмма 4"/>
          <p:cNvGraphicFramePr>
            <a:graphicFrameLocks/>
          </p:cNvGraphicFramePr>
          <p:nvPr/>
        </p:nvGraphicFramePr>
        <p:xfrm>
          <a:off x="928688" y="1217613"/>
          <a:ext cx="7675562" cy="487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3" r:id="rId4" imgW="7675529" imgH="4877223" progId="Excel.Chart.8">
                  <p:embed/>
                </p:oleObj>
              </mc:Choice>
              <mc:Fallback>
                <p:oleObj r:id="rId4" imgW="7675529" imgH="4877223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217613"/>
                        <a:ext cx="7675562" cy="4875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005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005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260350"/>
          </a:xfrm>
        </p:spPr>
        <p:txBody>
          <a:bodyPr>
            <a:normAutofit fontScale="90000"/>
          </a:bodyPr>
          <a:lstStyle/>
          <a:p>
            <a:pPr marL="342900" indent="34290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1075" name="Объект 3"/>
          <p:cNvGraphicFramePr>
            <a:graphicFrameLocks noGrp="1"/>
          </p:cNvGraphicFramePr>
          <p:nvPr>
            <p:ph idx="1"/>
          </p:nvPr>
        </p:nvGraphicFramePr>
        <p:xfrm>
          <a:off x="928688" y="285750"/>
          <a:ext cx="7786687" cy="603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6" r:id="rId4" imgW="7791363" imgH="6035563" progId="Excel.Chart.8">
                  <p:embed/>
                </p:oleObj>
              </mc:Choice>
              <mc:Fallback>
                <p:oleObj r:id="rId4" imgW="7791363" imgH="6035563" progId="Excel.Char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285750"/>
                        <a:ext cx="7786687" cy="6037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107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1077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1F497D"/>
                </a:solidFill>
                <a:latin typeface="Tahoma" pitchFamily="34" charset="0"/>
                <a:cs typeface="Tahoma" pitchFamily="34" charset="0"/>
              </a:rPr>
              <a:t>  Структура Комплекса ГТО</a:t>
            </a:r>
            <a:endParaRPr lang="ru-RU" sz="3200" smtClean="0"/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971550" y="1600200"/>
            <a:ext cx="7488238" cy="4992688"/>
          </a:xfrm>
        </p:spPr>
        <p:txBody>
          <a:bodyPr/>
          <a:lstStyle/>
          <a:p>
            <a:pPr>
              <a:defRPr/>
            </a:pPr>
            <a:r>
              <a:rPr lang="ru-RU" b="1" u="sng" dirty="0" smtClean="0"/>
              <a:t> </a:t>
            </a:r>
            <a:r>
              <a:rPr lang="ru-RU" sz="2800" b="1" u="sng" dirty="0" smtClean="0"/>
              <a:t>I ступень -  6 - </a:t>
            </a:r>
            <a:r>
              <a:rPr lang="ru-RU" sz="2800" b="1" u="sng" dirty="0" smtClean="0">
                <a:solidFill>
                  <a:srgbClr val="FF0000"/>
                </a:solidFill>
              </a:rPr>
              <a:t>8</a:t>
            </a:r>
            <a:r>
              <a:rPr lang="ru-RU" sz="2800" b="1" u="sng" dirty="0" smtClean="0"/>
              <a:t> лет </a:t>
            </a:r>
          </a:p>
          <a:p>
            <a:pPr>
              <a:defRPr/>
            </a:pPr>
            <a:r>
              <a:rPr lang="ru-RU" sz="2800" b="1" u="sng" dirty="0" smtClean="0"/>
              <a:t>II ступень -  9 - </a:t>
            </a:r>
            <a:r>
              <a:rPr lang="ru-RU" sz="2800" b="1" u="sng" dirty="0" smtClean="0">
                <a:solidFill>
                  <a:srgbClr val="FF0000"/>
                </a:solidFill>
              </a:rPr>
              <a:t>10</a:t>
            </a:r>
            <a:r>
              <a:rPr lang="ru-RU" sz="2800" b="1" u="sng" dirty="0" smtClean="0"/>
              <a:t> лет </a:t>
            </a:r>
          </a:p>
          <a:p>
            <a:pPr>
              <a:defRPr/>
            </a:pPr>
            <a:r>
              <a:rPr lang="ru-RU" sz="2800" b="1" u="sng" dirty="0" smtClean="0"/>
              <a:t>III ступень -  11 - </a:t>
            </a:r>
            <a:r>
              <a:rPr lang="ru-RU" sz="2800" b="1" u="sng" dirty="0" smtClean="0">
                <a:solidFill>
                  <a:srgbClr val="FF0000"/>
                </a:solidFill>
              </a:rPr>
              <a:t>12</a:t>
            </a:r>
            <a:r>
              <a:rPr lang="ru-RU" sz="2800" b="1" u="sng" dirty="0" smtClean="0"/>
              <a:t> лет </a:t>
            </a:r>
          </a:p>
          <a:p>
            <a:pPr>
              <a:defRPr/>
            </a:pPr>
            <a:r>
              <a:rPr lang="ru-RU" sz="2800" b="1" u="sng" dirty="0" smtClean="0"/>
              <a:t>IV ступень - 13 - </a:t>
            </a:r>
            <a:r>
              <a:rPr lang="ru-RU" sz="2800" b="1" u="sng" dirty="0" smtClean="0">
                <a:solidFill>
                  <a:srgbClr val="FF0000"/>
                </a:solidFill>
              </a:rPr>
              <a:t>15</a:t>
            </a:r>
            <a:r>
              <a:rPr lang="ru-RU" sz="2800" b="1" u="sng" dirty="0" smtClean="0"/>
              <a:t> лет </a:t>
            </a:r>
          </a:p>
          <a:p>
            <a:pPr>
              <a:defRPr/>
            </a:pPr>
            <a:r>
              <a:rPr lang="ru-RU" sz="2800" b="1" u="sng" dirty="0" smtClean="0"/>
              <a:t>V ступень   16 - </a:t>
            </a:r>
            <a:r>
              <a:rPr lang="ru-RU" sz="2800" b="1" u="sng" dirty="0" smtClean="0">
                <a:solidFill>
                  <a:srgbClr val="FF0000"/>
                </a:solidFill>
              </a:rPr>
              <a:t>17</a:t>
            </a:r>
            <a:r>
              <a:rPr lang="ru-RU" sz="2800" b="1" u="sng" dirty="0" smtClean="0"/>
              <a:t> лет </a:t>
            </a:r>
          </a:p>
          <a:p>
            <a:pPr>
              <a:defRPr/>
            </a:pPr>
            <a:r>
              <a:rPr lang="ru-RU" sz="2800" b="1" u="sng" dirty="0" smtClean="0"/>
              <a:t>V</a:t>
            </a:r>
            <a:r>
              <a:rPr lang="en-US" sz="2800" b="1" u="sng" dirty="0" smtClean="0"/>
              <a:t>I </a:t>
            </a:r>
            <a:r>
              <a:rPr lang="ru-RU" sz="2800" b="1" u="sng" dirty="0" smtClean="0"/>
              <a:t> ступень:  возрастная группа (</a:t>
            </a:r>
            <a:r>
              <a:rPr lang="en-US" sz="2800" b="1" u="sng" dirty="0" smtClean="0">
                <a:solidFill>
                  <a:srgbClr val="FF0000"/>
                </a:solidFill>
              </a:rPr>
              <a:t>18</a:t>
            </a:r>
            <a:r>
              <a:rPr lang="en-US" sz="2800" b="1" u="sng" dirty="0" smtClean="0"/>
              <a:t> </a:t>
            </a:r>
            <a:r>
              <a:rPr lang="ru-RU" sz="2800" b="1" u="sng" dirty="0" smtClean="0"/>
              <a:t>-29 лет)</a:t>
            </a:r>
          </a:p>
          <a:p>
            <a:pPr>
              <a:defRPr/>
            </a:pPr>
            <a:endParaRPr lang="ru-RU" b="1" u="sng" dirty="0" smtClean="0"/>
          </a:p>
          <a:p>
            <a:pPr>
              <a:defRPr/>
            </a:pPr>
            <a:endParaRPr lang="ru-RU" b="1" u="sng" dirty="0" smtClean="0"/>
          </a:p>
          <a:p>
            <a:pPr marL="0" indent="0">
              <a:buFont typeface="Arial" charset="0"/>
              <a:buNone/>
              <a:defRPr/>
            </a:pPr>
            <a:r>
              <a:rPr lang="ru-RU" b="1" u="sng" dirty="0" smtClean="0"/>
              <a:t> </a:t>
            </a:r>
          </a:p>
          <a:p>
            <a:pPr>
              <a:defRPr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dirty="0" smtClean="0"/>
          </a:p>
        </p:txBody>
      </p:sp>
      <p:pic>
        <p:nvPicPr>
          <p:cNvPr id="13210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2101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357188" y="274638"/>
            <a:ext cx="8501062" cy="1143000"/>
          </a:xfrm>
        </p:spPr>
        <p:txBody>
          <a:bodyPr/>
          <a:lstStyle/>
          <a:p>
            <a:pPr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Комплекс мероприятий по продвижению Всероссийского физкультурно-спортивного комплекса «Готов к труду и обороне» (ГТО)  среди обучающихся общеобразовательных организаций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2016-2017 учебный год</a:t>
            </a:r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571500" y="1600200"/>
            <a:ext cx="7888288" cy="4992688"/>
          </a:xfrm>
        </p:spPr>
        <p:txBody>
          <a:bodyPr/>
          <a:lstStyle/>
          <a:p>
            <a:pPr>
              <a:defRPr/>
            </a:pPr>
            <a:endParaRPr lang="ru-RU" b="1" u="sng" dirty="0" smtClean="0"/>
          </a:p>
          <a:p>
            <a:pPr>
              <a:defRPr/>
            </a:pPr>
            <a:endParaRPr lang="ru-RU" b="1" u="sng" dirty="0" smtClean="0"/>
          </a:p>
          <a:p>
            <a:pPr marL="0" indent="0">
              <a:buFont typeface="Arial" charset="0"/>
              <a:buNone/>
              <a:defRPr/>
            </a:pPr>
            <a:r>
              <a:rPr lang="ru-RU" b="1" u="sng" dirty="0" smtClean="0"/>
              <a:t> </a:t>
            </a:r>
          </a:p>
          <a:p>
            <a:pPr>
              <a:defRPr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500" y="1714500"/>
          <a:ext cx="8358188" cy="4498975"/>
        </p:xfrm>
        <a:graphic>
          <a:graphicData uri="http://schemas.openxmlformats.org/drawingml/2006/table">
            <a:tbl>
              <a:tblPr/>
              <a:tblGrid>
                <a:gridCol w="655638"/>
                <a:gridCol w="3524250"/>
                <a:gridCol w="908050"/>
                <a:gridCol w="3270250"/>
              </a:tblGrid>
              <a:tr h="19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Мероприятие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Сроки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Примечания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Подготовка локальных актов по продвижению Всероссийского физкультурно-спортивного комплекса Готов к труду и обороне» (ГТО)  среди обучающихся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Сентябрь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Организация выполнения режима двигательной активности в общеобразовательных организациях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 течение учебного года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2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Подготовка обучающихся к выполнению нормативов Всероссийского физкультурно-спортивного комплекса «Готов к труду и обороне» (ГТО) на уроках физической культуры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 течение учебного года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 соответствии с Примерной основной образовательной программой основного общего образования 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Выполнение нормативов ВФСК ГТО на уроках физической культуры не допускается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Выполнение нормативов Всероссийского физкультурно-спортивного комплекса «Готов к труду и обороне» (ГТО)  обучающимися общеобразовательных организаций  (старший возраст ступени) на местах тестирования и в Центрах тестирования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 течение учебного года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По мере готовности обучающегося к выполнению нормативов на максимальный результат возможно выполнение нормативов обучающимися младшего возраста ступени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156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331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357188" y="274638"/>
            <a:ext cx="8501062" cy="1143000"/>
          </a:xfrm>
        </p:spPr>
        <p:txBody>
          <a:bodyPr/>
          <a:lstStyle/>
          <a:p>
            <a:pPr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Комплекс мероприятий по продвижению Всероссийского физкультурно-спортивного комплекса «Готов к труду и обороне» (ГТО)  среди обучающихся общеобразовательных организаций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2016-2017 учебный год</a:t>
            </a:r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571500" y="1600200"/>
            <a:ext cx="7888288" cy="4992688"/>
          </a:xfrm>
        </p:spPr>
        <p:txBody>
          <a:bodyPr/>
          <a:lstStyle/>
          <a:p>
            <a:pPr>
              <a:defRPr/>
            </a:pPr>
            <a:endParaRPr lang="ru-RU" b="1" u="sng" dirty="0" smtClean="0"/>
          </a:p>
          <a:p>
            <a:pPr>
              <a:defRPr/>
            </a:pPr>
            <a:endParaRPr lang="ru-RU" b="1" u="sng" dirty="0" smtClean="0"/>
          </a:p>
          <a:p>
            <a:pPr marL="0" indent="0">
              <a:buFont typeface="Arial" charset="0"/>
              <a:buNone/>
              <a:defRPr/>
            </a:pPr>
            <a:r>
              <a:rPr lang="ru-RU" b="1" u="sng" dirty="0" smtClean="0"/>
              <a:t> </a:t>
            </a:r>
          </a:p>
          <a:p>
            <a:pPr>
              <a:defRPr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500" y="1714500"/>
          <a:ext cx="8358188" cy="4487863"/>
        </p:xfrm>
        <a:graphic>
          <a:graphicData uri="http://schemas.openxmlformats.org/drawingml/2006/table">
            <a:tbl>
              <a:tblPr/>
              <a:tblGrid>
                <a:gridCol w="655638"/>
                <a:gridCol w="4845050"/>
                <a:gridCol w="1428750"/>
                <a:gridCol w="1428750"/>
              </a:tblGrid>
              <a:tr h="213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Мероприятие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Сроки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Примечания </a:t>
                      </a:r>
                    </a:p>
                  </a:txBody>
                  <a:tcPr marL="37322" marR="373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5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Выполнение нормативов Всероссийского физкультурно-спортивного комплекса  (ГТО)  обучающимися 11-классов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Сентябрь - декабрь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6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Актуализация материалов на официальных сайтах    муниципальных органов управления образованием и общеобразовательных организаций,   посвященных   продвижению ВФСК ГТО в общеобразовательных организациях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Ежемесячно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6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Организация и проведение   муниципальных массовых пропагандистских акций, просветительских и творческих мероприятий, направленных на продвижение ВФСК ГТО среди обучающихся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Ежемесячно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1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Участие в республиканских фестивалях Всероссийского физкультурно-спортивного комплекса  «Готов к труду и обороне» (ГТО) 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Ноябрь, 2016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Февраль-март, 2017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Май-июнь, 2017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418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341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357188" y="274638"/>
            <a:ext cx="8501062" cy="868362"/>
          </a:xfrm>
        </p:spPr>
        <p:txBody>
          <a:bodyPr/>
          <a:lstStyle/>
          <a:p>
            <a:pPr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Методические рекомендации по продвижению Всероссийского физкультурно-спортивного комплекса «Готов к труду и обороне» (ГТО)  среди обучающихся общеобразовательных организаций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5171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3517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5173" name="Picture 6" descr="C:\Users\User\Documents\Спорт 5 2017\Самбо в школу\11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985838"/>
            <a:ext cx="6715125" cy="5372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84925"/>
            <a:ext cx="93583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Заголовок 2"/>
          <p:cNvSpPr>
            <a:spLocks noGrp="1"/>
          </p:cNvSpPr>
          <p:nvPr>
            <p:ph type="title"/>
          </p:nvPr>
        </p:nvSpPr>
        <p:spPr>
          <a:xfrm>
            <a:off x="538163" y="115888"/>
            <a:ext cx="8280400" cy="720725"/>
          </a:xfrm>
        </p:spPr>
        <p:txBody>
          <a:bodyPr/>
          <a:lstStyle/>
          <a:p>
            <a: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  <a:t>Школьные факторы риска</a:t>
            </a:r>
            <a:endParaRPr lang="ru-RU" altLang="ru-RU" sz="2400" smtClean="0">
              <a:ea typeface="Tahoma" pitchFamily="34" charset="0"/>
              <a:cs typeface="Arial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/>
        </p:nvGraphicFramePr>
        <p:xfrm>
          <a:off x="2408087" y="833438"/>
          <a:ext cx="4471303" cy="295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8550" name="Диаграмма 9"/>
          <p:cNvGraphicFramePr>
            <a:graphicFrameLocks/>
          </p:cNvGraphicFramePr>
          <p:nvPr/>
        </p:nvGraphicFramePr>
        <p:xfrm>
          <a:off x="2124075" y="3573463"/>
          <a:ext cx="4673600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1" r:id="rId6" imgW="4676037" imgH="2700762" progId="Excel.Chart.8">
                  <p:embed/>
                </p:oleObj>
              </mc:Choice>
              <mc:Fallback>
                <p:oleObj r:id="rId6" imgW="4676037" imgH="2700762" progId="Excel.Char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3573463"/>
                        <a:ext cx="4673600" cy="2697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855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642938" y="142875"/>
            <a:ext cx="8501062" cy="939800"/>
          </a:xfrm>
        </p:spPr>
        <p:txBody>
          <a:bodyPr/>
          <a:lstStyle/>
          <a:p>
            <a:pPr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Методические рекомендации по продвижению Всероссийского физкультурно-спортивного комплекса «Готов к труду и обороне» (ГТО)  среди обучающихся общеобразовательных организаций 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6195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3619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6197" name="Picture 6" descr="C:\Users\User\Documents\Спорт 5 2017\Самбо в школу\22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0" y="885825"/>
            <a:ext cx="685800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Заголовок 1"/>
          <p:cNvSpPr>
            <a:spLocks noGrp="1"/>
          </p:cNvSpPr>
          <p:nvPr>
            <p:ph type="title"/>
          </p:nvPr>
        </p:nvSpPr>
        <p:spPr>
          <a:xfrm>
            <a:off x="642938" y="285750"/>
            <a:ext cx="9036050" cy="587375"/>
          </a:xfrm>
        </p:spPr>
        <p:txBody>
          <a:bodyPr/>
          <a:lstStyle/>
          <a:p>
            <a:r>
              <a:rPr lang="ru-RU" sz="2800" b="1" smtClean="0">
                <a:solidFill>
                  <a:srgbClr val="002060"/>
                </a:solidFill>
              </a:rPr>
              <a:t>Рекомендации к недельному режиму  </a:t>
            </a:r>
            <a:br>
              <a:rPr lang="ru-RU" sz="2800" b="1" smtClean="0">
                <a:solidFill>
                  <a:srgbClr val="002060"/>
                </a:solidFill>
              </a:rPr>
            </a:br>
            <a:r>
              <a:rPr lang="ru-RU" sz="2800" b="1" smtClean="0">
                <a:solidFill>
                  <a:srgbClr val="002060"/>
                </a:solidFill>
              </a:rPr>
              <a:t>двигательной активности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571500" y="1071563"/>
          <a:ext cx="8351838" cy="53990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1803"/>
                <a:gridCol w="1015463"/>
                <a:gridCol w="1104375"/>
                <a:gridCol w="1173398"/>
                <a:gridCol w="1104375"/>
                <a:gridCol w="1242423"/>
              </a:tblGrid>
              <a:tr h="35054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Виды двигательной активности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Временной объем в неделю, не менее (мин)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1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ступень (6-8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9-10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(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11-12 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(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13-15 л.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ступень (16-17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л.)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Утренняя гимнастика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105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096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Обязательные учебные занятия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20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Двигательная активность в процессе учебного дня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209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Организованные занятия в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спорт.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секциях и кружках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135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144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Самостоятельные занятия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физ.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культурой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 90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05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ИТОГО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8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8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9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9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≥ 9 час.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372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Заголовок 1"/>
          <p:cNvSpPr>
            <a:spLocks noGrp="1"/>
          </p:cNvSpPr>
          <p:nvPr>
            <p:ph type="title"/>
          </p:nvPr>
        </p:nvSpPr>
        <p:spPr>
          <a:xfrm>
            <a:off x="571500" y="714375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Приказ </a:t>
            </a:r>
            <a:b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Министерства спорта </a:t>
            </a:r>
            <a:b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Российской Федерации </a:t>
            </a:r>
            <a:b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800" b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от 18.02.2015 года №144   </a:t>
            </a:r>
          </a:p>
        </p:txBody>
      </p:sp>
      <p:sp>
        <p:nvSpPr>
          <p:cNvPr id="138243" name="Объект 2"/>
          <p:cNvSpPr>
            <a:spLocks noGrp="1"/>
          </p:cNvSpPr>
          <p:nvPr>
            <p:ph idx="1"/>
          </p:nvPr>
        </p:nvSpPr>
        <p:spPr>
          <a:xfrm>
            <a:off x="571500" y="2332038"/>
            <a:ext cx="8229600" cy="4525962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 algn="ctr">
              <a:spcBef>
                <a:spcPct val="0"/>
              </a:spcBef>
              <a:defRPr/>
            </a:pPr>
            <a:r>
              <a:rPr lang="ru-RU" sz="2800" dirty="0" smtClean="0">
                <a:latin typeface="Tahoma" pitchFamily="34" charset="0"/>
                <a:cs typeface="Tahoma" pitchFamily="34" charset="0"/>
              </a:rPr>
              <a:t>«Об утверждении Порядка награждения граждан Российской Федерации знаками отличия Всероссийского физкультурно-спортивного комплекса 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  <a:defRPr/>
            </a:pPr>
            <a:r>
              <a:rPr lang="ru-RU" sz="2800" dirty="0" smtClean="0">
                <a:latin typeface="Tahoma" pitchFamily="34" charset="0"/>
                <a:cs typeface="Tahoma" pitchFamily="34" charset="0"/>
              </a:rPr>
              <a:t>«Готов к труду и обороне» (ГТО) </a:t>
            </a:r>
          </a:p>
          <a:p>
            <a:pPr marL="0" indent="0" algn="ctr">
              <a:spcBef>
                <a:spcPct val="0"/>
              </a:spcBef>
              <a:buFont typeface="Arial" charset="0"/>
              <a:buNone/>
              <a:defRPr/>
            </a:pPr>
            <a:r>
              <a:rPr lang="ru-RU" sz="2800" dirty="0" smtClean="0">
                <a:latin typeface="Tahoma" pitchFamily="34" charset="0"/>
                <a:cs typeface="Tahoma" pitchFamily="34" charset="0"/>
              </a:rPr>
              <a:t>и присвоения им спортивных разрядов»</a:t>
            </a:r>
          </a:p>
        </p:txBody>
      </p:sp>
      <p:pic>
        <p:nvPicPr>
          <p:cNvPr id="1382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8245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8" y="-285750"/>
            <a:ext cx="9175750" cy="6897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926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301625"/>
            <a:ext cx="785813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9268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 defTabSz="449263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  <a:latin typeface="Calibri" pitchFamily="34" charset="0"/>
              </a:rPr>
              <a:t>Министерство образования и науки Республики Татарстан</a:t>
            </a:r>
          </a:p>
        </p:txBody>
      </p:sp>
      <p:sp>
        <p:nvSpPr>
          <p:cNvPr id="139269" name="Rectangle 6"/>
          <p:cNvSpPr>
            <a:spLocks noChangeArrowheads="1"/>
          </p:cNvSpPr>
          <p:nvPr/>
        </p:nvSpPr>
        <p:spPr bwMode="auto">
          <a:xfrm>
            <a:off x="477838" y="1428750"/>
            <a:ext cx="8126412" cy="391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800" b="1">
                <a:solidFill>
                  <a:srgbClr val="16165D"/>
                </a:solidFill>
              </a:rPr>
              <a:t>П</a:t>
            </a:r>
            <a:r>
              <a:rPr lang="ru-RU" altLang="ru-RU" sz="2800" b="1">
                <a:solidFill>
                  <a:srgbClr val="16165D"/>
                </a:solidFill>
              </a:rPr>
              <a:t>риказ МОиН РТ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rgbClr val="16165D"/>
                </a:solidFill>
              </a:rPr>
              <a:t>№6564/14 от 17.11.2014 г.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rgbClr val="16165D"/>
                </a:solidFill>
              </a:rPr>
              <a:t> «О поощрении обучающихся 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rgbClr val="16165D"/>
                </a:solidFill>
              </a:rPr>
              <a:t>образовательных организаций, образовательных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rgbClr val="16165D"/>
                </a:solidFill>
              </a:rPr>
              <a:t> организаций, активно внедряющих 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rgbClr val="16165D"/>
                </a:solidFill>
              </a:rPr>
              <a:t> Всероссийский физкультурно-спортивный комплекс «Готов к труду и обороне» (ГТО)»</a:t>
            </a:r>
          </a:p>
          <a:p>
            <a:pPr algn="ctr" defTabSz="449263">
              <a:buSzPct val="100000"/>
            </a:pPr>
            <a:endParaRPr lang="ru-RU" sz="2400">
              <a:solidFill>
                <a:srgbClr val="000000"/>
              </a:solidFill>
            </a:endParaRPr>
          </a:p>
        </p:txBody>
      </p:sp>
      <p:pic>
        <p:nvPicPr>
          <p:cNvPr id="13927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02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02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714375" y="1285875"/>
            <a:ext cx="7772400" cy="147002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Реализация проекта «Гольф в школу» осуществляется рамках третьего урока физической культуры либо внеурочной спортивно-оздоровительной деятельности </a:t>
            </a:r>
            <a:b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Участники – 16 школ города Казани </a:t>
            </a:r>
            <a:b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С 22 по 26 августа завершилась первая сессия обучения педагогов</a:t>
            </a:r>
            <a:b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642938" y="5000625"/>
            <a:ext cx="8001000" cy="995363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10 сентября 2016 года на базе гольф-клуба «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Свияжские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холмы» состоится вручение сертификата школам  на приобретение инвентаря школам с участием Президента РТ Р.Н.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Миннеханова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и Президента Ассоциации гольфа России В.Б. Христенко</a:t>
            </a:r>
            <a:endParaRPr lang="ru-RU" sz="2000" dirty="0"/>
          </a:p>
        </p:txBody>
      </p:sp>
      <p:sp>
        <p:nvSpPr>
          <p:cNvPr id="140295" name="Прямоугольник 7"/>
          <p:cNvSpPr>
            <a:spLocks noChangeArrowheads="1"/>
          </p:cNvSpPr>
          <p:nvPr/>
        </p:nvSpPr>
        <p:spPr bwMode="auto">
          <a:xfrm>
            <a:off x="928688" y="357188"/>
            <a:ext cx="7891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 Реализация проекта «Гольф в школу</a:t>
            </a:r>
            <a:r>
              <a:rPr lang="en-US" sz="2800" b="1">
                <a:solidFill>
                  <a:srgbClr val="17375E"/>
                </a:solidFill>
                <a:latin typeface="Calibri" pitchFamily="34" charset="0"/>
              </a:rPr>
              <a:t>!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»</a:t>
            </a:r>
            <a:endParaRPr lang="ru-RU" sz="2800" b="1">
              <a:solidFill>
                <a:srgbClr val="17375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0296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0297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40298" name="Picture 2" descr="C:\Users\User\Documents\Спорт 5 2017\Гольф\день 3\6wGrRMYJiy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2643188"/>
            <a:ext cx="2762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9" name="Picture 3" descr="C:\Users\User\Documents\Спорт 5 2017\Гольф\день 3\c9KfMeZY7_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63" y="2643188"/>
            <a:ext cx="27860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300" name="Picture 4" descr="C:\Users\User\Documents\Спорт 5 2017\Гольф\день 3\k6iGKzQuoc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25" y="2643188"/>
            <a:ext cx="2762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1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1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785813" y="5429250"/>
            <a:ext cx="7772400" cy="10001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 итогам реализации проекта в 2016-2017 гг. предполагается поставка спортивного оборудования в школы Республики Татарстан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1319" name="Прямоугольник 7"/>
          <p:cNvSpPr>
            <a:spLocks noChangeArrowheads="1"/>
          </p:cNvSpPr>
          <p:nvPr/>
        </p:nvSpPr>
        <p:spPr bwMode="auto">
          <a:xfrm>
            <a:off x="538163" y="260350"/>
            <a:ext cx="8605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rgbClr val="17375E"/>
                </a:solidFill>
                <a:latin typeface="Calibri" pitchFamily="34" charset="0"/>
              </a:rPr>
              <a:t>Реализация пилотного проекта «Самбо в школу!»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41320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14375" y="1143000"/>
          <a:ext cx="4143375" cy="4357688"/>
        </p:xfrm>
        <a:graphic>
          <a:graphicData uri="http://schemas.openxmlformats.org/drawingml/2006/table">
            <a:tbl>
              <a:tblPr/>
              <a:tblGrid>
                <a:gridCol w="348508"/>
                <a:gridCol w="2228643"/>
                <a:gridCol w="1566224"/>
              </a:tblGrid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Муниципальные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районы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Количество школ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Аксубаевский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Алексеевский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Апастовский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Бугульминский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Дрожжановский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Елабужский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Заинский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Зеленодольский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Кайбицкий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Мамадышский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Менделеевский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г. </a:t>
                      </a:r>
                      <a:r>
                        <a:rPr lang="ru-RU" sz="1400" b="1" i="0" u="none" strike="noStrike" dirty="0" err="1">
                          <a:solidFill>
                            <a:schemeClr val="tx1"/>
                          </a:solidFill>
                          <a:latin typeface="+mn-lt"/>
                        </a:rPr>
                        <a:t>Наб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. Челны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Новошешминский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Нурлатский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Пестречинский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499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г. Казань Вахитовский и Приволжский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2986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ИГОГО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25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1398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pic>
        <p:nvPicPr>
          <p:cNvPr id="141399" name="Picture 1" descr="C:\Users\User\Desktop\1_20121117_10844902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88" y="3214688"/>
            <a:ext cx="3432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400" name="Picture 3" descr="C:\Users\User\Desktop\samb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1071563"/>
            <a:ext cx="3429000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267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r>
              <a:rPr lang="ru-RU" sz="2200" b="1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Font typeface="Arial" charset="0"/>
              <a:buNone/>
            </a:pPr>
            <a:r>
              <a:rPr lang="ru-RU" sz="40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ctr">
              <a:buFont typeface="Arial" charset="0"/>
              <a:buNone/>
            </a:pPr>
            <a:endParaRPr lang="ru-RU" sz="28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7270" name="Прямоугольник 7"/>
          <p:cNvSpPr>
            <a:spLocks noChangeArrowheads="1"/>
          </p:cNvSpPr>
          <p:nvPr/>
        </p:nvSpPr>
        <p:spPr bwMode="auto">
          <a:xfrm>
            <a:off x="1214438" y="214313"/>
            <a:ext cx="8072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Список образовательных организаций реализующих проект «Самбо в школу!» </a:t>
            </a:r>
          </a:p>
        </p:txBody>
      </p:sp>
      <p:sp>
        <p:nvSpPr>
          <p:cNvPr id="267271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67272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000125" y="1357313"/>
          <a:ext cx="7858125" cy="4984750"/>
        </p:xfrm>
        <a:graphic>
          <a:graphicData uri="http://schemas.openxmlformats.org/drawingml/2006/table">
            <a:tbl>
              <a:tblPr/>
              <a:tblGrid>
                <a:gridCol w="500063"/>
                <a:gridCol w="7358062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Образовательная организация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«Новоибрайкинская СОШ имени М.И. Абдрахманова»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Аксубаевского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Куркульская средняя общеобразовательная школа»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Алексеевского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«Каратунская средняя  общеобразовательная школа с углубленным изучением отдельных предметов» Апастовского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«Средняя общеобразовательная школа № 13» Бугульминского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«Карабашская средняя общеобразовательная школа № 2»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Бугульминского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«Малоцильнинская средняя общеобразовательная школа»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Дрожжановского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«Средняя общеобразовательная школа № 8» Елабужского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«Татарская гимназия» Заинского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ГБОУ «Васильевская кадетская школа-интернат им. Героя Советского Союза Николая Волостнова» Зеленодольского муниципального района                                                                    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«Средняя общеобразовательная школа №16 с углубленным изучением отдельных предметов Зеленодольского муниципального района»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«Кушманская основная общеобразовательная школа имени Абрара Сагиди»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Кайбицкого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«Лицей №2 города Мамадыш» Мамадышского муниципального района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«Верхнеошминская основная общеобразовательная школа»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Мамадышского муниципального района</a:t>
                      </a:r>
                    </a:p>
                  </a:txBody>
                  <a:tcPr marL="2228" marR="2228" marT="22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2682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82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r>
              <a:rPr lang="ru-RU" sz="2200" b="1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Font typeface="Arial" charset="0"/>
              <a:buNone/>
            </a:pPr>
            <a:r>
              <a:rPr lang="ru-RU" sz="40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ctr">
              <a:buFont typeface="Arial" charset="0"/>
              <a:buNone/>
            </a:pPr>
            <a:endParaRPr lang="ru-RU" sz="2800" b="1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8294" name="Прямоугольник 7"/>
          <p:cNvSpPr>
            <a:spLocks noChangeArrowheads="1"/>
          </p:cNvSpPr>
          <p:nvPr/>
        </p:nvSpPr>
        <p:spPr bwMode="auto">
          <a:xfrm>
            <a:off x="1214438" y="214313"/>
            <a:ext cx="8072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Список образовательных организаций реализующих проект «Самбо в школу!» </a:t>
            </a:r>
          </a:p>
        </p:txBody>
      </p:sp>
      <p:sp>
        <p:nvSpPr>
          <p:cNvPr id="268295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68296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928688" y="1285875"/>
          <a:ext cx="8072437" cy="5078413"/>
        </p:xfrm>
        <a:graphic>
          <a:graphicData uri="http://schemas.openxmlformats.org/drawingml/2006/table">
            <a:tbl>
              <a:tblPr/>
              <a:tblGrid>
                <a:gridCol w="1000125"/>
                <a:gridCol w="7072312"/>
              </a:tblGrid>
              <a:tr h="13970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Образовательная организация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«Нижнеякинская средняя общеобразовательная школа» 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Мамадышского муниципального района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«Тавельская средняя общеобразовательная школа»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Мамадышского муниципального района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«Гимназия г.Мензелинск» Мензелинского муниципального района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МАОУ «Средняя общеобразовательная школа № 35 с углубленным изучением отдельных предметов» г.Казань                                               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МАОУ «Средняя общеобразовательная школа № 51» г.Казань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МАОУ «Гимназия № 77» г.Казань                                          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МАОУ «Средняя общеобразовательная школа №50 с углубленным изучением отдельных предметов»  г.Набережные Челны                                    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Муниципальное автономное общеобразовательное учреждение «Средняя общеобразовательная школа №56» г.Набережные Челны 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22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«Новошешминская гимназия» Новошешминского муниципального района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23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«Курманаевская основная общеобразовательная школа»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Нурлатского муниципального района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24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«Шалинская средняя общеобразовательная школа им. Сафина» 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Пестречинского муниципального района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МБОУ  «Средняя общеобразовательная школа №51» Вахитовского района г.Казани</a:t>
                      </a:r>
                    </a:p>
                  </a:txBody>
                  <a:tcPr marL="2462" marR="2462" marT="2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2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23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2342" name="Прямоугольник 7"/>
          <p:cNvSpPr>
            <a:spLocks noChangeArrowheads="1"/>
          </p:cNvSpPr>
          <p:nvPr/>
        </p:nvSpPr>
        <p:spPr bwMode="auto">
          <a:xfrm>
            <a:off x="468313" y="357188"/>
            <a:ext cx="8461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rgbClr val="17375E"/>
                </a:solidFill>
                <a:latin typeface="Calibri" pitchFamily="34" charset="0"/>
              </a:rPr>
              <a:t>Реализация пилотного проекта «Самбо в школу!»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42343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2344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2345" name="Заголовок 1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2346" name="Picture 2" descr="C:\Users\User\Documents\Спорт 5 2017\Самбо в школу\Скрин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1357313"/>
            <a:ext cx="8215312" cy="462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3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3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366" name="Прямоугольник 7"/>
          <p:cNvSpPr>
            <a:spLocks noChangeArrowheads="1"/>
          </p:cNvSpPr>
          <p:nvPr/>
        </p:nvSpPr>
        <p:spPr bwMode="auto">
          <a:xfrm>
            <a:off x="609600" y="188913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17375E"/>
                </a:solidFill>
                <a:latin typeface="Calibri" pitchFamily="34" charset="0"/>
              </a:rPr>
              <a:t> Реализация пилотного проекта «Самбо в школу!» </a:t>
            </a:r>
          </a:p>
        </p:txBody>
      </p:sp>
      <p:sp>
        <p:nvSpPr>
          <p:cNvPr id="143367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3368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3369" name="Заголовок 1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3370" name="Picture 2" descr="C:\Users\User\Documents\Спорт 5 2017\Самбо в школу\Скрин 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928688"/>
            <a:ext cx="6697662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84925"/>
            <a:ext cx="93583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Заголовок 2"/>
          <p:cNvSpPr>
            <a:spLocks noGrp="1"/>
          </p:cNvSpPr>
          <p:nvPr>
            <p:ph type="title"/>
          </p:nvPr>
        </p:nvSpPr>
        <p:spPr>
          <a:xfrm>
            <a:off x="395288" y="260350"/>
            <a:ext cx="5256212" cy="1655763"/>
          </a:xfrm>
        </p:spPr>
        <p:txBody>
          <a:bodyPr/>
          <a:lstStyle/>
          <a:p>
            <a: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  <a:t/>
            </a:r>
            <a:b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</a:br>
            <a: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  <a:t>Смертность детей </a:t>
            </a:r>
            <a:b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</a:br>
            <a: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  <a:t>от внешних причин </a:t>
            </a:r>
            <a:b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</a:br>
            <a:r>
              <a:rPr lang="ru-RU" altLang="ru-RU" sz="2400" b="1" smtClean="0">
                <a:solidFill>
                  <a:srgbClr val="FF0000"/>
                </a:solidFill>
                <a:latin typeface="Arial" charset="0"/>
                <a:ea typeface="Tahoma" pitchFamily="34" charset="0"/>
                <a:cs typeface="Arial" charset="0"/>
              </a:rPr>
              <a:t>8 месяцев 2016 года</a:t>
            </a:r>
            <a: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  <a:t/>
            </a:r>
            <a:br>
              <a:rPr lang="ru-RU" altLang="ru-RU" sz="2400" b="1" smtClean="0">
                <a:solidFill>
                  <a:srgbClr val="1F497D"/>
                </a:solidFill>
                <a:latin typeface="Arial" charset="0"/>
                <a:ea typeface="Tahoma" pitchFamily="34" charset="0"/>
                <a:cs typeface="Arial" charset="0"/>
              </a:rPr>
            </a:br>
            <a:endParaRPr lang="ru-RU" altLang="ru-RU" sz="2400" smtClean="0">
              <a:ea typeface="Tahoma" pitchFamily="34" charset="0"/>
              <a:cs typeface="Arial" charset="0"/>
            </a:endParaRPr>
          </a:p>
        </p:txBody>
      </p:sp>
      <p:sp>
        <p:nvSpPr>
          <p:cNvPr id="109572" name="TextBox 1"/>
          <p:cNvSpPr txBox="1">
            <a:spLocks noChangeArrowheads="1"/>
          </p:cNvSpPr>
          <p:nvPr/>
        </p:nvSpPr>
        <p:spPr bwMode="auto">
          <a:xfrm>
            <a:off x="827088" y="1628775"/>
            <a:ext cx="43211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400" b="1"/>
              <a:t>На воде – </a:t>
            </a:r>
            <a:r>
              <a:rPr lang="ru-RU" altLang="ru-RU" sz="2400" b="1">
                <a:solidFill>
                  <a:srgbClr val="FF0000"/>
                </a:solidFill>
              </a:rPr>
              <a:t>14</a:t>
            </a:r>
          </a:p>
          <a:p>
            <a:pPr>
              <a:lnSpc>
                <a:spcPct val="150000"/>
              </a:lnSpc>
            </a:pPr>
            <a:r>
              <a:rPr lang="ru-RU" altLang="ru-RU" sz="2400" b="1"/>
              <a:t>Падение с высоты – </a:t>
            </a:r>
            <a:r>
              <a:rPr lang="ru-RU" altLang="ru-RU" sz="2400" b="1">
                <a:solidFill>
                  <a:srgbClr val="FF0000"/>
                </a:solidFill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ru-RU" altLang="ru-RU" sz="2400" b="1"/>
              <a:t>Суициды – </a:t>
            </a:r>
            <a:r>
              <a:rPr lang="ru-RU" altLang="ru-RU" sz="2400" b="1">
                <a:solidFill>
                  <a:srgbClr val="FF0000"/>
                </a:solidFill>
              </a:rPr>
              <a:t>10</a:t>
            </a:r>
          </a:p>
          <a:p>
            <a:pPr>
              <a:lnSpc>
                <a:spcPct val="150000"/>
              </a:lnSpc>
            </a:pPr>
            <a:r>
              <a:rPr lang="ru-RU" altLang="ru-RU" sz="2400" b="1"/>
              <a:t>ДТП – </a:t>
            </a:r>
            <a:r>
              <a:rPr lang="ru-RU" altLang="ru-RU" sz="2400" b="1">
                <a:solidFill>
                  <a:srgbClr val="FF0000"/>
                </a:solidFill>
              </a:rPr>
              <a:t>7</a:t>
            </a:r>
          </a:p>
          <a:p>
            <a:pPr>
              <a:lnSpc>
                <a:spcPct val="150000"/>
              </a:lnSpc>
            </a:pPr>
            <a:r>
              <a:rPr lang="ru-RU" altLang="ru-RU" sz="2400" b="1"/>
              <a:t>Иные обстоятельства - </a:t>
            </a:r>
            <a:r>
              <a:rPr lang="ru-RU" altLang="ru-RU" sz="2400" b="1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09573" name="Picture 8" descr="http://baikal-info.ru/sites/default/files/174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192088"/>
            <a:ext cx="29876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4" name="Picture 12" descr="http://xn--b1agvs6c.xn--p1ai/uploaded/blogs/232_s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2276475"/>
            <a:ext cx="298767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5" name="Picture 14" descr="http://www.kp.by/share/i/12/9638182/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4422775"/>
            <a:ext cx="2987675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6" name="Picture 20" descr="http://ecologico.ru/wp-content/uploads/2010/05/%D0%B4%D0%B5%D1%82%D1%81%D0%BA%D0%B8%D0%B9-%D1%81%D1%82%D1%80%D0%B0%D1%85-e127376894686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7050" y="4422775"/>
            <a:ext cx="23812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4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438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4390" name="Прямоугольник 7"/>
          <p:cNvSpPr>
            <a:spLocks noChangeArrowheads="1"/>
          </p:cNvSpPr>
          <p:nvPr/>
        </p:nvSpPr>
        <p:spPr bwMode="auto">
          <a:xfrm>
            <a:off x="539750" y="214313"/>
            <a:ext cx="8389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rgbClr val="17375E"/>
                </a:solidFill>
                <a:latin typeface="Calibri" pitchFamily="34" charset="0"/>
              </a:rPr>
              <a:t>Реализация пилотного проекта «Самбо в школу!»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44391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4392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4393" name="Заголовок 1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4394" name="Picture 2" descr="C:\Users\User\Documents\Спорт 5 2017\Самбо в школу\Скрин 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1000125"/>
            <a:ext cx="6643688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5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54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5414" name="Прямоугольник 7"/>
          <p:cNvSpPr>
            <a:spLocks noChangeArrowheads="1"/>
          </p:cNvSpPr>
          <p:nvPr/>
        </p:nvSpPr>
        <p:spPr bwMode="auto">
          <a:xfrm>
            <a:off x="857250" y="357188"/>
            <a:ext cx="8072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17375E"/>
                </a:solidFill>
                <a:latin typeface="Calibri" pitchFamily="34" charset="0"/>
              </a:rPr>
              <a:t>Реализация пилотного проекта «Самбо в школу!» </a:t>
            </a:r>
          </a:p>
        </p:txBody>
      </p:sp>
      <p:sp>
        <p:nvSpPr>
          <p:cNvPr id="145415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5416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5417" name="Заголовок 1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5418" name="Picture 11" descr="C:\Users\User\Documents\Спорт 5 2017\Самбо в школу\скрин 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1042988"/>
            <a:ext cx="67151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6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6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57250" y="857250"/>
            <a:ext cx="7643813" cy="1752600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8800" b="1" dirty="0" smtClean="0">
                <a:cs typeface="Times New Roman" pitchFamily="18" charset="0"/>
              </a:rPr>
              <a:t> </a:t>
            </a:r>
            <a:endParaRPr lang="ru-RU" sz="8800" dirty="0" smtClean="0"/>
          </a:p>
          <a:p>
            <a:pPr algn="l">
              <a:defRPr/>
            </a:pP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Цель:   обязательное обучение плаванию  обучающихся 2-х классов в рамках третьего урока физической культуры либо внеурочной спортивно-оздоровительной деятельности. </a:t>
            </a:r>
          </a:p>
          <a:p>
            <a:pPr algn="l">
              <a:defRPr/>
            </a:pP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Задачи </a:t>
            </a:r>
          </a:p>
          <a:p>
            <a:pPr algn="l">
              <a:buFontTx/>
              <a:buChar char="-"/>
              <a:defRPr/>
            </a:pP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обучить детей самостоятельно держаться на воде;</a:t>
            </a:r>
            <a:b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- повысить интерес к здоровому образу жизни;</a:t>
            </a:r>
            <a:b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- расширить возможности системы физкультурно-спортивного воспитания в образовательных организациях </a:t>
            </a: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Инфраструктура: муниципальные бассейны</a:t>
            </a:r>
            <a:b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</a:rPr>
              <a:t>В настоящее время ведется подготовка распоряжения Кабинета Министров Республики Татарстан</a:t>
            </a:r>
          </a:p>
          <a:p>
            <a:pPr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313" y="428625"/>
            <a:ext cx="707231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Проект  «Всеобуч по плаванию»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440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6441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46442" name="Picture 2" descr="C:\Users\User\Desktop\1458548691_806519b932b379cdff6bdc6b1f81333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571875"/>
            <a:ext cx="24574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3" name="Picture 3" descr="C:\Users\User\Desktop\1421032048420_bulleti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3571875"/>
            <a:ext cx="246221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4" name="Picture 4" descr="C:\Users\User\Desktop\moskva-shkola_obucheniyu_plavaniyu_54215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13" y="3571875"/>
            <a:ext cx="24526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7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7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8800" b="1" dirty="0" smtClean="0">
                <a:cs typeface="Times New Roman" pitchFamily="18" charset="0"/>
              </a:rPr>
              <a:t> </a:t>
            </a:r>
            <a:endParaRPr lang="ru-RU" sz="8800" dirty="0" smtClean="0"/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313" y="428625"/>
            <a:ext cx="7072312" cy="8921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Проект 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«Чемпионат мира по футболу 2018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7463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7464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47465" name="Picture 2" descr="C:\Users\User\Desktop\0_b1679_f7f955db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3714750"/>
            <a:ext cx="2528888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66" name="Picture 3" descr="C:\Users\User\Desktop\DSC040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3714750"/>
            <a:ext cx="26431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67" name="Picture 4" descr="C:\Users\User\Desktop\fa3f4254-d939-4ea3-a081-1257b5d361c8_800x600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25" y="3714750"/>
            <a:ext cx="2500313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714375" y="1143000"/>
            <a:ext cx="7929563" cy="495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«Уроки футбола» (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сентябрь, ноябрь,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деккабрь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«Тематические дни футбола» (ноябрь, январь, июнь, март)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Проект «Мини-футбол в школу» (ноябрь-январь)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Соревнования по мини-футболу в рамках Спартакиады обучающихся профессиональных образовательных организаций</a:t>
            </a:r>
          </a:p>
          <a:p>
            <a:pPr>
              <a:buFont typeface="Arial" pitchFamily="34" charset="0"/>
              <a:buChar char="•"/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1138" y="-242888"/>
            <a:ext cx="9175751" cy="6897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848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84138"/>
            <a:ext cx="1403350" cy="68548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848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8485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148486" name="Text Box 5"/>
          <p:cNvSpPr txBox="1">
            <a:spLocks noChangeArrowheads="1"/>
          </p:cNvSpPr>
          <p:nvPr/>
        </p:nvSpPr>
        <p:spPr bwMode="auto">
          <a:xfrm>
            <a:off x="1619250" y="204788"/>
            <a:ext cx="7056438" cy="706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48487" name="Rectangle 6"/>
          <p:cNvSpPr>
            <a:spLocks noChangeArrowheads="1"/>
          </p:cNvSpPr>
          <p:nvPr/>
        </p:nvSpPr>
        <p:spPr bwMode="auto">
          <a:xfrm>
            <a:off x="701675" y="254000"/>
            <a:ext cx="8370888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2060"/>
                </a:solidFill>
              </a:rPr>
              <a:t>Школьные спортивные клубы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00125" y="1143000"/>
            <a:ext cx="7769225" cy="4572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kern="0" dirty="0">
                <a:solidFill>
                  <a:srgbClr val="FF0000"/>
                </a:solidFill>
                <a:latin typeface="Tahoma" pitchFamily="32" charset="0"/>
                <a:ea typeface="Microsoft YaHei"/>
                <a:cs typeface="Tahoma" pitchFamily="32" charset="0"/>
              </a:rPr>
              <a:t>    </a:t>
            </a:r>
            <a:r>
              <a:rPr lang="ru-RU" sz="2000" b="1" kern="0" dirty="0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Основные направления деятельности 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pitchFamily="34" charset="0"/>
                <a:ea typeface="Microsoft YaHei"/>
                <a:cs typeface="Arial" pitchFamily="34" charset="0"/>
              </a:rPr>
              <a:t> -  развитие видов спорта в общеобразваотельных организациях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pitchFamily="34" charset="0"/>
                <a:ea typeface="Microsoft YaHei"/>
                <a:cs typeface="Arial" pitchFamily="34" charset="0"/>
              </a:rPr>
              <a:t> -   организация спортивно-массовой работы в школе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kern="0" dirty="0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    На начало 2016-2017 учебного года  действует 339 школьных   спортивных клубов - 24,2% (2015-2016 учебный год – 319), </a:t>
            </a:r>
            <a:r>
              <a:rPr lang="ru-RU" sz="2000" b="1" kern="0" dirty="0">
                <a:solidFill>
                  <a:srgbClr val="000000"/>
                </a:solidFill>
                <a:latin typeface="Arial" pitchFamily="34" charset="0"/>
                <a:ea typeface="Microsoft YaHei"/>
                <a:cs typeface="Arial" pitchFamily="34" charset="0"/>
              </a:rPr>
              <a:t>из них:</a:t>
            </a:r>
          </a:p>
          <a:p>
            <a:pPr marL="285750" indent="-285750" algn="just" defTabSz="449263" eaLnBrk="0" hangingPunct="0">
              <a:spcBef>
                <a:spcPts val="800"/>
              </a:spcBef>
              <a:buSzPct val="100000"/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pitchFamily="34" charset="0"/>
                <a:ea typeface="Microsoft YaHei"/>
                <a:cs typeface="Arial" pitchFamily="34" charset="0"/>
              </a:rPr>
              <a:t>34 – структурные подразделения ОО</a:t>
            </a:r>
          </a:p>
          <a:p>
            <a:pPr marL="285750" indent="-285750" algn="just" defTabSz="449263" eaLnBrk="0" hangingPunct="0">
              <a:spcBef>
                <a:spcPts val="800"/>
              </a:spcBef>
              <a:buSzPct val="100000"/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 pitchFamily="34" charset="0"/>
                <a:ea typeface="Microsoft YaHei"/>
                <a:cs typeface="Arial" pitchFamily="34" charset="0"/>
              </a:rPr>
              <a:t>305 –    общественные объединения </a:t>
            </a:r>
          </a:p>
          <a:p>
            <a:pPr marL="285750" indent="-285750" algn="just" defTabSz="449263" eaLnBrk="0" hangingPunct="0">
              <a:spcBef>
                <a:spcPts val="800"/>
              </a:spcBef>
              <a:buSzPct val="100000"/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kern="0" dirty="0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Нет школьных спортивных клубов в </a:t>
            </a:r>
            <a:r>
              <a:rPr lang="ru-RU" sz="2000" b="1" kern="0" dirty="0" err="1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Агрызском</a:t>
            </a:r>
            <a:r>
              <a:rPr lang="ru-RU" sz="2000" b="1" kern="0" dirty="0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, </a:t>
            </a:r>
            <a:r>
              <a:rPr lang="ru-RU" sz="2000" b="1" kern="0" dirty="0" err="1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Алькеевском</a:t>
            </a:r>
            <a:r>
              <a:rPr lang="ru-RU" sz="2000" b="1" kern="0" dirty="0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, </a:t>
            </a:r>
            <a:r>
              <a:rPr lang="ru-RU" sz="2000" b="1" kern="0" dirty="0" err="1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Балтасинском</a:t>
            </a:r>
            <a:r>
              <a:rPr lang="ru-RU" sz="2000" b="1" kern="0" dirty="0">
                <a:solidFill>
                  <a:srgbClr val="FF0000"/>
                </a:solidFill>
                <a:latin typeface="Arial" pitchFamily="34" charset="0"/>
                <a:ea typeface="Microsoft YaHei"/>
                <a:cs typeface="Arial" pitchFamily="34" charset="0"/>
              </a:rPr>
              <a:t>, Буинском, Менделеевском, Рыбно-Слободском, Спасском муниципальных районах.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49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950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8800" b="1" dirty="0" smtClean="0">
                <a:cs typeface="Times New Roman" pitchFamily="18" charset="0"/>
              </a:rPr>
              <a:t> </a:t>
            </a:r>
            <a:endParaRPr lang="ru-RU" sz="8800" dirty="0" smtClean="0"/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9510" name="Прямоугольник 7"/>
          <p:cNvSpPr>
            <a:spLocks noChangeArrowheads="1"/>
          </p:cNvSpPr>
          <p:nvPr/>
        </p:nvSpPr>
        <p:spPr bwMode="auto">
          <a:xfrm>
            <a:off x="1071563" y="214313"/>
            <a:ext cx="7715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7375E"/>
                </a:solidFill>
              </a:rPr>
              <a:t>Результативность здоровьесберегающей и</a:t>
            </a:r>
          </a:p>
          <a:p>
            <a:pPr algn="ctr"/>
            <a:r>
              <a:rPr lang="ru-RU" sz="2000" b="1">
                <a:solidFill>
                  <a:srgbClr val="17375E"/>
                </a:solidFill>
              </a:rPr>
              <a:t> физкультурно-массовой работы </a:t>
            </a:r>
          </a:p>
          <a:p>
            <a:pPr algn="ctr"/>
            <a:r>
              <a:rPr lang="ru-RU" sz="2000" b="1">
                <a:solidFill>
                  <a:srgbClr val="17375E"/>
                </a:solidFill>
              </a:rPr>
              <a:t>Группа "А" свыше 8 000 обучающихся</a:t>
            </a:r>
          </a:p>
        </p:txBody>
      </p:sp>
      <p:sp>
        <p:nvSpPr>
          <p:cNvPr id="149511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49512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142976" y="1142984"/>
          <a:ext cx="7500990" cy="5044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50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05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8800" b="1" dirty="0" smtClean="0">
                <a:cs typeface="Times New Roman" pitchFamily="18" charset="0"/>
              </a:rPr>
              <a:t> </a:t>
            </a:r>
            <a:endParaRPr lang="ru-RU" sz="8800" dirty="0" smtClean="0"/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0534" name="Прямоугольник 7"/>
          <p:cNvSpPr>
            <a:spLocks noChangeArrowheads="1"/>
          </p:cNvSpPr>
          <p:nvPr/>
        </p:nvSpPr>
        <p:spPr bwMode="auto">
          <a:xfrm>
            <a:off x="1143000" y="214313"/>
            <a:ext cx="7715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7375E"/>
                </a:solidFill>
              </a:rPr>
              <a:t>Результативность здоровьесберегающей и</a:t>
            </a:r>
          </a:p>
          <a:p>
            <a:pPr algn="ctr"/>
            <a:r>
              <a:rPr lang="ru-RU" sz="2000" b="1">
                <a:solidFill>
                  <a:srgbClr val="17375E"/>
                </a:solidFill>
              </a:rPr>
              <a:t> физкультурно-массовой работы </a:t>
            </a:r>
          </a:p>
          <a:p>
            <a:pPr algn="ctr"/>
            <a:r>
              <a:rPr lang="ru-RU" sz="2000" b="1">
                <a:solidFill>
                  <a:srgbClr val="17375E"/>
                </a:solidFill>
              </a:rPr>
              <a:t>Группа "В" от 3 500 до 8 000 обучающихся</a:t>
            </a:r>
          </a:p>
        </p:txBody>
      </p:sp>
      <p:sp>
        <p:nvSpPr>
          <p:cNvPr id="150535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50536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071538" y="1214422"/>
          <a:ext cx="7572428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648215 h 288925"/>
              <a:gd name="T6" fmla="*/ 8370888 w 8370888"/>
              <a:gd name="T7" fmla="*/ 3889235 h 288925"/>
              <a:gd name="T8" fmla="*/ 8370888 w 8370888"/>
              <a:gd name="T9" fmla="*/ 3889235 h 288925"/>
              <a:gd name="T10" fmla="*/ 48155 w 8370888"/>
              <a:gd name="T11" fmla="*/ 3889235 h 288925"/>
              <a:gd name="T12" fmla="*/ 0 w 8370888"/>
              <a:gd name="T13" fmla="*/ 3241014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51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701675" cy="665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1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5094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8800" b="1" dirty="0" smtClean="0">
                <a:cs typeface="Times New Roman" pitchFamily="18" charset="0"/>
              </a:rPr>
              <a:t> </a:t>
            </a:r>
            <a:endParaRPr lang="ru-RU" sz="8800" dirty="0" smtClean="0"/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>
              <a:defRPr/>
            </a:pPr>
            <a:endParaRPr lang="ru-RU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sz="28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1558" name="Прямоугольник 7"/>
          <p:cNvSpPr>
            <a:spLocks noChangeArrowheads="1"/>
          </p:cNvSpPr>
          <p:nvPr/>
        </p:nvSpPr>
        <p:spPr bwMode="auto">
          <a:xfrm>
            <a:off x="1143000" y="142875"/>
            <a:ext cx="7715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17375E"/>
                </a:solidFill>
              </a:rPr>
              <a:t>Результативность здоровьесберегающей и</a:t>
            </a:r>
          </a:p>
          <a:p>
            <a:pPr algn="ctr"/>
            <a:r>
              <a:rPr lang="ru-RU" sz="2000" b="1">
                <a:solidFill>
                  <a:srgbClr val="17375E"/>
                </a:solidFill>
              </a:rPr>
              <a:t> физкультурно-массовой работы </a:t>
            </a:r>
          </a:p>
          <a:p>
            <a:pPr algn="ctr"/>
            <a:r>
              <a:rPr lang="ru-RU" sz="2000" b="1">
                <a:solidFill>
                  <a:srgbClr val="17375E"/>
                </a:solidFill>
              </a:rPr>
              <a:t>Группа "С" до 3 500 обучающихся</a:t>
            </a:r>
          </a:p>
        </p:txBody>
      </p:sp>
      <p:sp>
        <p:nvSpPr>
          <p:cNvPr id="151559" name="Подзаголовок 8"/>
          <p:cNvSpPr txBox="1">
            <a:spLocks/>
          </p:cNvSpPr>
          <p:nvPr/>
        </p:nvSpPr>
        <p:spPr bwMode="auto">
          <a:xfrm>
            <a:off x="539750" y="1049338"/>
            <a:ext cx="7572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400">
              <a:solidFill>
                <a:srgbClr val="17375E"/>
              </a:solidFill>
              <a:latin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000">
              <a:solidFill>
                <a:srgbClr val="17375E"/>
              </a:solidFill>
              <a:latin typeface="Calibri" pitchFamily="34" charset="0"/>
            </a:endParaRPr>
          </a:p>
        </p:txBody>
      </p:sp>
      <p:sp>
        <p:nvSpPr>
          <p:cNvPr id="151560" name="Подзаголовок 8"/>
          <p:cNvSpPr txBox="1">
            <a:spLocks/>
          </p:cNvSpPr>
          <p:nvPr/>
        </p:nvSpPr>
        <p:spPr bwMode="auto">
          <a:xfrm>
            <a:off x="928688" y="1714500"/>
            <a:ext cx="64008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20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85786" y="1285861"/>
          <a:ext cx="7858180" cy="4429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928688" y="428625"/>
            <a:ext cx="8015287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План-график спортивно-массовых мероприятий среди обучающихся общеобразовательных организаций  </a:t>
            </a:r>
            <a:endParaRPr lang="ru-RU" sz="2700" b="1" dirty="0" smtClean="0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3786188" y="3429000"/>
            <a:ext cx="23574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ru-RU" sz="2400" dirty="0">
              <a:solidFill>
                <a:srgbClr val="FF000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525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FFFFFF"/>
                </a:solidFill>
                <a:ea typeface="+mn-ea"/>
              </a:rPr>
              <a:t>Министерство образования и науки Республики Татарстан</a:t>
            </a:r>
          </a:p>
        </p:txBody>
      </p:sp>
      <p:pic>
        <p:nvPicPr>
          <p:cNvPr id="15258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701675" cy="5929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42938" y="1390650"/>
          <a:ext cx="8358187" cy="4678364"/>
        </p:xfrm>
        <a:graphic>
          <a:graphicData uri="http://schemas.openxmlformats.org/drawingml/2006/table">
            <a:tbl>
              <a:tblPr/>
              <a:tblGrid>
                <a:gridCol w="3633787"/>
                <a:gridCol w="1143000"/>
                <a:gridCol w="1417638"/>
                <a:gridCol w="1044575"/>
                <a:gridCol w="1119187"/>
              </a:tblGrid>
              <a:tr h="4619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Мероприятия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Школьный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Муниципальный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Зональный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Финальный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</a:tr>
              <a:tr h="5397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Чемпионат Школьной Баскетбольной Лиги "КЭС-БАСКЕТ"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Октябрь 2016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Ноябрь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2016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Декабрь 2016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Февраль 2017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7361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Турнир по мини-футболу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«Мини-футбол в школу»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Ноябрь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2016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Декабрь 2016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Январь 2017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Январь 2017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809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Республиканский этап Всероссийских спортивных  школьников «Президентские состязания»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Октябрь-декабрь 2016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Январь-февраль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 2017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Май 2017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9814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Республиканский этап Всероссийских спортивных игр школьников «Президентские спортивные игры»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Октябрь-декабрь 2016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Январь-апрель 2017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Май 2017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1149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Фестивали Всероссийского физкультурно-спортивного комплекса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«Готов к труду и к обороне»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Ноябрь 2016,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Calibri" pitchFamily="34" charset="0"/>
                        </a:rPr>
                        <a:t>март 2017, июнь 2017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1138" y="-303213"/>
            <a:ext cx="9355138" cy="7091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0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2088" y="-171450"/>
            <a:ext cx="893763" cy="685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0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619250" y="204788"/>
            <a:ext cx="7056438" cy="706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701675" y="254000"/>
            <a:ext cx="8370888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2060"/>
                </a:solidFill>
              </a:rPr>
              <a:t> </a:t>
            </a:r>
            <a:r>
              <a:rPr lang="ru-RU" sz="2600" b="1">
                <a:solidFill>
                  <a:srgbClr val="002060"/>
                </a:solidFill>
              </a:rPr>
              <a:t>Конкурсы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8200" y="1108075"/>
            <a:ext cx="8126413" cy="4616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kern="0" dirty="0">
                <a:solidFill>
                  <a:srgbClr val="FF0000"/>
                </a:solidFill>
                <a:latin typeface="Tahoma" pitchFamily="32" charset="0"/>
                <a:ea typeface="Microsoft YaHei"/>
                <a:cs typeface="Tahoma" pitchFamily="32" charset="0"/>
              </a:rPr>
              <a:t> </a:t>
            </a:r>
            <a:r>
              <a:rPr lang="ru-RU" sz="2400" b="1" kern="0" dirty="0">
                <a:solidFill>
                  <a:srgbClr val="0070C0"/>
                </a:solidFill>
                <a:latin typeface="Arial" pitchFamily="34" charset="0"/>
                <a:ea typeface="Microsoft YaHei"/>
                <a:cs typeface="Arial" pitchFamily="34" charset="0"/>
              </a:rPr>
              <a:t>- Учитель здоровья России -2016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b="1" kern="0" dirty="0">
              <a:solidFill>
                <a:srgbClr val="0070C0"/>
              </a:solidFill>
              <a:latin typeface="Arial" pitchFamily="34" charset="0"/>
              <a:ea typeface="Microsoft YaHei"/>
              <a:cs typeface="Arial" pitchFamily="34" charset="0"/>
            </a:endParaRP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kern="0" dirty="0">
                <a:solidFill>
                  <a:srgbClr val="0070C0"/>
                </a:solidFill>
                <a:latin typeface="Arial" pitchFamily="34" charset="0"/>
                <a:ea typeface="Microsoft YaHei"/>
                <a:cs typeface="Arial" pitchFamily="34" charset="0"/>
              </a:rPr>
              <a:t> - Спорт – альтернатива пагубным привычкам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b="1" kern="0" dirty="0">
              <a:solidFill>
                <a:srgbClr val="0070C0"/>
              </a:solidFill>
              <a:latin typeface="Arial" pitchFamily="34" charset="0"/>
              <a:ea typeface="Microsoft YaHei"/>
              <a:cs typeface="Arial" pitchFamily="34" charset="0"/>
            </a:endParaRP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kern="0" dirty="0">
                <a:solidFill>
                  <a:srgbClr val="0070C0"/>
                </a:solidFill>
                <a:latin typeface="Arial" pitchFamily="34" charset="0"/>
                <a:ea typeface="Microsoft YaHei"/>
                <a:cs typeface="Arial" pitchFamily="34" charset="0"/>
              </a:rPr>
              <a:t> - Олимпиада начинается в школе </a:t>
            </a:r>
          </a:p>
          <a:p>
            <a:pPr marL="342900" indent="-342900"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b="1" kern="0" dirty="0">
              <a:solidFill>
                <a:srgbClr val="0070C0"/>
              </a:solidFill>
              <a:latin typeface="Arial" pitchFamily="34" charset="0"/>
              <a:ea typeface="Microsoft YaHei"/>
              <a:cs typeface="Arial" pitchFamily="34" charset="0"/>
            </a:endParaRPr>
          </a:p>
          <a:p>
            <a:pPr marL="342900" indent="-342900" algn="just" defTabSz="449263" eaLnBrk="0" hangingPunct="0">
              <a:spcBef>
                <a:spcPts val="800"/>
              </a:spcBef>
              <a:buSzPct val="100000"/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kern="0" dirty="0">
                <a:solidFill>
                  <a:srgbClr val="0070C0"/>
                </a:solidFill>
                <a:latin typeface="Arial" pitchFamily="34" charset="0"/>
                <a:ea typeface="Microsoft YaHei"/>
                <a:cs typeface="Arial" pitchFamily="34" charset="0"/>
              </a:rPr>
              <a:t>Конкурс на лучший школьный спортивный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kern="0" dirty="0">
                <a:solidFill>
                  <a:srgbClr val="0070C0"/>
                </a:solidFill>
                <a:latin typeface="Arial" pitchFamily="34" charset="0"/>
                <a:ea typeface="Microsoft YaHei"/>
                <a:cs typeface="Arial" pitchFamily="34" charset="0"/>
              </a:rPr>
              <a:t>    клуб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kern="0" dirty="0">
                <a:solidFill>
                  <a:srgbClr val="0070C0"/>
                </a:solidFill>
                <a:latin typeface="Tahoma" pitchFamily="32" charset="0"/>
                <a:ea typeface="Microsoft YaHei"/>
                <a:cs typeface="Tahoma" pitchFamily="32" charset="0"/>
              </a:rPr>
              <a:t> 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kern="0" dirty="0">
                <a:solidFill>
                  <a:srgbClr val="FF0000"/>
                </a:solidFill>
                <a:latin typeface="Tahoma" pitchFamily="32" charset="0"/>
                <a:ea typeface="Microsoft YaHei"/>
                <a:cs typeface="Tahoma" pitchFamily="32" charset="0"/>
              </a:rPr>
              <a:t> </a:t>
            </a:r>
            <a:endParaRPr lang="ru-RU" b="1" kern="0" dirty="0">
              <a:solidFill>
                <a:srgbClr val="008000"/>
              </a:solidFill>
              <a:latin typeface="Tahoma" pitchFamily="32" charset="0"/>
              <a:ea typeface="Microsoft YaHei"/>
              <a:cs typeface="Tahoma" pitchFamily="32" charset="0"/>
            </a:endParaRPr>
          </a:p>
        </p:txBody>
      </p:sp>
      <p:pic>
        <p:nvPicPr>
          <p:cNvPr id="15360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46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3" name="Rectangle 3"/>
          <p:cNvSpPr>
            <a:spLocks noGrp="1"/>
          </p:cNvSpPr>
          <p:nvPr>
            <p:ph idx="1"/>
          </p:nvPr>
        </p:nvSpPr>
        <p:spPr>
          <a:xfrm>
            <a:off x="1000125" y="1357313"/>
            <a:ext cx="7786688" cy="5065712"/>
          </a:xfrm>
        </p:spPr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702 общеобразовательные организации (50% от общего числа общеобразовательных  организаций) общеобразовательных  организаций имеют медицинские кабинеты;</a:t>
            </a:r>
          </a:p>
          <a:p>
            <a:pPr marL="0" indent="0" algn="just">
              <a:defRPr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701 общеобразовательная организация  обслуживается на базе </a:t>
            </a:r>
            <a:r>
              <a:rPr lang="ru-RU" sz="22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ФАПов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(в 143  организациях </a:t>
            </a:r>
            <a:r>
              <a:rPr lang="ru-RU" sz="22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ФАПы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располагаются в одном здании со школой);</a:t>
            </a:r>
          </a:p>
          <a:p>
            <a:pPr marL="0" indent="0" algn="just">
              <a:defRPr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357 (50,8% от общего числа общеобразовательных организаций, имеющих медицинские кабинеты) общеобразовательные организации  имеют лицензию на медицинскую деятельность (на 01.09.2015 года – 253 медицинских кабинетов, 35,3%). </a:t>
            </a:r>
          </a:p>
          <a:p>
            <a:pPr marL="0" indent="0">
              <a:buFont typeface="Arial" charset="0"/>
              <a:buNone/>
              <a:defRPr/>
            </a:pPr>
            <a:endParaRPr lang="ru-RU" sz="2400" dirty="0" smtClean="0"/>
          </a:p>
          <a:p>
            <a:pPr marL="0" indent="0" eaLnBrk="1">
              <a:spcBef>
                <a:spcPts val="500"/>
              </a:spcBef>
              <a:defRPr/>
            </a:pPr>
            <a:endParaRPr lang="ru-RU" sz="2400" dirty="0" smtClean="0"/>
          </a:p>
          <a:p>
            <a:pPr marL="0" indent="0" eaLnBrk="1">
              <a:spcBef>
                <a:spcPts val="500"/>
              </a:spcBef>
              <a:defRPr/>
            </a:pPr>
            <a:endParaRPr lang="ru-RU" sz="2000" dirty="0" smtClean="0"/>
          </a:p>
          <a:p>
            <a:pPr marL="0" indent="0" eaLnBrk="1">
              <a:spcBef>
                <a:spcPts val="500"/>
              </a:spcBef>
              <a:defRPr/>
            </a:pPr>
            <a:endParaRPr lang="ru-RU" altLang="ru-RU" sz="2000" b="1" dirty="0" smtClean="0">
              <a:cs typeface="Tahoma" pitchFamily="34" charset="0"/>
            </a:endParaRPr>
          </a:p>
        </p:txBody>
      </p:sp>
      <p:sp>
        <p:nvSpPr>
          <p:cNvPr id="136196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2762E9A2-6519-4CFA-A27A-6191AFB61AF0}" type="slidenum">
              <a:rPr lang="en-US" altLang="ru-RU" sz="1200" smtClean="0">
                <a:solidFill>
                  <a:srgbClr val="000000"/>
                </a:solidFill>
                <a:ea typeface="+mn-ea"/>
              </a:rPr>
              <a:pPr algn="r" eaLnBrk="1" hangingPunct="1">
                <a:defRPr/>
              </a:pPr>
              <a:t>5</a:t>
            </a:fld>
            <a:endParaRPr lang="en-US" altLang="ru-RU" sz="120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785813" y="142875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Организация медицинского обслуживания </a:t>
            </a:r>
            <a:br>
              <a:rPr lang="ru-RU" altLang="ru-RU" sz="2400" b="1" dirty="0" smtClean="0">
                <a:solidFill>
                  <a:srgbClr val="002060"/>
                </a:solidFill>
              </a:rPr>
            </a:br>
            <a:r>
              <a:rPr lang="ru-RU" altLang="ru-RU" sz="2400" b="1" dirty="0" smtClean="0">
                <a:solidFill>
                  <a:srgbClr val="002060"/>
                </a:solidFill>
              </a:rPr>
              <a:t>(на 01.08.2016 г.)</a:t>
            </a:r>
            <a:endParaRPr lang="ru-RU" altLang="ru-RU" sz="2400" b="1" dirty="0">
              <a:solidFill>
                <a:srgbClr val="002060"/>
              </a:solidFill>
              <a:ea typeface="+mn-ea"/>
              <a:cs typeface="Tahoma" pitchFamily="32" charset="0"/>
            </a:endParaRPr>
          </a:p>
        </p:txBody>
      </p:sp>
      <p:sp>
        <p:nvSpPr>
          <p:cNvPr id="136198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76F55F25-58D2-4810-B635-7F9443A2D266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5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sp>
        <p:nvSpPr>
          <p:cNvPr id="136199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C5477B62-92B7-4A0B-B0E2-44AB16088606}" type="slidenum">
              <a:rPr lang="en-US" altLang="ru-RU" sz="1200" smtClean="0">
                <a:solidFill>
                  <a:srgbClr val="898989"/>
                </a:solidFill>
                <a:latin typeface="Tahoma" pitchFamily="34" charset="0"/>
                <a:ea typeface="+mn-ea"/>
              </a:rPr>
              <a:pPr algn="r" eaLnBrk="1" hangingPunct="1">
                <a:defRPr/>
              </a:pPr>
              <a:t>5</a:t>
            </a:fld>
            <a:endParaRPr lang="en-US" altLang="ru-RU" sz="1200" smtClean="0">
              <a:solidFill>
                <a:srgbClr val="898989"/>
              </a:solidFill>
              <a:latin typeface="Tahoma" pitchFamily="34" charset="0"/>
              <a:ea typeface="+mn-ea"/>
            </a:endParaRPr>
          </a:p>
        </p:txBody>
      </p:sp>
      <p:pic>
        <p:nvPicPr>
          <p:cNvPr id="11060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8" y="6423025"/>
            <a:ext cx="85105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60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1138" y="-303213"/>
            <a:ext cx="9355138" cy="7091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46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2088" y="-171450"/>
            <a:ext cx="893763" cy="685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4628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1619250" y="204788"/>
            <a:ext cx="7056438" cy="706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4630" name="Rectangle 6"/>
          <p:cNvSpPr>
            <a:spLocks noChangeArrowheads="1"/>
          </p:cNvSpPr>
          <p:nvPr/>
        </p:nvSpPr>
        <p:spPr bwMode="auto">
          <a:xfrm>
            <a:off x="701675" y="254000"/>
            <a:ext cx="8370888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2060"/>
                </a:solidFill>
              </a:rPr>
              <a:t> </a:t>
            </a:r>
            <a:endParaRPr lang="ru-RU" sz="2600" b="1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38200" y="1108075"/>
            <a:ext cx="8126413" cy="3006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kern="0" dirty="0">
                <a:solidFill>
                  <a:srgbClr val="FF0000"/>
                </a:solidFill>
                <a:latin typeface="Tahoma" pitchFamily="32" charset="0"/>
                <a:ea typeface="Microsoft YaHei"/>
                <a:cs typeface="Tahoma" pitchFamily="32" charset="0"/>
              </a:rPr>
              <a:t> 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b="1" kern="0" dirty="0">
              <a:solidFill>
                <a:srgbClr val="FF0000"/>
              </a:solidFill>
              <a:latin typeface="Tahoma" pitchFamily="32" charset="0"/>
              <a:ea typeface="Microsoft YaHei"/>
              <a:cs typeface="Tahoma" pitchFamily="32" charset="0"/>
            </a:endParaRP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b="1" kern="0" dirty="0">
              <a:solidFill>
                <a:srgbClr val="FF0000"/>
              </a:solidFill>
              <a:latin typeface="Tahoma" pitchFamily="32" charset="0"/>
              <a:ea typeface="Microsoft YaHei"/>
              <a:cs typeface="Tahoma" pitchFamily="32" charset="0"/>
            </a:endParaRPr>
          </a:p>
          <a:p>
            <a:pPr algn="ctr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 kern="0" dirty="0">
                <a:solidFill>
                  <a:srgbClr val="0070C0"/>
                </a:solidFill>
                <a:latin typeface="Arial" pitchFamily="34" charset="0"/>
                <a:ea typeface="Microsoft YaHei"/>
                <a:cs typeface="Arial" pitchFamily="34" charset="0"/>
              </a:rPr>
              <a:t>Благодарю за внимание!</a:t>
            </a:r>
          </a:p>
          <a:p>
            <a:pPr algn="ctr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 kern="0" dirty="0">
                <a:solidFill>
                  <a:srgbClr val="0070C0"/>
                </a:solidFill>
                <a:latin typeface="Tahoma" pitchFamily="32" charset="0"/>
                <a:ea typeface="Microsoft YaHei"/>
                <a:cs typeface="Tahoma" pitchFamily="32" charset="0"/>
              </a:rPr>
              <a:t> </a:t>
            </a:r>
          </a:p>
          <a:p>
            <a:pPr algn="just" defTabSz="449263" eaLnBrk="0" hangingPunct="0"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kern="0" dirty="0">
                <a:solidFill>
                  <a:srgbClr val="FF0000"/>
                </a:solidFill>
                <a:latin typeface="Tahoma" pitchFamily="32" charset="0"/>
                <a:ea typeface="Microsoft YaHei"/>
                <a:cs typeface="Tahoma" pitchFamily="32" charset="0"/>
              </a:rPr>
              <a:t> </a:t>
            </a:r>
            <a:endParaRPr lang="ru-RU" b="1" kern="0" dirty="0">
              <a:solidFill>
                <a:srgbClr val="008000"/>
              </a:solidFill>
              <a:latin typeface="Tahoma" pitchFamily="32" charset="0"/>
              <a:ea typeface="Microsoft YaHei"/>
              <a:cs typeface="Tahoma" pitchFamily="32" charset="0"/>
            </a:endParaRPr>
          </a:p>
        </p:txBody>
      </p:sp>
      <p:pic>
        <p:nvPicPr>
          <p:cNvPr id="15463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658813" cy="858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131763"/>
            <a:ext cx="140176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53988" y="1047750"/>
            <a:ext cx="9036050" cy="5375275"/>
          </a:xfrm>
        </p:spPr>
        <p:txBody>
          <a:bodyPr/>
          <a:lstStyle/>
          <a:p>
            <a:pPr marL="0" indent="0" eaLnBrk="1">
              <a:spcBef>
                <a:spcPts val="500"/>
              </a:spcBef>
              <a:buFont typeface="Arial" pitchFamily="34" charset="0"/>
              <a:buNone/>
              <a:defRPr/>
            </a:pPr>
            <a:endParaRPr lang="ru-RU" sz="2400" b="1" dirty="0" smtClean="0"/>
          </a:p>
          <a:p>
            <a:pPr eaLnBrk="1">
              <a:spcBef>
                <a:spcPts val="500"/>
              </a:spcBef>
              <a:buFont typeface="Arial" pitchFamily="34" charset="0"/>
              <a:buChar char="•"/>
              <a:defRPr/>
            </a:pPr>
            <a:endParaRPr lang="ru-RU" sz="2400" dirty="0"/>
          </a:p>
          <a:p>
            <a:pPr eaLnBrk="1">
              <a:spcBef>
                <a:spcPts val="500"/>
              </a:spcBef>
              <a:buFont typeface="Arial" pitchFamily="34" charset="0"/>
              <a:buChar char="•"/>
              <a:defRPr/>
            </a:pPr>
            <a:endParaRPr lang="ru-RU" sz="2000" dirty="0"/>
          </a:p>
          <a:p>
            <a:pPr eaLnBrk="1">
              <a:spcBef>
                <a:spcPts val="500"/>
              </a:spcBef>
              <a:buFont typeface="Arial" pitchFamily="34" charset="0"/>
              <a:buChar char="•"/>
              <a:defRPr/>
            </a:pPr>
            <a:endParaRPr lang="ru-RU" altLang="ru-RU" sz="2000" b="1" dirty="0" smtClean="0">
              <a:cs typeface="Tahoma" pitchFamily="34" charset="0"/>
            </a:endParaRPr>
          </a:p>
        </p:txBody>
      </p:sp>
      <p:sp>
        <p:nvSpPr>
          <p:cNvPr id="111620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DFC534E-F5AA-4AD7-8A70-9DEB32177837}" type="slidenum">
              <a:rPr lang="en-US" altLang="ru-RU" sz="1200">
                <a:solidFill>
                  <a:srgbClr val="000000"/>
                </a:solidFill>
              </a:rPr>
              <a:pPr algn="r"/>
              <a:t>6</a:t>
            </a:fld>
            <a:endParaRPr lang="en-US" altLang="ru-RU" sz="1200">
              <a:solidFill>
                <a:srgbClr val="000000"/>
              </a:solidFill>
            </a:endParaRPr>
          </a:p>
        </p:txBody>
      </p:sp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Организация медицинского обслуживания </a:t>
            </a:r>
            <a:br>
              <a:rPr lang="ru-RU" altLang="ru-RU" sz="2400" b="1" dirty="0" smtClean="0">
                <a:solidFill>
                  <a:srgbClr val="002060"/>
                </a:solidFill>
              </a:rPr>
            </a:br>
            <a:r>
              <a:rPr lang="ru-RU" altLang="ru-RU" sz="2400" b="1" dirty="0" smtClean="0">
                <a:solidFill>
                  <a:srgbClr val="002060"/>
                </a:solidFill>
              </a:rPr>
              <a:t> </a:t>
            </a:r>
            <a:endParaRPr lang="ru-RU" altLang="ru-RU" sz="2400" b="1" dirty="0">
              <a:solidFill>
                <a:srgbClr val="002060"/>
              </a:solidFill>
              <a:ea typeface="+mn-ea"/>
              <a:cs typeface="Tahoma" pitchFamily="32" charset="0"/>
            </a:endParaRPr>
          </a:p>
        </p:txBody>
      </p:sp>
      <p:sp>
        <p:nvSpPr>
          <p:cNvPr id="111622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6C654FC-7E3B-4955-80A5-D869CC2BAA8B}" type="slidenum">
              <a:rPr lang="en-US" altLang="ru-RU" sz="1200">
                <a:solidFill>
                  <a:srgbClr val="898989"/>
                </a:solidFill>
                <a:latin typeface="Tahoma" pitchFamily="34" charset="0"/>
              </a:rPr>
              <a:pPr algn="r"/>
              <a:t>6</a:t>
            </a:fld>
            <a:endParaRPr lang="en-US" altLang="ru-RU" sz="1200">
              <a:solidFill>
                <a:srgbClr val="898989"/>
              </a:solidFill>
              <a:latin typeface="Tahoma" pitchFamily="34" charset="0"/>
            </a:endParaRPr>
          </a:p>
        </p:txBody>
      </p:sp>
      <p:sp>
        <p:nvSpPr>
          <p:cNvPr id="111623" name="Номер слайда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D779C22-736D-49F2-918E-18523E1A22FF}" type="slidenum">
              <a:rPr lang="en-US" altLang="ru-RU" sz="1200">
                <a:solidFill>
                  <a:srgbClr val="898989"/>
                </a:solidFill>
                <a:latin typeface="Tahoma" pitchFamily="34" charset="0"/>
              </a:rPr>
              <a:pPr algn="r"/>
              <a:t>6</a:t>
            </a:fld>
            <a:endParaRPr lang="en-US" altLang="ru-RU" sz="1200">
              <a:solidFill>
                <a:srgbClr val="898989"/>
              </a:solidFill>
              <a:latin typeface="Tahoma" pitchFamily="34" charset="0"/>
            </a:endParaRPr>
          </a:p>
        </p:txBody>
      </p:sp>
      <p:pic>
        <p:nvPicPr>
          <p:cNvPr id="1116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8" y="6423025"/>
            <a:ext cx="85105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0825" y="1412875"/>
          <a:ext cx="8785225" cy="4849885"/>
        </p:xfrm>
        <a:graphic>
          <a:graphicData uri="http://schemas.openxmlformats.org/drawingml/2006/table">
            <a:tbl>
              <a:tblPr/>
              <a:tblGrid>
                <a:gridCol w="2354263"/>
                <a:gridCol w="1284287"/>
                <a:gridCol w="1282700"/>
                <a:gridCol w="1282700"/>
                <a:gridCol w="1282700"/>
                <a:gridCol w="1298575"/>
              </a:tblGrid>
              <a:tr h="1097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2011-2012 учебный 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 учебный год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2013-2014 учебный 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2015-2016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</a:p>
                    <a:p>
                      <a:endParaRPr lang="ru-RU" sz="1800" dirty="0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6080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Общеобразовательные организации, имеющие медицинские кабинеты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(40%)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(42%)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(46,8%)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(49,1%)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(50%)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445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Общеобразовательные организации, имеющие лицензию на медицинскую деятельность  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(34,3%)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(35,2%)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(33%)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(35,3%)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357 (50,8%)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-28575"/>
            <a:ext cx="1065212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644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57250" y="238125"/>
            <a:ext cx="821531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002060"/>
                </a:solidFill>
                <a:latin typeface="Tahoma"/>
                <a:ea typeface="+mj-ea"/>
                <a:cs typeface="+mj-cs"/>
              </a:rPr>
              <a:t> </a:t>
            </a:r>
            <a:r>
              <a:rPr lang="ru-RU" b="1" kern="0" dirty="0">
                <a:solidFill>
                  <a:srgbClr val="002060"/>
                </a:solidFill>
                <a:latin typeface="Tahoma"/>
                <a:ea typeface="+mj-ea"/>
                <a:cs typeface="+mj-cs"/>
              </a:rPr>
              <a:t>Доврачебная </a:t>
            </a:r>
            <a:r>
              <a:rPr lang="ru-RU" b="1" kern="0" dirty="0" err="1">
                <a:solidFill>
                  <a:srgbClr val="002060"/>
                </a:solidFill>
                <a:latin typeface="Tahoma"/>
                <a:ea typeface="+mj-ea"/>
                <a:cs typeface="+mj-cs"/>
              </a:rPr>
              <a:t>скрининговая</a:t>
            </a:r>
            <a:r>
              <a:rPr lang="ru-RU" b="1" kern="0" dirty="0">
                <a:solidFill>
                  <a:srgbClr val="002060"/>
                </a:solidFill>
                <a:latin typeface="Tahoma"/>
                <a:ea typeface="+mj-ea"/>
                <a:cs typeface="+mj-cs"/>
              </a:rPr>
              <a:t> диагностика на АПК «АРМИС»</a:t>
            </a:r>
            <a:endParaRPr lang="ru-RU" kern="0" dirty="0">
              <a:solidFill>
                <a:sysClr val="windowText" lastClr="000000"/>
              </a:solidFill>
              <a:latin typeface="Arial" pitchFamily="34" charset="0"/>
              <a:cs typeface="+mn-cs"/>
            </a:endParaRPr>
          </a:p>
        </p:txBody>
      </p:sp>
      <p:pic>
        <p:nvPicPr>
          <p:cNvPr id="1126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1063" y="868363"/>
            <a:ext cx="2287587" cy="536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68650" y="949325"/>
            <a:ext cx="2663825" cy="528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32475" y="949325"/>
            <a:ext cx="3240088" cy="528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-92075"/>
            <a:ext cx="9175750" cy="6899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366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84138"/>
            <a:ext cx="1403350" cy="68548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366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3669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08075" y="239713"/>
            <a:ext cx="792162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002060"/>
                </a:solidFill>
                <a:latin typeface="Tahoma"/>
                <a:ea typeface="+mj-ea"/>
                <a:cs typeface="+mj-cs"/>
              </a:rPr>
              <a:t>Результаты доврачебной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err="1">
                <a:solidFill>
                  <a:srgbClr val="002060"/>
                </a:solidFill>
                <a:latin typeface="Tahoma"/>
                <a:ea typeface="+mj-ea"/>
                <a:cs typeface="+mj-cs"/>
              </a:rPr>
              <a:t>скрининговой</a:t>
            </a:r>
            <a:r>
              <a:rPr lang="ru-RU" sz="2800" b="1" kern="0" dirty="0">
                <a:solidFill>
                  <a:srgbClr val="002060"/>
                </a:solidFill>
                <a:latin typeface="Tahoma"/>
                <a:ea typeface="+mj-ea"/>
                <a:cs typeface="+mj-cs"/>
              </a:rPr>
              <a:t> диагностики </a:t>
            </a:r>
            <a:endParaRPr lang="ru-RU" sz="2800" kern="0" dirty="0">
              <a:solidFill>
                <a:sysClr val="windowText" lastClr="000000"/>
              </a:solidFill>
              <a:latin typeface="Arial" pitchFamily="34" charset="0"/>
              <a:cs typeface="+mn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93750" y="1714500"/>
          <a:ext cx="8350249" cy="3910013"/>
        </p:xfrm>
        <a:graphic>
          <a:graphicData uri="http://schemas.openxmlformats.org/drawingml/2006/table">
            <a:tbl>
              <a:tblPr/>
              <a:tblGrid>
                <a:gridCol w="2278326"/>
                <a:gridCol w="1518368"/>
                <a:gridCol w="1603495"/>
                <a:gridCol w="1603495"/>
                <a:gridCol w="1346565"/>
              </a:tblGrid>
              <a:tr h="12192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2013-2014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учебный 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2014-2015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учебный 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2015-2016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учебный год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2690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Microsoft YaHei" pitchFamily="34" charset="-122"/>
                          <a:cs typeface="Arial" pitchFamily="34" charset="0"/>
                        </a:rPr>
                        <a:t>Количество      обследованных обучающихся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9 920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9 685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15 712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35 317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8" y="-28575"/>
            <a:ext cx="1403350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39713"/>
            <a:ext cx="658812" cy="858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4692" name="AutoShape 4"/>
          <p:cNvSpPr>
            <a:spLocks noChangeArrowheads="1"/>
          </p:cNvSpPr>
          <p:nvPr/>
        </p:nvSpPr>
        <p:spPr bwMode="auto">
          <a:xfrm>
            <a:off x="701675" y="6402388"/>
            <a:ext cx="8370888" cy="385762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152773 h 288925"/>
              <a:gd name="T6" fmla="*/ 8370888 w 8370888"/>
              <a:gd name="T7" fmla="*/ 916627 h 288925"/>
              <a:gd name="T8" fmla="*/ 8370888 w 8370888"/>
              <a:gd name="T9" fmla="*/ 916627 h 288925"/>
              <a:gd name="T10" fmla="*/ 48155 w 8370888"/>
              <a:gd name="T11" fmla="*/ 916627 h 288925"/>
              <a:gd name="T12" fmla="*/ 0 w 8370888"/>
              <a:gd name="T13" fmla="*/ 763852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450" y="257175"/>
            <a:ext cx="76327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kern="0" dirty="0">
                <a:solidFill>
                  <a:srgbClr val="1F497D"/>
                </a:solidFill>
                <a:latin typeface="Tahoma"/>
                <a:ea typeface="+mj-ea"/>
                <a:cs typeface="Tahoma" pitchFamily="32" charset="0"/>
              </a:rPr>
              <a:t>Реализация технологий массовой первичной профилактики «школьных форм патологий»</a:t>
            </a:r>
            <a:br>
              <a:rPr lang="ru-RU" altLang="ru-RU" sz="2400" b="1" kern="0" dirty="0">
                <a:solidFill>
                  <a:srgbClr val="1F497D"/>
                </a:solidFill>
                <a:latin typeface="Tahoma"/>
                <a:ea typeface="+mj-ea"/>
                <a:cs typeface="Tahoma" pitchFamily="32" charset="0"/>
              </a:rPr>
            </a:br>
            <a:r>
              <a:rPr lang="ru-RU" altLang="ru-RU" sz="2400" b="1" kern="0" dirty="0">
                <a:solidFill>
                  <a:srgbClr val="1F497D"/>
                </a:solidFill>
                <a:latin typeface="Tahoma"/>
                <a:ea typeface="+mj-ea"/>
                <a:cs typeface="Tahoma" pitchFamily="32" charset="0"/>
              </a:rPr>
              <a:t> (технологии В.Ф. Базарного)</a:t>
            </a:r>
            <a:endParaRPr lang="ru-RU" kern="0" dirty="0">
              <a:solidFill>
                <a:sysClr val="windowText" lastClr="000000"/>
              </a:solidFill>
              <a:latin typeface="Arial" pitchFamily="34" charset="0"/>
              <a:cs typeface="+mn-cs"/>
            </a:endParaRPr>
          </a:p>
        </p:txBody>
      </p:sp>
      <p:pic>
        <p:nvPicPr>
          <p:cNvPr id="114694" name="Picture 2" descr="C:\Users\Соркина\Documents\Совещания\Дни Татарстана в Москве\МОСКВА\P107061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3625" y="1500188"/>
            <a:ext cx="38242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5" name="Picture 4" descr="C:\Users\Соркина\Documents\Совещания\Дни Татарстана в Москве\МОСКВА\P107064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1500188"/>
            <a:ext cx="4308475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6" name="Picture 2" descr="C:\Users\BA79~1\AppData\Local\Temp\Rar$DI18.672\IMG_9740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8538" y="3624263"/>
            <a:ext cx="4005262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7" name="Picture 3" descr="C:\Users\BA79~1\AppData\Local\Temp\Rar$DI23.422\P1120004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4179888"/>
            <a:ext cx="4068763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9489</TotalTime>
  <Words>2905</Words>
  <Application>Microsoft Office PowerPoint</Application>
  <PresentationFormat>Экран (4:3)</PresentationFormat>
  <Paragraphs>861</Paragraphs>
  <Slides>50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9" baseType="lpstr">
      <vt:lpstr>1_Тема Office</vt:lpstr>
      <vt:lpstr>3_Тема Office</vt:lpstr>
      <vt:lpstr>4_Тема Office</vt:lpstr>
      <vt:lpstr>2_Тема Office</vt:lpstr>
      <vt:lpstr>5_Тема Office</vt:lpstr>
      <vt:lpstr>6_Тема Office</vt:lpstr>
      <vt:lpstr>8_Тема Office</vt:lpstr>
      <vt:lpstr>9_Тема Office</vt:lpstr>
      <vt:lpstr>Диаграмма Microsoft Excel</vt:lpstr>
      <vt:lpstr>Презентация PowerPoint</vt:lpstr>
      <vt:lpstr>Распределение школьников по группам здоровья</vt:lpstr>
      <vt:lpstr>Школьные факторы риска</vt:lpstr>
      <vt:lpstr> Смертность детей  от внешних причин  8 месяцев 2016 года </vt:lpstr>
      <vt:lpstr>Организация медицинского обслуживания  (на 01.08.2016 г.)</vt:lpstr>
      <vt:lpstr>Организация медицинского обслуживания   </vt:lpstr>
      <vt:lpstr>Презентация PowerPoint</vt:lpstr>
      <vt:lpstr>Презентация PowerPoint</vt:lpstr>
      <vt:lpstr>Презентация PowerPoint</vt:lpstr>
      <vt:lpstr> Базовые площадки по реализации здоровьесберегающих технологий массовой первичной профилактики «школьных форм патологий»</vt:lpstr>
      <vt:lpstr> Базовые площадки по реализации здоровьесберегающих технологий массовой первичной профилактики «школьных форм патологий»</vt:lpstr>
      <vt:lpstr> Объекты спортивно-оздоровительной инфраструктуры</vt:lpstr>
      <vt:lpstr>Презентация PowerPoint</vt:lpstr>
      <vt:lpstr> Спортивно-массовые мероприятия</vt:lpstr>
      <vt:lpstr>Презентация PowerPoint</vt:lpstr>
      <vt:lpstr>Презентация PowerPoint</vt:lpstr>
      <vt:lpstr>Презентация PowerPoint</vt:lpstr>
      <vt:lpstr> </vt:lpstr>
      <vt:lpstr> </vt:lpstr>
      <vt:lpstr>Презентация PowerPoint</vt:lpstr>
      <vt:lpstr>Презентация PowerPoint</vt:lpstr>
      <vt:lpstr> </vt:lpstr>
      <vt:lpstr> </vt:lpstr>
      <vt:lpstr> Итоги апробации ВФСК ГТО (доля принимавших участие от общего  числа обучающихся, %)</vt:lpstr>
      <vt:lpstr> </vt:lpstr>
      <vt:lpstr>  Структура Комплекса ГТО</vt:lpstr>
      <vt:lpstr>Комплекс мероприятий по продвижению Всероссийского физкультурно-спортивного комплекса «Готов к труду и обороне» (ГТО)  среди обучающихся общеобразовательных организаций  на 2016-2017 учебный год</vt:lpstr>
      <vt:lpstr>Комплекс мероприятий по продвижению Всероссийского физкультурно-спортивного комплекса «Готов к труду и обороне» (ГТО)  среди обучающихся общеобразовательных организаций  на 2016-2017 учебный год</vt:lpstr>
      <vt:lpstr>Методические рекомендации по продвижению Всероссийского физкультурно-спортивного комплекса «Готов к труду и обороне» (ГТО)  среди обучающихся общеобразовательных организаций  </vt:lpstr>
      <vt:lpstr>Методические рекомендации по продвижению Всероссийского физкультурно-спортивного комплекса «Готов к труду и обороне» (ГТО)  среди обучающихся общеобразовательных организаций  </vt:lpstr>
      <vt:lpstr>Рекомендации к недельному режиму   двигательной активности</vt:lpstr>
      <vt:lpstr>Приказ  Министерства спорта  Российской Федерации  от 18.02.2015 года №144   </vt:lpstr>
      <vt:lpstr>Презентация PowerPoint</vt:lpstr>
      <vt:lpstr>Реализация проекта «Гольф в школу» осуществляется рамках третьего урока физической культуры либо внеурочной спортивно-оздоровительной деятельности  Участники – 16 школ города Казани  С 22 по 26 августа завершилась первая сессия обучения педагогов  </vt:lpstr>
      <vt:lpstr>По итогам реализации проекта в 2016-2017 гг. предполагается поставка спортивного оборудования в школы Республики Татарстан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План-график спортивно-массовых мероприятий среди обучающихся общеобразовательных организаций  </vt:lpstr>
      <vt:lpstr>Презентация PowerPoint</vt:lpstr>
      <vt:lpstr>Презентация PowerPoint</vt:lpstr>
    </vt:vector>
  </TitlesOfParts>
  <Company>МОиН РТ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Соркина</cp:lastModifiedBy>
  <cp:revision>751</cp:revision>
  <cp:lastPrinted>2015-11-03T04:48:26Z</cp:lastPrinted>
  <dcterms:created xsi:type="dcterms:W3CDTF">2009-12-08T06:57:32Z</dcterms:created>
  <dcterms:modified xsi:type="dcterms:W3CDTF">2016-09-13T09:26:14Z</dcterms:modified>
</cp:coreProperties>
</file>