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67" r:id="rId2"/>
    <p:sldId id="381" r:id="rId3"/>
    <p:sldId id="382" r:id="rId4"/>
    <p:sldId id="371" r:id="rId5"/>
    <p:sldId id="372" r:id="rId6"/>
    <p:sldId id="386" r:id="rId7"/>
    <p:sldId id="396" r:id="rId8"/>
    <p:sldId id="400" r:id="rId9"/>
    <p:sldId id="387" r:id="rId10"/>
    <p:sldId id="388" r:id="rId11"/>
    <p:sldId id="389" r:id="rId12"/>
    <p:sldId id="390" r:id="rId13"/>
    <p:sldId id="391" r:id="rId14"/>
    <p:sldId id="392" r:id="rId15"/>
    <p:sldId id="398" r:id="rId16"/>
    <p:sldId id="399" r:id="rId17"/>
    <p:sldId id="401" r:id="rId18"/>
    <p:sldId id="35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471" autoAdjust="0"/>
    <p:restoredTop sz="94660"/>
  </p:normalViewPr>
  <p:slideViewPr>
    <p:cSldViewPr>
      <p:cViewPr>
        <p:scale>
          <a:sx n="76" d="100"/>
          <a:sy n="76" d="100"/>
        </p:scale>
        <p:origin x="-1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440"/>
    </p:cViewPr>
  </p:sorterViewPr>
  <p:notesViewPr>
    <p:cSldViewPr>
      <p:cViewPr varScale="1">
        <p:scale>
          <a:sx n="56" d="100"/>
          <a:sy n="56" d="100"/>
        </p:scale>
        <p:origin x="-180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факторов риска</c:v>
                </c:pt>
              </c:strCache>
            </c:strRef>
          </c:tx>
          <c:cat>
            <c:strRef>
              <c:f>Лист1!$A$2:$A$7</c:f>
              <c:strCache>
                <c:ptCount val="6"/>
                <c:pt idx="0">
                  <c:v>Здоровые дети</c:v>
                </c:pt>
                <c:pt idx="1">
                  <c:v>Зрительная система</c:v>
                </c:pt>
                <c:pt idx="2">
                  <c:v>Сердечно-сосудистая система</c:v>
                </c:pt>
                <c:pt idx="3">
                  <c:v>Дыхательная система</c:v>
                </c:pt>
                <c:pt idx="4">
                  <c:v>Центральная нервная система</c:v>
                </c:pt>
                <c:pt idx="5">
                  <c:v>Слуховая система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51.5</c:v>
                </c:pt>
                <c:pt idx="1">
                  <c:v>17.399999999999999</c:v>
                </c:pt>
                <c:pt idx="2">
                  <c:v>15.3</c:v>
                </c:pt>
                <c:pt idx="3">
                  <c:v>7.4</c:v>
                </c:pt>
                <c:pt idx="4">
                  <c:v>6.5</c:v>
                </c:pt>
                <c:pt idx="5">
                  <c:v>4.9000000000000004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AAFE4C-04FD-4942-A6B1-06E152E51036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531568-2EE2-4555-9DCB-4856D5E324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149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F307CF-D4C7-46E0-A16F-C2EE898BA676}" type="slidenum">
              <a:rPr lang="ru-RU" smtClean="0"/>
              <a:pPr/>
              <a:t>1</a:t>
            </a:fld>
            <a:endParaRPr lang="ru-RU" dirty="0" smtClean="0"/>
          </a:p>
        </p:txBody>
      </p:sp>
      <p:sp>
        <p:nvSpPr>
          <p:cNvPr id="113667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3668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113669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B887E84-02DB-4649-A876-66A6F27A91F0}" type="slidenum">
              <a:rPr lang="ru-RU" sz="1200" b="0">
                <a:solidFill>
                  <a:schemeClr val="tx1"/>
                </a:solidFill>
              </a:rPr>
              <a:pPr algn="r"/>
              <a:t>1</a:t>
            </a:fld>
            <a:endParaRPr lang="ru-RU" sz="12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6CFDEF9-D62C-4036-A44E-7F063D0291FC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6CFDEF9-D62C-4036-A44E-7F063D0291FC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6CFDEF9-D62C-4036-A44E-7F063D0291FC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2B5AD-889A-44CC-AC3B-ADBFF8D9BBD2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26272-D88D-416A-B111-58C53185DF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2B5AD-889A-44CC-AC3B-ADBFF8D9BBD2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26272-D88D-416A-B111-58C53185DF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2B5AD-889A-44CC-AC3B-ADBFF8D9BBD2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26272-D88D-416A-B111-58C53185DF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2B5AD-889A-44CC-AC3B-ADBFF8D9BBD2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26272-D88D-416A-B111-58C53185DF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2B5AD-889A-44CC-AC3B-ADBFF8D9BBD2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26272-D88D-416A-B111-58C53185DF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2B5AD-889A-44CC-AC3B-ADBFF8D9BBD2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26272-D88D-416A-B111-58C53185DF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2B5AD-889A-44CC-AC3B-ADBFF8D9BBD2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26272-D88D-416A-B111-58C53185DF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2B5AD-889A-44CC-AC3B-ADBFF8D9BBD2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26272-D88D-416A-B111-58C53185DF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2B5AD-889A-44CC-AC3B-ADBFF8D9BBD2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26272-D88D-416A-B111-58C53185DF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2B5AD-889A-44CC-AC3B-ADBFF8D9BBD2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26272-D88D-416A-B111-58C53185DF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2B5AD-889A-44CC-AC3B-ADBFF8D9BBD2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26272-D88D-416A-B111-58C53185DF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2B5AD-889A-44CC-AC3B-ADBFF8D9BBD2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526272-D88D-416A-B111-58C53185DF1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wmf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otvetin.ru/domsemya/820-potnica-u-grudnogo-rebyonka-chto-delat.html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1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2.gif"/><Relationship Id="rId9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15"/>
          <p:cNvSpPr>
            <a:spLocks noChangeArrowheads="1"/>
          </p:cNvSpPr>
          <p:nvPr/>
        </p:nvSpPr>
        <p:spPr bwMode="auto">
          <a:xfrm>
            <a:off x="285750" y="6000750"/>
            <a:ext cx="3419475" cy="646331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0" i="1" dirty="0" err="1" smtClean="0">
                <a:solidFill>
                  <a:schemeClr val="tx2"/>
                </a:solidFill>
              </a:rPr>
              <a:t>Зав.центром</a:t>
            </a:r>
            <a:r>
              <a:rPr lang="ru-RU" b="0" i="1" dirty="0" smtClean="0">
                <a:solidFill>
                  <a:schemeClr val="tx2"/>
                </a:solidFill>
              </a:rPr>
              <a:t> здоровья </a:t>
            </a:r>
            <a:endParaRPr lang="ru-RU" b="0" i="1" dirty="0">
              <a:solidFill>
                <a:schemeClr val="tx2"/>
              </a:solidFill>
            </a:endParaRPr>
          </a:p>
          <a:p>
            <a:r>
              <a:rPr lang="ru-RU" i="1" dirty="0" err="1" smtClean="0">
                <a:solidFill>
                  <a:schemeClr val="tx2"/>
                </a:solidFill>
              </a:rPr>
              <a:t>Г.Р.Яруллина</a:t>
            </a:r>
            <a:endParaRPr lang="ru-RU" i="1" dirty="0">
              <a:solidFill>
                <a:schemeClr val="tx2"/>
              </a:solidFill>
            </a:endParaRPr>
          </a:p>
        </p:txBody>
      </p:sp>
      <p:sp>
        <p:nvSpPr>
          <p:cNvPr id="6149" name="Rectangle 16"/>
          <p:cNvSpPr>
            <a:spLocks noChangeArrowheads="1"/>
          </p:cNvSpPr>
          <p:nvPr/>
        </p:nvSpPr>
        <p:spPr bwMode="auto">
          <a:xfrm>
            <a:off x="642938" y="4429125"/>
            <a:ext cx="7673975" cy="156966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i="1" dirty="0">
                <a:solidFill>
                  <a:schemeClr val="tx2"/>
                </a:solidFill>
              </a:rPr>
              <a:t/>
            </a:r>
            <a:br>
              <a:rPr lang="ru-RU" sz="3200" i="1" dirty="0">
                <a:solidFill>
                  <a:schemeClr val="tx2"/>
                </a:solidFill>
              </a:rPr>
            </a:br>
            <a:endParaRPr lang="ru-RU" sz="3200" i="1" dirty="0">
              <a:solidFill>
                <a:schemeClr val="tx2"/>
              </a:solidFill>
            </a:endParaRPr>
          </a:p>
          <a:p>
            <a:pPr algn="ctr"/>
            <a:endParaRPr lang="ru-RU" sz="3200" i="1" dirty="0">
              <a:solidFill>
                <a:srgbClr val="FF0000"/>
              </a:solidFill>
            </a:endParaRPr>
          </a:p>
        </p:txBody>
      </p:sp>
      <p:cxnSp>
        <p:nvCxnSpPr>
          <p:cNvPr id="6155" name="Прямая соединительная линия 7"/>
          <p:cNvCxnSpPr>
            <a:cxnSpLocks noChangeShapeType="1"/>
          </p:cNvCxnSpPr>
          <p:nvPr/>
        </p:nvCxnSpPr>
        <p:spPr bwMode="auto">
          <a:xfrm rot="10800000">
            <a:off x="6429375" y="6429375"/>
            <a:ext cx="2428875" cy="0"/>
          </a:xfrm>
          <a:prstGeom prst="line">
            <a:avLst/>
          </a:prstGeom>
          <a:noFill/>
          <a:ln w="28575" algn="ctr">
            <a:solidFill>
              <a:srgbClr val="9EC63A"/>
            </a:solidFill>
            <a:round/>
            <a:headEnd/>
            <a:tailEnd/>
          </a:ln>
        </p:spPr>
      </p:cxnSp>
      <p:sp>
        <p:nvSpPr>
          <p:cNvPr id="6156" name="Прямоугольник 6"/>
          <p:cNvSpPr>
            <a:spLocks noChangeArrowheads="1"/>
          </p:cNvSpPr>
          <p:nvPr/>
        </p:nvSpPr>
        <p:spPr bwMode="auto">
          <a:xfrm>
            <a:off x="6215063" y="6429375"/>
            <a:ext cx="271462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20000"/>
              </a:spcBef>
              <a:buFont typeface="Arial" charset="0"/>
              <a:buNone/>
            </a:pPr>
            <a:r>
              <a:rPr lang="ru-RU" sz="1200" dirty="0">
                <a:solidFill>
                  <a:schemeClr val="tx1"/>
                </a:solidFill>
              </a:rPr>
              <a:t>ДРКБ МЗ РТ  </a:t>
            </a:r>
            <a:r>
              <a:rPr lang="en-US" sz="1200" b="0" dirty="0">
                <a:solidFill>
                  <a:schemeClr val="tx1"/>
                </a:solidFill>
              </a:rPr>
              <a:t>| www.drkbmzrt.ru</a:t>
            </a:r>
            <a:endParaRPr lang="ru-RU" sz="1200" b="0" dirty="0">
              <a:solidFill>
                <a:schemeClr val="tx1"/>
              </a:solidFill>
            </a:endParaRPr>
          </a:p>
        </p:txBody>
      </p:sp>
      <p:pic>
        <p:nvPicPr>
          <p:cNvPr id="6158" name="Рисунок 13" descr="minzdrav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227" y="91463"/>
            <a:ext cx="559758" cy="64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9" name="Прямоугольник 14"/>
          <p:cNvSpPr>
            <a:spLocks noChangeArrowheads="1"/>
          </p:cNvSpPr>
          <p:nvPr/>
        </p:nvSpPr>
        <p:spPr bwMode="auto">
          <a:xfrm>
            <a:off x="1042988" y="1"/>
            <a:ext cx="69580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</a:rPr>
              <a:t>Министерство здравоохранения </a:t>
            </a:r>
            <a:endParaRPr lang="ru-RU" sz="2400" b="1" dirty="0" smtClean="0">
              <a:solidFill>
                <a:schemeClr val="tx2"/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tx2"/>
                </a:solidFill>
              </a:rPr>
              <a:t>Республики </a:t>
            </a:r>
            <a:r>
              <a:rPr lang="ru-RU" sz="2400" b="1" dirty="0">
                <a:solidFill>
                  <a:schemeClr val="tx2"/>
                </a:solidFill>
              </a:rPr>
              <a:t>Татарстан</a:t>
            </a:r>
          </a:p>
        </p:txBody>
      </p:sp>
      <p:pic>
        <p:nvPicPr>
          <p:cNvPr id="16" name="Рисунок 15" descr="lototip_drkb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8424" y="116632"/>
            <a:ext cx="648072" cy="648072"/>
          </a:xfrm>
          <a:prstGeom prst="roundRect">
            <a:avLst>
              <a:gd name="adj" fmla="val 1452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5" name="Прямоугольник 14"/>
          <p:cNvSpPr/>
          <p:nvPr/>
        </p:nvSpPr>
        <p:spPr>
          <a:xfrm>
            <a:off x="2123728" y="479715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964406" y="4472194"/>
            <a:ext cx="6840760" cy="89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800" b="1" i="1" dirty="0" err="1" smtClean="0">
                <a:solidFill>
                  <a:schemeClr val="tx2"/>
                </a:solidFill>
                <a:cs typeface="Times New Roman" pitchFamily="18" charset="0"/>
              </a:rPr>
              <a:t>Скрининговые</a:t>
            </a:r>
            <a:r>
              <a:rPr lang="ru-RU" sz="2800" b="1" i="1" dirty="0" smtClean="0">
                <a:solidFill>
                  <a:schemeClr val="tx2"/>
                </a:solidFill>
                <a:cs typeface="Times New Roman" pitchFamily="18" charset="0"/>
              </a:rPr>
              <a:t> диагностические программы в школьной медицине</a:t>
            </a:r>
            <a:endParaRPr lang="ru-RU" sz="2800" b="1" i="1" dirty="0">
              <a:solidFill>
                <a:schemeClr val="tx2"/>
              </a:solidFill>
              <a:cs typeface="Times New Roman" pitchFamily="18" charset="0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3062" y="1436574"/>
            <a:ext cx="4788361" cy="2604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C:\Users\сотрудник\AppData\Local\Microsoft\Windows\Temporary Internet Files\Content.IE5\QAZTIWSK\_MG_286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07749" y="1194024"/>
            <a:ext cx="4032448" cy="284674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524000"/>
            <a:ext cx="4327525" cy="43275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4495800" y="1981200"/>
            <a:ext cx="4267200" cy="4267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4100" name="TextBox 3"/>
          <p:cNvSpPr txBox="1">
            <a:spLocks noChangeArrowheads="1"/>
          </p:cNvSpPr>
          <p:nvPr/>
        </p:nvSpPr>
        <p:spPr bwMode="auto">
          <a:xfrm>
            <a:off x="1676400" y="1143000"/>
            <a:ext cx="76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15365" name="TextBox 7"/>
          <p:cNvSpPr txBox="1">
            <a:spLocks noChangeArrowheads="1"/>
          </p:cNvSpPr>
          <p:nvPr/>
        </p:nvSpPr>
        <p:spPr bwMode="auto">
          <a:xfrm>
            <a:off x="381000" y="457200"/>
            <a:ext cx="78486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accent4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Оценка функционального</a:t>
            </a:r>
            <a:r>
              <a:rPr lang="en-US" sz="2800" dirty="0">
                <a:solidFill>
                  <a:schemeClr val="accent4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chemeClr val="accent4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состояния дыхательной</a:t>
            </a:r>
          </a:p>
          <a:p>
            <a:pPr>
              <a:defRPr/>
            </a:pPr>
            <a:r>
              <a:rPr lang="ru-RU" sz="2800" dirty="0">
                <a:solidFill>
                  <a:schemeClr val="accent4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системы методом спирометрии</a:t>
            </a:r>
          </a:p>
        </p:txBody>
      </p:sp>
    </p:spTree>
    <p:extLst>
      <p:ext uri="{BB962C8B-B14F-4D97-AF65-F5344CB8AC3E}">
        <p14:creationId xmlns:p14="http://schemas.microsoft.com/office/powerpoint/2010/main" val="28203925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47800"/>
            <a:ext cx="4660900" cy="466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5" descr="C:\Users\RayZ\Downloads\armis--new-device-front-perspectiv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225" y="3810000"/>
            <a:ext cx="2695575" cy="91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4495800" y="1981200"/>
            <a:ext cx="4343400" cy="4343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6149" name="TextBox 7"/>
          <p:cNvSpPr txBox="1">
            <a:spLocks noChangeArrowheads="1"/>
          </p:cNvSpPr>
          <p:nvPr/>
        </p:nvSpPr>
        <p:spPr bwMode="auto">
          <a:xfrm>
            <a:off x="685800" y="457200"/>
            <a:ext cx="6477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Оценка функционального состояния зрительной системы методом определения интегральной остроты зрения по кольцам Ландольта</a:t>
            </a:r>
          </a:p>
        </p:txBody>
      </p:sp>
    </p:spTree>
    <p:extLst>
      <p:ext uri="{BB962C8B-B14F-4D97-AF65-F5344CB8AC3E}">
        <p14:creationId xmlns:p14="http://schemas.microsoft.com/office/powerpoint/2010/main" val="7064517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1600200"/>
            <a:ext cx="4221163" cy="422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4343401" y="2131220"/>
            <a:ext cx="4274344" cy="42743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5124" name="TextBox 3"/>
          <p:cNvSpPr txBox="1">
            <a:spLocks noChangeArrowheads="1"/>
          </p:cNvSpPr>
          <p:nvPr/>
        </p:nvSpPr>
        <p:spPr bwMode="auto">
          <a:xfrm>
            <a:off x="685800" y="685800"/>
            <a:ext cx="6477000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Оценка функционального состояния слуховой системы методом субъективной тональной аудиометрии</a:t>
            </a:r>
          </a:p>
        </p:txBody>
      </p:sp>
    </p:spTree>
    <p:extLst>
      <p:ext uri="{BB962C8B-B14F-4D97-AF65-F5344CB8AC3E}">
        <p14:creationId xmlns:p14="http://schemas.microsoft.com/office/powerpoint/2010/main" val="38232777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19200"/>
            <a:ext cx="4887913" cy="443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4572000" y="2250280"/>
            <a:ext cx="4155282" cy="41552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18436" name="TextBox 6"/>
          <p:cNvSpPr txBox="1">
            <a:spLocks noChangeArrowheads="1"/>
          </p:cNvSpPr>
          <p:nvPr/>
        </p:nvSpPr>
        <p:spPr bwMode="auto">
          <a:xfrm>
            <a:off x="1371600" y="228600"/>
            <a:ext cx="6477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accent4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Оценка функционального состояния ЦНС методом измерения времени простой или сложной зрительно-моторной реакции</a:t>
            </a:r>
          </a:p>
        </p:txBody>
      </p:sp>
    </p:spTree>
    <p:extLst>
      <p:ext uri="{BB962C8B-B14F-4D97-AF65-F5344CB8AC3E}">
        <p14:creationId xmlns:p14="http://schemas.microsoft.com/office/powerpoint/2010/main" val="12236527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447800"/>
            <a:ext cx="3495675" cy="461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4353878" y="2057400"/>
            <a:ext cx="4200525" cy="42005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8196" name="TextBox 5"/>
          <p:cNvSpPr txBox="1">
            <a:spLocks noChangeArrowheads="1"/>
          </p:cNvSpPr>
          <p:nvPr/>
        </p:nvSpPr>
        <p:spPr bwMode="auto">
          <a:xfrm>
            <a:off x="685800" y="685800"/>
            <a:ext cx="6477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Оценка соответствия половозрастным нормам роста, </a:t>
            </a:r>
          </a:p>
          <a:p>
            <a:pPr eaLnBrk="1" hangingPunct="1"/>
            <a:r>
              <a:rPr lang="ru-RU"/>
              <a:t>веса и силы мышц</a:t>
            </a:r>
          </a:p>
        </p:txBody>
      </p:sp>
    </p:spTree>
    <p:extLst>
      <p:ext uri="{BB962C8B-B14F-4D97-AF65-F5344CB8AC3E}">
        <p14:creationId xmlns:p14="http://schemas.microsoft.com/office/powerpoint/2010/main" val="15378817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АПК «</a:t>
            </a:r>
            <a:r>
              <a:rPr lang="ru-RU" dirty="0" err="1" smtClean="0"/>
              <a:t>Армис</a:t>
            </a:r>
            <a:r>
              <a:rPr lang="ru-RU" dirty="0" smtClean="0"/>
              <a:t>» – инструмент ранней доврачебной диагностики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2012 г. закуплено  64 аппарата «</a:t>
            </a:r>
            <a:r>
              <a:rPr lang="ru-RU" dirty="0" err="1" smtClean="0"/>
              <a:t>Армис</a:t>
            </a:r>
            <a:r>
              <a:rPr lang="ru-RU" dirty="0" smtClean="0"/>
              <a:t>»</a:t>
            </a:r>
          </a:p>
          <a:p>
            <a:r>
              <a:rPr lang="ru-RU" dirty="0" smtClean="0"/>
              <a:t>В 2015 г. дополнительно закуплено 200 аппаратов «</a:t>
            </a:r>
            <a:r>
              <a:rPr lang="ru-RU" dirty="0" err="1" smtClean="0"/>
              <a:t>Армис</a:t>
            </a:r>
            <a:r>
              <a:rPr lang="ru-RU" dirty="0" smtClean="0"/>
              <a:t>»</a:t>
            </a:r>
          </a:p>
          <a:p>
            <a:r>
              <a:rPr lang="ru-RU" dirty="0" smtClean="0"/>
              <a:t>Обследовано   учащихся образовательных учреждений республики 15712 человек</a:t>
            </a:r>
          </a:p>
          <a:p>
            <a:r>
              <a:rPr lang="ru-RU" dirty="0" smtClean="0"/>
              <a:t>Выявлено факторов риска у 1780 человек</a:t>
            </a:r>
          </a:p>
          <a:p>
            <a:r>
              <a:rPr lang="ru-RU" dirty="0" smtClean="0"/>
              <a:t>Подтверждено у 1049 человек (58,9% от числа обследованных)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58472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Трудности в работе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Недостаточная техническая оснащенность школ (отсутствие интернета, принтеров, ПК, расходных материалов)</a:t>
            </a:r>
          </a:p>
          <a:p>
            <a:r>
              <a:rPr lang="ru-RU" dirty="0" smtClean="0"/>
              <a:t>Проблемы лицензирования медицинских кабинетов</a:t>
            </a:r>
          </a:p>
          <a:p>
            <a:r>
              <a:rPr lang="ru-RU" dirty="0" smtClean="0"/>
              <a:t>Частые технические сбои в работе аппаратуры</a:t>
            </a:r>
          </a:p>
          <a:p>
            <a:r>
              <a:rPr lang="ru-RU" dirty="0" smtClean="0"/>
              <a:t>Несовершенство установленной программы</a:t>
            </a:r>
          </a:p>
          <a:p>
            <a:r>
              <a:rPr lang="ru-RU" dirty="0" smtClean="0"/>
              <a:t>Большая длительность одного обследования (40-50 минут)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29154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Ожидаемые результаты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Раннее </a:t>
            </a:r>
            <a:r>
              <a:rPr lang="ru-RU" dirty="0"/>
              <a:t>выявление отклонений в состоянии здоровья учащихся</a:t>
            </a:r>
          </a:p>
          <a:p>
            <a:r>
              <a:rPr lang="ru-RU" dirty="0" smtClean="0"/>
              <a:t>Формирование </a:t>
            </a:r>
            <a:r>
              <a:rPr lang="ru-RU" dirty="0"/>
              <a:t>групп диспансерного </a:t>
            </a:r>
            <a:r>
              <a:rPr lang="ru-RU" dirty="0" smtClean="0"/>
              <a:t>наблюдения</a:t>
            </a:r>
            <a:endParaRPr lang="ru-RU" dirty="0"/>
          </a:p>
          <a:p>
            <a:r>
              <a:rPr lang="ru-RU" dirty="0" smtClean="0"/>
              <a:t>Своевременное </a:t>
            </a:r>
            <a:r>
              <a:rPr lang="ru-RU" dirty="0"/>
              <a:t>проведение оздоровительных и профилактических мероприятий с детьми группы риска</a:t>
            </a:r>
          </a:p>
          <a:p>
            <a:r>
              <a:rPr lang="ru-RU" dirty="0" smtClean="0"/>
              <a:t>Усовершенствование </a:t>
            </a:r>
            <a:r>
              <a:rPr lang="ru-RU" dirty="0"/>
              <a:t>методики распределения учащихся по группам здоровья</a:t>
            </a:r>
          </a:p>
          <a:p>
            <a:r>
              <a:rPr lang="ru-RU" dirty="0" smtClean="0"/>
              <a:t>Увеличение </a:t>
            </a:r>
            <a:r>
              <a:rPr lang="ru-RU" dirty="0"/>
              <a:t>охвата учащихся профилактическими медицинскими осмотрами</a:t>
            </a:r>
          </a:p>
          <a:p>
            <a:r>
              <a:rPr lang="ru-RU" dirty="0" smtClean="0"/>
              <a:t>Тесная </a:t>
            </a:r>
            <a:r>
              <a:rPr lang="ru-RU" dirty="0"/>
              <a:t>интеграция со школьной медициной с целью проведения мониторинга состояния здоровья учащихся в разрезе каждой школы с разработкой унифицированных программ оздоровления по каждой нозологии.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39860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otvetin.ru/uploads/posts/2009-09/1253519511_8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r="8334" b="8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TextBox 4"/>
          <p:cNvSpPr txBox="1">
            <a:spLocks noChangeArrowheads="1"/>
          </p:cNvSpPr>
          <p:nvPr/>
        </p:nvSpPr>
        <p:spPr bwMode="auto">
          <a:xfrm>
            <a:off x="323850" y="6334125"/>
            <a:ext cx="86407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chemeClr val="tx2"/>
                </a:solidFill>
                <a:latin typeface="Verdana" pitchFamily="34" charset="0"/>
              </a:rPr>
              <a:t>Сохраняя традиции, мы создаем лучшее</a:t>
            </a:r>
          </a:p>
        </p:txBody>
      </p:sp>
      <p:sp>
        <p:nvSpPr>
          <p:cNvPr id="27652" name="TextBox 4"/>
          <p:cNvSpPr txBox="1">
            <a:spLocks noChangeArrowheads="1"/>
          </p:cNvSpPr>
          <p:nvPr/>
        </p:nvSpPr>
        <p:spPr bwMode="auto">
          <a:xfrm>
            <a:off x="323850" y="260350"/>
            <a:ext cx="3671888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3200">
                <a:solidFill>
                  <a:schemeClr val="tx2"/>
                </a:solidFill>
                <a:latin typeface="Verdana" pitchFamily="34" charset="0"/>
              </a:rPr>
              <a:t>Спасибо за внимание 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218" name="Прямая соединительная линия 14"/>
          <p:cNvCxnSpPr>
            <a:cxnSpLocks noChangeShapeType="1"/>
          </p:cNvCxnSpPr>
          <p:nvPr/>
        </p:nvCxnSpPr>
        <p:spPr bwMode="auto">
          <a:xfrm rot="10800000">
            <a:off x="6429375" y="6429375"/>
            <a:ext cx="2428875" cy="0"/>
          </a:xfrm>
          <a:prstGeom prst="line">
            <a:avLst/>
          </a:prstGeom>
          <a:noFill/>
          <a:ln w="28575" algn="ctr">
            <a:solidFill>
              <a:srgbClr val="9EC63A"/>
            </a:solidFill>
            <a:round/>
            <a:headEnd/>
            <a:tailEnd/>
          </a:ln>
        </p:spPr>
      </p:cxnSp>
      <p:sp>
        <p:nvSpPr>
          <p:cNvPr id="550916" name="Line 4"/>
          <p:cNvSpPr>
            <a:spLocks noChangeShapeType="1"/>
          </p:cNvSpPr>
          <p:nvPr/>
        </p:nvSpPr>
        <p:spPr bwMode="auto">
          <a:xfrm>
            <a:off x="2700338" y="1773238"/>
            <a:ext cx="3887787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0917" name="Line 5"/>
          <p:cNvSpPr>
            <a:spLocks noChangeShapeType="1"/>
          </p:cNvSpPr>
          <p:nvPr/>
        </p:nvSpPr>
        <p:spPr bwMode="auto">
          <a:xfrm>
            <a:off x="6588125" y="1773238"/>
            <a:ext cx="0" cy="3024187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0918" name="Line 6"/>
          <p:cNvSpPr>
            <a:spLocks noChangeShapeType="1"/>
          </p:cNvSpPr>
          <p:nvPr/>
        </p:nvSpPr>
        <p:spPr bwMode="auto">
          <a:xfrm flipH="1">
            <a:off x="2771775" y="4797425"/>
            <a:ext cx="381635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244" name="Прямоугольник 46"/>
          <p:cNvSpPr>
            <a:spLocks noChangeArrowheads="1"/>
          </p:cNvSpPr>
          <p:nvPr/>
        </p:nvSpPr>
        <p:spPr bwMode="auto">
          <a:xfrm>
            <a:off x="285750" y="160338"/>
            <a:ext cx="84296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ru-RU" sz="2800" b="1" dirty="0" smtClean="0">
                <a:solidFill>
                  <a:schemeClr val="tx2"/>
                </a:solidFill>
              </a:rPr>
              <a:t>Центры здоровья для детей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9245" name="Прямоугольник 6"/>
          <p:cNvSpPr>
            <a:spLocks noChangeArrowheads="1"/>
          </p:cNvSpPr>
          <p:nvPr/>
        </p:nvSpPr>
        <p:spPr bwMode="auto">
          <a:xfrm>
            <a:off x="6156325" y="6453188"/>
            <a:ext cx="271462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20000"/>
              </a:spcBef>
              <a:buFont typeface="Arial" charset="0"/>
              <a:buNone/>
            </a:pPr>
            <a:r>
              <a:rPr lang="ru-RU" sz="1200">
                <a:solidFill>
                  <a:schemeClr val="tx1"/>
                </a:solidFill>
              </a:rPr>
              <a:t>ДРКБ МЗ РТ  </a:t>
            </a:r>
            <a:r>
              <a:rPr lang="en-US" sz="1200" b="0">
                <a:solidFill>
                  <a:schemeClr val="tx1"/>
                </a:solidFill>
              </a:rPr>
              <a:t>| www.drkbmzrt.ru</a:t>
            </a:r>
            <a:endParaRPr lang="ru-RU" sz="1200" b="0">
              <a:solidFill>
                <a:schemeClr val="tx1"/>
              </a:solidFill>
            </a:endParaRPr>
          </a:p>
        </p:txBody>
      </p:sp>
      <p:pic>
        <p:nvPicPr>
          <p:cNvPr id="34" name="Рисунок 33" descr="lototip_drkb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8424" y="116632"/>
            <a:ext cx="648072" cy="648072"/>
          </a:xfrm>
          <a:prstGeom prst="roundRect">
            <a:avLst>
              <a:gd name="adj" fmla="val 1452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6" name="Рисунок 13" descr="minzdrav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227" y="91463"/>
            <a:ext cx="559758" cy="64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Rectangle 3"/>
          <p:cNvSpPr txBox="1">
            <a:spLocks noChangeArrowheads="1"/>
          </p:cNvSpPr>
          <p:nvPr/>
        </p:nvSpPr>
        <p:spPr>
          <a:xfrm>
            <a:off x="179512" y="1988840"/>
            <a:ext cx="4176464" cy="34563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80975" marR="0" lvl="0" indent="-180975" algn="l" defTabSz="914400" rtl="0" eaLnBrk="1" fontAlgn="auto" latinLnBrk="0" hangingPunct="1">
              <a:lnSpc>
                <a:spcPct val="82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ГАУЗ «Детская республиканская клиническая больница» Минздрава РТ (Казань);</a:t>
            </a:r>
          </a:p>
          <a:p>
            <a:pPr marL="180975" marR="0" lvl="0" indent="-180975" algn="l" defTabSz="914400" rtl="0" eaLnBrk="1" fontAlgn="auto" latinLnBrk="0" hangingPunct="1">
              <a:lnSpc>
                <a:spcPct val="82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ГАУЗ «Городская детская поликлиника № 7» г.Казани;</a:t>
            </a:r>
          </a:p>
          <a:p>
            <a:pPr marL="180975" marR="0" lvl="0" indent="-180975" algn="l" defTabSz="914400" rtl="0" eaLnBrk="1" fontAlgn="auto" latinLnBrk="0" hangingPunct="1">
              <a:lnSpc>
                <a:spcPct val="82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ГАУЗ «Детская городская поликлиника № 11» г.Казани;</a:t>
            </a:r>
          </a:p>
          <a:p>
            <a:pPr marL="180975" marR="0" lvl="0" indent="-180975" algn="l" defTabSz="914400" rtl="0" eaLnBrk="1" fontAlgn="auto" latinLnBrk="0" hangingPunct="1">
              <a:lnSpc>
                <a:spcPct val="82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ГАУЗ «</a:t>
            </a:r>
            <a:r>
              <a:rPr kumimoji="0" lang="ru-RU" sz="14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Альметьевская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детская городская больница с перинатальным центром»;</a:t>
            </a:r>
          </a:p>
          <a:p>
            <a:pPr marL="180975" marR="0" lvl="0" indent="-180975" algn="l" defTabSz="914400" rtl="0" eaLnBrk="1" fontAlgn="auto" latinLnBrk="0" hangingPunct="1">
              <a:lnSpc>
                <a:spcPct val="82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МБУЗ «Детская городская поликлиника № 4               им. </a:t>
            </a:r>
            <a:r>
              <a:rPr kumimoji="0" lang="ru-RU" sz="14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Ф.Г.Ахмеровой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» </a:t>
            </a:r>
            <a:r>
              <a:rPr kumimoji="0" lang="ru-RU" sz="14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г.Наб.Челны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180975" marR="0" lvl="0" indent="-180975" algn="l" defTabSz="914400" rtl="0" eaLnBrk="1" fontAlgn="auto" latinLnBrk="0" hangingPunct="1">
              <a:lnSpc>
                <a:spcPct val="82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ГАУЗ «Детская городская больница                                 с перинатальным центром» г.Нижнекамска.</a:t>
            </a:r>
          </a:p>
        </p:txBody>
      </p:sp>
      <p:pic>
        <p:nvPicPr>
          <p:cNvPr id="3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1628800"/>
            <a:ext cx="4968551" cy="403244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8" name="AutoShape 8"/>
          <p:cNvSpPr>
            <a:spLocks noChangeArrowheads="1"/>
          </p:cNvSpPr>
          <p:nvPr/>
        </p:nvSpPr>
        <p:spPr bwMode="auto">
          <a:xfrm>
            <a:off x="5292080" y="2492896"/>
            <a:ext cx="500063" cy="500062"/>
          </a:xfrm>
          <a:prstGeom prst="star4">
            <a:avLst>
              <a:gd name="adj" fmla="val 17510"/>
            </a:avLst>
          </a:prstGeom>
          <a:solidFill>
            <a:srgbClr val="FFFFFF"/>
          </a:solidFill>
          <a:ln w="25560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" name="AutoShape 10"/>
          <p:cNvSpPr>
            <a:spLocks noChangeArrowheads="1"/>
          </p:cNvSpPr>
          <p:nvPr/>
        </p:nvSpPr>
        <p:spPr bwMode="auto">
          <a:xfrm>
            <a:off x="7092280" y="2780928"/>
            <a:ext cx="500062" cy="500062"/>
          </a:xfrm>
          <a:prstGeom prst="star4">
            <a:avLst>
              <a:gd name="adj" fmla="val 12500"/>
            </a:avLst>
          </a:prstGeom>
          <a:solidFill>
            <a:srgbClr val="FFFFFF"/>
          </a:solidFill>
          <a:ln w="25560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" name="AutoShape 12"/>
          <p:cNvSpPr>
            <a:spLocks noChangeArrowheads="1"/>
          </p:cNvSpPr>
          <p:nvPr/>
        </p:nvSpPr>
        <p:spPr bwMode="auto">
          <a:xfrm>
            <a:off x="7740352" y="2996952"/>
            <a:ext cx="500062" cy="500063"/>
          </a:xfrm>
          <a:prstGeom prst="star4">
            <a:avLst>
              <a:gd name="adj" fmla="val 12500"/>
            </a:avLst>
          </a:prstGeom>
          <a:solidFill>
            <a:srgbClr val="FFFFFF"/>
          </a:solidFill>
          <a:ln w="25560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" name="AutoShape 12"/>
          <p:cNvSpPr>
            <a:spLocks noChangeArrowheads="1"/>
          </p:cNvSpPr>
          <p:nvPr/>
        </p:nvSpPr>
        <p:spPr bwMode="auto">
          <a:xfrm>
            <a:off x="7596336" y="3717032"/>
            <a:ext cx="500062" cy="500063"/>
          </a:xfrm>
          <a:prstGeom prst="star4">
            <a:avLst>
              <a:gd name="adj" fmla="val 12500"/>
            </a:avLst>
          </a:prstGeom>
          <a:solidFill>
            <a:srgbClr val="FFFFFF"/>
          </a:solidFill>
          <a:ln w="25560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218" name="Прямая соединительная линия 14"/>
          <p:cNvCxnSpPr>
            <a:cxnSpLocks noChangeShapeType="1"/>
          </p:cNvCxnSpPr>
          <p:nvPr/>
        </p:nvCxnSpPr>
        <p:spPr bwMode="auto">
          <a:xfrm rot="10800000">
            <a:off x="6429375" y="6429375"/>
            <a:ext cx="2428875" cy="0"/>
          </a:xfrm>
          <a:prstGeom prst="line">
            <a:avLst/>
          </a:prstGeom>
          <a:noFill/>
          <a:ln w="28575" algn="ctr">
            <a:solidFill>
              <a:srgbClr val="9EC63A"/>
            </a:solidFill>
            <a:round/>
            <a:headEnd/>
            <a:tailEnd/>
          </a:ln>
        </p:spPr>
      </p:cxnSp>
      <p:sp>
        <p:nvSpPr>
          <p:cNvPr id="550916" name="Line 4"/>
          <p:cNvSpPr>
            <a:spLocks noChangeShapeType="1"/>
          </p:cNvSpPr>
          <p:nvPr/>
        </p:nvSpPr>
        <p:spPr bwMode="auto">
          <a:xfrm>
            <a:off x="2700338" y="1773238"/>
            <a:ext cx="3887787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0917" name="Line 5"/>
          <p:cNvSpPr>
            <a:spLocks noChangeShapeType="1"/>
          </p:cNvSpPr>
          <p:nvPr/>
        </p:nvSpPr>
        <p:spPr bwMode="auto">
          <a:xfrm>
            <a:off x="6588125" y="1773238"/>
            <a:ext cx="0" cy="3024187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0918" name="Line 6"/>
          <p:cNvSpPr>
            <a:spLocks noChangeShapeType="1"/>
          </p:cNvSpPr>
          <p:nvPr/>
        </p:nvSpPr>
        <p:spPr bwMode="auto">
          <a:xfrm flipH="1">
            <a:off x="2771775" y="4797425"/>
            <a:ext cx="381635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245" name="Прямоугольник 6"/>
          <p:cNvSpPr>
            <a:spLocks noChangeArrowheads="1"/>
          </p:cNvSpPr>
          <p:nvPr/>
        </p:nvSpPr>
        <p:spPr bwMode="auto">
          <a:xfrm>
            <a:off x="6156325" y="6453188"/>
            <a:ext cx="271462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20000"/>
              </a:spcBef>
              <a:buFont typeface="Arial" charset="0"/>
              <a:buNone/>
            </a:pPr>
            <a:r>
              <a:rPr lang="ru-RU" sz="1200">
                <a:solidFill>
                  <a:schemeClr val="tx1"/>
                </a:solidFill>
              </a:rPr>
              <a:t>ДРКБ МЗ РТ  </a:t>
            </a:r>
            <a:r>
              <a:rPr lang="en-US" sz="1200" b="0">
                <a:solidFill>
                  <a:schemeClr val="tx1"/>
                </a:solidFill>
              </a:rPr>
              <a:t>| www.drkbmzrt.ru</a:t>
            </a:r>
            <a:endParaRPr lang="ru-RU" sz="1200" b="0">
              <a:solidFill>
                <a:schemeClr val="tx1"/>
              </a:solidFill>
            </a:endParaRPr>
          </a:p>
        </p:txBody>
      </p:sp>
      <p:pic>
        <p:nvPicPr>
          <p:cNvPr id="34" name="Рисунок 33" descr="lototip_drkb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8424" y="116632"/>
            <a:ext cx="648072" cy="648072"/>
          </a:xfrm>
          <a:prstGeom prst="roundRect">
            <a:avLst>
              <a:gd name="adj" fmla="val 1452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6" name="Рисунок 13" descr="minzdrav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227" y="91463"/>
            <a:ext cx="559758" cy="64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052736"/>
            <a:ext cx="8073827" cy="4608512"/>
          </a:xfrm>
        </p:spPr>
        <p:txBody>
          <a:bodyPr>
            <a:noAutofit/>
          </a:bodyPr>
          <a:lstStyle/>
          <a:p>
            <a:pPr marL="90488" indent="0" algn="l" eaLnBrk="1" hangingPunct="1">
              <a:spcBef>
                <a:spcPct val="30000"/>
              </a:spcBef>
              <a:spcAft>
                <a:spcPct val="999000"/>
              </a:spcAft>
            </a:pPr>
            <a:r>
              <a:rPr lang="ru-RU" sz="1400" dirty="0" smtClean="0">
                <a:latin typeface="Arial" charset="0"/>
              </a:rPr>
              <a:t/>
            </a:r>
            <a:br>
              <a:rPr lang="ru-RU" sz="1400" dirty="0" smtClean="0">
                <a:latin typeface="Arial" charset="0"/>
              </a:rPr>
            </a:br>
            <a:r>
              <a:rPr lang="ru-RU" sz="1400" dirty="0" smtClean="0">
                <a:latin typeface="Arial" charset="0"/>
              </a:rPr>
              <a:t/>
            </a:r>
            <a:br>
              <a:rPr lang="ru-RU" sz="1400" dirty="0" smtClean="0">
                <a:latin typeface="Arial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Оценка функциональных и адаптивных резервов организма с учетом возрастных особенностей, прогноз состояния здоровья.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Разработка индивидуальной программы по ведению ЗОЖ.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Осуществление мониторинга реализации мероприятий по формированию ЗОЖ среди детского населения, анализ факторов риска развития заболеваний у детей.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Динамическое наблюдение за детьми группы риска развития неинфекционных заболеваний.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Консультирование по сохранению и укреплению здоровья детей, включая рекомендации по коррекции питания, двигательной активности, режиму дня, условиям быта, труда (учебы) и отдыха с учетом возрастных особенностей.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Обучение родителей и детей эффективным методам профилактики заболеваний с учетом возрастных особенностей.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Групповая и индивидуальная пропаганда ЗОЖ, профилактика возникновения и развития факторов риска различных заболеваний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Работа по формированию у детей ответственного отношения к своему здоровью.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46"/>
          <p:cNvSpPr>
            <a:spLocks noChangeArrowheads="1"/>
          </p:cNvSpPr>
          <p:nvPr/>
        </p:nvSpPr>
        <p:spPr bwMode="auto">
          <a:xfrm>
            <a:off x="285750" y="160338"/>
            <a:ext cx="84296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ru-RU" sz="2800" b="1" dirty="0" smtClean="0">
                <a:solidFill>
                  <a:schemeClr val="tx2"/>
                </a:solidFill>
              </a:rPr>
              <a:t>Функции Центра здоровья для детей</a:t>
            </a:r>
            <a:endParaRPr lang="ru-RU" sz="28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Номер слайда 3"/>
          <p:cNvSpPr txBox="1">
            <a:spLocks noGrp="1"/>
          </p:cNvSpPr>
          <p:nvPr/>
        </p:nvSpPr>
        <p:spPr bwMode="auto">
          <a:xfrm>
            <a:off x="8539163" y="6418263"/>
            <a:ext cx="466725" cy="476250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660232" y="6381328"/>
            <a:ext cx="224106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20000"/>
              </a:spcBef>
              <a:buFont typeface="Arial" charset="0"/>
              <a:buNone/>
            </a:pPr>
            <a:r>
              <a:rPr lang="ru-RU" sz="1200" dirty="0" smtClean="0"/>
              <a:t>ДРКБ МЗ РТ  </a:t>
            </a:r>
            <a:r>
              <a:rPr lang="en-US" sz="1200" dirty="0" smtClean="0"/>
              <a:t>| www.drkbmzrt.ru</a:t>
            </a:r>
            <a:endParaRPr lang="ru-RU" sz="1200" dirty="0"/>
          </a:p>
        </p:txBody>
      </p:sp>
      <p:cxnSp>
        <p:nvCxnSpPr>
          <p:cNvPr id="11" name="Прямая соединительная линия 14"/>
          <p:cNvCxnSpPr>
            <a:cxnSpLocks noChangeShapeType="1"/>
          </p:cNvCxnSpPr>
          <p:nvPr/>
        </p:nvCxnSpPr>
        <p:spPr bwMode="auto">
          <a:xfrm rot="10800000">
            <a:off x="6444208" y="6381328"/>
            <a:ext cx="2428875" cy="0"/>
          </a:xfrm>
          <a:prstGeom prst="line">
            <a:avLst/>
          </a:prstGeom>
          <a:noFill/>
          <a:ln w="28575" algn="ctr">
            <a:solidFill>
              <a:srgbClr val="9EC63A"/>
            </a:solidFill>
            <a:round/>
            <a:headEnd/>
            <a:tailEnd/>
          </a:ln>
        </p:spPr>
      </p:cxnSp>
      <p:cxnSp>
        <p:nvCxnSpPr>
          <p:cNvPr id="28" name="Прямая соединительная линия 27"/>
          <p:cNvCxnSpPr>
            <a:endCxn id="26" idx="6"/>
          </p:cNvCxnSpPr>
          <p:nvPr/>
        </p:nvCxnSpPr>
        <p:spPr>
          <a:xfrm>
            <a:off x="3779912" y="2204864"/>
            <a:ext cx="3312368" cy="0"/>
          </a:xfrm>
          <a:prstGeom prst="line">
            <a:avLst/>
          </a:prstGeom>
          <a:ln w="635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2915816" y="256490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endParaRPr lang="ru-RU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pic>
        <p:nvPicPr>
          <p:cNvPr id="17" name="Рисунок 13" descr="minzdrav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227" y="91463"/>
            <a:ext cx="559758" cy="64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lototip_drkb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8424" y="116632"/>
            <a:ext cx="648072" cy="648072"/>
          </a:xfrm>
          <a:prstGeom prst="roundRect">
            <a:avLst>
              <a:gd name="adj" fmla="val 1452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3" name="Прямоугольник 46"/>
          <p:cNvSpPr>
            <a:spLocks noChangeArrowheads="1"/>
          </p:cNvSpPr>
          <p:nvPr/>
        </p:nvSpPr>
        <p:spPr bwMode="auto">
          <a:xfrm>
            <a:off x="285750" y="160338"/>
            <a:ext cx="842962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ru-RU" sz="2800" b="1" dirty="0" smtClean="0">
                <a:solidFill>
                  <a:schemeClr val="tx2"/>
                </a:solidFill>
              </a:rPr>
              <a:t>Мобильный центр здоровья для детей </a:t>
            </a:r>
          </a:p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ru-RU" sz="2800" b="1" dirty="0" smtClean="0">
                <a:solidFill>
                  <a:schemeClr val="tx2"/>
                </a:solidFill>
              </a:rPr>
              <a:t>с апреля 2011 г.</a:t>
            </a:r>
            <a:endParaRPr lang="ru-RU" sz="2800" b="1" dirty="0">
              <a:solidFill>
                <a:schemeClr val="tx2"/>
              </a:solidFill>
            </a:endParaRPr>
          </a:p>
        </p:txBody>
      </p:sp>
      <p:pic>
        <p:nvPicPr>
          <p:cNvPr id="15" name="Рисунок 2" descr="SAM_0183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196752"/>
            <a:ext cx="2520280" cy="182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" descr="IMG_8180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192" y="1196752"/>
            <a:ext cx="2289175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63816" y="2569370"/>
            <a:ext cx="4019942" cy="27693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3" descr="IMG_8272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5536" y="4437112"/>
            <a:ext cx="2289175" cy="1597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1" descr="SAM_0211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72201" y="4365625"/>
            <a:ext cx="2432074" cy="182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Номер слайда 3"/>
          <p:cNvSpPr txBox="1">
            <a:spLocks noGrp="1"/>
          </p:cNvSpPr>
          <p:nvPr/>
        </p:nvSpPr>
        <p:spPr bwMode="auto">
          <a:xfrm>
            <a:off x="8539163" y="6418263"/>
            <a:ext cx="466725" cy="476250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8" name="Прямая соединительная линия 27"/>
          <p:cNvCxnSpPr>
            <a:endCxn id="26" idx="6"/>
          </p:cNvCxnSpPr>
          <p:nvPr/>
        </p:nvCxnSpPr>
        <p:spPr>
          <a:xfrm>
            <a:off x="3779912" y="2204864"/>
            <a:ext cx="3312368" cy="0"/>
          </a:xfrm>
          <a:prstGeom prst="line">
            <a:avLst/>
          </a:prstGeom>
          <a:ln w="635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2915816" y="256490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endParaRPr lang="ru-RU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pic>
        <p:nvPicPr>
          <p:cNvPr id="17" name="Рисунок 13" descr="minzdrav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227" y="91463"/>
            <a:ext cx="559758" cy="64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lototip_drkb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8424" y="116632"/>
            <a:ext cx="648072" cy="648072"/>
          </a:xfrm>
          <a:prstGeom prst="roundRect">
            <a:avLst>
              <a:gd name="adj" fmla="val 1452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2" name="Прямоугольник 11"/>
          <p:cNvSpPr/>
          <p:nvPr/>
        </p:nvSpPr>
        <p:spPr>
          <a:xfrm>
            <a:off x="1043608" y="188640"/>
            <a:ext cx="69127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</a:rPr>
              <a:t>Структура факторов риска, выявленных при осмотрах детей </a:t>
            </a:r>
            <a:br>
              <a:rPr lang="ru-RU" sz="2000" b="1" dirty="0" smtClean="0">
                <a:solidFill>
                  <a:schemeClr val="tx2"/>
                </a:solidFill>
              </a:rPr>
            </a:br>
            <a:r>
              <a:rPr lang="ru-RU" sz="2000" b="1" dirty="0" smtClean="0">
                <a:solidFill>
                  <a:schemeClr val="tx2"/>
                </a:solidFill>
              </a:rPr>
              <a:t>в центре здоровья </a:t>
            </a:r>
            <a:r>
              <a:rPr lang="ru-RU" sz="2000" b="1" dirty="0" smtClean="0">
                <a:solidFill>
                  <a:schemeClr val="tx2"/>
                </a:solidFill>
              </a:rPr>
              <a:t> </a:t>
            </a:r>
            <a:r>
              <a:rPr lang="ru-RU" sz="2000" b="1" dirty="0" smtClean="0">
                <a:solidFill>
                  <a:schemeClr val="tx2"/>
                </a:solidFill>
              </a:rPr>
              <a:t>за период </a:t>
            </a:r>
            <a:r>
              <a:rPr lang="ru-RU" sz="2000" b="1" dirty="0" smtClean="0">
                <a:solidFill>
                  <a:schemeClr val="tx2"/>
                </a:solidFill>
              </a:rPr>
              <a:t>201</a:t>
            </a:r>
            <a:r>
              <a:rPr lang="en-US" sz="2000" b="1" dirty="0" smtClean="0">
                <a:solidFill>
                  <a:schemeClr val="tx2"/>
                </a:solidFill>
              </a:rPr>
              <a:t>3</a:t>
            </a:r>
            <a:r>
              <a:rPr lang="ru-RU" sz="2000" b="1" dirty="0" smtClean="0">
                <a:solidFill>
                  <a:schemeClr val="tx2"/>
                </a:solidFill>
              </a:rPr>
              <a:t>-201</a:t>
            </a:r>
            <a:r>
              <a:rPr lang="en-US" sz="2000" b="1" dirty="0" smtClean="0">
                <a:solidFill>
                  <a:schemeClr val="tx2"/>
                </a:solidFill>
              </a:rPr>
              <a:t>5</a:t>
            </a:r>
            <a:r>
              <a:rPr lang="ru-RU" sz="2000" b="1" dirty="0" smtClean="0">
                <a:solidFill>
                  <a:schemeClr val="tx2"/>
                </a:solidFill>
              </a:rPr>
              <a:t> </a:t>
            </a:r>
            <a:r>
              <a:rPr lang="ru-RU" sz="2000" b="1" dirty="0" smtClean="0">
                <a:solidFill>
                  <a:schemeClr val="tx2"/>
                </a:solidFill>
              </a:rPr>
              <a:t>гг. (в %)</a:t>
            </a:r>
            <a:endParaRPr lang="ru-RU" sz="2000" dirty="0">
              <a:solidFill>
                <a:schemeClr val="tx2"/>
              </a:solidFill>
            </a:endParaRPr>
          </a:p>
        </p:txBody>
      </p:sp>
      <p:graphicFrame>
        <p:nvGraphicFramePr>
          <p:cNvPr id="13" name="Group 65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8872328"/>
              </p:ext>
            </p:extLst>
          </p:nvPr>
        </p:nvGraphicFramePr>
        <p:xfrm>
          <a:off x="251520" y="958582"/>
          <a:ext cx="8640959" cy="5465858"/>
        </p:xfrm>
        <a:graphic>
          <a:graphicData uri="http://schemas.openxmlformats.org/drawingml/2006/table">
            <a:tbl>
              <a:tblPr/>
              <a:tblGrid>
                <a:gridCol w="6586774"/>
                <a:gridCol w="889121"/>
                <a:gridCol w="527511"/>
                <a:gridCol w="637553"/>
              </a:tblGrid>
              <a:tr h="33638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Выявленные факторы риска</a:t>
                      </a:r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2013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icrosoft YaHei" pitchFamily="34" charset="-122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icrosoft YaHei" pitchFamily="34" charset="-122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icrosoft YaHei" pitchFamily="34" charset="-122"/>
                        <a:cs typeface="Arial" charset="0"/>
                      </a:endParaRPr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2014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icrosoft YaHei" pitchFamily="34" charset="-122"/>
                        <a:cs typeface="Arial" charset="0"/>
                      </a:endParaRPr>
                    </a:p>
                  </a:txBody>
                  <a:tcPr marT="45734" marB="4573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2015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icrosoft YaHei" pitchFamily="34" charset="-122"/>
                        <a:cs typeface="Arial" charset="0"/>
                      </a:endParaRPr>
                    </a:p>
                  </a:txBody>
                  <a:tcPr marT="45734" marB="4573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11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icrosoft YaHei" pitchFamily="34" charset="-122"/>
                        <a:cs typeface="Arial" charset="0"/>
                      </a:endParaRPr>
                    </a:p>
                  </a:txBody>
                  <a:tcPr marT="45734" marB="4573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icrosoft YaHei" pitchFamily="34" charset="-122"/>
                        <a:cs typeface="Arial" charset="0"/>
                      </a:endParaRPr>
                    </a:p>
                  </a:txBody>
                  <a:tcPr marT="45734" marB="4573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589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По развитию метаболического синдрома (избыток массы, нарушение процентного соотношения воды, мышечной и жировой ткани при обследовании на </a:t>
                      </a: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биоимпедансметре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)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16,8</a:t>
                      </a:r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28,2</a:t>
                      </a:r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30,1</a:t>
                      </a:r>
                      <a:endParaRPr lang="ru-RU" sz="1200" dirty="0"/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82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По развитию сахарного диабета (повышенный уровень глюкозы при исследовании на «</a:t>
                      </a: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Кардиочеке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»)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14,9</a:t>
                      </a:r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17,6</a:t>
                      </a:r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13,2</a:t>
                      </a:r>
                      <a:endParaRPr lang="ru-RU" sz="1200" dirty="0"/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2898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По развитию кариеса – (осмотр полости рта гигиенистом стоматологическим)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36,8</a:t>
                      </a:r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58,7</a:t>
                      </a:r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45,2</a:t>
                      </a:r>
                      <a:endParaRPr lang="ru-RU" sz="1200" dirty="0"/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589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По заболеваниям органов дыхания (бронхиальная астма и др.)(снижение функции внешнего дыхания при исследовании на аппаратно-программном комплексе)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13,7</a:t>
                      </a:r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15,5</a:t>
                      </a:r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18,6</a:t>
                      </a:r>
                      <a:endParaRPr lang="ru-RU" sz="1200" dirty="0"/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589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По заболеваниям сердечно-сосудистой системы (патологические изменения на ЭКГ, Снижение функциональных возможностей организма при проведении дыхательных и физических нагрузок)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35,7</a:t>
                      </a:r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36</a:t>
                      </a:r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35,2</a:t>
                      </a:r>
                      <a:endParaRPr lang="ru-RU" sz="1200" dirty="0"/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2898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Низкий уровень потребления овощей и фруктов 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32,9</a:t>
                      </a:r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26,8</a:t>
                      </a:r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27,1</a:t>
                      </a:r>
                      <a:endParaRPr lang="ru-RU" sz="1200" dirty="0"/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2898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Малоподвижный образ жизни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51,2</a:t>
                      </a:r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46,7</a:t>
                      </a:r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45,9</a:t>
                      </a:r>
                      <a:endParaRPr lang="ru-RU" sz="1200" dirty="0"/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82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Курение табака (по данным анамнеза и исследования на анализаторе окиси углерода выдыхаемого воздуха с определением карбоксигемоглобина) 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12,4</a:t>
                      </a:r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11</a:t>
                      </a:r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12,3</a:t>
                      </a:r>
                      <a:endParaRPr lang="ru-RU" sz="1200" dirty="0"/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589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Прочие (хронические заболевания в анамнезе, дисгармоничное развитие, дефицит массы, сочетание нескольких факторов риска, воспитание в социопатических семьях и др.) 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19,7</a:t>
                      </a:r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10,3</a:t>
                      </a:r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14,1</a:t>
                      </a:r>
                      <a:endParaRPr lang="ru-RU" sz="1200" dirty="0"/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413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Злоупотребление алкоголем (по данным анамнеза и анкетирования) 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icrosoft YaHei" pitchFamily="34" charset="-122"/>
                        <a:cs typeface="Arial" charset="0"/>
                      </a:endParaRPr>
                    </a:p>
                  </a:txBody>
                  <a:tcPr marT="45734" marB="4573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Не выявлено</a:t>
                      </a:r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413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Употребление токсических и наркотических веществ  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icrosoft YaHei" pitchFamily="34" charset="-122"/>
                        <a:cs typeface="Arial" charset="0"/>
                      </a:endParaRPr>
                    </a:p>
                  </a:txBody>
                  <a:tcPr marT="45734" marB="4573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icrosoft YaHei" pitchFamily="34" charset="-122"/>
                        <a:cs typeface="Arial" charset="0"/>
                      </a:endParaRPr>
                    </a:p>
                  </a:txBody>
                  <a:tcPr marT="45734" marB="4573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Не выявлено</a:t>
                      </a:r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Номер слайда 3"/>
          <p:cNvSpPr txBox="1">
            <a:spLocks noGrp="1"/>
          </p:cNvSpPr>
          <p:nvPr/>
        </p:nvSpPr>
        <p:spPr bwMode="auto">
          <a:xfrm>
            <a:off x="8539163" y="6418263"/>
            <a:ext cx="466725" cy="476250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660232" y="6381328"/>
            <a:ext cx="224106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20000"/>
              </a:spcBef>
              <a:buFont typeface="Arial" charset="0"/>
              <a:buNone/>
            </a:pPr>
            <a:r>
              <a:rPr lang="ru-RU" sz="1200" dirty="0" smtClean="0"/>
              <a:t>ДРКБ МЗ РТ  </a:t>
            </a:r>
            <a:r>
              <a:rPr lang="en-US" sz="1200" dirty="0" smtClean="0"/>
              <a:t>| www.drkbmzrt.ru</a:t>
            </a:r>
            <a:endParaRPr lang="ru-RU" sz="1200" dirty="0"/>
          </a:p>
        </p:txBody>
      </p:sp>
      <p:cxnSp>
        <p:nvCxnSpPr>
          <p:cNvPr id="11" name="Прямая соединительная линия 14"/>
          <p:cNvCxnSpPr>
            <a:cxnSpLocks noChangeShapeType="1"/>
          </p:cNvCxnSpPr>
          <p:nvPr/>
        </p:nvCxnSpPr>
        <p:spPr bwMode="auto">
          <a:xfrm rot="10800000">
            <a:off x="6444208" y="6381328"/>
            <a:ext cx="2428875" cy="0"/>
          </a:xfrm>
          <a:prstGeom prst="line">
            <a:avLst/>
          </a:prstGeom>
          <a:noFill/>
          <a:ln w="28575" algn="ctr">
            <a:solidFill>
              <a:srgbClr val="9EC63A"/>
            </a:solidFill>
            <a:round/>
            <a:headEnd/>
            <a:tailEnd/>
          </a:ln>
        </p:spPr>
      </p:cxnSp>
      <p:sp>
        <p:nvSpPr>
          <p:cNvPr id="14" name="Прямоугольник 13"/>
          <p:cNvSpPr/>
          <p:nvPr/>
        </p:nvSpPr>
        <p:spPr>
          <a:xfrm>
            <a:off x="1043608" y="0"/>
            <a:ext cx="69127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/>
                </a:solidFill>
              </a:rPr>
              <a:t>Школы здоровья:</a:t>
            </a:r>
          </a:p>
          <a:p>
            <a:pPr algn="ctr"/>
            <a:endParaRPr lang="ru-RU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28" name="Прямая соединительная линия 27"/>
          <p:cNvCxnSpPr>
            <a:endCxn id="26" idx="6"/>
          </p:cNvCxnSpPr>
          <p:nvPr/>
        </p:nvCxnSpPr>
        <p:spPr>
          <a:xfrm>
            <a:off x="3779912" y="2204864"/>
            <a:ext cx="3312368" cy="0"/>
          </a:xfrm>
          <a:prstGeom prst="line">
            <a:avLst/>
          </a:prstGeom>
          <a:ln w="635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2915816" y="256490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endParaRPr lang="ru-RU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pic>
        <p:nvPicPr>
          <p:cNvPr id="17" name="Рисунок 13" descr="minzdrav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227" y="91463"/>
            <a:ext cx="559758" cy="64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lototip_drkb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8424" y="116632"/>
            <a:ext cx="648072" cy="648072"/>
          </a:xfrm>
          <a:prstGeom prst="roundRect">
            <a:avLst>
              <a:gd name="adj" fmla="val 1452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1403648" y="1628800"/>
            <a:ext cx="6696075" cy="15843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82000"/>
              </a:lnSpc>
              <a:spcBef>
                <a:spcPct val="20000"/>
              </a:spcBef>
              <a:spcAft>
                <a:spcPts val="10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Профилактика заболеваний костно-мышечной системы,</a:t>
            </a:r>
          </a:p>
          <a:p>
            <a:pPr marL="0" marR="0" lvl="0" indent="0" defTabSz="914400" rtl="0" eaLnBrk="1" fontAlgn="auto" latinLnBrk="0" hangingPunct="1">
              <a:lnSpc>
                <a:spcPct val="82000"/>
              </a:lnSpc>
              <a:spcBef>
                <a:spcPct val="20000"/>
              </a:spcBef>
              <a:spcAft>
                <a:spcPts val="10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Профилактика артериальной гипертензии,</a:t>
            </a:r>
          </a:p>
          <a:p>
            <a:pPr marL="0" marR="0" lvl="0" indent="0" defTabSz="914400" rtl="0" eaLnBrk="1" fontAlgn="auto" latinLnBrk="0" hangingPunct="1">
              <a:lnSpc>
                <a:spcPct val="82000"/>
              </a:lnSpc>
              <a:spcBef>
                <a:spcPct val="20000"/>
              </a:spcBef>
              <a:spcAft>
                <a:spcPts val="10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Профилактика заболеваний органов дыхания и бронхиальной астмы,</a:t>
            </a:r>
          </a:p>
          <a:p>
            <a:pPr marL="0" marR="0" lvl="0" indent="0" defTabSz="914400" rtl="0" eaLnBrk="1" fontAlgn="auto" latinLnBrk="0" hangingPunct="1">
              <a:lnSpc>
                <a:spcPct val="82000"/>
              </a:lnSpc>
              <a:spcBef>
                <a:spcPct val="20000"/>
              </a:spcBef>
              <a:spcAft>
                <a:spcPts val="10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Профилактика ожирения и сахарного диабета.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АПК «</a:t>
            </a:r>
            <a:r>
              <a:rPr lang="ru-RU" sz="3600" dirty="0" err="1" smtClean="0"/>
              <a:t>Армис</a:t>
            </a:r>
            <a:r>
              <a:rPr lang="ru-RU" sz="3600" dirty="0" smtClean="0"/>
              <a:t>»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Подписано </a:t>
            </a:r>
            <a:r>
              <a:rPr lang="ru-RU" dirty="0" smtClean="0"/>
              <a:t>соглашение:</a:t>
            </a:r>
          </a:p>
          <a:p>
            <a:r>
              <a:rPr lang="ru-RU" dirty="0" smtClean="0"/>
              <a:t>   о </a:t>
            </a:r>
            <a:r>
              <a:rPr lang="ru-RU" dirty="0"/>
              <a:t>регламенте работы на АПК «</a:t>
            </a:r>
            <a:r>
              <a:rPr lang="ru-RU" dirty="0" err="1"/>
              <a:t>Армис</a:t>
            </a:r>
            <a:r>
              <a:rPr lang="ru-RU" dirty="0" smtClean="0"/>
              <a:t>»</a:t>
            </a:r>
          </a:p>
          <a:p>
            <a:r>
              <a:rPr lang="ru-RU" dirty="0" smtClean="0"/>
              <a:t>   о взаимодействии с центрами здоровья</a:t>
            </a:r>
          </a:p>
          <a:p>
            <a:r>
              <a:rPr lang="ru-RU" dirty="0" smtClean="0"/>
              <a:t>Организованы обучающие семинары</a:t>
            </a:r>
          </a:p>
          <a:p>
            <a:r>
              <a:rPr lang="ru-RU" dirty="0" smtClean="0"/>
              <a:t>Проведена апробация АПК «</a:t>
            </a:r>
            <a:r>
              <a:rPr lang="ru-RU" dirty="0" err="1" smtClean="0"/>
              <a:t>Армис</a:t>
            </a:r>
            <a:r>
              <a:rPr lang="ru-RU" dirty="0" smtClean="0"/>
              <a:t>» в центре здоровья ДРКБ</a:t>
            </a:r>
          </a:p>
          <a:p>
            <a:r>
              <a:rPr lang="ru-RU" dirty="0" smtClean="0"/>
              <a:t>Проанализирована сравнительная характеристика результатов обследования на двух аппаратно-программных комплексах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28643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8247485"/>
              </p:ext>
            </p:extLst>
          </p:nvPr>
        </p:nvGraphicFramePr>
        <p:xfrm>
          <a:off x="539552" y="1124744"/>
          <a:ext cx="8157592" cy="43099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542426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Picture 3" descr="C:\Users\RayZ\Downloads\sss.pn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609600" y="3200400"/>
            <a:ext cx="7910961" cy="2362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49156" name="Picture 4" descr="C:\Users\RayZ\Downloads\Untitled-2.pn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4800600" y="2895600"/>
            <a:ext cx="3855212" cy="2971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49157" name="Picture 5" descr="C:\Users\RayZ\Downloads\Untitled-3.png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5257800" y="441960"/>
            <a:ext cx="2348265" cy="235108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3077" name="TextBox 3"/>
          <p:cNvSpPr txBox="1">
            <a:spLocks noChangeArrowheads="1"/>
          </p:cNvSpPr>
          <p:nvPr/>
        </p:nvSpPr>
        <p:spPr bwMode="auto">
          <a:xfrm>
            <a:off x="579438" y="762000"/>
            <a:ext cx="4221162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Оценка функционального состояния сердечно-сосудистой системы</a:t>
            </a:r>
          </a:p>
          <a:p>
            <a:pPr eaLnBrk="1" hangingPunct="1"/>
            <a:r>
              <a:rPr lang="ru-RU"/>
              <a:t>методом регистрации ЭКГ в трех стандартных отведениях </a:t>
            </a:r>
          </a:p>
          <a:p>
            <a:pPr eaLnBrk="1" hangingPunct="1"/>
            <a:r>
              <a:rPr lang="ru-RU"/>
              <a:t>и измерения АД осциллометрическим методом</a:t>
            </a:r>
          </a:p>
        </p:txBody>
      </p:sp>
    </p:spTree>
    <p:extLst>
      <p:ext uri="{BB962C8B-B14F-4D97-AF65-F5344CB8AC3E}">
        <p14:creationId xmlns:p14="http://schemas.microsoft.com/office/powerpoint/2010/main" val="14766805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2487</TotalTime>
  <Words>633</Words>
  <Application>Microsoft Office PowerPoint</Application>
  <PresentationFormat>Экран (4:3)</PresentationFormat>
  <Paragraphs>116</Paragraphs>
  <Slides>18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  Оценка функциональных и адаптивных резервов организма с учетом возрастных особенностей, прогноз состояния здоровья. Разработка индивидуальной программы по ведению ЗОЖ. Осуществление мониторинга реализации мероприятий по формированию ЗОЖ среди детского населения, анализ факторов риска развития заболеваний у детей. Динамическое наблюдение за детьми группы риска развития неинфекционных заболеваний. Консультирование по сохранению и укреплению здоровья детей, включая рекомендации по коррекции питания, двигательной активности, режиму дня, условиям быта, труда (учебы) и отдыха с учетом возрастных особенностей. Обучение родителей и детей эффективным методам профилактики заболеваний с учетом возрастных особенностей. Групповая и индивидуальная пропаганда ЗОЖ, профилактика возникновения и развития факторов риска различных заболеваний Работа по формированию у детей ответственного отношения к своему здоровью.</vt:lpstr>
      <vt:lpstr>Презентация PowerPoint</vt:lpstr>
      <vt:lpstr>Презентация PowerPoint</vt:lpstr>
      <vt:lpstr>Презентация PowerPoint</vt:lpstr>
      <vt:lpstr>АПК «Армис»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АПК «Армис» – инструмент ранней доврачебной диагностики</vt:lpstr>
      <vt:lpstr>Трудности в работе</vt:lpstr>
      <vt:lpstr>Ожидаемые результаты</vt:lpstr>
      <vt:lpstr>Презентация PowerPoint</vt:lpstr>
    </vt:vector>
  </TitlesOfParts>
  <Company>DRKB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Lilia</dc:creator>
  <cp:lastModifiedBy>Admin</cp:lastModifiedBy>
  <cp:revision>301</cp:revision>
  <dcterms:created xsi:type="dcterms:W3CDTF">2012-06-01T06:41:03Z</dcterms:created>
  <dcterms:modified xsi:type="dcterms:W3CDTF">2002-12-31T20:04:01Z</dcterms:modified>
</cp:coreProperties>
</file>