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  <p:sldMasterId id="2147483799" r:id="rId2"/>
    <p:sldMasterId id="2147483811" r:id="rId3"/>
    <p:sldMasterId id="2147483823" r:id="rId4"/>
    <p:sldMasterId id="2147483907" r:id="rId5"/>
  </p:sldMasterIdLst>
  <p:sldIdLst>
    <p:sldId id="292" r:id="rId6"/>
    <p:sldId id="303" r:id="rId7"/>
    <p:sldId id="293" r:id="rId8"/>
    <p:sldId id="298" r:id="rId9"/>
    <p:sldId id="302" r:id="rId10"/>
    <p:sldId id="282" r:id="rId11"/>
    <p:sldId id="283" r:id="rId12"/>
    <p:sldId id="285" r:id="rId13"/>
    <p:sldId id="305" r:id="rId14"/>
    <p:sldId id="261" r:id="rId15"/>
    <p:sldId id="287" r:id="rId16"/>
    <p:sldId id="297" r:id="rId17"/>
    <p:sldId id="263" r:id="rId18"/>
    <p:sldId id="304" r:id="rId19"/>
    <p:sldId id="306" r:id="rId20"/>
    <p:sldId id="295" r:id="rId2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902B67-0FE2-4935-BB64-65C4320553D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C66C56-0BAC-4FCD-961F-E6A7D294D160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5">
                  <a:lumMod val="75000"/>
                </a:schemeClr>
              </a:solidFill>
            </a:rPr>
            <a:t>В МИРЕ</a:t>
          </a:r>
          <a:endParaRPr lang="ru-RU" sz="1800" dirty="0">
            <a:solidFill>
              <a:schemeClr val="accent5">
                <a:lumMod val="75000"/>
              </a:schemeClr>
            </a:solidFill>
          </a:endParaRPr>
        </a:p>
      </dgm:t>
    </dgm:pt>
    <dgm:pt modelId="{7C109720-AB41-4DE9-B008-7EE2D1ACCC8D}" type="parTrans" cxnId="{011681CC-2089-4B8C-BF41-BED4B8156E39}">
      <dgm:prSet/>
      <dgm:spPr/>
      <dgm:t>
        <a:bodyPr/>
        <a:lstStyle/>
        <a:p>
          <a:endParaRPr lang="ru-RU"/>
        </a:p>
      </dgm:t>
    </dgm:pt>
    <dgm:pt modelId="{E63E0C96-0CC4-43E1-B146-308B8E0B196D}" type="sibTrans" cxnId="{011681CC-2089-4B8C-BF41-BED4B8156E39}">
      <dgm:prSet/>
      <dgm:spPr/>
      <dgm:t>
        <a:bodyPr/>
        <a:lstStyle/>
        <a:p>
          <a:endParaRPr lang="ru-RU"/>
        </a:p>
      </dgm:t>
    </dgm:pt>
    <dgm:pt modelId="{5E3E2A0A-48D9-4673-8462-9C60D68A0C99}">
      <dgm:prSet phldrT="[Текст]"/>
      <dgm:spPr/>
      <dgm:t>
        <a:bodyPr/>
        <a:lstStyle/>
        <a:p>
          <a:r>
            <a:rPr lang="ru-RU" dirty="0" smtClean="0"/>
            <a:t>78 </a:t>
          </a:r>
          <a:r>
            <a:rPr lang="ru-RU" dirty="0" err="1" smtClean="0"/>
            <a:t>млн.чел</a:t>
          </a:r>
          <a:r>
            <a:rPr lang="ru-RU" dirty="0" smtClean="0"/>
            <a:t>. с ВИЧ-инфекцией</a:t>
          </a:r>
          <a:endParaRPr lang="ru-RU" dirty="0"/>
        </a:p>
      </dgm:t>
    </dgm:pt>
    <dgm:pt modelId="{CF9B9C03-C964-4357-8D41-6E2FEC77FC90}" type="parTrans" cxnId="{43697E06-628F-4CF6-8D01-AD88AEAB405C}">
      <dgm:prSet/>
      <dgm:spPr/>
      <dgm:t>
        <a:bodyPr/>
        <a:lstStyle/>
        <a:p>
          <a:endParaRPr lang="ru-RU"/>
        </a:p>
      </dgm:t>
    </dgm:pt>
    <dgm:pt modelId="{722AFC61-4926-4CE7-BADE-183FFA807F54}" type="sibTrans" cxnId="{43697E06-628F-4CF6-8D01-AD88AEAB405C}">
      <dgm:prSet/>
      <dgm:spPr/>
      <dgm:t>
        <a:bodyPr/>
        <a:lstStyle/>
        <a:p>
          <a:endParaRPr lang="ru-RU"/>
        </a:p>
      </dgm:t>
    </dgm:pt>
    <dgm:pt modelId="{61629D80-047C-45A2-8835-4A05F237E820}">
      <dgm:prSet phldrT="[Текст]"/>
      <dgm:spPr/>
      <dgm:t>
        <a:bodyPr/>
        <a:lstStyle/>
        <a:p>
          <a:r>
            <a:rPr lang="ru-RU" dirty="0" smtClean="0"/>
            <a:t>умерло 39 </a:t>
          </a:r>
          <a:r>
            <a:rPr lang="ru-RU" dirty="0" err="1" smtClean="0"/>
            <a:t>млн.чел</a:t>
          </a:r>
          <a:r>
            <a:rPr lang="ru-RU" dirty="0" smtClean="0"/>
            <a:t>.</a:t>
          </a:r>
          <a:endParaRPr lang="ru-RU" dirty="0"/>
        </a:p>
      </dgm:t>
    </dgm:pt>
    <dgm:pt modelId="{3280CD87-2896-4E64-AA86-A6F2589F0534}" type="parTrans" cxnId="{9AD7319C-E5F0-45B9-A8B3-59C4D775788B}">
      <dgm:prSet/>
      <dgm:spPr/>
      <dgm:t>
        <a:bodyPr/>
        <a:lstStyle/>
        <a:p>
          <a:endParaRPr lang="ru-RU"/>
        </a:p>
      </dgm:t>
    </dgm:pt>
    <dgm:pt modelId="{ACE4FD26-B625-45EB-AB57-627BD16C95B0}" type="sibTrans" cxnId="{9AD7319C-E5F0-45B9-A8B3-59C4D775788B}">
      <dgm:prSet/>
      <dgm:spPr/>
      <dgm:t>
        <a:bodyPr/>
        <a:lstStyle/>
        <a:p>
          <a:endParaRPr lang="ru-RU"/>
        </a:p>
      </dgm:t>
    </dgm:pt>
    <dgm:pt modelId="{7B30368F-70E7-4E27-8535-112B39AEF611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5">
                  <a:lumMod val="75000"/>
                </a:schemeClr>
              </a:solidFill>
            </a:rPr>
            <a:t>РОССИЯ</a:t>
          </a:r>
          <a:endParaRPr lang="ru-RU" sz="2000" dirty="0">
            <a:solidFill>
              <a:schemeClr val="accent5">
                <a:lumMod val="75000"/>
              </a:schemeClr>
            </a:solidFill>
          </a:endParaRPr>
        </a:p>
      </dgm:t>
    </dgm:pt>
    <dgm:pt modelId="{48E37505-6274-4C1D-96F4-54E2715C7324}" type="parTrans" cxnId="{119323B5-D41F-4EF8-BB2A-309890539F28}">
      <dgm:prSet/>
      <dgm:spPr/>
      <dgm:t>
        <a:bodyPr/>
        <a:lstStyle/>
        <a:p>
          <a:endParaRPr lang="ru-RU"/>
        </a:p>
      </dgm:t>
    </dgm:pt>
    <dgm:pt modelId="{52FADFBE-978D-4104-B151-44A0F69F514C}" type="sibTrans" cxnId="{119323B5-D41F-4EF8-BB2A-309890539F28}">
      <dgm:prSet/>
      <dgm:spPr/>
      <dgm:t>
        <a:bodyPr/>
        <a:lstStyle/>
        <a:p>
          <a:endParaRPr lang="ru-RU"/>
        </a:p>
      </dgm:t>
    </dgm:pt>
    <dgm:pt modelId="{12E0A0E8-3D75-465E-8948-DA9153ED7EB5}">
      <dgm:prSet phldrT="[Текст]"/>
      <dgm:spPr/>
      <dgm:t>
        <a:bodyPr/>
        <a:lstStyle/>
        <a:p>
          <a:r>
            <a:rPr lang="ru-RU" dirty="0" smtClean="0"/>
            <a:t>1 </a:t>
          </a:r>
          <a:r>
            <a:rPr lang="ru-RU" dirty="0" err="1" smtClean="0"/>
            <a:t>млн.чел</a:t>
          </a:r>
          <a:r>
            <a:rPr lang="ru-RU" dirty="0" smtClean="0"/>
            <a:t>. с ВИЧ-инфекцией</a:t>
          </a:r>
          <a:endParaRPr lang="ru-RU" dirty="0"/>
        </a:p>
      </dgm:t>
    </dgm:pt>
    <dgm:pt modelId="{8397A47A-B4C8-4122-8AEA-23653BD045E0}" type="parTrans" cxnId="{665F6598-8B0F-418F-A324-7B83762AA378}">
      <dgm:prSet/>
      <dgm:spPr/>
      <dgm:t>
        <a:bodyPr/>
        <a:lstStyle/>
        <a:p>
          <a:endParaRPr lang="ru-RU"/>
        </a:p>
      </dgm:t>
    </dgm:pt>
    <dgm:pt modelId="{2009385E-2C5B-4DEA-98C4-E3B0511434AF}" type="sibTrans" cxnId="{665F6598-8B0F-418F-A324-7B83762AA378}">
      <dgm:prSet/>
      <dgm:spPr/>
      <dgm:t>
        <a:bodyPr/>
        <a:lstStyle/>
        <a:p>
          <a:endParaRPr lang="ru-RU"/>
        </a:p>
      </dgm:t>
    </dgm:pt>
    <dgm:pt modelId="{5A01A366-290C-4F1E-91F0-36D81189A541}">
      <dgm:prSet phldrT="[Текст]"/>
      <dgm:spPr/>
      <dgm:t>
        <a:bodyPr/>
        <a:lstStyle/>
        <a:p>
          <a:r>
            <a:rPr lang="ru-RU" dirty="0" smtClean="0"/>
            <a:t>умерло более 215 </a:t>
          </a:r>
          <a:r>
            <a:rPr lang="ru-RU" dirty="0" err="1" smtClean="0"/>
            <a:t>тыс.чел</a:t>
          </a:r>
          <a:r>
            <a:rPr lang="ru-RU" dirty="0" smtClean="0"/>
            <a:t>.</a:t>
          </a:r>
          <a:endParaRPr lang="ru-RU" dirty="0"/>
        </a:p>
      </dgm:t>
    </dgm:pt>
    <dgm:pt modelId="{F612570A-281E-4BD1-AA6D-744BC395951E}" type="parTrans" cxnId="{756B5862-830A-483D-A5E2-2838C8159E80}">
      <dgm:prSet/>
      <dgm:spPr/>
      <dgm:t>
        <a:bodyPr/>
        <a:lstStyle/>
        <a:p>
          <a:endParaRPr lang="ru-RU"/>
        </a:p>
      </dgm:t>
    </dgm:pt>
    <dgm:pt modelId="{695233CA-0EAD-46B9-839F-CFBB186793CF}" type="sibTrans" cxnId="{756B5862-830A-483D-A5E2-2838C8159E80}">
      <dgm:prSet/>
      <dgm:spPr/>
      <dgm:t>
        <a:bodyPr/>
        <a:lstStyle/>
        <a:p>
          <a:endParaRPr lang="ru-RU"/>
        </a:p>
      </dgm:t>
    </dgm:pt>
    <dgm:pt modelId="{0416CD7A-DA5D-4EE3-81D6-FF7C65ECA3E6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5">
                  <a:lumMod val="75000"/>
                </a:schemeClr>
              </a:solidFill>
            </a:rPr>
            <a:t>ТАТАРСТАН</a:t>
          </a:r>
          <a:endParaRPr lang="ru-RU" sz="1600" dirty="0">
            <a:solidFill>
              <a:schemeClr val="accent5">
                <a:lumMod val="75000"/>
              </a:schemeClr>
            </a:solidFill>
          </a:endParaRPr>
        </a:p>
      </dgm:t>
    </dgm:pt>
    <dgm:pt modelId="{34DA7644-A5CC-4362-B30A-7D43A0A18205}" type="parTrans" cxnId="{216AD6B2-C699-4579-83D6-7253A90AD47B}">
      <dgm:prSet/>
      <dgm:spPr/>
      <dgm:t>
        <a:bodyPr/>
        <a:lstStyle/>
        <a:p>
          <a:endParaRPr lang="ru-RU"/>
        </a:p>
      </dgm:t>
    </dgm:pt>
    <dgm:pt modelId="{EC622CE7-237F-429A-8E63-EC778FEB3175}" type="sibTrans" cxnId="{216AD6B2-C699-4579-83D6-7253A90AD47B}">
      <dgm:prSet/>
      <dgm:spPr/>
      <dgm:t>
        <a:bodyPr/>
        <a:lstStyle/>
        <a:p>
          <a:endParaRPr lang="ru-RU"/>
        </a:p>
      </dgm:t>
    </dgm:pt>
    <dgm:pt modelId="{C209CCD9-E2F9-4266-B683-B82ED55CB106}">
      <dgm:prSet phldrT="[Текст]"/>
      <dgm:spPr/>
      <dgm:t>
        <a:bodyPr/>
        <a:lstStyle/>
        <a:p>
          <a:r>
            <a:rPr lang="ru-RU" dirty="0" smtClean="0"/>
            <a:t>20611 </a:t>
          </a:r>
          <a:r>
            <a:rPr lang="ru-RU" dirty="0" err="1" smtClean="0"/>
            <a:t>чел.с</a:t>
          </a:r>
          <a:r>
            <a:rPr lang="ru-RU" dirty="0" smtClean="0"/>
            <a:t> ВИЧ, в </a:t>
          </a:r>
          <a:r>
            <a:rPr lang="ru-RU" dirty="0" err="1" smtClean="0"/>
            <a:t>т.ч</a:t>
          </a:r>
          <a:r>
            <a:rPr lang="ru-RU" dirty="0" smtClean="0"/>
            <a:t>. дети до 14 лет -100</a:t>
          </a:r>
          <a:endParaRPr lang="ru-RU" dirty="0"/>
        </a:p>
      </dgm:t>
    </dgm:pt>
    <dgm:pt modelId="{C59A3656-DBA9-469B-AAC7-075C718342C3}" type="parTrans" cxnId="{8B8F4058-E7F6-4B70-88EF-1BFB92BD8F6A}">
      <dgm:prSet/>
      <dgm:spPr/>
      <dgm:t>
        <a:bodyPr/>
        <a:lstStyle/>
        <a:p>
          <a:endParaRPr lang="ru-RU"/>
        </a:p>
      </dgm:t>
    </dgm:pt>
    <dgm:pt modelId="{DE70804B-DB18-4F20-80DF-820D230174B1}" type="sibTrans" cxnId="{8B8F4058-E7F6-4B70-88EF-1BFB92BD8F6A}">
      <dgm:prSet/>
      <dgm:spPr/>
      <dgm:t>
        <a:bodyPr/>
        <a:lstStyle/>
        <a:p>
          <a:endParaRPr lang="ru-RU"/>
        </a:p>
      </dgm:t>
    </dgm:pt>
    <dgm:pt modelId="{7F571656-A30C-4515-95D2-F1177DB94375}">
      <dgm:prSet phldrT="[Текст]"/>
      <dgm:spPr/>
      <dgm:t>
        <a:bodyPr/>
        <a:lstStyle/>
        <a:p>
          <a:r>
            <a:rPr lang="ru-RU" dirty="0" smtClean="0"/>
            <a:t>умерло 4726 человек</a:t>
          </a:r>
          <a:endParaRPr lang="ru-RU" dirty="0"/>
        </a:p>
      </dgm:t>
    </dgm:pt>
    <dgm:pt modelId="{19A05778-2622-4909-A630-AD3797051DED}" type="parTrans" cxnId="{67AE907E-4887-4AE2-820F-0FEC5DE78FD4}">
      <dgm:prSet/>
      <dgm:spPr/>
      <dgm:t>
        <a:bodyPr/>
        <a:lstStyle/>
        <a:p>
          <a:endParaRPr lang="ru-RU"/>
        </a:p>
      </dgm:t>
    </dgm:pt>
    <dgm:pt modelId="{9843F3BE-EB01-4756-B8EC-B3CB0B70A7A0}" type="sibTrans" cxnId="{67AE907E-4887-4AE2-820F-0FEC5DE78FD4}">
      <dgm:prSet/>
      <dgm:spPr/>
      <dgm:t>
        <a:bodyPr/>
        <a:lstStyle/>
        <a:p>
          <a:endParaRPr lang="ru-RU"/>
        </a:p>
      </dgm:t>
    </dgm:pt>
    <dgm:pt modelId="{6CB07C3C-5D5E-47D5-A8EF-016FCA21EBAE}" type="pres">
      <dgm:prSet presAssocID="{FB902B67-0FE2-4935-BB64-65C4320553D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92A437-3A90-46CD-AE79-DAC5615880A4}" type="pres">
      <dgm:prSet presAssocID="{EEC66C56-0BAC-4FCD-961F-E6A7D294D160}" presName="composite" presStyleCnt="0"/>
      <dgm:spPr/>
    </dgm:pt>
    <dgm:pt modelId="{6CC40B33-A536-4F5E-8B7B-E659981492F7}" type="pres">
      <dgm:prSet presAssocID="{EEC66C56-0BAC-4FCD-961F-E6A7D294D16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16280F-AE2B-4253-A167-E42DAC498C70}" type="pres">
      <dgm:prSet presAssocID="{EEC66C56-0BAC-4FCD-961F-E6A7D294D160}" presName="descendantText" presStyleLbl="alignAcc1" presStyleIdx="0" presStyleCnt="3" custScaleX="100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9A5ED-8CE6-49CB-8967-2670244E8B2D}" type="pres">
      <dgm:prSet presAssocID="{E63E0C96-0CC4-43E1-B146-308B8E0B196D}" presName="sp" presStyleCnt="0"/>
      <dgm:spPr/>
    </dgm:pt>
    <dgm:pt modelId="{85184038-8B89-4C58-86FF-C4B15934FAA2}" type="pres">
      <dgm:prSet presAssocID="{7B30368F-70E7-4E27-8535-112B39AEF611}" presName="composite" presStyleCnt="0"/>
      <dgm:spPr/>
    </dgm:pt>
    <dgm:pt modelId="{B1F59811-18BB-4B6C-A9E0-A1E689C86868}" type="pres">
      <dgm:prSet presAssocID="{7B30368F-70E7-4E27-8535-112B39AEF61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BF282-EB8A-47F1-8988-4F0A0F9E1252}" type="pres">
      <dgm:prSet presAssocID="{7B30368F-70E7-4E27-8535-112B39AEF61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41FCF9-39DE-4C49-AF8A-9FEC50B84841}" type="pres">
      <dgm:prSet presAssocID="{52FADFBE-978D-4104-B151-44A0F69F514C}" presName="sp" presStyleCnt="0"/>
      <dgm:spPr/>
    </dgm:pt>
    <dgm:pt modelId="{8AF0002D-0C58-4164-9946-052F954DB79A}" type="pres">
      <dgm:prSet presAssocID="{0416CD7A-DA5D-4EE3-81D6-FF7C65ECA3E6}" presName="composite" presStyleCnt="0"/>
      <dgm:spPr/>
    </dgm:pt>
    <dgm:pt modelId="{2C4D3B76-BF10-4715-B4AB-963F97B414D6}" type="pres">
      <dgm:prSet presAssocID="{0416CD7A-DA5D-4EE3-81D6-FF7C65ECA3E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1D17-6250-4D15-A645-AE328A85F544}" type="pres">
      <dgm:prSet presAssocID="{0416CD7A-DA5D-4EE3-81D6-FF7C65ECA3E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B72C25-3371-43A5-BBF3-348B595510A9}" type="presOf" srcId="{7B30368F-70E7-4E27-8535-112B39AEF611}" destId="{B1F59811-18BB-4B6C-A9E0-A1E689C86868}" srcOrd="0" destOrd="0" presId="urn:microsoft.com/office/officeart/2005/8/layout/chevron2"/>
    <dgm:cxn modelId="{43697E06-628F-4CF6-8D01-AD88AEAB405C}" srcId="{EEC66C56-0BAC-4FCD-961F-E6A7D294D160}" destId="{5E3E2A0A-48D9-4673-8462-9C60D68A0C99}" srcOrd="0" destOrd="0" parTransId="{CF9B9C03-C964-4357-8D41-6E2FEC77FC90}" sibTransId="{722AFC61-4926-4CE7-BADE-183FFA807F54}"/>
    <dgm:cxn modelId="{119323B5-D41F-4EF8-BB2A-309890539F28}" srcId="{FB902B67-0FE2-4935-BB64-65C4320553D9}" destId="{7B30368F-70E7-4E27-8535-112B39AEF611}" srcOrd="1" destOrd="0" parTransId="{48E37505-6274-4C1D-96F4-54E2715C7324}" sibTransId="{52FADFBE-978D-4104-B151-44A0F69F514C}"/>
    <dgm:cxn modelId="{1A964C6C-0D68-446E-BB66-C6FF49ACEFE8}" type="presOf" srcId="{5A01A366-290C-4F1E-91F0-36D81189A541}" destId="{FA4BF282-EB8A-47F1-8988-4F0A0F9E1252}" srcOrd="0" destOrd="1" presId="urn:microsoft.com/office/officeart/2005/8/layout/chevron2"/>
    <dgm:cxn modelId="{7CE51A79-6404-4711-9B50-2163F8659BD2}" type="presOf" srcId="{5E3E2A0A-48D9-4673-8462-9C60D68A0C99}" destId="{B816280F-AE2B-4253-A167-E42DAC498C70}" srcOrd="0" destOrd="0" presId="urn:microsoft.com/office/officeart/2005/8/layout/chevron2"/>
    <dgm:cxn modelId="{9AD7319C-E5F0-45B9-A8B3-59C4D775788B}" srcId="{EEC66C56-0BAC-4FCD-961F-E6A7D294D160}" destId="{61629D80-047C-45A2-8835-4A05F237E820}" srcOrd="1" destOrd="0" parTransId="{3280CD87-2896-4E64-AA86-A6F2589F0534}" sibTransId="{ACE4FD26-B625-45EB-AB57-627BD16C95B0}"/>
    <dgm:cxn modelId="{BDF8470C-8407-49C6-83DE-E428E5DC6A0B}" type="presOf" srcId="{12E0A0E8-3D75-465E-8948-DA9153ED7EB5}" destId="{FA4BF282-EB8A-47F1-8988-4F0A0F9E1252}" srcOrd="0" destOrd="0" presId="urn:microsoft.com/office/officeart/2005/8/layout/chevron2"/>
    <dgm:cxn modelId="{84365C95-E7B3-42CE-8974-F14951EE1DC0}" type="presOf" srcId="{FB902B67-0FE2-4935-BB64-65C4320553D9}" destId="{6CB07C3C-5D5E-47D5-A8EF-016FCA21EBAE}" srcOrd="0" destOrd="0" presId="urn:microsoft.com/office/officeart/2005/8/layout/chevron2"/>
    <dgm:cxn modelId="{94C5959B-9D4D-413B-B336-FBC8D76A5702}" type="presOf" srcId="{61629D80-047C-45A2-8835-4A05F237E820}" destId="{B816280F-AE2B-4253-A167-E42DAC498C70}" srcOrd="0" destOrd="1" presId="urn:microsoft.com/office/officeart/2005/8/layout/chevron2"/>
    <dgm:cxn modelId="{6E446FBA-7D8D-4769-9B02-817A51CF2A0B}" type="presOf" srcId="{0416CD7A-DA5D-4EE3-81D6-FF7C65ECA3E6}" destId="{2C4D3B76-BF10-4715-B4AB-963F97B414D6}" srcOrd="0" destOrd="0" presId="urn:microsoft.com/office/officeart/2005/8/layout/chevron2"/>
    <dgm:cxn modelId="{011681CC-2089-4B8C-BF41-BED4B8156E39}" srcId="{FB902B67-0FE2-4935-BB64-65C4320553D9}" destId="{EEC66C56-0BAC-4FCD-961F-E6A7D294D160}" srcOrd="0" destOrd="0" parTransId="{7C109720-AB41-4DE9-B008-7EE2D1ACCC8D}" sibTransId="{E63E0C96-0CC4-43E1-B146-308B8E0B196D}"/>
    <dgm:cxn modelId="{756B5862-830A-483D-A5E2-2838C8159E80}" srcId="{7B30368F-70E7-4E27-8535-112B39AEF611}" destId="{5A01A366-290C-4F1E-91F0-36D81189A541}" srcOrd="1" destOrd="0" parTransId="{F612570A-281E-4BD1-AA6D-744BC395951E}" sibTransId="{695233CA-0EAD-46B9-839F-CFBB186793CF}"/>
    <dgm:cxn modelId="{44149552-D523-428B-A94A-87518660AEA0}" type="presOf" srcId="{EEC66C56-0BAC-4FCD-961F-E6A7D294D160}" destId="{6CC40B33-A536-4F5E-8B7B-E659981492F7}" srcOrd="0" destOrd="0" presId="urn:microsoft.com/office/officeart/2005/8/layout/chevron2"/>
    <dgm:cxn modelId="{06D5E247-2A5C-4F81-B78B-E36A0D149287}" type="presOf" srcId="{C209CCD9-E2F9-4266-B683-B82ED55CB106}" destId="{F31F1D17-6250-4D15-A645-AE328A85F544}" srcOrd="0" destOrd="0" presId="urn:microsoft.com/office/officeart/2005/8/layout/chevron2"/>
    <dgm:cxn modelId="{9BE158CE-2893-4C71-874F-E7B8D88A8542}" type="presOf" srcId="{7F571656-A30C-4515-95D2-F1177DB94375}" destId="{F31F1D17-6250-4D15-A645-AE328A85F544}" srcOrd="0" destOrd="1" presId="urn:microsoft.com/office/officeart/2005/8/layout/chevron2"/>
    <dgm:cxn modelId="{67AE907E-4887-4AE2-820F-0FEC5DE78FD4}" srcId="{0416CD7A-DA5D-4EE3-81D6-FF7C65ECA3E6}" destId="{7F571656-A30C-4515-95D2-F1177DB94375}" srcOrd="1" destOrd="0" parTransId="{19A05778-2622-4909-A630-AD3797051DED}" sibTransId="{9843F3BE-EB01-4756-B8EC-B3CB0B70A7A0}"/>
    <dgm:cxn modelId="{8B8F4058-E7F6-4B70-88EF-1BFB92BD8F6A}" srcId="{0416CD7A-DA5D-4EE3-81D6-FF7C65ECA3E6}" destId="{C209CCD9-E2F9-4266-B683-B82ED55CB106}" srcOrd="0" destOrd="0" parTransId="{C59A3656-DBA9-469B-AAC7-075C718342C3}" sibTransId="{DE70804B-DB18-4F20-80DF-820D230174B1}"/>
    <dgm:cxn modelId="{665F6598-8B0F-418F-A324-7B83762AA378}" srcId="{7B30368F-70E7-4E27-8535-112B39AEF611}" destId="{12E0A0E8-3D75-465E-8948-DA9153ED7EB5}" srcOrd="0" destOrd="0" parTransId="{8397A47A-B4C8-4122-8AEA-23653BD045E0}" sibTransId="{2009385E-2C5B-4DEA-98C4-E3B0511434AF}"/>
    <dgm:cxn modelId="{216AD6B2-C699-4579-83D6-7253A90AD47B}" srcId="{FB902B67-0FE2-4935-BB64-65C4320553D9}" destId="{0416CD7A-DA5D-4EE3-81D6-FF7C65ECA3E6}" srcOrd="2" destOrd="0" parTransId="{34DA7644-A5CC-4362-B30A-7D43A0A18205}" sibTransId="{EC622CE7-237F-429A-8E63-EC778FEB3175}"/>
    <dgm:cxn modelId="{C8487580-3E76-4B30-990E-EC41E39C2F9E}" type="presParOf" srcId="{6CB07C3C-5D5E-47D5-A8EF-016FCA21EBAE}" destId="{7992A437-3A90-46CD-AE79-DAC5615880A4}" srcOrd="0" destOrd="0" presId="urn:microsoft.com/office/officeart/2005/8/layout/chevron2"/>
    <dgm:cxn modelId="{AB15BDE6-BA5A-4389-8F32-1768788E4E9D}" type="presParOf" srcId="{7992A437-3A90-46CD-AE79-DAC5615880A4}" destId="{6CC40B33-A536-4F5E-8B7B-E659981492F7}" srcOrd="0" destOrd="0" presId="urn:microsoft.com/office/officeart/2005/8/layout/chevron2"/>
    <dgm:cxn modelId="{A6246EF1-7F41-4175-B573-D82F27AF59BB}" type="presParOf" srcId="{7992A437-3A90-46CD-AE79-DAC5615880A4}" destId="{B816280F-AE2B-4253-A167-E42DAC498C70}" srcOrd="1" destOrd="0" presId="urn:microsoft.com/office/officeart/2005/8/layout/chevron2"/>
    <dgm:cxn modelId="{9A4A3A84-222D-4B1D-8341-C759D6B9ED15}" type="presParOf" srcId="{6CB07C3C-5D5E-47D5-A8EF-016FCA21EBAE}" destId="{22C9A5ED-8CE6-49CB-8967-2670244E8B2D}" srcOrd="1" destOrd="0" presId="urn:microsoft.com/office/officeart/2005/8/layout/chevron2"/>
    <dgm:cxn modelId="{0BEB8591-8EC6-4F5A-9958-26E7672C182E}" type="presParOf" srcId="{6CB07C3C-5D5E-47D5-A8EF-016FCA21EBAE}" destId="{85184038-8B89-4C58-86FF-C4B15934FAA2}" srcOrd="2" destOrd="0" presId="urn:microsoft.com/office/officeart/2005/8/layout/chevron2"/>
    <dgm:cxn modelId="{5513A28E-03C2-4060-9F3D-9A9F9C6E19D6}" type="presParOf" srcId="{85184038-8B89-4C58-86FF-C4B15934FAA2}" destId="{B1F59811-18BB-4B6C-A9E0-A1E689C86868}" srcOrd="0" destOrd="0" presId="urn:microsoft.com/office/officeart/2005/8/layout/chevron2"/>
    <dgm:cxn modelId="{20C92158-FEE8-4099-8310-B0BC10E34312}" type="presParOf" srcId="{85184038-8B89-4C58-86FF-C4B15934FAA2}" destId="{FA4BF282-EB8A-47F1-8988-4F0A0F9E1252}" srcOrd="1" destOrd="0" presId="urn:microsoft.com/office/officeart/2005/8/layout/chevron2"/>
    <dgm:cxn modelId="{44DE195D-B1E7-4192-AB62-F0DC29BE8C5B}" type="presParOf" srcId="{6CB07C3C-5D5E-47D5-A8EF-016FCA21EBAE}" destId="{5641FCF9-39DE-4C49-AF8A-9FEC50B84841}" srcOrd="3" destOrd="0" presId="urn:microsoft.com/office/officeart/2005/8/layout/chevron2"/>
    <dgm:cxn modelId="{0167146B-CC8B-4D89-B3AE-CDCA0F5A2D0B}" type="presParOf" srcId="{6CB07C3C-5D5E-47D5-A8EF-016FCA21EBAE}" destId="{8AF0002D-0C58-4164-9946-052F954DB79A}" srcOrd="4" destOrd="0" presId="urn:microsoft.com/office/officeart/2005/8/layout/chevron2"/>
    <dgm:cxn modelId="{634FE2D8-6BF7-469A-8CE6-B98190017763}" type="presParOf" srcId="{8AF0002D-0C58-4164-9946-052F954DB79A}" destId="{2C4D3B76-BF10-4715-B4AB-963F97B414D6}" srcOrd="0" destOrd="0" presId="urn:microsoft.com/office/officeart/2005/8/layout/chevron2"/>
    <dgm:cxn modelId="{73F8E1CF-A2C5-49A9-83DE-8B34853151EC}" type="presParOf" srcId="{8AF0002D-0C58-4164-9946-052F954DB79A}" destId="{F31F1D17-6250-4D15-A645-AE328A85F54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40B33-A536-4F5E-8B7B-E659981492F7}">
      <dsp:nvSpPr>
        <dsp:cNvPr id="0" name=""/>
        <dsp:cNvSpPr/>
      </dsp:nvSpPr>
      <dsp:spPr>
        <a:xfrm rot="5400000">
          <a:off x="-255993" y="247650"/>
          <a:ext cx="1623873" cy="1136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5">
                  <a:lumMod val="75000"/>
                </a:schemeClr>
              </a:solidFill>
            </a:rPr>
            <a:t>В МИРЕ</a:t>
          </a:r>
          <a:endParaRPr lang="ru-RU" sz="1800" kern="1200" dirty="0">
            <a:solidFill>
              <a:schemeClr val="accent5">
                <a:lumMod val="75000"/>
              </a:schemeClr>
            </a:solidFill>
          </a:endParaRPr>
        </a:p>
      </dsp:txBody>
      <dsp:txXfrm rot="-5400000">
        <a:off x="-12411" y="572425"/>
        <a:ext cx="1136711" cy="487162"/>
      </dsp:txXfrm>
    </dsp:sp>
    <dsp:sp modelId="{B816280F-AE2B-4253-A167-E42DAC498C70}">
      <dsp:nvSpPr>
        <dsp:cNvPr id="0" name=""/>
        <dsp:cNvSpPr/>
      </dsp:nvSpPr>
      <dsp:spPr>
        <a:xfrm rot="5400000">
          <a:off x="4142984" y="-3039441"/>
          <a:ext cx="1055517" cy="71425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78 </a:t>
          </a:r>
          <a:r>
            <a:rPr lang="ru-RU" sz="2800" kern="1200" dirty="0" err="1" smtClean="0"/>
            <a:t>млн.чел</a:t>
          </a:r>
          <a:r>
            <a:rPr lang="ru-RU" sz="2800" kern="1200" dirty="0" smtClean="0"/>
            <a:t>. с ВИЧ-инфекцией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умерло 39 </a:t>
          </a:r>
          <a:r>
            <a:rPr lang="ru-RU" sz="2800" kern="1200" dirty="0" err="1" smtClean="0"/>
            <a:t>млн.чел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 rot="-5400000">
        <a:off x="1099474" y="55595"/>
        <a:ext cx="7091012" cy="952465"/>
      </dsp:txXfrm>
    </dsp:sp>
    <dsp:sp modelId="{B1F59811-18BB-4B6C-A9E0-A1E689C86868}">
      <dsp:nvSpPr>
        <dsp:cNvPr id="0" name=""/>
        <dsp:cNvSpPr/>
      </dsp:nvSpPr>
      <dsp:spPr>
        <a:xfrm rot="5400000">
          <a:off x="-255993" y="1677894"/>
          <a:ext cx="1623873" cy="1136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5">
                  <a:lumMod val="75000"/>
                </a:schemeClr>
              </a:solidFill>
            </a:rPr>
            <a:t>РОССИЯ</a:t>
          </a:r>
          <a:endParaRPr lang="ru-RU" sz="2000" kern="1200" dirty="0">
            <a:solidFill>
              <a:schemeClr val="accent5">
                <a:lumMod val="75000"/>
              </a:schemeClr>
            </a:solidFill>
          </a:endParaRPr>
        </a:p>
      </dsp:txBody>
      <dsp:txXfrm rot="-5400000">
        <a:off x="-12411" y="2002669"/>
        <a:ext cx="1136711" cy="487162"/>
      </dsp:txXfrm>
    </dsp:sp>
    <dsp:sp modelId="{FA4BF282-EB8A-47F1-8988-4F0A0F9E1252}">
      <dsp:nvSpPr>
        <dsp:cNvPr id="0" name=""/>
        <dsp:cNvSpPr/>
      </dsp:nvSpPr>
      <dsp:spPr>
        <a:xfrm rot="5400000">
          <a:off x="4142984" y="-1584371"/>
          <a:ext cx="1055517" cy="70928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1 </a:t>
          </a:r>
          <a:r>
            <a:rPr lang="ru-RU" sz="2800" kern="1200" dirty="0" err="1" smtClean="0"/>
            <a:t>млн.чел</a:t>
          </a:r>
          <a:r>
            <a:rPr lang="ru-RU" sz="2800" kern="1200" dirty="0" smtClean="0"/>
            <a:t>. с ВИЧ-инфекцией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умерло более 215 </a:t>
          </a:r>
          <a:r>
            <a:rPr lang="ru-RU" sz="2800" kern="1200" dirty="0" err="1" smtClean="0"/>
            <a:t>тыс.чел</a:t>
          </a:r>
          <a:r>
            <a:rPr lang="ru-RU" sz="2800" kern="1200" dirty="0" smtClean="0"/>
            <a:t>.</a:t>
          </a:r>
          <a:endParaRPr lang="ru-RU" sz="2800" kern="1200" dirty="0"/>
        </a:p>
      </dsp:txBody>
      <dsp:txXfrm rot="-5400000">
        <a:off x="1124299" y="1485840"/>
        <a:ext cx="7041362" cy="952465"/>
      </dsp:txXfrm>
    </dsp:sp>
    <dsp:sp modelId="{2C4D3B76-BF10-4715-B4AB-963F97B414D6}">
      <dsp:nvSpPr>
        <dsp:cNvPr id="0" name=""/>
        <dsp:cNvSpPr/>
      </dsp:nvSpPr>
      <dsp:spPr>
        <a:xfrm rot="5400000">
          <a:off x="-255993" y="3108139"/>
          <a:ext cx="1623873" cy="1136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5">
                  <a:lumMod val="75000"/>
                </a:schemeClr>
              </a:solidFill>
            </a:rPr>
            <a:t>ТАТАРСТАН</a:t>
          </a:r>
          <a:endParaRPr lang="ru-RU" sz="1600" kern="1200" dirty="0">
            <a:solidFill>
              <a:schemeClr val="accent5">
                <a:lumMod val="75000"/>
              </a:schemeClr>
            </a:solidFill>
          </a:endParaRPr>
        </a:p>
      </dsp:txBody>
      <dsp:txXfrm rot="-5400000">
        <a:off x="-12411" y="3432914"/>
        <a:ext cx="1136711" cy="487162"/>
      </dsp:txXfrm>
    </dsp:sp>
    <dsp:sp modelId="{F31F1D17-6250-4D15-A645-AE328A85F544}">
      <dsp:nvSpPr>
        <dsp:cNvPr id="0" name=""/>
        <dsp:cNvSpPr/>
      </dsp:nvSpPr>
      <dsp:spPr>
        <a:xfrm rot="5400000">
          <a:off x="4142984" y="-154127"/>
          <a:ext cx="1055517" cy="70928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20611 </a:t>
          </a:r>
          <a:r>
            <a:rPr lang="ru-RU" sz="2800" kern="1200" dirty="0" err="1" smtClean="0"/>
            <a:t>чел.с</a:t>
          </a:r>
          <a:r>
            <a:rPr lang="ru-RU" sz="2800" kern="1200" dirty="0" smtClean="0"/>
            <a:t> ВИЧ, в </a:t>
          </a:r>
          <a:r>
            <a:rPr lang="ru-RU" sz="2800" kern="1200" dirty="0" err="1" smtClean="0"/>
            <a:t>т.ч</a:t>
          </a:r>
          <a:r>
            <a:rPr lang="ru-RU" sz="2800" kern="1200" dirty="0" smtClean="0"/>
            <a:t>. дети до 14 лет -100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умерло 4726 человек</a:t>
          </a:r>
          <a:endParaRPr lang="ru-RU" sz="2800" kern="1200" dirty="0"/>
        </a:p>
      </dsp:txBody>
      <dsp:txXfrm rot="-5400000">
        <a:off x="1124299" y="2916084"/>
        <a:ext cx="7041362" cy="952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F4765-56CC-4872-AD1A-46E3056306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419669-F725-4F03-8A8D-FFD8B683FA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231C2-0E07-4070-A2FD-C796DF56324A}" type="slidenum">
              <a:rPr lang="ru-RU" smtClean="0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6AF791-D53E-44EA-80B8-621240CD425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24D38E-D2EF-4689-90AC-3F804D3182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B3B618-94EA-476C-8752-AD84077522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875B09-2565-4325-9163-E0405074C6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E26A24-1CCC-47A3-80E1-B0BE2510B0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476865F4-6A60-496F-9EF3-15FFCAFEA0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A0F75D-4D3D-4C7A-B21A-30BA42FAB2D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186D22-77B1-4FC6-942F-9E6890FFF5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83AF3-97BC-4AAC-A972-06546CFD57F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C003DB-7AB3-4805-9CDA-ACB10393C5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D2315E-843A-4F4C-B05C-B0ACED1BB2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1BDAA8-8CD8-4793-B176-0FA210077D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CED117-671B-4796-AF98-423EA015C1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7947E-6D56-4DCE-AE85-CD7A4D456F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CB907D-C809-4EC1-8765-D81572A37C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E9E90-5AE6-4CCD-93AD-DFA25ECA8F2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A0F2FF-C91A-40A7-919C-AE5ECEE7ADA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8E3C9-188A-4770-97FA-62958EFF3A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5B9C94-D5B6-4CEB-B805-117FC7ACB4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3DE69-DCEE-4073-AEA5-941ACF14DDA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56F33-B066-4746-8877-5E24D8B23C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09.09.2016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AD75B-AD02-4465-8A09-4356799FDB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11C6CB-27AD-4BB2-99D1-0A5841A89356}" type="datetimeFigureOut">
              <a:rPr lang="ru-RU" smtClean="0">
                <a:solidFill>
                  <a:srgbClr val="303030"/>
                </a:solidFill>
              </a:rPr>
              <a:pPr/>
              <a:t>09.09.2016</a:t>
            </a:fld>
            <a:endParaRPr lang="ru-RU">
              <a:solidFill>
                <a:srgbClr val="30303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30303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78C5D3-3DA2-47F6-BA4A-76136F71AD9E}" type="slidenum">
              <a:rPr lang="ru-RU" smtClean="0">
                <a:solidFill>
                  <a:srgbClr val="303030"/>
                </a:solidFill>
              </a:rPr>
              <a:pPr/>
              <a:t>‹#›</a:t>
            </a:fld>
            <a:endParaRPr lang="ru-RU">
              <a:solidFill>
                <a:srgbClr val="30303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91264" cy="1440160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Профилактика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туберкулеза,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ВИЧ- инфекции»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3717032"/>
            <a:ext cx="6715918" cy="3024336"/>
          </a:xfrm>
        </p:spPr>
        <p:txBody>
          <a:bodyPr>
            <a:normAutofit fontScale="70000" lnSpcReduction="20000"/>
          </a:bodyPr>
          <a:lstStyle/>
          <a:p>
            <a:pPr marL="0" lvl="0" indent="0" algn="ctr">
              <a:buClr>
                <a:srgbClr val="AD0101"/>
              </a:buClr>
              <a:buSzPct val="100000"/>
              <a:buNone/>
            </a:pPr>
            <a:endParaRPr lang="ru-RU" sz="2000" dirty="0" smtClean="0">
              <a:solidFill>
                <a:srgbClr val="FFFFFF"/>
              </a:solidFill>
              <a:latin typeface="Candara"/>
            </a:endParaRP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endParaRPr lang="ru-RU" sz="2000" dirty="0" smtClean="0">
              <a:solidFill>
                <a:srgbClr val="FFFFFF"/>
              </a:solidFill>
              <a:latin typeface="Candara"/>
            </a:endParaRP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endParaRPr lang="ru-RU" sz="2000" dirty="0" smtClean="0">
              <a:solidFill>
                <a:srgbClr val="FFFFFF"/>
              </a:solidFill>
              <a:latin typeface="Candara"/>
            </a:endParaRP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endParaRPr lang="ru-RU" sz="2000" dirty="0">
              <a:solidFill>
                <a:srgbClr val="FFFFFF"/>
              </a:solidFill>
              <a:latin typeface="Candara"/>
            </a:endParaRP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endParaRPr lang="ru-RU" sz="2000" dirty="0" smtClean="0">
              <a:solidFill>
                <a:srgbClr val="FFFFFF"/>
              </a:solidFill>
              <a:latin typeface="Candara"/>
            </a:endParaRP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r>
              <a:rPr lang="ru-RU" sz="2000" dirty="0" smtClean="0">
                <a:solidFill>
                  <a:srgbClr val="FFFFFF"/>
                </a:solidFill>
                <a:latin typeface="Candara"/>
              </a:rPr>
              <a:t>                                                                                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Заместитель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начальника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</a:t>
            </a: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отдела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санитарной </a:t>
            </a: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охраны территории </a:t>
            </a: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        Управления </a:t>
            </a:r>
            <a:r>
              <a:rPr lang="ru-RU" sz="2300" dirty="0" err="1">
                <a:solidFill>
                  <a:schemeClr val="accent5">
                    <a:lumMod val="50000"/>
                  </a:schemeClr>
                </a:solidFill>
              </a:rPr>
              <a:t>Роспотребнадзора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по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Республике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Татарстан</a:t>
            </a:r>
          </a:p>
          <a:p>
            <a:pPr marL="0" lvl="0" indent="0" algn="ctr">
              <a:buClr>
                <a:srgbClr val="AD0101"/>
              </a:buClr>
              <a:buSzPct val="100000"/>
              <a:buNone/>
            </a:pPr>
            <a:r>
              <a:rPr lang="ru-RU" sz="23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    </a:t>
            </a:r>
            <a:r>
              <a:rPr lang="ru-RU" sz="2300" b="1" i="1" dirty="0" smtClean="0">
                <a:solidFill>
                  <a:schemeClr val="accent5">
                    <a:lumMod val="50000"/>
                  </a:schemeClr>
                </a:solidFill>
              </a:rPr>
              <a:t>Алёшина </a:t>
            </a:r>
            <a:r>
              <a:rPr lang="ru-RU" sz="2300" b="1" i="1" dirty="0">
                <a:solidFill>
                  <a:schemeClr val="accent5">
                    <a:lumMod val="50000"/>
                  </a:schemeClr>
                </a:solidFill>
              </a:rPr>
              <a:t>Анна Геннадьевна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875B09-2565-4325-9163-E0405074C6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1639" y="188640"/>
            <a:ext cx="765202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УПРАВЛЕНИЕ ФЕДЕРАЛЬНОЙ СЛУЖБЫ ПО НАДЗОРУ В СФЕРЕ ЗАЩИТЫ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ПРАВ ПОТРЕБИТЕЛЕЙ И БЛАГОПОЛУЧИЯ ЧЕЛОВЕКА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ПО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РЕСПУБЛИКЕ ТАТАРСТАН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76288" y="1155700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236337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412776"/>
          </a:xfrm>
          <a:effectLst/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Федеральный закон от 30.03.1999 №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52-ФЗ 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санитарно-эпидемиологическом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благополучии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населения»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28398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lvl="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2800" dirty="0" smtClean="0">
              <a:solidFill>
                <a:prstClr val="white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2800" dirty="0">
              <a:solidFill>
                <a:prstClr val="white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ru-RU" sz="2800" b="1" dirty="0" smtClean="0">
                <a:solidFill>
                  <a:prstClr val="white"/>
                </a:solidFill>
              </a:rPr>
              <a:t>ст</a:t>
            </a:r>
            <a:r>
              <a:rPr lang="ru-RU" sz="2800" b="1" dirty="0">
                <a:solidFill>
                  <a:prstClr val="white"/>
                </a:solidFill>
              </a:rPr>
              <a:t>. 10 </a:t>
            </a:r>
            <a:r>
              <a:rPr lang="ru-RU" sz="2800" b="1" dirty="0" smtClean="0">
                <a:solidFill>
                  <a:prstClr val="white"/>
                </a:solidFill>
              </a:rPr>
              <a:t> - </a:t>
            </a:r>
            <a:r>
              <a:rPr lang="ru-RU" sz="2800" b="1" dirty="0">
                <a:solidFill>
                  <a:prstClr val="white"/>
                </a:solidFill>
              </a:rPr>
              <a:t>каждый гражданин обязан заботиться о здоровье и гигиеническом воспитании своих детей и </a:t>
            </a:r>
            <a:r>
              <a:rPr lang="ru-RU" sz="2800" b="1" i="1" dirty="0">
                <a:solidFill>
                  <a:srgbClr val="FF0000"/>
                </a:solidFill>
              </a:rPr>
              <a:t>не осуществлять  действия, влекущие за собой нарушение прав других детей на охрану здоровья и благоприятную среду обитания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</a:p>
          <a:p>
            <a:pPr marL="137160" lvl="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2800" dirty="0">
              <a:solidFill>
                <a:srgbClr val="FF0000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2800" dirty="0" smtClean="0">
              <a:solidFill>
                <a:srgbClr val="FF0000"/>
              </a:solidFill>
            </a:endParaRPr>
          </a:p>
          <a:p>
            <a:pPr marL="137160" lvl="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776287" y="1268760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19074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116632"/>
            <a:ext cx="8640960" cy="136768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Федеральный закон РФ от 29.12.12 № 273-ФЗ </a:t>
            </a:r>
            <a:b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«Об образовании в Российской Федерации»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1" y="1557338"/>
            <a:ext cx="8640959" cy="4967287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400" b="1" dirty="0" smtClean="0">
              <a:solidFill>
                <a:srgbClr val="E46C0A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400" b="1" dirty="0" smtClean="0">
              <a:solidFill>
                <a:srgbClr val="E46C0A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п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.6 –образовательная организация</a:t>
            </a:r>
            <a:r>
              <a:rPr lang="ru-RU" alt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обязана</a:t>
            </a:r>
            <a:r>
              <a:rPr lang="ru-RU" altLang="ru-RU" sz="2400" b="1" dirty="0" smtClean="0">
                <a:solidFill>
                  <a:srgbClr val="E46C0A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осуществлять свою деятельность в соответствии с законодательством об образовании, в том числе: создавать </a:t>
            </a:r>
            <a:r>
              <a:rPr lang="ru-RU" alt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безопасные</a:t>
            </a:r>
            <a:r>
              <a:rPr lang="ru-RU" altLang="ru-RU" sz="2400" b="1" dirty="0" smtClean="0">
                <a:solidFill>
                  <a:srgbClr val="E46C0A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условия обучения, воспитания</a:t>
            </a:r>
            <a:r>
              <a:rPr lang="ru-RU" altLang="ru-RU" sz="2400" b="1" dirty="0" smtClean="0">
                <a:solidFill>
                  <a:srgbClr val="E46C0A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обучающихся, присмотра и ухода за обучающимися, их содержания в соответствии с установленными нормами,</a:t>
            </a:r>
            <a:r>
              <a:rPr lang="ru-RU" alt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обеспечивающими жизнь и здоровье обучающихся, работников образовательной организации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; соблюдать права и свободы обучающихся, родителей (законных представителей) несовершеннолетних обучающихся, работников образовательной организации. </a:t>
            </a:r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76288" y="1268760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211328717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568952" cy="560263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верховного суда Российской Федерации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17.02.2015г. №АКПИ 14-1454 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признан действующим пункт 5.7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Санитарно-эпидемиологических правил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 3.1.2.3114-13 «Профилактика туберкулеза», утвержденных постановлением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Главного государственного санитарного врача Российской Федерации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22 октября 2013 года №60.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8083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52536" y="0"/>
            <a:ext cx="9289032" cy="184482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30.03.1999 № 52-ФЗ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санитарно-эпидемиологическом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благополучии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2060848"/>
            <a:ext cx="8435280" cy="3096344"/>
          </a:xfrm>
        </p:spPr>
        <p:txBody>
          <a:bodyPr/>
          <a:lstStyle/>
          <a:p>
            <a:pPr marL="137160" lvl="0" indent="0" algn="just">
              <a:buClr>
                <a:prstClr val="white">
                  <a:shade val="95000"/>
                </a:prstClr>
              </a:buClr>
              <a:buNone/>
            </a:pPr>
            <a:r>
              <a:rPr lang="ru-RU" dirty="0">
                <a:solidFill>
                  <a:prstClr val="white"/>
                </a:solidFill>
              </a:rPr>
              <a:t>ст.8 </a:t>
            </a:r>
            <a:r>
              <a:rPr lang="ru-RU" dirty="0" smtClean="0">
                <a:solidFill>
                  <a:prstClr val="white"/>
                </a:solidFill>
              </a:rPr>
              <a:t>- каждый </a:t>
            </a:r>
            <a:r>
              <a:rPr lang="ru-RU" dirty="0">
                <a:solidFill>
                  <a:prstClr val="white"/>
                </a:solidFill>
              </a:rPr>
              <a:t>гражданин Российской Федерации имеют право на благоприятную среду обитания, </a:t>
            </a:r>
            <a:r>
              <a:rPr lang="ru-RU" b="1" i="1" dirty="0">
                <a:solidFill>
                  <a:srgbClr val="FF0000"/>
                </a:solidFill>
              </a:rPr>
              <a:t>факторы которой не оказывают вредного воздействия на </a:t>
            </a:r>
            <a:r>
              <a:rPr lang="ru-RU" b="1" i="1" dirty="0" smtClean="0">
                <a:solidFill>
                  <a:srgbClr val="FF0000"/>
                </a:solidFill>
              </a:rPr>
              <a:t>человека.</a:t>
            </a:r>
            <a:endParaRPr lang="ru-RU" b="1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776288" y="1556792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82391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217761848"/>
              </p:ext>
            </p:extLst>
          </p:nvPr>
        </p:nvGraphicFramePr>
        <p:xfrm>
          <a:off x="539552" y="1196752"/>
          <a:ext cx="8229600" cy="449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56572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pPr marL="179705" indent="449580"/>
            <a:r>
              <a:rPr lang="ru-RU" sz="270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Распределение районов Республики Татарстан по уровню заболеваемости ВИЧ-инфекцией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3" name="Рисунок 2" descr="\\rospotreb.rt\Обмен\Обмен\санохран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41425"/>
            <a:ext cx="9144000" cy="4375150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5459114"/>
              </p:ext>
            </p:extLst>
          </p:nvPr>
        </p:nvGraphicFramePr>
        <p:xfrm>
          <a:off x="1647825" y="5626019"/>
          <a:ext cx="6077585" cy="815191"/>
        </p:xfrm>
        <a:graphic>
          <a:graphicData uri="http://schemas.openxmlformats.org/drawingml/2006/table">
            <a:tbl>
              <a:tblPr firstRow="1" firstCol="1" bandRow="1"/>
              <a:tblGrid>
                <a:gridCol w="428625"/>
                <a:gridCol w="56489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Превышение среднереспубликанских показателей в 1,5 раза и более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Превышение среднереспубликанских показателей в 1,1-1,4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Заболеваемость на уровне среднереспубликанских показателей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7" name="Рисунок 9" descr="Описание: \\rospotreb.rt\Обмен\Обмен\санохра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19" t="71242" r="17188" b="24837"/>
          <a:stretch>
            <a:fillRect/>
          </a:stretch>
        </p:blipFill>
        <p:spPr bwMode="auto">
          <a:xfrm>
            <a:off x="1533525" y="3506788"/>
            <a:ext cx="22860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2" descr="Описание: \\rospotreb.rt\Обмен\Обмен\санохра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284" t="47929" r="48766" b="49532"/>
          <a:stretch>
            <a:fillRect/>
          </a:stretch>
        </p:blipFill>
        <p:spPr bwMode="auto">
          <a:xfrm>
            <a:off x="1533525" y="3506788"/>
            <a:ext cx="22860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525" y="3506788"/>
            <a:ext cx="2095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33525" y="35067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\\rospotreb.rt\Обмен\Обмен\санохрана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19" t="71242" r="17187" b="24837"/>
          <a:stretch/>
        </p:blipFill>
        <p:spPr bwMode="auto">
          <a:xfrm>
            <a:off x="1762125" y="5623644"/>
            <a:ext cx="228600" cy="216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\\rospotreb.rt\Обмен\Обмен\санохрана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284" t="47930" r="48765" b="49532"/>
          <a:stretch/>
        </p:blipFill>
        <p:spPr bwMode="auto">
          <a:xfrm>
            <a:off x="1766721" y="5920958"/>
            <a:ext cx="228600" cy="200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66721" y="6242270"/>
            <a:ext cx="207010" cy="20701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667625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87208" cy="1412776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600" dirty="0" smtClean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  <a:t/>
            </a:r>
            <a:br>
              <a:rPr lang="ru-RU" sz="1600" dirty="0" smtClean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</a:br>
            <a:r>
              <a:rPr lang="ru-RU" sz="16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  <a:t/>
            </a:r>
            <a:br>
              <a:rPr lang="ru-RU" sz="16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</a:br>
            <a:r>
              <a:rPr lang="ru-RU" sz="1800" dirty="0" smtClean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  <a:t>УПРАВЛЕНИЕ </a:t>
            </a:r>
            <a:r>
              <a:rPr lang="ru-RU" sz="18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  <a:t>ФЕДЕРАЛЬНОЙ СЛУЖБЫ ПО НАДЗОРУ В СФЕРЕ ЗАЩИТЫ </a:t>
            </a:r>
            <a:br>
              <a:rPr lang="ru-RU" sz="18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</a:br>
            <a:r>
              <a:rPr lang="ru-RU" sz="18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  <a:t>ПРАВ ПОТРЕБИТЕЛЕЙ И БЛАГОПОЛУЧИЯ ЧЕЛОВЕКА </a:t>
            </a:r>
            <a:br>
              <a:rPr lang="ru-RU" sz="18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</a:br>
            <a:r>
              <a:rPr lang="ru-RU" sz="18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  <a:t>ПО РЕСПУБЛИКЕ ТАТАРСТАН</a:t>
            </a:r>
            <a:br>
              <a:rPr lang="ru-RU" sz="1800" dirty="0">
                <a:ln>
                  <a:noFill/>
                </a:ln>
                <a:solidFill>
                  <a:srgbClr val="A379BB">
                    <a:lumMod val="50000"/>
                  </a:srgbClr>
                </a:solidFill>
                <a:effectLst/>
                <a:latin typeface="Times New Roman"/>
                <a:ea typeface="+mn-ea"/>
                <a:cs typeface="Arial" pitchFamily="34" charset="0"/>
              </a:rPr>
            </a:br>
            <a:endParaRPr lang="ru-RU" sz="1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 smtClean="0">
              <a:solidFill>
                <a:schemeClr val="accent6">
                  <a:lumMod val="50000"/>
                </a:schemeClr>
              </a:solidFill>
              <a:cs typeface="Calibri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cs typeface="Calibri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cs typeface="Calibri" pitchFamily="34" charset="0"/>
              </a:rPr>
              <a:t>БЛАГОДАРЮ 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cs typeface="Calibri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cs typeface="Calibri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cs typeface="Calibri" pitchFamily="34" charset="0"/>
              </a:rPr>
              <a:t>ЗА ВНИМАНИЕ!</a:t>
            </a:r>
          </a:p>
          <a:p>
            <a:endParaRPr lang="ru-RU" dirty="0"/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76288" y="1268760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1305902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980728"/>
            <a:ext cx="8229600" cy="4708525"/>
          </a:xfrm>
        </p:spPr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В настоящее время в мире ежегодно 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болеет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 млн. </a:t>
            </a: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больных туберкулёзом,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в России – 90 тысяч, в Республике Татарстан- 1500.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Всего на учете в Республике Татарстан состоит около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3 тысяч больных туберкулезом, около 1400 больных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 открытыми формами туберкулеза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У подавляющего большинства инфицированных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людей (90%) заболевание не развивается.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По прогнозам ВОЗ в ближайшие двадцать лет ожидается до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90 млн. </a:t>
            </a: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новых случаев туберкулёза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и до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млн. </a:t>
            </a: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смертей от него.</a:t>
            </a:r>
          </a:p>
          <a:p>
            <a:endParaRPr lang="ru-RU" dirty="0"/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7261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ada-med.ru/images/mant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55272"/>
            <a:ext cx="2376264" cy="184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Скругленный прямоугольник 8"/>
          <p:cNvSpPr/>
          <p:nvPr/>
        </p:nvSpPr>
        <p:spPr>
          <a:xfrm>
            <a:off x="5148063" y="6098453"/>
            <a:ext cx="3384375" cy="638949"/>
          </a:xfrm>
          <a:prstGeom prst="roundRect">
            <a:avLst>
              <a:gd name="adj" fmla="val 8469"/>
            </a:avLst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Флюорография подросткам </a:t>
            </a:r>
            <a:endParaRPr lang="ru-RU" sz="16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15 </a:t>
            </a: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лет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5131" name="Picture 4" descr="http://16.rospotrebnadzor.ru/image/image_gallery?uuid=62333c35-195f-40ad-9dad-5670ae4ef7ca&amp;groupId=10156&amp;t=14510324168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557" y="3573016"/>
            <a:ext cx="3960199" cy="3284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575557" y="2144693"/>
            <a:ext cx="4090046" cy="1284309"/>
          </a:xfrm>
          <a:prstGeom prst="roundRect">
            <a:avLst>
              <a:gd name="adj" fmla="val 5438"/>
            </a:avLst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36 случаев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у  детей до 14 лет  на 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30%, из них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случая бациллярных</a:t>
            </a: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ru-RU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8"/>
          <p:cNvSpPr/>
          <p:nvPr/>
        </p:nvSpPr>
        <p:spPr>
          <a:xfrm>
            <a:off x="575557" y="939942"/>
            <a:ext cx="4090046" cy="1048898"/>
          </a:xfrm>
          <a:prstGeom prst="roundRect">
            <a:avLst>
              <a:gd name="adj" fmla="val 5862"/>
            </a:avLst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541338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за 7 месяцев 2016 года впервые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выявленный туберкулез среди населения на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5 %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71442"/>
            <a:ext cx="8100900" cy="642937"/>
          </a:xfrm>
        </p:spPr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ПРОФИЛАКТИКА ТУБЕРКУЛЕЗА</a:t>
            </a:r>
          </a:p>
        </p:txBody>
      </p:sp>
      <p:pic>
        <p:nvPicPr>
          <p:cNvPr id="5126" name="Picture 2" descr="http://im6.kommersant.ru/Issues.photo/OGONIOK/2015/011/KMO_085447_07080_1_t218_2116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8479" y="917724"/>
            <a:ext cx="3674975" cy="2453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верх 9"/>
          <p:cNvSpPr/>
          <p:nvPr/>
        </p:nvSpPr>
        <p:spPr>
          <a:xfrm>
            <a:off x="655304" y="2283001"/>
            <a:ext cx="417333" cy="1001985"/>
          </a:xfrm>
          <a:prstGeom prst="upArrow">
            <a:avLst/>
          </a:prstGeom>
          <a:solidFill>
            <a:srgbClr val="FF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Блок-схема: объединение 2"/>
          <p:cNvSpPr/>
          <p:nvPr/>
        </p:nvSpPr>
        <p:spPr>
          <a:xfrm>
            <a:off x="4427984" y="3842136"/>
            <a:ext cx="648072" cy="2256317"/>
          </a:xfrm>
          <a:prstGeom prst="flowChartMerge">
            <a:avLst/>
          </a:prstGeom>
          <a:solidFill>
            <a:srgbClr val="FF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4630726" y="6278923"/>
            <a:ext cx="289322" cy="382527"/>
          </a:xfrm>
          <a:prstGeom prst="flowChartConnector">
            <a:avLst/>
          </a:prstGeom>
          <a:solidFill>
            <a:srgbClr val="FF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8"/>
          <p:cNvSpPr/>
          <p:nvPr/>
        </p:nvSpPr>
        <p:spPr>
          <a:xfrm>
            <a:off x="5148064" y="3429002"/>
            <a:ext cx="3384375" cy="826269"/>
          </a:xfrm>
          <a:prstGeom prst="roundRect">
            <a:avLst>
              <a:gd name="adj" fmla="val 7445"/>
            </a:avLst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Проба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Манту детям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 1 года до 18 лет </a:t>
            </a:r>
            <a:endParaRPr lang="ru-RU" sz="16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187624" y="764704"/>
            <a:ext cx="7704856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5" name="Стрелка вниз 4"/>
          <p:cNvSpPr/>
          <p:nvPr/>
        </p:nvSpPr>
        <p:spPr>
          <a:xfrm>
            <a:off x="655305" y="1035406"/>
            <a:ext cx="450590" cy="857969"/>
          </a:xfrm>
          <a:prstGeom prst="downArrow">
            <a:avLst/>
          </a:prstGeom>
          <a:blipFill>
            <a:blip r:embed="rId6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61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359806" y="1052735"/>
            <a:ext cx="4404039" cy="1581459"/>
          </a:xfrm>
          <a:prstGeom prst="roundRect">
            <a:avLst>
              <a:gd name="adj" fmla="val 5438"/>
            </a:avLst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2016 году вновь выявлено 884 случая, из которых 400 случаев бациллярных (45,2%)</a:t>
            </a:r>
            <a:endParaRPr lang="ru-RU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8"/>
          <p:cNvSpPr/>
          <p:nvPr/>
        </p:nvSpPr>
        <p:spPr>
          <a:xfrm>
            <a:off x="575384" y="2780928"/>
            <a:ext cx="4053698" cy="3384375"/>
          </a:xfrm>
          <a:prstGeom prst="roundRect">
            <a:avLst>
              <a:gd name="adj" fmla="val 5862"/>
            </a:avLst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450215" algn="just">
              <a:lnSpc>
                <a:spcPct val="150000"/>
              </a:lnSpc>
            </a:pPr>
            <a:r>
              <a:rPr lang="ru-RU" sz="1600" dirty="0" smtClean="0">
                <a:solidFill>
                  <a:prstClr val="black"/>
                </a:solidFill>
                <a:ea typeface="Calibri"/>
                <a:cs typeface="Times New Roman"/>
              </a:rPr>
              <a:t>  </a:t>
            </a:r>
            <a:r>
              <a:rPr lang="ru-RU" u="sng" dirty="0" smtClean="0">
                <a:solidFill>
                  <a:srgbClr val="FF0000"/>
                </a:solidFill>
                <a:ea typeface="Calibri"/>
                <a:cs typeface="Times New Roman"/>
              </a:rPr>
              <a:t>Высокая заболеваемость </a:t>
            </a:r>
          </a:p>
          <a:p>
            <a:pPr indent="450215" algn="just">
              <a:lnSpc>
                <a:spcPct val="150000"/>
              </a:lnSpc>
            </a:pPr>
            <a:r>
              <a:rPr lang="ru-RU" sz="1200" dirty="0" smtClean="0">
                <a:solidFill>
                  <a:prstClr val="black"/>
                </a:solidFill>
              </a:rPr>
              <a:t>   </a:t>
            </a:r>
            <a:r>
              <a:rPr lang="ru-RU" sz="1600" dirty="0" smtClean="0">
                <a:solidFill>
                  <a:srgbClr val="FF0000"/>
                </a:solidFill>
              </a:rPr>
              <a:t>Камско-</a:t>
            </a:r>
            <a:r>
              <a:rPr lang="ru-RU" sz="1600" dirty="0" err="1" smtClean="0">
                <a:solidFill>
                  <a:srgbClr val="FF0000"/>
                </a:solidFill>
              </a:rPr>
              <a:t>Устьинский</a:t>
            </a:r>
            <a:r>
              <a:rPr lang="ru-RU" sz="1600" dirty="0" smtClean="0">
                <a:solidFill>
                  <a:srgbClr val="FF0000"/>
                </a:solidFill>
              </a:rPr>
              <a:t>  –49,90  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  </a:t>
            </a:r>
            <a:r>
              <a:rPr lang="ru-RU" sz="1600" dirty="0" err="1" smtClean="0">
                <a:solidFill>
                  <a:srgbClr val="FF0000"/>
                </a:solidFill>
              </a:rPr>
              <a:t>Агрызский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  <a:r>
              <a:rPr lang="ru-RU" sz="1600" dirty="0" smtClean="0">
                <a:solidFill>
                  <a:srgbClr val="FF0000"/>
                </a:solidFill>
              </a:rPr>
              <a:t>49,45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  </a:t>
            </a:r>
            <a:r>
              <a:rPr lang="ru-RU" sz="1600" dirty="0" err="1" smtClean="0">
                <a:solidFill>
                  <a:srgbClr val="FF0000"/>
                </a:solidFill>
              </a:rPr>
              <a:t>Бугульминский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  <a:r>
              <a:rPr lang="ru-RU" sz="1600" dirty="0" smtClean="0">
                <a:solidFill>
                  <a:srgbClr val="FF0000"/>
                </a:solidFill>
              </a:rPr>
              <a:t>33,54 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</a:rPr>
              <a:t>Зеленодольский</a:t>
            </a:r>
            <a:r>
              <a:rPr lang="ru-RU" sz="1600" dirty="0" smtClean="0">
                <a:solidFill>
                  <a:srgbClr val="FF0000"/>
                </a:solidFill>
              </a:rPr>
              <a:t>-  33,02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  </a:t>
            </a:r>
            <a:r>
              <a:rPr lang="ru-RU" sz="1600" dirty="0" err="1" smtClean="0">
                <a:solidFill>
                  <a:srgbClr val="FF0000"/>
                </a:solidFill>
              </a:rPr>
              <a:t>Тетюшский</a:t>
            </a:r>
            <a:r>
              <a:rPr lang="ru-RU" sz="1600" dirty="0" smtClean="0">
                <a:solidFill>
                  <a:srgbClr val="FF0000"/>
                </a:solidFill>
              </a:rPr>
              <a:t> 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  <a:r>
              <a:rPr lang="ru-RU" sz="1600" dirty="0" smtClean="0">
                <a:solidFill>
                  <a:srgbClr val="FF0000"/>
                </a:solidFill>
              </a:rPr>
              <a:t>34,13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  </a:t>
            </a:r>
            <a:r>
              <a:rPr lang="ru-RU" sz="1600" dirty="0" err="1" smtClean="0">
                <a:solidFill>
                  <a:srgbClr val="FF0000"/>
                </a:solidFill>
              </a:rPr>
              <a:t>Сармановский</a:t>
            </a:r>
            <a:r>
              <a:rPr lang="ru-RU" sz="1600" dirty="0" smtClean="0">
                <a:solidFill>
                  <a:srgbClr val="FF0000"/>
                </a:solidFill>
              </a:rPr>
              <a:t>- 30,60 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</a:rPr>
              <a:t>Альметьевский</a:t>
            </a:r>
            <a:r>
              <a:rPr lang="ru-RU" sz="1600" dirty="0" smtClean="0">
                <a:solidFill>
                  <a:srgbClr val="FF0000"/>
                </a:solidFill>
              </a:rPr>
              <a:t> -30,96</a:t>
            </a:r>
          </a:p>
          <a:p>
            <a:pPr indent="450215" algn="just">
              <a:lnSpc>
                <a:spcPct val="150000"/>
              </a:lnSpc>
            </a:pP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 Спасский- 30,22</a:t>
            </a:r>
            <a:endParaRPr lang="ru-RU" sz="1600" dirty="0">
              <a:solidFill>
                <a:srgbClr val="FF0000"/>
              </a:solidFill>
            </a:endParaRPr>
          </a:p>
          <a:p>
            <a:pPr indent="450215" algn="just">
              <a:lnSpc>
                <a:spcPct val="150000"/>
              </a:lnSpc>
            </a:pPr>
            <a:endParaRPr lang="ru-RU" sz="12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71442"/>
            <a:ext cx="8100900" cy="642937"/>
          </a:xfrm>
        </p:spPr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ПРОФИЛАКТИКА ТУБЕРКУЛЕЗА</a:t>
            </a:r>
          </a:p>
        </p:txBody>
      </p:sp>
      <p:sp>
        <p:nvSpPr>
          <p:cNvPr id="3" name="Блок-схема: объединение 2"/>
          <p:cNvSpPr/>
          <p:nvPr/>
        </p:nvSpPr>
        <p:spPr>
          <a:xfrm>
            <a:off x="3995936" y="2906030"/>
            <a:ext cx="276208" cy="2179154"/>
          </a:xfrm>
          <a:prstGeom prst="flowChartMerge">
            <a:avLst/>
          </a:prstGeom>
          <a:solidFill>
            <a:srgbClr val="FF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4061709" y="5278922"/>
            <a:ext cx="144661" cy="382527"/>
          </a:xfrm>
          <a:prstGeom prst="flowChartConnector">
            <a:avLst/>
          </a:prstGeom>
          <a:solidFill>
            <a:srgbClr val="FF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8"/>
          <p:cNvSpPr/>
          <p:nvPr/>
        </p:nvSpPr>
        <p:spPr>
          <a:xfrm>
            <a:off x="5292080" y="1162752"/>
            <a:ext cx="3384375" cy="5290584"/>
          </a:xfrm>
          <a:prstGeom prst="roundRect">
            <a:avLst>
              <a:gd name="adj" fmla="val 7445"/>
            </a:avLst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В 15 муниципальных образованиях зарегистрирована заболеваемость детей до 14 лет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АКСУБАЕВСКИЙ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АЛЬМЕТЬЕВСКИЙ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АРСКИЙ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БУИНСКИЙ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БУГУЛЬМИНСКИЙ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ЗЕЛЕНОДОЛЬСКИЙ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ЛАИШЕВСКИЙ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ЛЕНИНОГОРСКИЙ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МАМАДЫШСКИЙ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НИЖНЕКАМСКИЙ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НУРЛАТСКИЙ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САРМАНОВСКИЙ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ТУКАЕВСКИЙ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Г. НАБЕРЕЖНЫЕ ЧЕЛНЫ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Г. КАЗАНЬ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187624" y="764704"/>
            <a:ext cx="7704856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063" y="2906031"/>
            <a:ext cx="476250" cy="2179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7100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395536" y="764704"/>
            <a:ext cx="8712968" cy="2808312"/>
          </a:xfrm>
          <a:prstGeom prst="roundRect">
            <a:avLst>
              <a:gd name="adj" fmla="val 5438"/>
            </a:avLst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a typeface="Calibri"/>
                <a:cs typeface="Times New Roman"/>
              </a:rPr>
              <a:t>        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Единственным </a:t>
            </a:r>
            <a:r>
              <a:rPr lang="ru-RU" sz="2000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и своевременным способом выявления  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туберкулеза: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у  лиц старше 15 лет  -   </a:t>
            </a:r>
            <a:r>
              <a:rPr lang="ru-RU" sz="2000" dirty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флюорографическое </a:t>
            </a:r>
            <a:r>
              <a:rPr lang="ru-RU" sz="2000" dirty="0" smtClean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обследование (1 раз в 2 года, кроме групп риска и декретированного населения)  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у  детей с 12 мес. до 18 лет  </a:t>
            </a:r>
            <a:r>
              <a:rPr lang="ru-RU" sz="2000" dirty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–  это  </a:t>
            </a:r>
            <a:r>
              <a:rPr lang="ru-RU" sz="2000" dirty="0" err="1" smtClean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туберкулинодиагностика</a:t>
            </a:r>
            <a:r>
              <a:rPr lang="ru-RU" sz="2000" dirty="0" smtClean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 – 1 раз в год,</a:t>
            </a:r>
            <a:r>
              <a:rPr lang="ru-RU" sz="2000" dirty="0" smtClean="0">
                <a:solidFill>
                  <a:srgbClr val="00B0F0"/>
                </a:solidFill>
                <a:latin typeface="+mj-lt"/>
              </a:rPr>
              <a:t> </a:t>
            </a:r>
            <a:r>
              <a:rPr lang="ru-RU" sz="2000" dirty="0">
                <a:solidFill>
                  <a:srgbClr val="00B0F0"/>
                </a:solidFill>
                <a:latin typeface="+mj-lt"/>
              </a:rPr>
              <a:t>в группах высокого риска инфицирования и заболевания туберкулезом - 2 раза в год (дети с некоторыми хроническими болезнями и </a:t>
            </a:r>
            <a:r>
              <a:rPr lang="ru-RU" sz="2000" b="1" dirty="0">
                <a:solidFill>
                  <a:srgbClr val="00B0F0"/>
                </a:solidFill>
                <a:latin typeface="+mj-lt"/>
              </a:rPr>
              <a:t>не вакцинированные против туберкулеза).</a:t>
            </a:r>
            <a:endParaRPr lang="ru-RU" sz="2000" dirty="0">
              <a:solidFill>
                <a:srgbClr val="00B0F0"/>
              </a:solidFill>
              <a:latin typeface="+mj-lt"/>
            </a:endParaRPr>
          </a:p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rgbClr val="00B0F0"/>
                </a:solidFill>
                <a:latin typeface="+mj-lt"/>
                <a:ea typeface="Calibri"/>
                <a:cs typeface="Times New Roman"/>
              </a:rPr>
              <a:t>         </a:t>
            </a:r>
            <a:endParaRPr lang="ru-RU" sz="2000" dirty="0">
              <a:solidFill>
                <a:srgbClr val="00B0F0"/>
              </a:solidFill>
              <a:effectLst/>
              <a:latin typeface="+mj-lt"/>
              <a:ea typeface="Calibri"/>
              <a:cs typeface="Times New Roman"/>
            </a:endParaRPr>
          </a:p>
        </p:txBody>
      </p:sp>
      <p:sp>
        <p:nvSpPr>
          <p:cNvPr id="21" name="Скругленный прямоугольник 8"/>
          <p:cNvSpPr/>
          <p:nvPr/>
        </p:nvSpPr>
        <p:spPr>
          <a:xfrm>
            <a:off x="575384" y="3717031"/>
            <a:ext cx="8317096" cy="2160241"/>
          </a:xfrm>
          <a:prstGeom prst="roundRect">
            <a:avLst>
              <a:gd name="adj" fmla="val 5862"/>
            </a:avLst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450215" algn="just">
              <a:lnSpc>
                <a:spcPct val="150000"/>
              </a:lnSpc>
            </a:pPr>
            <a:r>
              <a:rPr lang="ru-RU" sz="1200" dirty="0"/>
              <a:t> </a:t>
            </a:r>
            <a:r>
              <a:rPr lang="ru-RU" sz="2800" dirty="0">
                <a:solidFill>
                  <a:srgbClr val="C00000"/>
                </a:solidFill>
              </a:rPr>
              <a:t>Внимание: туберкулин не является вакциной, это не прививка! ЭТО метод обследование на туберкулез. </a:t>
            </a:r>
            <a:endParaRPr lang="ru-RU" sz="28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71442"/>
            <a:ext cx="8100900" cy="642937"/>
          </a:xfrm>
        </p:spPr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ПРОФИЛАКТИКА ТУБЕРКУЛЕЗА</a:t>
            </a:r>
          </a:p>
        </p:txBody>
      </p:sp>
      <p:pic>
        <p:nvPicPr>
          <p:cNvPr id="15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173680" y="764704"/>
            <a:ext cx="7704856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353952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79512" y="332656"/>
            <a:ext cx="8784976" cy="188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Постановление Главного государственного </a:t>
            </a:r>
          </a:p>
          <a:p>
            <a:pPr algn="ctr"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санитарного врача РФ от 22 октября 2013г. №60 </a:t>
            </a:r>
          </a:p>
          <a:p>
            <a:pPr algn="ctr"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«Об утверждении санитарно-эпидемиологических правил </a:t>
            </a:r>
          </a:p>
          <a:p>
            <a:pPr algn="ctr"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 3.1.2.3114-13 «Профилактика туберкулеза»</a:t>
            </a:r>
            <a:b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Зарегистрировано в Минюсте РФ 6 мая 2014г. </a:t>
            </a:r>
            <a:r>
              <a:rPr lang="ru-RU" sz="2400" b="1" kern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</a:t>
            </a: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 №32182</a:t>
            </a:r>
          </a:p>
        </p:txBody>
      </p:sp>
      <p:sp>
        <p:nvSpPr>
          <p:cNvPr id="21507" name="Rectangle 3"/>
          <p:cNvSpPr txBox="1">
            <a:spLocks noChangeArrowheads="1"/>
          </p:cNvSpPr>
          <p:nvPr/>
        </p:nvSpPr>
        <p:spPr bwMode="auto">
          <a:xfrm>
            <a:off x="179512" y="2492897"/>
            <a:ext cx="8713663" cy="403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</a:pPr>
            <a:r>
              <a:rPr lang="ru-RU" altLang="ru-RU" sz="1600" dirty="0" smtClean="0">
                <a:solidFill>
                  <a:srgbClr val="FFFFFF"/>
                </a:solidFill>
                <a:cs typeface="Arial" pitchFamily="34" charset="0"/>
              </a:rPr>
              <a:t> 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FFFFFF"/>
                </a:solidFill>
                <a:latin typeface="+mn-lt"/>
                <a:cs typeface="Arial" pitchFamily="34" charset="0"/>
              </a:rPr>
              <a:t>5.7 Дети, направленные на консультацию в противотуберкулезный диспансер, родители которых не представили в течении 1 мес. с момента постановки пробы Манту заключение фтизиатра об отсутствии заболевания туберкулезом, не допускаются в детские организации.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2400" b="1" i="1" dirty="0" smtClean="0">
              <a:solidFill>
                <a:srgbClr val="FF0000"/>
              </a:solidFill>
              <a:latin typeface="+mn-lt"/>
              <a:cs typeface="Arial" pitchFamily="34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FF0000"/>
                </a:solidFill>
                <a:latin typeface="+mn-lt"/>
                <a:cs typeface="Arial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    Дети, </a:t>
            </a:r>
            <a:r>
              <a:rPr lang="ru-RU" altLang="ru-RU" sz="2400" b="1" i="1" dirty="0" err="1" smtClean="0">
                <a:solidFill>
                  <a:srgbClr val="FF0000"/>
                </a:solidFill>
                <a:latin typeface="+mn-lt"/>
                <a:cs typeface="Arial" pitchFamily="34" charset="0"/>
              </a:rPr>
              <a:t>туберкулинодиагностика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 которым не проводилась, допускаются в детскую организацию при наличии заключения врача-фтизиатра об отсутствии заболевания.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</a:pPr>
            <a:endParaRPr lang="ru-RU" altLang="ru-RU" sz="2400" b="1" i="1" dirty="0" smtClean="0">
              <a:solidFill>
                <a:srgbClr val="FF0000"/>
              </a:solidFill>
              <a:latin typeface="+mn-lt"/>
              <a:cs typeface="Arial" pitchFamily="34" charset="0"/>
            </a:endParaRPr>
          </a:p>
          <a:p>
            <a:pPr marL="34290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</a:pPr>
            <a:endParaRPr lang="ru-RU" altLang="ru-RU" sz="2000" dirty="0" smtClean="0">
              <a:solidFill>
                <a:srgbClr val="FFFFFF"/>
              </a:solidFill>
              <a:cs typeface="Arial" pitchFamily="34" charset="0"/>
            </a:endParaRPr>
          </a:p>
          <a:p>
            <a:pPr marL="34290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</a:pPr>
            <a:endParaRPr lang="ru-RU" altLang="ru-RU" sz="1600" dirty="0" smtClean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2081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902498" cy="1368152"/>
          </a:xfrm>
        </p:spPr>
        <p:txBody>
          <a:bodyPr>
            <a:normAutofit/>
          </a:bodyPr>
          <a:lstStyle/>
          <a:p>
            <a:r>
              <a:rPr lang="ru-RU" sz="2400" cap="none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Альтернативные    </a:t>
            </a:r>
            <a:r>
              <a:rPr lang="ru-RU" sz="2400" cap="none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методы </a:t>
            </a:r>
            <a:r>
              <a:rPr lang="ru-RU" sz="2400" cap="none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обследования </a:t>
            </a:r>
            <a:r>
              <a:rPr lang="ru-RU" sz="2400" cap="none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детей на </a:t>
            </a:r>
            <a:r>
              <a:rPr lang="ru-RU" sz="2400" cap="none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туберкулез</a:t>
            </a:r>
            <a:r>
              <a:rPr lang="ru-RU" sz="2400" cap="none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cap="none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640960" cy="338437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   внутрикожный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диагностический тест-аллерген туберкулезный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</a:p>
          <a:p>
            <a:pPr algn="just"/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рекомбинантный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стандартном разведении (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Диаскинтест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),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   диагностические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тесты, основанные на высвобождении 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Т-лимфоцитами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in vitro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–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Sport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),</a:t>
            </a:r>
          </a:p>
          <a:p>
            <a:pPr algn="just"/>
            <a:endParaRPr lang="ru-RU" sz="24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   рентгенография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органов грудной клетки 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(</a:t>
            </a:r>
            <a:r>
              <a:rPr lang="ru-RU" sz="2400" dirty="0" err="1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малодозные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рентгеновские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аппараты).</a:t>
            </a:r>
          </a:p>
          <a:p>
            <a:pPr marL="171450" indent="-171450" algn="just">
              <a:buFontTx/>
              <a:buChar char="-"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12067" y="1340768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79348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>
          <a:xfrm>
            <a:off x="457200" y="1340769"/>
            <a:ext cx="8007350" cy="5472608"/>
          </a:xfrm>
          <a:prstGeom prst="rect">
            <a:avLst/>
          </a:prstGeom>
        </p:spPr>
        <p:txBody>
          <a:bodyPr/>
          <a:lstStyle>
            <a:lvl1pPr marL="273050" indent="-2730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r>
              <a:rPr lang="ru-RU" altLang="ru-RU" sz="2400" dirty="0" smtClean="0">
                <a:solidFill>
                  <a:srgbClr val="303030"/>
                </a:solidFill>
                <a:latin typeface="Candara" pitchFamily="34" charset="0"/>
              </a:rPr>
              <a:t> </a:t>
            </a: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Отказ родителей от обследования ребенка на наличие туберкулезной инфекции в условиях общей лечебной сети</a:t>
            </a:r>
          </a:p>
          <a:p>
            <a:pPr algn="ctr">
              <a:spcBef>
                <a:spcPct val="20000"/>
              </a:spcBef>
              <a:buClr>
                <a:srgbClr val="AD0101"/>
              </a:buClr>
              <a:buSzPct val="100000"/>
              <a:buFont typeface="Symbol" pitchFamily="18" charset="2"/>
              <a:buChar char=""/>
              <a:defRPr/>
            </a:pPr>
            <a:endParaRPr lang="ru-RU" altLang="ru-RU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endParaRPr lang="ru-RU" alt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Направление  к врачу –фтизиатру , который проводит необходимые обследования: проба Манту с 2 ТЕ или проба с </a:t>
            </a:r>
            <a:r>
              <a:rPr lang="ru-RU" altLang="ru-RU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Диаскинтестом</a:t>
            </a: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T-SPOT</a:t>
            </a: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рентгенологическое обследование на </a:t>
            </a:r>
            <a:r>
              <a:rPr lang="ru-RU" altLang="ru-RU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малодозовом</a:t>
            </a: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аппарате</a:t>
            </a:r>
          </a:p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Выдается справка об отсутствии  заболевания туберкулезом.</a:t>
            </a:r>
          </a:p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endParaRPr lang="ru-RU" alt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endParaRPr lang="ru-RU" alt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20000"/>
              </a:spcBef>
              <a:buClr>
                <a:srgbClr val="AD0101"/>
              </a:buClr>
              <a:buSzPct val="100000"/>
              <a:defRPr/>
            </a:pP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случае отказа от обследования у врача фтизиатра обязательное информирование руководителя образовательного учреждения, который не допускает в детский коллектив  необследованного на туберкулез ребенка. </a:t>
            </a: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457200" y="174625"/>
            <a:ext cx="8229600" cy="12525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Санитарно-эпидемиологические правила 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 3.1.2. 3114-13 «Профилактика туберкулеза»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389437" y="2204864"/>
            <a:ext cx="484187" cy="617537"/>
          </a:xfrm>
          <a:prstGeom prst="downArrow">
            <a:avLst/>
          </a:prstGeom>
          <a:solidFill>
            <a:srgbClr val="AD0101"/>
          </a:solidFill>
          <a:ln w="15875" cap="flat" cmpd="sng" algn="ctr">
            <a:solidFill>
              <a:srgbClr val="FFC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ru-RU" sz="800" kern="0" dirty="0">
              <a:solidFill>
                <a:prstClr val="white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80200" y="4221088"/>
            <a:ext cx="484188" cy="617538"/>
          </a:xfrm>
          <a:prstGeom prst="downArrow">
            <a:avLst/>
          </a:prstGeom>
          <a:solidFill>
            <a:srgbClr val="AD0101"/>
          </a:solidFill>
          <a:ln w="15875" cap="flat" cmpd="sng" algn="ctr">
            <a:solidFill>
              <a:srgbClr val="FFC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ru-RU" sz="800" kern="0" dirty="0">
              <a:solidFill>
                <a:prstClr val="white"/>
              </a:solidFill>
            </a:endParaRPr>
          </a:p>
        </p:txBody>
      </p:sp>
      <p:pic>
        <p:nvPicPr>
          <p:cNvPr id="7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83568" y="1268760"/>
            <a:ext cx="8207375" cy="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xmlns="" val="2968497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7848872" cy="564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endParaRPr lang="ru-RU" altLang="ru-RU" sz="3200" kern="0" dirty="0">
              <a:solidFill>
                <a:srgbClr val="FFFFFF"/>
              </a:solidFill>
              <a:latin typeface="Arial" pitchFamily="34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r>
              <a:rPr lang="en-US" altLang="ru-RU" sz="3200" u="sng" kern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T-SPOT</a:t>
            </a:r>
            <a:r>
              <a:rPr lang="en-US" altLang="ru-RU" sz="3200" kern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</a:t>
            </a:r>
            <a:r>
              <a:rPr lang="ru-RU" altLang="ru-RU" sz="3200" kern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тест в РТ проводят: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endParaRPr lang="ru-RU" altLang="ru-RU" sz="3200" kern="0" dirty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г.Казань – ГАУЗ «РКПД» ДО№2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</a:pP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</a:t>
            </a:r>
            <a:r>
              <a:rPr lang="ru-RU" altLang="ru-RU" sz="2800" kern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 </a:t>
            </a:r>
            <a:r>
              <a:rPr lang="ru-RU" altLang="ru-RU" sz="2800" kern="0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ул.Шаляпина</a:t>
            </a: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, 20. тел.277-12-17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r>
              <a:rPr lang="ru-RU" altLang="ru-RU" sz="2800" kern="0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г.Наб</a:t>
            </a: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. Челны – «Центр Молекулярной Диагностики»                                             Московский проспект 53</a:t>
            </a:r>
            <a:r>
              <a:rPr lang="en-US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/27</a:t>
            </a: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Б.                   </a:t>
            </a:r>
            <a:endParaRPr lang="ru-RU" altLang="ru-RU" sz="2800" kern="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</a:pP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</a:t>
            </a:r>
            <a:r>
              <a:rPr lang="ru-RU" altLang="ru-RU" sz="2800" kern="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 Тел</a:t>
            </a: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. 8-855-239-62-17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</a:pP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ГАУЗ «ДРКБ», детская поликлиника № 3, ул. </a:t>
            </a:r>
            <a:r>
              <a:rPr lang="ru-RU" altLang="ru-RU" sz="2800" kern="0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Бигичева,дом</a:t>
            </a:r>
            <a:r>
              <a:rPr lang="ru-RU" altLang="ru-RU" sz="2800" kern="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20</a:t>
            </a:r>
          </a:p>
        </p:txBody>
      </p:sp>
      <p:pic>
        <p:nvPicPr>
          <p:cNvPr id="3" name="Picture 2" descr="\\Rospotreb.rt\рпн\!Логотип Роспотребнадзор\Лого РП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16632"/>
            <a:ext cx="863600" cy="86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90741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807</Words>
  <Application>Microsoft Office PowerPoint</Application>
  <PresentationFormat>Экран (4:3)</PresentationFormat>
  <Paragraphs>138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1_Апекс</vt:lpstr>
      <vt:lpstr>2_Апекс</vt:lpstr>
      <vt:lpstr>3_Апекс</vt:lpstr>
      <vt:lpstr>4_Апекс</vt:lpstr>
      <vt:lpstr>Апекс</vt:lpstr>
      <vt:lpstr> «Профилактика туберкулеза, ВИЧ- инфекции» </vt:lpstr>
      <vt:lpstr>Слайд 2</vt:lpstr>
      <vt:lpstr>ПРОФИЛАКТИКА ТУБЕРКУЛЕЗА</vt:lpstr>
      <vt:lpstr>ПРОФИЛАКТИКА ТУБЕРКУЛЕЗА</vt:lpstr>
      <vt:lpstr>ПРОФИЛАКТИКА ТУБЕРКУЛЕЗА</vt:lpstr>
      <vt:lpstr>Слайд 6</vt:lpstr>
      <vt:lpstr>     Альтернативные    методы   обследования детей на туберкулез </vt:lpstr>
      <vt:lpstr>Слайд 8</vt:lpstr>
      <vt:lpstr>Слайд 9</vt:lpstr>
      <vt:lpstr>Федеральный закон от 30.03.1999 № 52-ФЗ  «О санитарно-эпидемиологическом  благополучии населения» </vt:lpstr>
      <vt:lpstr>Федеральный закон РФ от 29.12.12 № 273-ФЗ  «Об образовании в Российской Федерации» </vt:lpstr>
      <vt:lpstr>Решение верховного суда Российской Федерации  от 17.02.2015г. №АКПИ 14-1454   признан действующим пункт 5.7 Санитарно-эпидемиологических правил  СП 3.1.2.3114-13 «Профилактика туберкулеза», утвержденных постановлением  Главного государственного санитарного врача Российской Федерации  от 22 октября 2013 года №60.</vt:lpstr>
      <vt:lpstr>  Федеральный закон от 30.03.1999 № 52-ФЗ  «О санитарно-эпидемиологическом  благополучии населения</vt:lpstr>
      <vt:lpstr>Слайд 14</vt:lpstr>
      <vt:lpstr>Распределение районов Республики Татарстан по уровню заболеваемости ВИЧ-инфекцией </vt:lpstr>
      <vt:lpstr>  УПРАВЛЕНИЕ ФЕДЕРАЛЬНОЙ СЛУЖБЫ ПО НАДЗОРУ В СФЕРЕ ЗАЩИТЫ  ПРАВ ПОТРЕБИТЕЛЕЙ И БЛАГОПОЛУЧИЯ ЧЕЛОВЕКА  ПО РЕСПУБЛИКЕ ТАТАРСТАН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Гузэль И. Султанова</dc:creator>
  <cp:lastModifiedBy>ENE</cp:lastModifiedBy>
  <cp:revision>79</cp:revision>
  <cp:lastPrinted>2016-09-08T14:34:49Z</cp:lastPrinted>
  <dcterms:created xsi:type="dcterms:W3CDTF">2016-05-19T07:02:54Z</dcterms:created>
  <dcterms:modified xsi:type="dcterms:W3CDTF">2016-09-09T10:05:11Z</dcterms:modified>
</cp:coreProperties>
</file>