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70" r:id="rId4"/>
    <p:sldId id="260" r:id="rId5"/>
    <p:sldId id="271" r:id="rId6"/>
    <p:sldId id="258" r:id="rId7"/>
    <p:sldId id="261" r:id="rId8"/>
    <p:sldId id="259" r:id="rId9"/>
    <p:sldId id="265" r:id="rId10"/>
    <p:sldId id="263" r:id="rId11"/>
    <p:sldId id="257" r:id="rId12"/>
    <p:sldId id="268" r:id="rId13"/>
    <p:sldId id="275" r:id="rId14"/>
    <p:sldId id="273" r:id="rId15"/>
    <p:sldId id="272" r:id="rId16"/>
    <p:sldId id="267" r:id="rId17"/>
    <p:sldId id="274" r:id="rId18"/>
    <p:sldId id="269" r:id="rId1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2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45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6B158-A640-40C3-9328-A9BF22FF5770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8581FA54-E542-45D2-81CB-250C4E811B16}">
      <dgm:prSet phldrT="[Text]"/>
      <dgm:spPr>
        <a:solidFill>
          <a:srgbClr val="00670E"/>
        </a:solidFill>
      </dgm:spPr>
      <dgm:t>
        <a:bodyPr/>
        <a:lstStyle/>
        <a:p>
          <a:r>
            <a:rPr lang="ru-RU" b="1" dirty="0" smtClean="0"/>
            <a:t>Выбор профессии</a:t>
          </a:r>
          <a:endParaRPr lang="en-GB" dirty="0"/>
        </a:p>
      </dgm:t>
    </dgm:pt>
    <dgm:pt modelId="{75AFB9D8-BEE4-4C61-8E4E-812EA9BAA41D}" type="parTrans" cxnId="{50E06BE8-C7D9-4B01-9409-5BF30036465E}">
      <dgm:prSet/>
      <dgm:spPr/>
      <dgm:t>
        <a:bodyPr/>
        <a:lstStyle/>
        <a:p>
          <a:endParaRPr lang="en-GB"/>
        </a:p>
      </dgm:t>
    </dgm:pt>
    <dgm:pt modelId="{A31C3A7D-881B-4746-BC74-5833E8AE8865}" type="sibTrans" cxnId="{50E06BE8-C7D9-4B01-9409-5BF30036465E}">
      <dgm:prSet/>
      <dgm:spPr/>
      <dgm:t>
        <a:bodyPr/>
        <a:lstStyle/>
        <a:p>
          <a:endParaRPr lang="en-GB"/>
        </a:p>
      </dgm:t>
    </dgm:pt>
    <dgm:pt modelId="{B68DA19C-8920-4F9C-9326-AE1D4F99AFCA}">
      <dgm:prSet phldrT="[Text]"/>
      <dgm:spPr>
        <a:solidFill>
          <a:srgbClr val="00670E"/>
        </a:solidFill>
      </dgm:spPr>
      <dgm:t>
        <a:bodyPr/>
        <a:lstStyle/>
        <a:p>
          <a:r>
            <a:rPr lang="ru-RU" b="1" dirty="0" smtClean="0"/>
            <a:t>Подготовка в вузе или ссузе</a:t>
          </a:r>
          <a:endParaRPr lang="en-GB" dirty="0"/>
        </a:p>
      </dgm:t>
    </dgm:pt>
    <dgm:pt modelId="{9E2AC972-FC2D-4CF9-9F3D-E1E20353C09C}" type="parTrans" cxnId="{9AFB9069-9919-432C-9B78-75AADE306EDA}">
      <dgm:prSet/>
      <dgm:spPr/>
      <dgm:t>
        <a:bodyPr/>
        <a:lstStyle/>
        <a:p>
          <a:endParaRPr lang="en-GB"/>
        </a:p>
      </dgm:t>
    </dgm:pt>
    <dgm:pt modelId="{37F4C5E3-261F-4847-AF53-AC2DDEFB9210}" type="sibTrans" cxnId="{9AFB9069-9919-432C-9B78-75AADE306EDA}">
      <dgm:prSet/>
      <dgm:spPr/>
      <dgm:t>
        <a:bodyPr/>
        <a:lstStyle/>
        <a:p>
          <a:endParaRPr lang="en-GB"/>
        </a:p>
      </dgm:t>
    </dgm:pt>
    <dgm:pt modelId="{94D6E19E-37F9-477E-99A5-BE70CA43A49E}">
      <dgm:prSet phldrT="[Text]"/>
      <dgm:spPr>
        <a:solidFill>
          <a:srgbClr val="00670E"/>
        </a:solidFill>
      </dgm:spPr>
      <dgm:t>
        <a:bodyPr/>
        <a:lstStyle/>
        <a:p>
          <a:r>
            <a:rPr lang="ru-RU" b="1" dirty="0" smtClean="0"/>
            <a:t>Закрепление </a:t>
          </a:r>
          <a:r>
            <a:rPr lang="en-US" b="1" smtClean="0"/>
            <a:t>           </a:t>
          </a:r>
          <a:r>
            <a:rPr lang="ru-RU" b="1" smtClean="0"/>
            <a:t>в </a:t>
          </a:r>
          <a:r>
            <a:rPr lang="ru-RU" b="1" dirty="0" smtClean="0"/>
            <a:t>школе</a:t>
          </a:r>
          <a:endParaRPr lang="en-GB" dirty="0"/>
        </a:p>
      </dgm:t>
    </dgm:pt>
    <dgm:pt modelId="{CB4A205B-2F4E-439D-8082-3F68858DA0F0}" type="parTrans" cxnId="{61B03AA1-E56C-4E50-92A5-8A180918BEBA}">
      <dgm:prSet/>
      <dgm:spPr/>
      <dgm:t>
        <a:bodyPr/>
        <a:lstStyle/>
        <a:p>
          <a:endParaRPr lang="en-GB"/>
        </a:p>
      </dgm:t>
    </dgm:pt>
    <dgm:pt modelId="{00186783-C4D1-4C4B-AD13-8B0182F08820}" type="sibTrans" cxnId="{61B03AA1-E56C-4E50-92A5-8A180918BEBA}">
      <dgm:prSet/>
      <dgm:spPr/>
      <dgm:t>
        <a:bodyPr/>
        <a:lstStyle/>
        <a:p>
          <a:endParaRPr lang="en-GB"/>
        </a:p>
      </dgm:t>
    </dgm:pt>
    <dgm:pt modelId="{7A7514A5-2DB3-4EC5-B591-D8A129B72CE6}">
      <dgm:prSet phldrT="[Text]"/>
      <dgm:spPr>
        <a:solidFill>
          <a:srgbClr val="00670E"/>
        </a:solidFill>
      </dgm:spPr>
      <dgm:t>
        <a:bodyPr/>
        <a:lstStyle/>
        <a:p>
          <a:r>
            <a:rPr lang="ru-RU" b="1" dirty="0" smtClean="0"/>
            <a:t>Профессиональное развитие</a:t>
          </a:r>
          <a:endParaRPr lang="en-GB" dirty="0"/>
        </a:p>
      </dgm:t>
    </dgm:pt>
    <dgm:pt modelId="{45D67AB0-35FD-46B0-B80C-0E2E215569F8}" type="parTrans" cxnId="{C536A24C-9FC3-49AF-B7F2-C81E5D03C859}">
      <dgm:prSet/>
      <dgm:spPr/>
      <dgm:t>
        <a:bodyPr/>
        <a:lstStyle/>
        <a:p>
          <a:endParaRPr lang="en-GB"/>
        </a:p>
      </dgm:t>
    </dgm:pt>
    <dgm:pt modelId="{4786F844-6B10-4024-8C1A-538EABB18B26}" type="sibTrans" cxnId="{C536A24C-9FC3-49AF-B7F2-C81E5D03C859}">
      <dgm:prSet/>
      <dgm:spPr/>
      <dgm:t>
        <a:bodyPr/>
        <a:lstStyle/>
        <a:p>
          <a:endParaRPr lang="en-GB"/>
        </a:p>
      </dgm:t>
    </dgm:pt>
    <dgm:pt modelId="{D0C3C9BD-E5AC-48FB-91AF-0930BA50048A}" type="pres">
      <dgm:prSet presAssocID="{FCE6B158-A640-40C3-9328-A9BF22FF5770}" presName="Name0" presStyleCnt="0">
        <dgm:presLayoutVars>
          <dgm:dir/>
          <dgm:animLvl val="lvl"/>
          <dgm:resizeHandles val="exact"/>
        </dgm:presLayoutVars>
      </dgm:prSet>
      <dgm:spPr/>
    </dgm:pt>
    <dgm:pt modelId="{7DC97BE4-4EF1-41B4-A977-C5E879FA4B63}" type="pres">
      <dgm:prSet presAssocID="{8581FA54-E542-45D2-81CB-250C4E811B16}" presName="parTxOnly" presStyleLbl="node1" presStyleIdx="0" presStyleCnt="4" custScaleX="27263" custLinFactNeighborX="-95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C89FD0-3873-407E-8242-11FD51DF0FC7}" type="pres">
      <dgm:prSet presAssocID="{A31C3A7D-881B-4746-BC74-5833E8AE8865}" presName="parTxOnlySpace" presStyleCnt="0"/>
      <dgm:spPr/>
    </dgm:pt>
    <dgm:pt modelId="{D4BC4F41-BA1B-49FE-B2DC-FEF992315A7C}" type="pres">
      <dgm:prSet presAssocID="{B68DA19C-8920-4F9C-9326-AE1D4F99AFCA}" presName="parTxOnly" presStyleLbl="node1" presStyleIdx="1" presStyleCnt="4" custScaleX="27263" custLinFactNeighborX="-280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A65B8D-2028-434D-A924-9296E8982315}" type="pres">
      <dgm:prSet presAssocID="{37F4C5E3-261F-4847-AF53-AC2DDEFB9210}" presName="parTxOnlySpace" presStyleCnt="0"/>
      <dgm:spPr/>
    </dgm:pt>
    <dgm:pt modelId="{CA671285-8AC8-4227-9357-F3F3330F36A7}" type="pres">
      <dgm:prSet presAssocID="{94D6E19E-37F9-477E-99A5-BE70CA43A49E}" presName="parTxOnly" presStyleLbl="node1" presStyleIdx="2" presStyleCnt="4" custScaleX="27263" custLinFactNeighborX="377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6977F7-0C8A-445F-8958-A7D9935B160C}" type="pres">
      <dgm:prSet presAssocID="{00186783-C4D1-4C4B-AD13-8B0182F08820}" presName="parTxOnlySpace" presStyleCnt="0"/>
      <dgm:spPr/>
    </dgm:pt>
    <dgm:pt modelId="{19E09639-F6DB-44C8-B2F6-9663A0AA0645}" type="pres">
      <dgm:prSet presAssocID="{7A7514A5-2DB3-4EC5-B591-D8A129B72CE6}" presName="parTxOnly" presStyleLbl="node1" presStyleIdx="3" presStyleCnt="4" custScaleX="27263" custLinFactNeighborX="99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1B03AA1-E56C-4E50-92A5-8A180918BEBA}" srcId="{FCE6B158-A640-40C3-9328-A9BF22FF5770}" destId="{94D6E19E-37F9-477E-99A5-BE70CA43A49E}" srcOrd="2" destOrd="0" parTransId="{CB4A205B-2F4E-439D-8082-3F68858DA0F0}" sibTransId="{00186783-C4D1-4C4B-AD13-8B0182F08820}"/>
    <dgm:cxn modelId="{50E06BE8-C7D9-4B01-9409-5BF30036465E}" srcId="{FCE6B158-A640-40C3-9328-A9BF22FF5770}" destId="{8581FA54-E542-45D2-81CB-250C4E811B16}" srcOrd="0" destOrd="0" parTransId="{75AFB9D8-BEE4-4C61-8E4E-812EA9BAA41D}" sibTransId="{A31C3A7D-881B-4746-BC74-5833E8AE8865}"/>
    <dgm:cxn modelId="{9AFB9069-9919-432C-9B78-75AADE306EDA}" srcId="{FCE6B158-A640-40C3-9328-A9BF22FF5770}" destId="{B68DA19C-8920-4F9C-9326-AE1D4F99AFCA}" srcOrd="1" destOrd="0" parTransId="{9E2AC972-FC2D-4CF9-9F3D-E1E20353C09C}" sibTransId="{37F4C5E3-261F-4847-AF53-AC2DDEFB9210}"/>
    <dgm:cxn modelId="{57D504AF-ECC0-40AD-B79B-387A060FBE6B}" type="presOf" srcId="{94D6E19E-37F9-477E-99A5-BE70CA43A49E}" destId="{CA671285-8AC8-4227-9357-F3F3330F36A7}" srcOrd="0" destOrd="0" presId="urn:microsoft.com/office/officeart/2005/8/layout/chevron1"/>
    <dgm:cxn modelId="{1BEB1EB1-FFD2-42FA-9EC3-E718562CE644}" type="presOf" srcId="{7A7514A5-2DB3-4EC5-B591-D8A129B72CE6}" destId="{19E09639-F6DB-44C8-B2F6-9663A0AA0645}" srcOrd="0" destOrd="0" presId="urn:microsoft.com/office/officeart/2005/8/layout/chevron1"/>
    <dgm:cxn modelId="{C536A24C-9FC3-49AF-B7F2-C81E5D03C859}" srcId="{FCE6B158-A640-40C3-9328-A9BF22FF5770}" destId="{7A7514A5-2DB3-4EC5-B591-D8A129B72CE6}" srcOrd="3" destOrd="0" parTransId="{45D67AB0-35FD-46B0-B80C-0E2E215569F8}" sibTransId="{4786F844-6B10-4024-8C1A-538EABB18B26}"/>
    <dgm:cxn modelId="{AAC2D664-5394-47E6-BBDB-E7D84D53AA0C}" type="presOf" srcId="{FCE6B158-A640-40C3-9328-A9BF22FF5770}" destId="{D0C3C9BD-E5AC-48FB-91AF-0930BA50048A}" srcOrd="0" destOrd="0" presId="urn:microsoft.com/office/officeart/2005/8/layout/chevron1"/>
    <dgm:cxn modelId="{B71EEAB0-CE6A-44AA-A6B6-2311F1E171B2}" type="presOf" srcId="{8581FA54-E542-45D2-81CB-250C4E811B16}" destId="{7DC97BE4-4EF1-41B4-A977-C5E879FA4B63}" srcOrd="0" destOrd="0" presId="urn:microsoft.com/office/officeart/2005/8/layout/chevron1"/>
    <dgm:cxn modelId="{F88FC325-B6E9-4078-B6C2-692947E2C71A}" type="presOf" srcId="{B68DA19C-8920-4F9C-9326-AE1D4F99AFCA}" destId="{D4BC4F41-BA1B-49FE-B2DC-FEF992315A7C}" srcOrd="0" destOrd="0" presId="urn:microsoft.com/office/officeart/2005/8/layout/chevron1"/>
    <dgm:cxn modelId="{D4D14BFE-DF0B-483B-87F8-9469FBFBC5E2}" type="presParOf" srcId="{D0C3C9BD-E5AC-48FB-91AF-0930BA50048A}" destId="{7DC97BE4-4EF1-41B4-A977-C5E879FA4B63}" srcOrd="0" destOrd="0" presId="urn:microsoft.com/office/officeart/2005/8/layout/chevron1"/>
    <dgm:cxn modelId="{1160D411-5CA5-4AC5-B64E-2A917924B96C}" type="presParOf" srcId="{D0C3C9BD-E5AC-48FB-91AF-0930BA50048A}" destId="{EBC89FD0-3873-407E-8242-11FD51DF0FC7}" srcOrd="1" destOrd="0" presId="urn:microsoft.com/office/officeart/2005/8/layout/chevron1"/>
    <dgm:cxn modelId="{C9FBD2FD-FB02-4729-8BFC-1F1B63B75A5B}" type="presParOf" srcId="{D0C3C9BD-E5AC-48FB-91AF-0930BA50048A}" destId="{D4BC4F41-BA1B-49FE-B2DC-FEF992315A7C}" srcOrd="2" destOrd="0" presId="urn:microsoft.com/office/officeart/2005/8/layout/chevron1"/>
    <dgm:cxn modelId="{6C4CDEAE-8407-4C3D-BFAA-7D5433A963E9}" type="presParOf" srcId="{D0C3C9BD-E5AC-48FB-91AF-0930BA50048A}" destId="{EFA65B8D-2028-434D-A924-9296E8982315}" srcOrd="3" destOrd="0" presId="urn:microsoft.com/office/officeart/2005/8/layout/chevron1"/>
    <dgm:cxn modelId="{2B0D4D72-F7B6-4213-A01A-A6F7F0AD0E73}" type="presParOf" srcId="{D0C3C9BD-E5AC-48FB-91AF-0930BA50048A}" destId="{CA671285-8AC8-4227-9357-F3F3330F36A7}" srcOrd="4" destOrd="0" presId="urn:microsoft.com/office/officeart/2005/8/layout/chevron1"/>
    <dgm:cxn modelId="{E8FE9688-A9F3-4C26-95A1-2888933EBD33}" type="presParOf" srcId="{D0C3C9BD-E5AC-48FB-91AF-0930BA50048A}" destId="{A36977F7-0C8A-445F-8958-A7D9935B160C}" srcOrd="5" destOrd="0" presId="urn:microsoft.com/office/officeart/2005/8/layout/chevron1"/>
    <dgm:cxn modelId="{44828A59-1A96-4EB3-8BF6-50CA7035C5F2}" type="presParOf" srcId="{D0C3C9BD-E5AC-48FB-91AF-0930BA50048A}" destId="{19E09639-F6DB-44C8-B2F6-9663A0AA064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97BE4-4EF1-41B4-A977-C5E879FA4B63}">
      <dsp:nvSpPr>
        <dsp:cNvPr id="0" name=""/>
        <dsp:cNvSpPr/>
      </dsp:nvSpPr>
      <dsp:spPr>
        <a:xfrm>
          <a:off x="104211" y="0"/>
          <a:ext cx="2977249" cy="890951"/>
        </a:xfrm>
        <a:prstGeom prst="chevron">
          <a:avLst/>
        </a:prstGeom>
        <a:solidFill>
          <a:srgbClr val="00670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Выбор профессии</a:t>
          </a:r>
          <a:endParaRPr lang="en-GB" sz="1800" kern="1200" dirty="0"/>
        </a:p>
      </dsp:txBody>
      <dsp:txXfrm>
        <a:off x="549687" y="0"/>
        <a:ext cx="2086298" cy="890951"/>
      </dsp:txXfrm>
    </dsp:sp>
    <dsp:sp modelId="{D4BC4F41-BA1B-49FE-B2DC-FEF992315A7C}">
      <dsp:nvSpPr>
        <dsp:cNvPr id="0" name=""/>
        <dsp:cNvSpPr/>
      </dsp:nvSpPr>
      <dsp:spPr>
        <a:xfrm>
          <a:off x="2727998" y="0"/>
          <a:ext cx="2977249" cy="890951"/>
        </a:xfrm>
        <a:prstGeom prst="chevron">
          <a:avLst/>
        </a:prstGeom>
        <a:solidFill>
          <a:srgbClr val="00670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Подготовка в вузе или ссузе</a:t>
          </a:r>
          <a:endParaRPr lang="en-GB" sz="1800" kern="1200" dirty="0"/>
        </a:p>
      </dsp:txBody>
      <dsp:txXfrm>
        <a:off x="3173474" y="0"/>
        <a:ext cx="2086298" cy="890951"/>
      </dsp:txXfrm>
    </dsp:sp>
    <dsp:sp modelId="{CA671285-8AC8-4227-9357-F3F3330F36A7}">
      <dsp:nvSpPr>
        <dsp:cNvPr id="0" name=""/>
        <dsp:cNvSpPr/>
      </dsp:nvSpPr>
      <dsp:spPr>
        <a:xfrm>
          <a:off x="5331516" y="0"/>
          <a:ext cx="2977249" cy="890951"/>
        </a:xfrm>
        <a:prstGeom prst="chevron">
          <a:avLst/>
        </a:prstGeom>
        <a:solidFill>
          <a:srgbClr val="00670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Закрепление </a:t>
          </a:r>
          <a:r>
            <a:rPr lang="en-US" sz="1800" b="1" kern="1200" smtClean="0"/>
            <a:t>           </a:t>
          </a:r>
          <a:r>
            <a:rPr lang="ru-RU" sz="1800" b="1" kern="1200" smtClean="0"/>
            <a:t>в </a:t>
          </a:r>
          <a:r>
            <a:rPr lang="ru-RU" sz="1800" b="1" kern="1200" dirty="0" smtClean="0"/>
            <a:t>школе</a:t>
          </a:r>
          <a:endParaRPr lang="en-GB" sz="1800" kern="1200" dirty="0"/>
        </a:p>
      </dsp:txBody>
      <dsp:txXfrm>
        <a:off x="5776992" y="0"/>
        <a:ext cx="2086298" cy="890951"/>
      </dsp:txXfrm>
    </dsp:sp>
    <dsp:sp modelId="{19E09639-F6DB-44C8-B2F6-9663A0AA0645}">
      <dsp:nvSpPr>
        <dsp:cNvPr id="0" name=""/>
        <dsp:cNvSpPr/>
      </dsp:nvSpPr>
      <dsp:spPr>
        <a:xfrm>
          <a:off x="7891516" y="0"/>
          <a:ext cx="2977249" cy="890951"/>
        </a:xfrm>
        <a:prstGeom prst="chevron">
          <a:avLst/>
        </a:prstGeom>
        <a:solidFill>
          <a:srgbClr val="00670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Профессиональное развитие</a:t>
          </a:r>
          <a:endParaRPr lang="en-GB" sz="1800" kern="1200" dirty="0"/>
        </a:p>
      </dsp:txBody>
      <dsp:txXfrm>
        <a:off x="8336992" y="0"/>
        <a:ext cx="2086298" cy="890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41F38-BB77-44AA-AC3B-7B78A09790C7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4E57-6AC9-43DF-AA9D-8A81AA6A7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0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F5C3-C9F5-40F2-8017-BC469BB515E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2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0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4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5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6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8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6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55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12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2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7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4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56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20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6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7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0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E16D-2D56-4456-AC5A-B04D74154EB0}" type="datetimeFigureOut">
              <a:rPr lang="ru-RU" smtClean="0"/>
              <a:t>21.09.2016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E8A8-EE82-4FA4-9C51-E8142D527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3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E16D-2D56-4456-AC5A-B04D74154E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E8A8-EE82-4FA4-9C51-E8142D5273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25400"/>
            <a:ext cx="12207875" cy="696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6969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Кадровые проекты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в сфере </a:t>
            </a:r>
            <a:r>
              <a:rPr lang="ru-RU" b="1" dirty="0"/>
              <a:t>образования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на </a:t>
            </a:r>
            <a:r>
              <a:rPr lang="ru-RU" b="1" dirty="0"/>
              <a:t>2016-2017 учебный </a:t>
            </a:r>
            <a:r>
              <a:rPr lang="ru-RU" b="1" dirty="0" smtClean="0"/>
              <a:t>год</a:t>
            </a:r>
            <a:endParaRPr lang="ru-RU" b="1" dirty="0"/>
          </a:p>
        </p:txBody>
      </p:sp>
      <p:pic>
        <p:nvPicPr>
          <p:cNvPr id="4" name="Picture 2" descr="File:Coat of Arms of Tatarstan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567" y="485019"/>
            <a:ext cx="1042987" cy="108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40200" y="5541434"/>
            <a:ext cx="4845050" cy="9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endParaRPr lang="ru-RU" sz="1900" b="1" i="1">
              <a:solidFill>
                <a:srgbClr val="1F497D"/>
              </a:solidFill>
              <a:latin typeface="Calibri" pitchFamily="34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ru-RU" sz="1900" b="1" i="1">
              <a:solidFill>
                <a:srgbClr val="1F497D"/>
              </a:solidFill>
              <a:latin typeface="Calibri" pitchFamily="34" charset="0"/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ru-RU" sz="1900" b="1" i="1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148943" y="4620683"/>
            <a:ext cx="6411233" cy="9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Шаяхметова Р.И</a:t>
            </a:r>
            <a:r>
              <a:rPr lang="ru-RU" sz="2400" b="1" dirty="0">
                <a:latin typeface="Georgia" pitchFamily="18" charset="0"/>
                <a:cs typeface="Times New Roman" panose="02020603050405020304" pitchFamily="18" charset="0"/>
              </a:rPr>
              <a:t>., </a:t>
            </a:r>
            <a:endParaRPr lang="ru-RU" sz="2400" b="1" dirty="0">
              <a:latin typeface="Georgia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Georgia" pitchFamily="18" charset="0"/>
                <a:cs typeface="Times New Roman" panose="02020603050405020304" pitchFamily="18" charset="0"/>
              </a:rPr>
              <a:t>начальник отдела развития ДПО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Georgia" pitchFamily="18" charset="0"/>
                <a:cs typeface="Times New Roman" panose="02020603050405020304" pitchFamily="18" charset="0"/>
              </a:rPr>
              <a:t>МОиН 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РТ</a:t>
            </a:r>
            <a:endParaRPr lang="ru-RU" sz="24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9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9938"/>
          </a:xfrm>
        </p:spPr>
        <p:txBody>
          <a:bodyPr/>
          <a:lstStyle/>
          <a:p>
            <a:r>
              <a:rPr lang="ru-RU" b="1" dirty="0" smtClean="0"/>
              <a:t>Аттестация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2016 год </a:t>
            </a:r>
          </a:p>
          <a:p>
            <a:r>
              <a:rPr lang="ru-RU" dirty="0" smtClean="0"/>
              <a:t>предварительно7588 чел</a:t>
            </a:r>
            <a:r>
              <a:rPr lang="ru-RU" dirty="0"/>
              <a:t>.: среди них 415 руководящих </a:t>
            </a:r>
            <a:r>
              <a:rPr lang="ru-RU" dirty="0" smtClean="0"/>
              <a:t>работников, 1569 </a:t>
            </a:r>
            <a:r>
              <a:rPr lang="ru-RU" dirty="0" smtClean="0"/>
              <a:t>на высшую, 279 досрочно</a:t>
            </a:r>
          </a:p>
          <a:p>
            <a:r>
              <a:rPr lang="ru-RU" dirty="0" smtClean="0"/>
              <a:t> </a:t>
            </a:r>
            <a:r>
              <a:rPr lang="ru-RU" sz="2800" dirty="0" smtClean="0"/>
              <a:t>Октябрь – прием, анализ заявлений и тестирование</a:t>
            </a:r>
          </a:p>
          <a:p>
            <a:pPr lvl="1"/>
            <a:r>
              <a:rPr lang="ru-RU" sz="2800" dirty="0" smtClean="0"/>
              <a:t>Ноябрь – экспертиза</a:t>
            </a:r>
          </a:p>
          <a:p>
            <a:pPr lvl="1"/>
            <a:r>
              <a:rPr lang="ru-RU" sz="2800" dirty="0" smtClean="0"/>
              <a:t>Декабрь – 12-16 декабря (первая категория); 19-23 декабря (высшая категория)</a:t>
            </a:r>
            <a:endParaRPr lang="en-US" sz="2800" dirty="0"/>
          </a:p>
          <a:p>
            <a:r>
              <a:rPr lang="en-US" sz="3200" b="1" dirty="0" smtClean="0"/>
              <a:t>2017 </a:t>
            </a:r>
            <a:r>
              <a:rPr lang="ru-RU" sz="3200" b="1" dirty="0" smtClean="0"/>
              <a:t>год</a:t>
            </a:r>
          </a:p>
          <a:p>
            <a:pPr lvl="1"/>
            <a:r>
              <a:rPr lang="ru-RU" sz="2800" dirty="0" smtClean="0"/>
              <a:t>Январь – прием</a:t>
            </a:r>
            <a:r>
              <a:rPr lang="ru-RU" sz="2800" dirty="0"/>
              <a:t>, анализ заявлений и </a:t>
            </a:r>
            <a:r>
              <a:rPr lang="ru-RU" sz="2800" dirty="0" smtClean="0"/>
              <a:t>тестирование</a:t>
            </a:r>
            <a:endParaRPr lang="ru-RU" sz="2800" dirty="0"/>
          </a:p>
          <a:p>
            <a:pPr lvl="1"/>
            <a:r>
              <a:rPr lang="ru-RU" sz="2800" dirty="0" smtClean="0"/>
              <a:t>Февраль – экспертиза</a:t>
            </a:r>
          </a:p>
          <a:p>
            <a:pPr lvl="1"/>
            <a:r>
              <a:rPr lang="ru-RU" sz="2800" dirty="0" smtClean="0"/>
              <a:t>Март – 13-17 марта (первая категория); 20-24 марта (высшая категория)</a:t>
            </a:r>
          </a:p>
          <a:p>
            <a:pPr lvl="1"/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79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 smtClean="0"/>
              <a:t>Аттестация  2017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Изменение </a:t>
            </a:r>
            <a:r>
              <a:rPr lang="ru-RU" sz="3600" dirty="0"/>
              <a:t>тестовых заданий. За </a:t>
            </a:r>
            <a:r>
              <a:rPr lang="ru-RU" sz="3600" b="1" dirty="0"/>
              <a:t>70 </a:t>
            </a:r>
            <a:r>
              <a:rPr lang="ru-RU" sz="3600" b="1" dirty="0" smtClean="0"/>
              <a:t>минут </a:t>
            </a:r>
            <a:r>
              <a:rPr lang="ru-RU" sz="3600" dirty="0" smtClean="0"/>
              <a:t>аттестуемый </a:t>
            </a:r>
            <a:r>
              <a:rPr lang="ru-RU" sz="3600" dirty="0"/>
              <a:t>должен ответить на </a:t>
            </a:r>
            <a:r>
              <a:rPr lang="ru-RU" sz="3600" b="1" dirty="0"/>
              <a:t>50 </a:t>
            </a:r>
            <a:r>
              <a:rPr lang="ru-RU" sz="3600" b="1" dirty="0" smtClean="0"/>
              <a:t>вопросов</a:t>
            </a:r>
            <a:r>
              <a:rPr lang="ru-RU" sz="3600" dirty="0" smtClean="0"/>
              <a:t>:</a:t>
            </a:r>
          </a:p>
          <a:p>
            <a:pPr lvl="1"/>
            <a:r>
              <a:rPr lang="ru-RU" sz="3200" b="1" dirty="0" smtClean="0"/>
              <a:t>20</a:t>
            </a:r>
            <a:r>
              <a:rPr lang="ru-RU" sz="3200" dirty="0" smtClean="0"/>
              <a:t> (100 в базе) – </a:t>
            </a:r>
            <a:r>
              <a:rPr lang="ru-RU" sz="3200" dirty="0"/>
              <a:t>на проверку знаний из предметной </a:t>
            </a:r>
            <a:r>
              <a:rPr lang="ru-RU" sz="3200" dirty="0" smtClean="0"/>
              <a:t>области</a:t>
            </a:r>
          </a:p>
          <a:p>
            <a:pPr lvl="1"/>
            <a:r>
              <a:rPr lang="ru-RU" sz="3200" b="1" dirty="0" smtClean="0"/>
              <a:t>10</a:t>
            </a:r>
            <a:r>
              <a:rPr lang="ru-RU" sz="3200" dirty="0" smtClean="0"/>
              <a:t> (30) – </a:t>
            </a:r>
            <a:r>
              <a:rPr lang="ru-RU" sz="3200" dirty="0"/>
              <a:t>на проверку знаний по методике, педагогике, психологии, нормативным </a:t>
            </a:r>
            <a:r>
              <a:rPr lang="ru-RU" sz="3200" dirty="0" smtClean="0"/>
              <a:t>документам</a:t>
            </a:r>
          </a:p>
          <a:p>
            <a:pPr lvl="1"/>
            <a:r>
              <a:rPr lang="ru-RU" sz="3200" b="1" dirty="0" smtClean="0"/>
              <a:t>20</a:t>
            </a:r>
            <a:r>
              <a:rPr lang="ru-RU" sz="3200" dirty="0" smtClean="0"/>
              <a:t> (100) – </a:t>
            </a:r>
            <a:r>
              <a:rPr lang="ru-RU" sz="3200" dirty="0"/>
              <a:t>кейс-задачи по педагогическим ситуациям, составленные для проверки умений и </a:t>
            </a:r>
            <a:r>
              <a:rPr lang="ru-RU" sz="3200" dirty="0" smtClean="0"/>
              <a:t>навыков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62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12</a:t>
            </a:fld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5360" y="138112"/>
            <a:ext cx="11617291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tt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110" y="0"/>
            <a:ext cx="1367577" cy="6858000"/>
          </a:xfrm>
          <a:prstGeom prst="rect">
            <a:avLst/>
          </a:prstGeom>
        </p:spPr>
      </p:pic>
      <p:pic>
        <p:nvPicPr>
          <p:cNvPr id="13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66" y="142852"/>
            <a:ext cx="681391" cy="5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-38257" y="6429396"/>
            <a:ext cx="12230300" cy="45475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8041" y="71414"/>
            <a:ext cx="9889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kern="0" dirty="0" smtClean="0">
                <a:solidFill>
                  <a:srgbClr val="002060"/>
                </a:solidFill>
              </a:rPr>
              <a:t>Задачи по аттестации руководящих </a:t>
            </a:r>
            <a:r>
              <a:rPr lang="ru-RU" altLang="ru-RU" sz="3200" b="1" i="1" kern="0" dirty="0">
                <a:solidFill>
                  <a:srgbClr val="002060"/>
                </a:solidFill>
              </a:rPr>
              <a:t>работников </a:t>
            </a:r>
            <a:endParaRPr lang="ru-RU" altLang="ru-RU" sz="3200" b="1" i="1" kern="0" dirty="0" smtClean="0">
              <a:solidFill>
                <a:srgbClr val="002060"/>
              </a:solidFill>
            </a:endParaRPr>
          </a:p>
          <a:p>
            <a:pPr algn="ctr"/>
            <a:r>
              <a:rPr lang="ru-RU" altLang="ru-RU" sz="3200" b="1" i="1" kern="0" dirty="0" smtClean="0">
                <a:solidFill>
                  <a:srgbClr val="002060"/>
                </a:solidFill>
              </a:rPr>
              <a:t>на  </a:t>
            </a:r>
            <a:r>
              <a:rPr lang="ru-RU" altLang="ru-RU" sz="3200" b="1" i="1" u="sng" kern="0" dirty="0" smtClean="0">
                <a:solidFill>
                  <a:srgbClr val="002060"/>
                </a:solidFill>
              </a:rPr>
              <a:t>соответствие квалификационным требованиям </a:t>
            </a:r>
            <a:r>
              <a:rPr lang="ru-RU" altLang="ru-RU" sz="3200" b="1" i="1" kern="0" dirty="0">
                <a:solidFill>
                  <a:srgbClr val="002060"/>
                </a:solidFill>
              </a:rPr>
              <a:t>в </a:t>
            </a:r>
            <a:r>
              <a:rPr lang="ru-RU" altLang="ru-RU" sz="3200" b="1" i="1" kern="0" dirty="0" smtClean="0">
                <a:solidFill>
                  <a:srgbClr val="002060"/>
                </a:solidFill>
              </a:rPr>
              <a:t>2016/2017 уч. г</a:t>
            </a:r>
            <a:r>
              <a:rPr lang="ru-RU" altLang="ru-RU" sz="3200" b="1" i="1" kern="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F5FD19F0-4726-4784-BBD7-2F602B4A98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6206" y="2977632"/>
            <a:ext cx="103961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i="1" dirty="0" smtClean="0">
                <a:solidFill>
                  <a:srgbClr val="002060"/>
                </a:solidFill>
              </a:rPr>
              <a:t>Привести в соответствие порядок </a:t>
            </a:r>
            <a:r>
              <a:rPr lang="ru-RU" altLang="ru-RU" sz="3600" b="1" i="1" dirty="0">
                <a:solidFill>
                  <a:srgbClr val="002060"/>
                </a:solidFill>
              </a:rPr>
              <a:t>аттестации </a:t>
            </a:r>
            <a:r>
              <a:rPr lang="ru-RU" altLang="ru-RU" sz="3600" b="1" i="1" dirty="0" smtClean="0">
                <a:solidFill>
                  <a:srgbClr val="002060"/>
                </a:solidFill>
              </a:rPr>
              <a:t>руководителей</a:t>
            </a:r>
          </a:p>
          <a:p>
            <a:pPr algn="just"/>
            <a:r>
              <a:rPr lang="ru-RU" altLang="ru-RU" sz="3600" b="1" i="1" dirty="0" smtClean="0">
                <a:solidFill>
                  <a:srgbClr val="002060"/>
                </a:solidFill>
              </a:rPr>
              <a:t>  (утвердить </a:t>
            </a:r>
            <a:r>
              <a:rPr lang="ru-RU" altLang="ru-RU" sz="3600" b="1" i="1" dirty="0">
                <a:solidFill>
                  <a:srgbClr val="002060"/>
                </a:solidFill>
              </a:rPr>
              <a:t>постановлением Исполнительного комитета муниципального </a:t>
            </a:r>
            <a:r>
              <a:rPr lang="ru-RU" altLang="ru-RU" sz="3600" b="1" i="1" dirty="0" smtClean="0">
                <a:solidFill>
                  <a:srgbClr val="002060"/>
                </a:solidFill>
              </a:rPr>
              <a:t>района) </a:t>
            </a:r>
            <a:endParaRPr lang="ru-RU" altLang="ru-RU" sz="3600" b="1" i="1" dirty="0">
              <a:solidFill>
                <a:srgbClr val="002060"/>
              </a:solidFill>
            </a:endParaRPr>
          </a:p>
          <a:p>
            <a:pPr algn="just"/>
            <a:r>
              <a:rPr lang="ru-RU" altLang="ru-RU" sz="3600" b="1" i="1" dirty="0" smtClean="0">
                <a:solidFill>
                  <a:srgbClr val="002060"/>
                </a:solidFill>
              </a:rPr>
              <a:t>Своевременно и периодически аттестовать руководителей</a:t>
            </a:r>
            <a:endParaRPr lang="ru-RU" alt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 smtClean="0"/>
              <a:t>Повышение квалификации</a:t>
            </a:r>
            <a:br>
              <a:rPr lang="ru-RU" b="1" dirty="0" smtClean="0"/>
            </a:br>
            <a:r>
              <a:rPr lang="ru-RU" sz="2800" b="1" dirty="0" smtClean="0"/>
              <a:t>(продолжение в  2016г.)</a:t>
            </a:r>
            <a:endParaRPr lang="ru-R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r>
              <a:rPr lang="ru-RU" dirty="0" smtClean="0"/>
              <a:t>Сентябрь-декабрь – повышение квалификации на базе 13 организаций</a:t>
            </a:r>
          </a:p>
          <a:p>
            <a:r>
              <a:rPr lang="ru-RU" dirty="0" smtClean="0"/>
              <a:t>Совершенствовать оценочные материалы, дифференцированно подходить к итоговой аттестации, практиковать участие начальников  РОО или их заместителей в комиссиях по итоговой </a:t>
            </a:r>
            <a:r>
              <a:rPr lang="ru-RU" dirty="0"/>
              <a:t>аттестации ПК </a:t>
            </a:r>
          </a:p>
          <a:p>
            <a:r>
              <a:rPr lang="ru-RU" dirty="0"/>
              <a:t>Доработка модуля «повышение квалификации» в ИС</a:t>
            </a:r>
          </a:p>
          <a:p>
            <a:r>
              <a:rPr lang="ru-RU" dirty="0"/>
              <a:t>Внедрение системы независимой оценки качества освоения программ ПК в информационной системе «Электронное образование РТ»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24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 smtClean="0"/>
              <a:t>Повышение квалификации</a:t>
            </a:r>
            <a:br>
              <a:rPr lang="ru-RU" b="1" dirty="0" smtClean="0"/>
            </a:br>
            <a:r>
              <a:rPr lang="ru-RU" sz="2800" b="1" dirty="0" smtClean="0"/>
              <a:t>(подготовка к 2017г.)</a:t>
            </a:r>
            <a:endParaRPr lang="ru-R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5-15 сентября – сбор дефицитов от учителей</a:t>
            </a:r>
          </a:p>
          <a:p>
            <a:r>
              <a:rPr lang="ru-RU" dirty="0" smtClean="0"/>
              <a:t>До 10 сентября – сбор заявок от организаций (20 организаций)</a:t>
            </a:r>
          </a:p>
          <a:p>
            <a:r>
              <a:rPr lang="ru-RU" b="1" dirty="0" smtClean="0"/>
              <a:t>20-23 сентября – выезды и отбор организаций</a:t>
            </a:r>
          </a:p>
          <a:p>
            <a:r>
              <a:rPr lang="ru-RU" dirty="0" smtClean="0"/>
              <a:t>До 30 сентября- определение перечня приоритетных направлений ПК в 2017 г.</a:t>
            </a:r>
          </a:p>
          <a:p>
            <a:r>
              <a:rPr lang="ru-RU" dirty="0" smtClean="0"/>
              <a:t>Октябрь – разработка программ ПК организациями</a:t>
            </a:r>
          </a:p>
          <a:p>
            <a:r>
              <a:rPr lang="ru-RU" b="1" dirty="0" smtClean="0"/>
              <a:t>1-12 ноября - отбор программ (работа Экспертного совета)</a:t>
            </a:r>
          </a:p>
          <a:p>
            <a:r>
              <a:rPr lang="ru-RU" dirty="0" smtClean="0"/>
              <a:t>20-30 ноября – выбор программ учителями</a:t>
            </a:r>
          </a:p>
          <a:p>
            <a:r>
              <a:rPr lang="ru-RU" dirty="0" smtClean="0"/>
              <a:t>Декабрь – анализ и корректировки, определение стажировочных площадок для ПК</a:t>
            </a:r>
          </a:p>
          <a:p>
            <a:r>
              <a:rPr lang="ru-RU" dirty="0" smtClean="0"/>
              <a:t>Январь – подведение итогов, встречи в организациях – поставщиках услуг</a:t>
            </a:r>
            <a:r>
              <a:rPr lang="ru-RU" dirty="0"/>
              <a:t>, начало нового периода </a:t>
            </a:r>
            <a:r>
              <a:rPr lang="ru-RU" dirty="0" smtClean="0"/>
              <a:t>ПК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67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914" y="153459"/>
            <a:ext cx="10103152" cy="947208"/>
          </a:xfrm>
        </p:spPr>
        <p:txBody>
          <a:bodyPr>
            <a:normAutofit/>
          </a:bodyPr>
          <a:lstStyle/>
          <a:p>
            <a:r>
              <a:rPr lang="ru-RU" b="1" dirty="0"/>
              <a:t>Базовые школы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77135"/>
              </p:ext>
            </p:extLst>
          </p:nvPr>
        </p:nvGraphicFramePr>
        <p:xfrm>
          <a:off x="901288" y="1312334"/>
          <a:ext cx="10791177" cy="49288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99020"/>
                <a:gridCol w="1190751"/>
                <a:gridCol w="1314787"/>
                <a:gridCol w="2703996"/>
                <a:gridCol w="1397477"/>
                <a:gridCol w="2985146"/>
              </a:tblGrid>
              <a:tr h="13041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Количество базовых школ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Директора базовых школ, находящиеся по результатам оценки в "красной зоне"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Зам.директора базовых школ, находящиеся по результатам оценки в "красной зоне"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1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2015/2016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2016/2017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количество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принятые меры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количество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принятые меры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81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550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500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166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23-замена</a:t>
                      </a:r>
                      <a:r>
                        <a:rPr lang="ru-RU" sz="2000" u="none" strike="noStrike" dirty="0" smtClean="0">
                          <a:effectLst/>
                        </a:rPr>
                        <a:t>, </a:t>
                      </a:r>
                      <a:r>
                        <a:rPr lang="ru-RU" sz="2000" b="1" u="none" strike="noStrike" dirty="0" smtClean="0">
                          <a:effectLst/>
                        </a:rPr>
                        <a:t>89-обучение</a:t>
                      </a:r>
                      <a:r>
                        <a:rPr lang="ru-RU" sz="2000" u="none" strike="noStrike" dirty="0" smtClean="0">
                          <a:effectLst/>
                        </a:rPr>
                        <a:t>, 52-исключены из списка базовых школ, 1-декретный отпуск, 1-договор на 1 год (пенсия)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356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16-замена, 263-обучение</a:t>
                      </a:r>
                      <a:r>
                        <a:rPr lang="ru-RU" sz="2000" u="none" strike="noStrike" dirty="0" smtClean="0">
                          <a:effectLst/>
                        </a:rPr>
                        <a:t>, 76-исключены из списка базовых школ, 1-договор на 1 год (пенсия)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47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23477"/>
            <a:ext cx="10273889" cy="1325563"/>
          </a:xfrm>
        </p:spPr>
        <p:txBody>
          <a:bodyPr/>
          <a:lstStyle/>
          <a:p>
            <a:r>
              <a:rPr lang="ru-RU" b="1" dirty="0" smtClean="0"/>
              <a:t>Повышение квалификации </a:t>
            </a:r>
            <a:br>
              <a:rPr lang="ru-RU" b="1" dirty="0" smtClean="0"/>
            </a:br>
            <a:r>
              <a:rPr lang="ru-RU" b="1" dirty="0" smtClean="0"/>
              <a:t>целевых групп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289" y="1831219"/>
            <a:ext cx="10515600" cy="3851124"/>
          </a:xfrm>
        </p:spPr>
        <p:txBody>
          <a:bodyPr/>
          <a:lstStyle/>
          <a:p>
            <a:r>
              <a:rPr lang="ru-RU" dirty="0"/>
              <a:t>Программа для заместителей директоров </a:t>
            </a:r>
            <a:r>
              <a:rPr lang="ru-RU" dirty="0" smtClean="0"/>
              <a:t>базовых школ по </a:t>
            </a:r>
            <a:r>
              <a:rPr lang="ru-RU" dirty="0"/>
              <a:t>учебной работе (2016-2017гг.)</a:t>
            </a:r>
          </a:p>
          <a:p>
            <a:r>
              <a:rPr lang="ru-RU" dirty="0"/>
              <a:t>Обучение вновь назначенных </a:t>
            </a:r>
            <a:r>
              <a:rPr lang="ru-RU" dirty="0" smtClean="0"/>
              <a:t>директоров школ</a:t>
            </a:r>
            <a:endParaRPr lang="ru-RU" dirty="0"/>
          </a:p>
          <a:p>
            <a:r>
              <a:rPr lang="ru-RU" dirty="0"/>
              <a:t>Реализация программы стажировок для директоров базовых </a:t>
            </a:r>
            <a:r>
              <a:rPr lang="ru-RU" dirty="0" smtClean="0"/>
              <a:t>школ (ноябрь 2016г.-апрель 2017г.)</a:t>
            </a:r>
            <a:endParaRPr lang="ru-RU" dirty="0"/>
          </a:p>
          <a:p>
            <a:r>
              <a:rPr lang="ru-RU" dirty="0"/>
              <a:t>Программа для методистов (2017г.)</a:t>
            </a:r>
          </a:p>
          <a:p>
            <a:r>
              <a:rPr lang="ru-RU" dirty="0" smtClean="0"/>
              <a:t>Начальники </a:t>
            </a:r>
            <a:r>
              <a:rPr lang="ru-RU" dirty="0" smtClean="0"/>
              <a:t>управлений (отделов) образования (ноябрь </a:t>
            </a:r>
            <a:r>
              <a:rPr lang="ru-RU" dirty="0" smtClean="0"/>
              <a:t>2016г.–апрель 2017г.)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76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25" y="1089719"/>
            <a:ext cx="2624677" cy="4914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Стратегия кадрового развития системы образования РТ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2000"/>
            <a:ext cx="7957008" cy="4144963"/>
          </a:xfrm>
        </p:spPr>
        <p:txBody>
          <a:bodyPr/>
          <a:lstStyle/>
          <a:p>
            <a:r>
              <a:rPr lang="ru-RU" b="1" dirty="0" smtClean="0"/>
              <a:t>Ноябрь-декабрь 2016 года </a:t>
            </a:r>
            <a:r>
              <a:rPr lang="ru-RU" dirty="0" smtClean="0"/>
              <a:t>– подготовка документа, обобщающего подходы к кадровому развитию, стимулированию профессионального роста педагогов и руководителей в сфере образования</a:t>
            </a:r>
          </a:p>
          <a:p>
            <a:r>
              <a:rPr lang="ru-RU" dirty="0" smtClean="0"/>
              <a:t>Документ необходим для выстраивания единой логики реализации мероприятий в сфере кадровой политики, обеспечения их взаимоувязки и постоянной обратной связи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68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89" y="0"/>
            <a:ext cx="11399862" cy="1421375"/>
          </a:xfrm>
        </p:spPr>
        <p:txBody>
          <a:bodyPr>
            <a:noAutofit/>
          </a:bodyPr>
          <a:lstStyle/>
          <a:p>
            <a:r>
              <a:rPr lang="ru-RU" sz="3200" b="1" dirty="0"/>
              <a:t>Система отбора, подготовки и профессионального развития учителей для школ Республики Татарстан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8455" y="1733198"/>
            <a:ext cx="4143632" cy="892552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5B9BD5">
                    <a:lumMod val="50000"/>
                  </a:srgbClr>
                </a:solidFill>
              </a:rPr>
              <a:t>Привлечение лучших выпускников школ</a:t>
            </a:r>
            <a:endParaRPr lang="ru-RU" sz="2600" b="1" dirty="0">
              <a:solidFill>
                <a:srgbClr val="5B9BD5">
                  <a:lumMod val="50000"/>
                </a:srgbClr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71017731"/>
              </p:ext>
            </p:extLst>
          </p:nvPr>
        </p:nvGraphicFramePr>
        <p:xfrm>
          <a:off x="931333" y="2942064"/>
          <a:ext cx="10931152" cy="89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08542" y="4105045"/>
            <a:ext cx="3792258" cy="892552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5B9BD5">
                    <a:lumMod val="50000"/>
                  </a:srgbClr>
                </a:solidFill>
              </a:rPr>
              <a:t>Обеспечение качества подготовки</a:t>
            </a:r>
            <a:endParaRPr lang="ru-RU" sz="26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0372" y="4105045"/>
            <a:ext cx="4407244" cy="892552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5B9BD5">
                    <a:lumMod val="50000"/>
                  </a:srgbClr>
                </a:solidFill>
              </a:rPr>
              <a:t>Стимулирование профессионального роста</a:t>
            </a:r>
            <a:endParaRPr lang="ru-RU" sz="26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359" y="1797263"/>
            <a:ext cx="4399004" cy="892552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5B9BD5">
                    <a:lumMod val="50000"/>
                  </a:srgbClr>
                </a:solidFill>
              </a:rPr>
              <a:t>Поддержка </a:t>
            </a:r>
            <a:endParaRPr lang="en-US" sz="2600" b="1" dirty="0" smtClean="0">
              <a:solidFill>
                <a:srgbClr val="5B9BD5">
                  <a:lumMod val="50000"/>
                </a:srgbClr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5B9BD5">
                    <a:lumMod val="50000"/>
                  </a:srgbClr>
                </a:solidFill>
              </a:rPr>
              <a:t>молодых педагогов</a:t>
            </a:r>
            <a:endParaRPr lang="ru-RU" sz="26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171" y="5325533"/>
            <a:ext cx="957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Принципы:</a:t>
            </a:r>
          </a:p>
          <a:p>
            <a:pPr marL="342900" indent="-342900">
              <a:buAutoNum type="arabicPeriod"/>
            </a:pPr>
            <a:r>
              <a:rPr lang="ru-RU" dirty="0" smtClean="0"/>
              <a:t>Системность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Обратная связь</a:t>
            </a:r>
          </a:p>
          <a:p>
            <a:pPr marL="342900" indent="-342900">
              <a:buAutoNum type="arabicPeriod"/>
            </a:pPr>
            <a:r>
              <a:rPr lang="ru-RU" dirty="0" smtClean="0"/>
              <a:t>Оказание поддержки слабым школам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61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22" y="123568"/>
            <a:ext cx="10515600" cy="947351"/>
          </a:xfrm>
        </p:spPr>
        <p:txBody>
          <a:bodyPr/>
          <a:lstStyle/>
          <a:p>
            <a:r>
              <a:rPr lang="ru-RU" b="1" dirty="0" smtClean="0"/>
              <a:t>Целевики – текущий набор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288" y="1175657"/>
            <a:ext cx="11029455" cy="524161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Количество принятых целевиков на 16.09.2016 – </a:t>
            </a:r>
            <a:r>
              <a:rPr lang="ru-RU" b="1" dirty="0" smtClean="0"/>
              <a:t>94 человека                    </a:t>
            </a:r>
            <a:r>
              <a:rPr lang="ru-RU" i="1" dirty="0" smtClean="0">
                <a:solidFill>
                  <a:srgbClr val="C00000"/>
                </a:solidFill>
              </a:rPr>
              <a:t>(</a:t>
            </a:r>
            <a:r>
              <a:rPr lang="ru-RU" sz="2200" i="1" dirty="0" smtClean="0">
                <a:solidFill>
                  <a:srgbClr val="920000"/>
                </a:solidFill>
              </a:rPr>
              <a:t>Не </a:t>
            </a:r>
            <a:r>
              <a:rPr lang="ru-RU" sz="2200" i="1" dirty="0" smtClean="0">
                <a:solidFill>
                  <a:srgbClr val="920000"/>
                </a:solidFill>
              </a:rPr>
              <a:t>поступили: Алькеевский, Аксубаевский, Верхнеуслонский, </a:t>
            </a:r>
            <a:r>
              <a:rPr lang="ru-RU" sz="2200" i="1" dirty="0" err="1" smtClean="0">
                <a:solidFill>
                  <a:srgbClr val="920000"/>
                </a:solidFill>
              </a:rPr>
              <a:t>Елабужский</a:t>
            </a:r>
            <a:r>
              <a:rPr lang="ru-RU" sz="2200" i="1" dirty="0" smtClean="0">
                <a:solidFill>
                  <a:srgbClr val="920000"/>
                </a:solidFill>
              </a:rPr>
              <a:t>, </a:t>
            </a:r>
            <a:r>
              <a:rPr lang="ru-RU" sz="2200" i="1" dirty="0" err="1" smtClean="0">
                <a:solidFill>
                  <a:srgbClr val="920000"/>
                </a:solidFill>
              </a:rPr>
              <a:t>Лаишевский</a:t>
            </a:r>
            <a:r>
              <a:rPr lang="ru-RU" sz="2200" i="1" dirty="0" smtClean="0">
                <a:solidFill>
                  <a:srgbClr val="920000"/>
                </a:solidFill>
              </a:rPr>
              <a:t>,   Камско-</a:t>
            </a:r>
            <a:r>
              <a:rPr lang="ru-RU" sz="2200" i="1" dirty="0" err="1" smtClean="0">
                <a:solidFill>
                  <a:srgbClr val="920000"/>
                </a:solidFill>
              </a:rPr>
              <a:t>Устьинский</a:t>
            </a:r>
            <a:r>
              <a:rPr lang="ru-RU" sz="2200" i="1" dirty="0" smtClean="0">
                <a:solidFill>
                  <a:srgbClr val="920000"/>
                </a:solidFill>
              </a:rPr>
              <a:t>, Мамадышский, Мензелинский, </a:t>
            </a:r>
            <a:r>
              <a:rPr lang="ru-RU" sz="2200" i="1" dirty="0" err="1" smtClean="0">
                <a:solidFill>
                  <a:srgbClr val="920000"/>
                </a:solidFill>
              </a:rPr>
              <a:t>Тетюшский</a:t>
            </a:r>
            <a:r>
              <a:rPr lang="ru-RU" sz="2200" i="1" dirty="0" smtClean="0">
                <a:solidFill>
                  <a:srgbClr val="920000"/>
                </a:solidFill>
              </a:rPr>
              <a:t>)</a:t>
            </a:r>
          </a:p>
          <a:p>
            <a:r>
              <a:rPr lang="ru-RU" b="1" dirty="0" smtClean="0"/>
              <a:t>С 26 сентября </a:t>
            </a:r>
            <a:r>
              <a:rPr lang="ru-RU" dirty="0" smtClean="0"/>
              <a:t>– собеседования в вузах для доп. набора:</a:t>
            </a:r>
          </a:p>
          <a:p>
            <a:pPr lvl="1"/>
            <a:r>
              <a:rPr lang="ru-RU" dirty="0" smtClean="0"/>
              <a:t>не менее 56 целевиков по предметам математика, информатика, физика, химия, биология, начальные классы</a:t>
            </a:r>
          </a:p>
          <a:p>
            <a:pPr lvl="1"/>
            <a:r>
              <a:rPr lang="ru-RU" dirty="0" smtClean="0"/>
              <a:t>не менее 50 целевиков 3-4 курса </a:t>
            </a:r>
            <a:r>
              <a:rPr lang="ru-RU" dirty="0"/>
              <a:t>по предметам математика, информатика, физика, химия, биология, начальные </a:t>
            </a:r>
            <a:r>
              <a:rPr lang="ru-RU" dirty="0" smtClean="0"/>
              <a:t>классы для обучения по программам адаптированным под преподавание предметов на татарском языке</a:t>
            </a:r>
          </a:p>
          <a:p>
            <a:r>
              <a:rPr lang="ru-RU" b="1" dirty="0" smtClean="0"/>
              <a:t>Январь (далее – июнь) 2017 года </a:t>
            </a:r>
            <a:r>
              <a:rPr lang="ru-RU" dirty="0" smtClean="0"/>
              <a:t>– 2 смены для целевиков в лагере «Дуслык»</a:t>
            </a:r>
          </a:p>
          <a:p>
            <a:pPr lvl="1"/>
            <a:r>
              <a:rPr lang="ru-RU" dirty="0" smtClean="0"/>
              <a:t>1 смена ориентировочно 23-26 января для русскоязычных целевиков – погружение в профессию учителя</a:t>
            </a:r>
          </a:p>
          <a:p>
            <a:pPr lvl="1"/>
            <a:r>
              <a:rPr lang="ru-RU" dirty="0" smtClean="0"/>
              <a:t>2 смена 27-30 </a:t>
            </a:r>
            <a:r>
              <a:rPr lang="ru-RU" dirty="0"/>
              <a:t>января для </a:t>
            </a:r>
            <a:r>
              <a:rPr lang="ru-RU" dirty="0" smtClean="0"/>
              <a:t>татароязычных целевиков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07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542" y="123568"/>
            <a:ext cx="10084879" cy="947351"/>
          </a:xfrm>
        </p:spPr>
        <p:txBody>
          <a:bodyPr/>
          <a:lstStyle/>
          <a:p>
            <a:r>
              <a:rPr lang="ru-RU" b="1" dirty="0" smtClean="0"/>
              <a:t>Целевики – новый набор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2" y="1166596"/>
            <a:ext cx="10161079" cy="5250679"/>
          </a:xfrm>
        </p:spPr>
        <p:txBody>
          <a:bodyPr>
            <a:normAutofit/>
          </a:bodyPr>
          <a:lstStyle/>
          <a:p>
            <a:r>
              <a:rPr lang="ru-RU" b="1" dirty="0" smtClean="0"/>
              <a:t>Октябрь 2016 года</a:t>
            </a:r>
            <a:r>
              <a:rPr lang="ru-RU" dirty="0" smtClean="0"/>
              <a:t> – </a:t>
            </a:r>
            <a:r>
              <a:rPr lang="ru-RU" b="1" dirty="0" smtClean="0"/>
              <a:t>определение обновленной потребности в педагогических кадрах на планируемый период</a:t>
            </a:r>
          </a:p>
          <a:p>
            <a:r>
              <a:rPr lang="ru-RU" b="1" dirty="0" smtClean="0"/>
              <a:t>Ноябрь 2016 года</a:t>
            </a:r>
            <a:r>
              <a:rPr lang="ru-RU" dirty="0" smtClean="0"/>
              <a:t> – направление в муниципалитеты обновленных методических рекомендаций по отбору целевиков</a:t>
            </a:r>
          </a:p>
          <a:p>
            <a:r>
              <a:rPr lang="ru-RU" b="1" dirty="0" smtClean="0"/>
              <a:t>Декабрь 2016-январь 2017- </a:t>
            </a:r>
            <a:r>
              <a:rPr lang="ru-RU" dirty="0" smtClean="0"/>
              <a:t>муниципальный этап отбора целевиков</a:t>
            </a:r>
          </a:p>
          <a:p>
            <a:r>
              <a:rPr lang="ru-RU" b="1" dirty="0" smtClean="0"/>
              <a:t>1 февраля 2017 год </a:t>
            </a:r>
            <a:r>
              <a:rPr lang="ru-RU" dirty="0" smtClean="0"/>
              <a:t>– последний день выбора Единого государственного экзамена</a:t>
            </a:r>
          </a:p>
          <a:p>
            <a:r>
              <a:rPr lang="ru-RU" b="1" dirty="0" smtClean="0"/>
              <a:t>Февраль-март 2017 года</a:t>
            </a:r>
            <a:r>
              <a:rPr lang="ru-RU" dirty="0" smtClean="0"/>
              <a:t> – собеседования и отбор целевиков на республиканском уровне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22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515" y="198122"/>
            <a:ext cx="5377543" cy="931811"/>
          </a:xfrm>
        </p:spPr>
        <p:txBody>
          <a:bodyPr/>
          <a:lstStyle/>
          <a:p>
            <a:r>
              <a:rPr lang="ru-RU" b="1" dirty="0" smtClean="0"/>
              <a:t>Сертификация 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5982"/>
            <a:ext cx="10515600" cy="5316580"/>
          </a:xfrm>
        </p:spPr>
        <p:txBody>
          <a:bodyPr>
            <a:normAutofit/>
          </a:bodyPr>
          <a:lstStyle/>
          <a:p>
            <a:r>
              <a:rPr lang="ru-RU" dirty="0" smtClean="0"/>
              <a:t>Обязательная сертификация для всех выпускников предметников-очников</a:t>
            </a:r>
          </a:p>
          <a:p>
            <a:r>
              <a:rPr lang="ru-RU" b="1" dirty="0" smtClean="0"/>
              <a:t>Два этапа:</a:t>
            </a:r>
          </a:p>
          <a:p>
            <a:pPr lvl="1"/>
            <a:r>
              <a:rPr lang="ru-RU" dirty="0" smtClean="0"/>
              <a:t>Заочный этап – съемка и загрузка видеофрагмента урока и рефлексии</a:t>
            </a:r>
          </a:p>
          <a:p>
            <a:pPr lvl="1"/>
            <a:r>
              <a:rPr lang="ru-RU" dirty="0" smtClean="0"/>
              <a:t>Очный этап – тест, решение кейсов, составление плана урока (увеличение количества вариантов</a:t>
            </a:r>
            <a:r>
              <a:rPr lang="en-US" dirty="0" smtClean="0"/>
              <a:t> </a:t>
            </a:r>
            <a:r>
              <a:rPr lang="ru-RU" dirty="0" smtClean="0"/>
              <a:t>и времени, проработка вопроса интеграции в итоговую аттестацию) </a:t>
            </a:r>
          </a:p>
          <a:p>
            <a:r>
              <a:rPr lang="ru-RU" b="1" dirty="0" smtClean="0"/>
              <a:t>Преимущества:</a:t>
            </a:r>
          </a:p>
          <a:p>
            <a:pPr lvl="1"/>
            <a:r>
              <a:rPr lang="ru-RU" dirty="0" smtClean="0"/>
              <a:t>Получение сертификата напрямую обеспечивает получение гранта «Наш новый учитель»</a:t>
            </a:r>
          </a:p>
          <a:p>
            <a:pPr lvl="1"/>
            <a:r>
              <a:rPr lang="ru-RU" dirty="0" smtClean="0"/>
              <a:t>Получение сертификата ведет к сокращению периода заявки на соответствие занимаемой должности </a:t>
            </a:r>
          </a:p>
          <a:p>
            <a:r>
              <a:rPr lang="ru-RU" dirty="0" smtClean="0"/>
              <a:t>Проведение ЕГЭ выпускников текущего года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8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30" y="225081"/>
            <a:ext cx="9804202" cy="132556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Ассессмент</a:t>
            </a:r>
            <a:r>
              <a:rPr lang="ru-RU" b="1" dirty="0" smtClean="0"/>
              <a:t> </a:t>
            </a:r>
            <a:r>
              <a:rPr lang="ru-RU" b="1" dirty="0" smtClean="0"/>
              <a:t>руководителей образовательных организаций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288" y="1751484"/>
            <a:ext cx="10328943" cy="466579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На 16.09.16 </a:t>
            </a:r>
            <a:r>
              <a:rPr lang="ru-RU" dirty="0" err="1" smtClean="0"/>
              <a:t>ассессмент</a:t>
            </a:r>
            <a:r>
              <a:rPr lang="ru-RU" dirty="0" smtClean="0"/>
              <a:t> прошли </a:t>
            </a:r>
            <a:r>
              <a:rPr lang="ru-RU" dirty="0" smtClean="0"/>
              <a:t>731 директор </a:t>
            </a:r>
            <a:r>
              <a:rPr lang="ru-RU" dirty="0" smtClean="0"/>
              <a:t>школы и 550 заместителей директоров базовых школ</a:t>
            </a:r>
          </a:p>
          <a:p>
            <a:r>
              <a:rPr lang="ru-RU" dirty="0" smtClean="0"/>
              <a:t>Задачи:</a:t>
            </a:r>
          </a:p>
          <a:p>
            <a:pPr lvl="1"/>
            <a:r>
              <a:rPr lang="ru-RU" dirty="0" smtClean="0"/>
              <a:t>Точная настройка </a:t>
            </a:r>
            <a:r>
              <a:rPr lang="ru-RU" dirty="0" err="1" smtClean="0"/>
              <a:t>ассессмента</a:t>
            </a:r>
            <a:r>
              <a:rPr lang="ru-RU" dirty="0" smtClean="0"/>
              <a:t> </a:t>
            </a:r>
            <a:r>
              <a:rPr lang="ru-RU" dirty="0" smtClean="0"/>
              <a:t>под профессиональный стандарт директора школы</a:t>
            </a:r>
          </a:p>
          <a:p>
            <a:pPr lvl="1"/>
            <a:r>
              <a:rPr lang="ru-RU" dirty="0" smtClean="0"/>
              <a:t>Создание модели профессионального роста директора школы</a:t>
            </a:r>
          </a:p>
          <a:p>
            <a:pPr lvl="1"/>
            <a:r>
              <a:rPr lang="ru-RU" dirty="0" smtClean="0"/>
              <a:t>Разработка целевых тренингов на развитие конкретных западающих управленческих компетенций </a:t>
            </a:r>
            <a:r>
              <a:rPr lang="ru-RU" dirty="0" smtClean="0"/>
              <a:t>(от16 до 24 часов)</a:t>
            </a:r>
            <a:endParaRPr lang="ru-RU" dirty="0" smtClean="0"/>
          </a:p>
          <a:p>
            <a:pPr lvl="1"/>
            <a:r>
              <a:rPr lang="ru-RU" dirty="0" smtClean="0"/>
              <a:t>Разработка инструментария для оценки работы заведующих ДОО</a:t>
            </a:r>
          </a:p>
          <a:p>
            <a:r>
              <a:rPr lang="ru-RU" b="1" dirty="0" smtClean="0"/>
              <a:t>Осень 2016 года </a:t>
            </a:r>
            <a:r>
              <a:rPr lang="ru-RU" dirty="0" smtClean="0"/>
              <a:t>– тренинг для 139 заместителей директоров по учебной работе в рамках планируемых курсов</a:t>
            </a:r>
          </a:p>
          <a:p>
            <a:r>
              <a:rPr lang="ru-RU" dirty="0" smtClean="0"/>
              <a:t>2017 год – 411 заместителей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17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361"/>
          </a:xfrm>
        </p:spPr>
        <p:txBody>
          <a:bodyPr/>
          <a:lstStyle/>
          <a:p>
            <a:r>
              <a:rPr lang="ru-RU" b="1" dirty="0" smtClean="0"/>
              <a:t>Грантовые проекты – 201</a:t>
            </a:r>
            <a:r>
              <a:rPr lang="en-US" b="1" dirty="0" smtClean="0"/>
              <a:t>6</a:t>
            </a:r>
            <a:r>
              <a:rPr lang="ru-RU" b="1" dirty="0" smtClean="0"/>
              <a:t> год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097"/>
            <a:ext cx="10515600" cy="4718866"/>
          </a:xfrm>
        </p:spPr>
        <p:txBody>
          <a:bodyPr/>
          <a:lstStyle/>
          <a:p>
            <a:r>
              <a:rPr lang="ru-RU" b="1" dirty="0" smtClean="0"/>
              <a:t>Сентябрь-декабрь.</a:t>
            </a:r>
            <a:r>
              <a:rPr lang="ru-RU" dirty="0" smtClean="0"/>
              <a:t> Реализация проектов Мастеров, Наставников и Экспертов</a:t>
            </a:r>
          </a:p>
          <a:p>
            <a:r>
              <a:rPr lang="ru-RU" b="1" dirty="0" smtClean="0"/>
              <a:t>Декабрь.</a:t>
            </a:r>
            <a:r>
              <a:rPr lang="ru-RU" dirty="0" smtClean="0"/>
              <a:t> Проведение муниципальных отборочных этапов для мастеров</a:t>
            </a:r>
          </a:p>
          <a:p>
            <a:r>
              <a:rPr lang="ru-RU" b="1" dirty="0" smtClean="0"/>
              <a:t>Декабрь.</a:t>
            </a:r>
            <a:r>
              <a:rPr lang="ru-RU" dirty="0" smtClean="0"/>
              <a:t> Составление рейтинга успешности работы грантополучателей – формирование предложений по ротации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88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379"/>
            <a:ext cx="10515600" cy="829361"/>
          </a:xfrm>
        </p:spPr>
        <p:txBody>
          <a:bodyPr/>
          <a:lstStyle/>
          <a:p>
            <a:r>
              <a:rPr lang="ru-RU" b="1" dirty="0" smtClean="0"/>
              <a:t>Грантовые проекты – 201</a:t>
            </a:r>
            <a:r>
              <a:rPr lang="en-US" b="1" dirty="0" smtClean="0"/>
              <a:t>7</a:t>
            </a:r>
            <a:r>
              <a:rPr lang="ru-RU" b="1" dirty="0" smtClean="0"/>
              <a:t> год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303"/>
            <a:ext cx="10515600" cy="56511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Январь – итоговое мероприятие по проектам Мастеров, Наставников и Экспертов, подведение итогов, принятие решения по объемам ротации</a:t>
            </a:r>
          </a:p>
          <a:p>
            <a:r>
              <a:rPr lang="ru-RU" dirty="0" smtClean="0"/>
              <a:t>Февраль-март – проведение отборочных мероприятий на вакантные места</a:t>
            </a:r>
            <a:r>
              <a:rPr lang="ru-RU" dirty="0"/>
              <a:t> </a:t>
            </a:r>
            <a:r>
              <a:rPr lang="ru-RU" dirty="0" smtClean="0"/>
              <a:t>и отбор на новый грант</a:t>
            </a:r>
          </a:p>
          <a:p>
            <a:r>
              <a:rPr lang="ru-RU" dirty="0" smtClean="0"/>
              <a:t>Март – обучение, начало проектов</a:t>
            </a:r>
          </a:p>
          <a:p>
            <a:r>
              <a:rPr lang="ru-RU" dirty="0" smtClean="0"/>
              <a:t>Вводимая система грантов:</a:t>
            </a:r>
          </a:p>
          <a:p>
            <a:pPr lvl="1"/>
            <a:r>
              <a:rPr lang="ru-RU" dirty="0" smtClean="0"/>
              <a:t>Наш новый учитель (200 человек), без категории</a:t>
            </a:r>
          </a:p>
          <a:p>
            <a:pPr lvl="1"/>
            <a:r>
              <a:rPr lang="ru-RU" dirty="0" smtClean="0">
                <a:solidFill>
                  <a:srgbClr val="7030A0"/>
                </a:solidFill>
              </a:rPr>
              <a:t>Старший учитель (новый грант – стаж не менее 3-х лет, надбавка 4 000 рублей, реализация проекта профессионального роста), без категории или первая категория</a:t>
            </a:r>
          </a:p>
          <a:p>
            <a:pPr lvl="1"/>
            <a:r>
              <a:rPr lang="ru-RU" dirty="0" smtClean="0"/>
              <a:t>Учитель мастер (600, сокращение до 300-400, ротация не менее 50%), первая категория</a:t>
            </a:r>
          </a:p>
          <a:p>
            <a:pPr lvl="1"/>
            <a:r>
              <a:rPr lang="ru-RU" dirty="0" smtClean="0"/>
              <a:t>Учитель наставник (102, минимальная ротация, увеличение до 200), высшая категория</a:t>
            </a:r>
          </a:p>
          <a:p>
            <a:pPr lvl="1"/>
            <a:r>
              <a:rPr lang="ru-RU" dirty="0" smtClean="0"/>
              <a:t>Учитель эксперт (108, минимальная ротация), высшая категория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751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86" y="76258"/>
            <a:ext cx="10515600" cy="1325563"/>
          </a:xfrm>
        </p:spPr>
        <p:txBody>
          <a:bodyPr/>
          <a:lstStyle/>
          <a:p>
            <a:r>
              <a:rPr lang="ru-RU" b="1" dirty="0" smtClean="0"/>
              <a:t>Наставническая деятельность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914" y="1455511"/>
            <a:ext cx="10515600" cy="4351338"/>
          </a:xfrm>
        </p:spPr>
        <p:txBody>
          <a:bodyPr/>
          <a:lstStyle/>
          <a:p>
            <a:r>
              <a:rPr lang="ru-RU" dirty="0" smtClean="0"/>
              <a:t>Октябрь-декабрь. Формирование документации по организации наставнической деятельности в Республике Татарстан:</a:t>
            </a:r>
          </a:p>
          <a:p>
            <a:pPr lvl="1"/>
            <a:r>
              <a:rPr lang="ru-RU" dirty="0" smtClean="0"/>
              <a:t>Положение о наставничестве</a:t>
            </a:r>
          </a:p>
          <a:p>
            <a:pPr lvl="1"/>
            <a:r>
              <a:rPr lang="ru-RU" dirty="0" smtClean="0"/>
              <a:t>Положение о наставнике</a:t>
            </a:r>
          </a:p>
          <a:p>
            <a:pPr lvl="1"/>
            <a:r>
              <a:rPr lang="ru-RU" dirty="0" smtClean="0"/>
              <a:t>Годовая программа наставничества для молодых педагогов</a:t>
            </a:r>
          </a:p>
          <a:p>
            <a:pPr lvl="1"/>
            <a:r>
              <a:rPr lang="ru-RU" dirty="0" smtClean="0"/>
              <a:t>Формирование программ тренингов для наставников</a:t>
            </a:r>
          </a:p>
          <a:p>
            <a:r>
              <a:rPr lang="ru-RU" dirty="0" smtClean="0"/>
              <a:t>Сентябрь 2017 года – запуск наставничества как республиканского проекта поддержки молодых учителей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58"/>
            <a:ext cx="901288" cy="67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01" y="123477"/>
            <a:ext cx="553421" cy="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747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3591</TotalTime>
  <Words>1105</Words>
  <Application>Microsoft Office PowerPoint</Application>
  <PresentationFormat>Произвольный</PresentationFormat>
  <Paragraphs>137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Кадровые проекты  в сфере образования  на 2016-2017 учебный год</vt:lpstr>
      <vt:lpstr>Система отбора, подготовки и профессионального развития учителей для школ Республики Татарстан</vt:lpstr>
      <vt:lpstr>Целевики – текущий набор</vt:lpstr>
      <vt:lpstr>Целевики – новый набор</vt:lpstr>
      <vt:lpstr>Сертификация </vt:lpstr>
      <vt:lpstr>Ассессмент руководителей образовательных организаций</vt:lpstr>
      <vt:lpstr>Грантовые проекты – 2016 год</vt:lpstr>
      <vt:lpstr>Грантовые проекты – 2017 год</vt:lpstr>
      <vt:lpstr>Наставническая деятельность</vt:lpstr>
      <vt:lpstr>Аттестация</vt:lpstr>
      <vt:lpstr>Аттестация  2017</vt:lpstr>
      <vt:lpstr>Презентация PowerPoint</vt:lpstr>
      <vt:lpstr>Повышение квалификации (продолжение в  2016г.)</vt:lpstr>
      <vt:lpstr>Повышение квалификации (подготовка к 2017г.)</vt:lpstr>
      <vt:lpstr>Базовые школы</vt:lpstr>
      <vt:lpstr>Повышение квалификации  целевых групп</vt:lpstr>
      <vt:lpstr>Стратегия кадрового развития системы образования 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Кадровые проекты в сфере образования</dc:title>
  <dc:creator>Timirkhan Alishev</dc:creator>
  <cp:lastModifiedBy>giniyatov</cp:lastModifiedBy>
  <cp:revision>45</cp:revision>
  <cp:lastPrinted>2016-09-16T12:30:25Z</cp:lastPrinted>
  <dcterms:created xsi:type="dcterms:W3CDTF">2016-09-05T12:43:06Z</dcterms:created>
  <dcterms:modified xsi:type="dcterms:W3CDTF">2016-09-21T14:29:37Z</dcterms:modified>
</cp:coreProperties>
</file>