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  <p:sldMasterId id="2147483818" r:id="rId2"/>
  </p:sldMasterIdLst>
  <p:notesMasterIdLst>
    <p:notesMasterId r:id="rId44"/>
  </p:notesMasterIdLst>
  <p:sldIdLst>
    <p:sldId id="324" r:id="rId3"/>
    <p:sldId id="430" r:id="rId4"/>
    <p:sldId id="307" r:id="rId5"/>
    <p:sldId id="315" r:id="rId6"/>
    <p:sldId id="323" r:id="rId7"/>
    <p:sldId id="321" r:id="rId8"/>
    <p:sldId id="322" r:id="rId9"/>
    <p:sldId id="314" r:id="rId10"/>
    <p:sldId id="394" r:id="rId11"/>
    <p:sldId id="415" r:id="rId12"/>
    <p:sldId id="416" r:id="rId13"/>
    <p:sldId id="434" r:id="rId14"/>
    <p:sldId id="395" r:id="rId15"/>
    <p:sldId id="399" r:id="rId16"/>
    <p:sldId id="400" r:id="rId17"/>
    <p:sldId id="401" r:id="rId18"/>
    <p:sldId id="423" r:id="rId19"/>
    <p:sldId id="425" r:id="rId20"/>
    <p:sldId id="427" r:id="rId21"/>
    <p:sldId id="428" r:id="rId22"/>
    <p:sldId id="429" r:id="rId23"/>
    <p:sldId id="432" r:id="rId24"/>
    <p:sldId id="367" r:id="rId25"/>
    <p:sldId id="365" r:id="rId26"/>
    <p:sldId id="366" r:id="rId27"/>
    <p:sldId id="436" r:id="rId28"/>
    <p:sldId id="411" r:id="rId29"/>
    <p:sldId id="431" r:id="rId30"/>
    <p:sldId id="390" r:id="rId31"/>
    <p:sldId id="437" r:id="rId32"/>
    <p:sldId id="374" r:id="rId33"/>
    <p:sldId id="375" r:id="rId34"/>
    <p:sldId id="376" r:id="rId35"/>
    <p:sldId id="377" r:id="rId36"/>
    <p:sldId id="379" r:id="rId37"/>
    <p:sldId id="382" r:id="rId38"/>
    <p:sldId id="383" r:id="rId39"/>
    <p:sldId id="439" r:id="rId40"/>
    <p:sldId id="440" r:id="rId41"/>
    <p:sldId id="441" r:id="rId42"/>
    <p:sldId id="292" r:id="rId43"/>
  </p:sldIdLst>
  <p:sldSz cx="9144000" cy="6858000" type="screen4x3"/>
  <p:notesSz cx="6761163" cy="99425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C0000"/>
    <a:srgbClr val="99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960" y="-15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6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29761" y="0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C4D873-FD70-4692-8DE0-3C61C5DC7360}" type="datetimeFigureOut">
              <a:rPr lang="ru-RU" smtClean="0"/>
              <a:t>22.09.2016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896938" y="746125"/>
            <a:ext cx="4967287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6117" y="4722694"/>
            <a:ext cx="5408930" cy="447413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3662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29761" y="9443662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1A63F3-9AD3-4B9A-9A23-8D40C1D382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21446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30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8996BB50-84CE-4B07-AFCE-BDEB45A8EE6C}" type="datetimeFigureOut">
              <a:rPr lang="ru-RU"/>
              <a:pPr>
                <a:defRPr/>
              </a:pPr>
              <a:t>22.09.2016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6A4497B5-B9D8-4308-A901-B9DEEEDF29A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83294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20E514A2-A14A-4A70-8428-281F5B113B89}" type="datetimeFigureOut">
              <a:rPr lang="ru-RU"/>
              <a:pPr>
                <a:defRPr/>
              </a:pPr>
              <a:t>22.09.2016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DD2D5A8D-6FBE-403C-A2A7-27696FAFBA4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9592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26A34D0-8B96-4D35-A4B9-876A472581E6}" type="datetimeFigureOut">
              <a:rPr lang="ru-RU"/>
              <a:pPr>
                <a:defRPr/>
              </a:pPr>
              <a:t>22.09.2016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D557B471-6137-4740-B61C-AB55E9E034F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52394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2" y="3"/>
            <a:ext cx="1473954" cy="685271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95310"/>
            <a:endParaRPr sz="1400">
              <a:solidFill>
                <a:prstClr val="black"/>
              </a:solidFill>
            </a:endParaRPr>
          </a:p>
        </p:txBody>
      </p:sp>
      <p:sp>
        <p:nvSpPr>
          <p:cNvPr id="17" name="bk object 17"/>
          <p:cNvSpPr/>
          <p:nvPr/>
        </p:nvSpPr>
        <p:spPr>
          <a:xfrm>
            <a:off x="0" y="0"/>
            <a:ext cx="1329506" cy="606307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95310"/>
            <a:endParaRPr sz="1400">
              <a:solidFill>
                <a:prstClr val="black"/>
              </a:solidFill>
            </a:endParaRPr>
          </a:p>
        </p:txBody>
      </p:sp>
      <p:sp>
        <p:nvSpPr>
          <p:cNvPr id="18" name="bk object 18"/>
          <p:cNvSpPr/>
          <p:nvPr/>
        </p:nvSpPr>
        <p:spPr>
          <a:xfrm>
            <a:off x="1392053" y="3369902"/>
            <a:ext cx="58100" cy="97149"/>
          </a:xfrm>
          <a:custGeom>
            <a:avLst/>
            <a:gdLst/>
            <a:ahLst/>
            <a:cxnLst/>
            <a:rect l="l" t="t" r="r" b="b"/>
            <a:pathLst>
              <a:path w="67944" h="107314">
                <a:moveTo>
                  <a:pt x="42443" y="0"/>
                </a:moveTo>
                <a:lnTo>
                  <a:pt x="4686" y="41560"/>
                </a:lnTo>
                <a:lnTo>
                  <a:pt x="2463" y="44773"/>
                </a:lnTo>
                <a:lnTo>
                  <a:pt x="0" y="52291"/>
                </a:lnTo>
                <a:lnTo>
                  <a:pt x="546" y="54717"/>
                </a:lnTo>
                <a:lnTo>
                  <a:pt x="3721" y="56838"/>
                </a:lnTo>
                <a:lnTo>
                  <a:pt x="13771" y="64630"/>
                </a:lnTo>
                <a:lnTo>
                  <a:pt x="23077" y="73277"/>
                </a:lnTo>
                <a:lnTo>
                  <a:pt x="60078" y="106977"/>
                </a:lnTo>
                <a:lnTo>
                  <a:pt x="67507" y="99375"/>
                </a:lnTo>
                <a:lnTo>
                  <a:pt x="66954" y="99281"/>
                </a:lnTo>
                <a:lnTo>
                  <a:pt x="57873" y="90620"/>
                </a:lnTo>
                <a:lnTo>
                  <a:pt x="52273" y="85654"/>
                </a:lnTo>
                <a:lnTo>
                  <a:pt x="43319" y="77818"/>
                </a:lnTo>
                <a:lnTo>
                  <a:pt x="42913" y="75621"/>
                </a:lnTo>
                <a:lnTo>
                  <a:pt x="45537" y="73500"/>
                </a:lnTo>
                <a:lnTo>
                  <a:pt x="36652" y="73500"/>
                </a:lnTo>
                <a:lnTo>
                  <a:pt x="34112" y="69030"/>
                </a:lnTo>
                <a:lnTo>
                  <a:pt x="27254" y="63759"/>
                </a:lnTo>
                <a:lnTo>
                  <a:pt x="26301" y="61118"/>
                </a:lnTo>
                <a:lnTo>
                  <a:pt x="32784" y="54450"/>
                </a:lnTo>
                <a:lnTo>
                  <a:pt x="20434" y="54450"/>
                </a:lnTo>
                <a:lnTo>
                  <a:pt x="14147" y="50996"/>
                </a:lnTo>
                <a:lnTo>
                  <a:pt x="15646" y="48138"/>
                </a:lnTo>
                <a:lnTo>
                  <a:pt x="17106" y="41306"/>
                </a:lnTo>
                <a:lnTo>
                  <a:pt x="21717" y="39540"/>
                </a:lnTo>
                <a:lnTo>
                  <a:pt x="27101" y="33254"/>
                </a:lnTo>
                <a:lnTo>
                  <a:pt x="29870" y="30320"/>
                </a:lnTo>
                <a:lnTo>
                  <a:pt x="33604" y="26193"/>
                </a:lnTo>
                <a:lnTo>
                  <a:pt x="41405" y="16851"/>
                </a:lnTo>
                <a:lnTo>
                  <a:pt x="50668" y="8417"/>
                </a:lnTo>
                <a:lnTo>
                  <a:pt x="42443" y="0"/>
                </a:lnTo>
                <a:close/>
              </a:path>
              <a:path w="67944" h="107314">
                <a:moveTo>
                  <a:pt x="57975" y="53574"/>
                </a:moveTo>
                <a:lnTo>
                  <a:pt x="56007" y="54768"/>
                </a:lnTo>
                <a:lnTo>
                  <a:pt x="50215" y="59962"/>
                </a:lnTo>
                <a:lnTo>
                  <a:pt x="45504" y="63810"/>
                </a:lnTo>
                <a:lnTo>
                  <a:pt x="36652" y="73500"/>
                </a:lnTo>
                <a:lnTo>
                  <a:pt x="45537" y="73500"/>
                </a:lnTo>
                <a:lnTo>
                  <a:pt x="51384" y="68776"/>
                </a:lnTo>
                <a:lnTo>
                  <a:pt x="56400" y="65194"/>
                </a:lnTo>
                <a:lnTo>
                  <a:pt x="59575" y="57765"/>
                </a:lnTo>
                <a:lnTo>
                  <a:pt x="60972" y="55911"/>
                </a:lnTo>
                <a:lnTo>
                  <a:pt x="57975" y="53574"/>
                </a:lnTo>
                <a:close/>
              </a:path>
              <a:path w="67944" h="107314">
                <a:moveTo>
                  <a:pt x="40081" y="34740"/>
                </a:moveTo>
                <a:lnTo>
                  <a:pt x="38011" y="36441"/>
                </a:lnTo>
                <a:lnTo>
                  <a:pt x="31203" y="41382"/>
                </a:lnTo>
                <a:lnTo>
                  <a:pt x="27165" y="45890"/>
                </a:lnTo>
                <a:lnTo>
                  <a:pt x="21526" y="51732"/>
                </a:lnTo>
                <a:lnTo>
                  <a:pt x="20434" y="54450"/>
                </a:lnTo>
                <a:lnTo>
                  <a:pt x="32784" y="54450"/>
                </a:lnTo>
                <a:lnTo>
                  <a:pt x="34328" y="52863"/>
                </a:lnTo>
                <a:lnTo>
                  <a:pt x="38442" y="48024"/>
                </a:lnTo>
                <a:lnTo>
                  <a:pt x="42646" y="40709"/>
                </a:lnTo>
                <a:lnTo>
                  <a:pt x="43878" y="38702"/>
                </a:lnTo>
                <a:lnTo>
                  <a:pt x="40081" y="34740"/>
                </a:lnTo>
                <a:close/>
              </a:path>
            </a:pathLst>
          </a:custGeom>
          <a:solidFill>
            <a:srgbClr val="000001"/>
          </a:solidFill>
        </p:spPr>
        <p:txBody>
          <a:bodyPr wrap="square" lIns="0" tIns="0" rIns="0" bIns="0" rtlCol="0"/>
          <a:lstStyle/>
          <a:p>
            <a:pPr defTabSz="695310"/>
            <a:endParaRPr sz="1400">
              <a:solidFill>
                <a:prstClr val="black"/>
              </a:solidFill>
            </a:endParaRPr>
          </a:p>
        </p:txBody>
      </p:sp>
      <p:sp>
        <p:nvSpPr>
          <p:cNvPr id="19" name="bk object 19"/>
          <p:cNvSpPr/>
          <p:nvPr/>
        </p:nvSpPr>
        <p:spPr>
          <a:xfrm>
            <a:off x="0" y="6138486"/>
            <a:ext cx="324380" cy="71422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95310"/>
            <a:endParaRPr sz="1400">
              <a:solidFill>
                <a:prstClr val="black"/>
              </a:solidFill>
            </a:endParaRPr>
          </a:p>
        </p:txBody>
      </p:sp>
      <p:sp>
        <p:nvSpPr>
          <p:cNvPr id="20" name="bk object 20"/>
          <p:cNvSpPr/>
          <p:nvPr/>
        </p:nvSpPr>
        <p:spPr>
          <a:xfrm>
            <a:off x="177058" y="3"/>
            <a:ext cx="1065895" cy="3159969"/>
          </a:xfrm>
          <a:custGeom>
            <a:avLst/>
            <a:gdLst/>
            <a:ahLst/>
            <a:cxnLst/>
            <a:rect l="l" t="t" r="r" b="b"/>
            <a:pathLst>
              <a:path w="1246505" h="3490595">
                <a:moveTo>
                  <a:pt x="285" y="0"/>
                </a:moveTo>
                <a:lnTo>
                  <a:pt x="140" y="14128"/>
                </a:lnTo>
                <a:lnTo>
                  <a:pt x="8" y="39641"/>
                </a:lnTo>
                <a:lnTo>
                  <a:pt x="0" y="48060"/>
                </a:lnTo>
                <a:lnTo>
                  <a:pt x="746" y="126722"/>
                </a:lnTo>
                <a:lnTo>
                  <a:pt x="2991" y="206574"/>
                </a:lnTo>
                <a:lnTo>
                  <a:pt x="6748" y="287570"/>
                </a:lnTo>
                <a:lnTo>
                  <a:pt x="12028" y="369661"/>
                </a:lnTo>
                <a:lnTo>
                  <a:pt x="18841" y="452803"/>
                </a:lnTo>
                <a:lnTo>
                  <a:pt x="27200" y="536948"/>
                </a:lnTo>
                <a:lnTo>
                  <a:pt x="37115" y="622050"/>
                </a:lnTo>
                <a:lnTo>
                  <a:pt x="48598" y="708061"/>
                </a:lnTo>
                <a:lnTo>
                  <a:pt x="61661" y="794936"/>
                </a:lnTo>
                <a:lnTo>
                  <a:pt x="76314" y="882628"/>
                </a:lnTo>
                <a:lnTo>
                  <a:pt x="92569" y="971089"/>
                </a:lnTo>
                <a:lnTo>
                  <a:pt x="110438" y="1060274"/>
                </a:lnTo>
                <a:lnTo>
                  <a:pt x="129932" y="1150136"/>
                </a:lnTo>
                <a:lnTo>
                  <a:pt x="151062" y="1240628"/>
                </a:lnTo>
                <a:lnTo>
                  <a:pt x="173839" y="1331703"/>
                </a:lnTo>
                <a:lnTo>
                  <a:pt x="198276" y="1423314"/>
                </a:lnTo>
                <a:lnTo>
                  <a:pt x="224382" y="1515416"/>
                </a:lnTo>
                <a:lnTo>
                  <a:pt x="252171" y="1607962"/>
                </a:lnTo>
                <a:lnTo>
                  <a:pt x="281653" y="1700904"/>
                </a:lnTo>
                <a:lnTo>
                  <a:pt x="312839" y="1794196"/>
                </a:lnTo>
                <a:lnTo>
                  <a:pt x="348931" y="1896526"/>
                </a:lnTo>
                <a:lnTo>
                  <a:pt x="386455" y="1997252"/>
                </a:lnTo>
                <a:lnTo>
                  <a:pt x="425357" y="2096332"/>
                </a:lnTo>
                <a:lnTo>
                  <a:pt x="465585" y="2193728"/>
                </a:lnTo>
                <a:lnTo>
                  <a:pt x="507086" y="2289398"/>
                </a:lnTo>
                <a:lnTo>
                  <a:pt x="549807" y="2383304"/>
                </a:lnTo>
                <a:lnTo>
                  <a:pt x="593694" y="2475405"/>
                </a:lnTo>
                <a:lnTo>
                  <a:pt x="638696" y="2565661"/>
                </a:lnTo>
                <a:lnTo>
                  <a:pt x="684759" y="2654032"/>
                </a:lnTo>
                <a:lnTo>
                  <a:pt x="731829" y="2740478"/>
                </a:lnTo>
                <a:lnTo>
                  <a:pt x="779855" y="2824959"/>
                </a:lnTo>
                <a:lnTo>
                  <a:pt x="828782" y="2907435"/>
                </a:lnTo>
                <a:lnTo>
                  <a:pt x="878559" y="2987866"/>
                </a:lnTo>
                <a:lnTo>
                  <a:pt x="929132" y="3066213"/>
                </a:lnTo>
                <a:lnTo>
                  <a:pt x="980449" y="3142434"/>
                </a:lnTo>
                <a:lnTo>
                  <a:pt x="1032456" y="3216491"/>
                </a:lnTo>
                <a:lnTo>
                  <a:pt x="1085100" y="3288342"/>
                </a:lnTo>
                <a:lnTo>
                  <a:pt x="1138328" y="3357949"/>
                </a:lnTo>
                <a:lnTo>
                  <a:pt x="1192088" y="3425271"/>
                </a:lnTo>
                <a:lnTo>
                  <a:pt x="1246327" y="3490268"/>
                </a:lnTo>
                <a:lnTo>
                  <a:pt x="1144585" y="3360746"/>
                </a:lnTo>
                <a:lnTo>
                  <a:pt x="1046758" y="3224929"/>
                </a:lnTo>
                <a:lnTo>
                  <a:pt x="952984" y="3083047"/>
                </a:lnTo>
                <a:lnTo>
                  <a:pt x="863406" y="2935325"/>
                </a:lnTo>
                <a:lnTo>
                  <a:pt x="778165" y="2781993"/>
                </a:lnTo>
                <a:lnTo>
                  <a:pt x="697401" y="2623278"/>
                </a:lnTo>
                <a:lnTo>
                  <a:pt x="621256" y="2459407"/>
                </a:lnTo>
                <a:lnTo>
                  <a:pt x="549870" y="2290608"/>
                </a:lnTo>
                <a:lnTo>
                  <a:pt x="483385" y="2117108"/>
                </a:lnTo>
                <a:lnTo>
                  <a:pt x="421941" y="1939136"/>
                </a:lnTo>
                <a:lnTo>
                  <a:pt x="365680" y="1756919"/>
                </a:lnTo>
                <a:lnTo>
                  <a:pt x="314742" y="1570685"/>
                </a:lnTo>
                <a:lnTo>
                  <a:pt x="269269" y="1380661"/>
                </a:lnTo>
                <a:lnTo>
                  <a:pt x="229402" y="1187074"/>
                </a:lnTo>
                <a:lnTo>
                  <a:pt x="195281" y="990154"/>
                </a:lnTo>
                <a:lnTo>
                  <a:pt x="167048" y="790127"/>
                </a:lnTo>
                <a:lnTo>
                  <a:pt x="144843" y="587220"/>
                </a:lnTo>
                <a:lnTo>
                  <a:pt x="128808" y="381663"/>
                </a:lnTo>
                <a:lnTo>
                  <a:pt x="119084" y="173681"/>
                </a:lnTo>
                <a:lnTo>
                  <a:pt x="116379" y="0"/>
                </a:lnTo>
                <a:lnTo>
                  <a:pt x="285" y="0"/>
                </a:lnTo>
              </a:path>
            </a:pathLst>
          </a:custGeom>
          <a:solidFill>
            <a:srgbClr val="949494"/>
          </a:solidFill>
        </p:spPr>
        <p:txBody>
          <a:bodyPr wrap="square" lIns="0" tIns="0" rIns="0" bIns="0" rtlCol="0"/>
          <a:lstStyle/>
          <a:p>
            <a:pPr defTabSz="695310"/>
            <a:endParaRPr sz="1400">
              <a:solidFill>
                <a:prstClr val="black"/>
              </a:solidFill>
            </a:endParaRPr>
          </a:p>
        </p:txBody>
      </p:sp>
      <p:sp>
        <p:nvSpPr>
          <p:cNvPr id="21" name="bk object 21"/>
          <p:cNvSpPr/>
          <p:nvPr/>
        </p:nvSpPr>
        <p:spPr>
          <a:xfrm>
            <a:off x="177058" y="3693042"/>
            <a:ext cx="1065895" cy="3159969"/>
          </a:xfrm>
          <a:custGeom>
            <a:avLst/>
            <a:gdLst/>
            <a:ahLst/>
            <a:cxnLst/>
            <a:rect l="l" t="t" r="r" b="b"/>
            <a:pathLst>
              <a:path w="1246505" h="3490595">
                <a:moveTo>
                  <a:pt x="1246327" y="0"/>
                </a:moveTo>
                <a:lnTo>
                  <a:pt x="1192088" y="64997"/>
                </a:lnTo>
                <a:lnTo>
                  <a:pt x="1138328" y="132319"/>
                </a:lnTo>
                <a:lnTo>
                  <a:pt x="1085100" y="201925"/>
                </a:lnTo>
                <a:lnTo>
                  <a:pt x="1032456" y="273777"/>
                </a:lnTo>
                <a:lnTo>
                  <a:pt x="980449" y="347834"/>
                </a:lnTo>
                <a:lnTo>
                  <a:pt x="929132" y="424055"/>
                </a:lnTo>
                <a:lnTo>
                  <a:pt x="878559" y="502402"/>
                </a:lnTo>
                <a:lnTo>
                  <a:pt x="828782" y="582833"/>
                </a:lnTo>
                <a:lnTo>
                  <a:pt x="779855" y="665309"/>
                </a:lnTo>
                <a:lnTo>
                  <a:pt x="731829" y="749790"/>
                </a:lnTo>
                <a:lnTo>
                  <a:pt x="684759" y="836236"/>
                </a:lnTo>
                <a:lnTo>
                  <a:pt x="638696" y="924607"/>
                </a:lnTo>
                <a:lnTo>
                  <a:pt x="593694" y="1014863"/>
                </a:lnTo>
                <a:lnTo>
                  <a:pt x="549807" y="1106964"/>
                </a:lnTo>
                <a:lnTo>
                  <a:pt x="507086" y="1200869"/>
                </a:lnTo>
                <a:lnTo>
                  <a:pt x="465585" y="1296540"/>
                </a:lnTo>
                <a:lnTo>
                  <a:pt x="425357" y="1393935"/>
                </a:lnTo>
                <a:lnTo>
                  <a:pt x="386455" y="1493016"/>
                </a:lnTo>
                <a:lnTo>
                  <a:pt x="348931" y="1593741"/>
                </a:lnTo>
                <a:lnTo>
                  <a:pt x="312839" y="1696072"/>
                </a:lnTo>
                <a:lnTo>
                  <a:pt x="281653" y="1789364"/>
                </a:lnTo>
                <a:lnTo>
                  <a:pt x="252171" y="1882306"/>
                </a:lnTo>
                <a:lnTo>
                  <a:pt x="224382" y="1974851"/>
                </a:lnTo>
                <a:lnTo>
                  <a:pt x="198276" y="2066952"/>
                </a:lnTo>
                <a:lnTo>
                  <a:pt x="173839" y="2158563"/>
                </a:lnTo>
                <a:lnTo>
                  <a:pt x="151062" y="2249638"/>
                </a:lnTo>
                <a:lnTo>
                  <a:pt x="129932" y="2340129"/>
                </a:lnTo>
                <a:lnTo>
                  <a:pt x="110438" y="2429990"/>
                </a:lnTo>
                <a:lnTo>
                  <a:pt x="92569" y="2519174"/>
                </a:lnTo>
                <a:lnTo>
                  <a:pt x="76314" y="2607635"/>
                </a:lnTo>
                <a:lnTo>
                  <a:pt x="61661" y="2695326"/>
                </a:lnTo>
                <a:lnTo>
                  <a:pt x="48598" y="2782201"/>
                </a:lnTo>
                <a:lnTo>
                  <a:pt x="37115" y="2868212"/>
                </a:lnTo>
                <a:lnTo>
                  <a:pt x="27200" y="2953314"/>
                </a:lnTo>
                <a:lnTo>
                  <a:pt x="18841" y="3037459"/>
                </a:lnTo>
                <a:lnTo>
                  <a:pt x="12028" y="3120601"/>
                </a:lnTo>
                <a:lnTo>
                  <a:pt x="6748" y="3202694"/>
                </a:lnTo>
                <a:lnTo>
                  <a:pt x="2991" y="3283690"/>
                </a:lnTo>
                <a:lnTo>
                  <a:pt x="746" y="3363544"/>
                </a:lnTo>
                <a:lnTo>
                  <a:pt x="0" y="3442208"/>
                </a:lnTo>
                <a:lnTo>
                  <a:pt x="8" y="3450627"/>
                </a:lnTo>
                <a:lnTo>
                  <a:pt x="140" y="3476140"/>
                </a:lnTo>
                <a:lnTo>
                  <a:pt x="285" y="3490267"/>
                </a:lnTo>
                <a:lnTo>
                  <a:pt x="116379" y="3490267"/>
                </a:lnTo>
                <a:lnTo>
                  <a:pt x="119084" y="3316585"/>
                </a:lnTo>
                <a:lnTo>
                  <a:pt x="128808" y="3108602"/>
                </a:lnTo>
                <a:lnTo>
                  <a:pt x="144843" y="2903043"/>
                </a:lnTo>
                <a:lnTo>
                  <a:pt x="167048" y="2700136"/>
                </a:lnTo>
                <a:lnTo>
                  <a:pt x="195281" y="2500108"/>
                </a:lnTo>
                <a:lnTo>
                  <a:pt x="229402" y="2303188"/>
                </a:lnTo>
                <a:lnTo>
                  <a:pt x="269269" y="2109601"/>
                </a:lnTo>
                <a:lnTo>
                  <a:pt x="314742" y="1919577"/>
                </a:lnTo>
                <a:lnTo>
                  <a:pt x="365680" y="1733343"/>
                </a:lnTo>
                <a:lnTo>
                  <a:pt x="421941" y="1551127"/>
                </a:lnTo>
                <a:lnTo>
                  <a:pt x="483385" y="1373155"/>
                </a:lnTo>
                <a:lnTo>
                  <a:pt x="549870" y="1199656"/>
                </a:lnTo>
                <a:lnTo>
                  <a:pt x="621256" y="1030858"/>
                </a:lnTo>
                <a:lnTo>
                  <a:pt x="697401" y="866987"/>
                </a:lnTo>
                <a:lnTo>
                  <a:pt x="778165" y="708273"/>
                </a:lnTo>
                <a:lnTo>
                  <a:pt x="863406" y="554941"/>
                </a:lnTo>
                <a:lnTo>
                  <a:pt x="952984" y="407220"/>
                </a:lnTo>
                <a:lnTo>
                  <a:pt x="1046758" y="265338"/>
                </a:lnTo>
                <a:lnTo>
                  <a:pt x="1144585" y="129522"/>
                </a:lnTo>
                <a:lnTo>
                  <a:pt x="1246327" y="0"/>
                </a:lnTo>
                <a:close/>
              </a:path>
            </a:pathLst>
          </a:custGeom>
          <a:solidFill>
            <a:srgbClr val="949494"/>
          </a:solidFill>
        </p:spPr>
        <p:txBody>
          <a:bodyPr wrap="square" lIns="0" tIns="0" rIns="0" bIns="0" rtlCol="0"/>
          <a:lstStyle/>
          <a:p>
            <a:pPr defTabSz="695310"/>
            <a:endParaRPr sz="1400">
              <a:solidFill>
                <a:prstClr val="black"/>
              </a:solidFill>
            </a:endParaRPr>
          </a:p>
        </p:txBody>
      </p:sp>
      <p:sp>
        <p:nvSpPr>
          <p:cNvPr id="22" name="bk object 22"/>
          <p:cNvSpPr/>
          <p:nvPr/>
        </p:nvSpPr>
        <p:spPr>
          <a:xfrm>
            <a:off x="3044604" y="2857552"/>
            <a:ext cx="3055225" cy="32345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95310"/>
            <a:endParaRPr sz="1400"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6209" y="2125981"/>
            <a:ext cx="7777015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2414" y="3840481"/>
            <a:ext cx="6404600" cy="2616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2457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488458" y="519438"/>
            <a:ext cx="6172515" cy="261610"/>
          </a:xfrm>
        </p:spPr>
        <p:txBody>
          <a:bodyPr lIns="0" tIns="0" rIns="0" bIns="0"/>
          <a:lstStyle>
            <a:lvl1pPr>
              <a:defRPr sz="1700" b="1" i="0">
                <a:solidFill>
                  <a:srgbClr val="4888B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45948" y="1188843"/>
            <a:ext cx="7457535" cy="200055"/>
          </a:xfrm>
        </p:spPr>
        <p:txBody>
          <a:bodyPr lIns="0" tIns="0" rIns="0" bIns="0"/>
          <a:lstStyle>
            <a:lvl1pPr>
              <a:defRPr sz="1300" b="1" i="0">
                <a:solidFill>
                  <a:srgbClr val="009FE2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73268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488458" y="519438"/>
            <a:ext cx="6172515" cy="261610"/>
          </a:xfrm>
        </p:spPr>
        <p:txBody>
          <a:bodyPr lIns="0" tIns="0" rIns="0" bIns="0"/>
          <a:lstStyle>
            <a:lvl1pPr>
              <a:defRPr sz="1700" b="1" i="0">
                <a:solidFill>
                  <a:srgbClr val="4888B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473" y="1577340"/>
            <a:ext cx="3980002" cy="2616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11958" y="1577340"/>
            <a:ext cx="3980002" cy="2616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34807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488458" y="519438"/>
            <a:ext cx="6172515" cy="261610"/>
          </a:xfrm>
        </p:spPr>
        <p:txBody>
          <a:bodyPr lIns="0" tIns="0" rIns="0" bIns="0"/>
          <a:lstStyle>
            <a:lvl1pPr>
              <a:defRPr sz="1700" b="1" i="0">
                <a:solidFill>
                  <a:srgbClr val="4888B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78986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6771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0457D6DE-9B42-49C8-A892-6249FD366BB5}" type="datetimeFigureOut">
              <a:rPr lang="ru-RU"/>
              <a:pPr>
                <a:defRPr/>
              </a:pPr>
              <a:t>22.09.2016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E6A3B503-C4EF-49D4-84AC-0B9791269F5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48490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D4327E5E-DD35-4DB3-901B-E2CE089973B9}" type="datetimeFigureOut">
              <a:rPr lang="ru-RU"/>
              <a:pPr>
                <a:defRPr/>
              </a:pPr>
              <a:t>22.09.2016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04B10084-01CC-4BEB-B21C-FC9EE8344C8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26743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A9819B2-38BA-416E-A17D-7150F5D60885}" type="datetimeFigureOut">
              <a:rPr lang="ru-RU"/>
              <a:pPr>
                <a:defRPr/>
              </a:pPr>
              <a:t>22.09.2016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5E7D21E8-B187-47F4-8D14-3209839F30A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55736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B7A754E3-CC59-4A3F-965A-F7D04DE296EF}" type="datetimeFigureOut">
              <a:rPr lang="ru-RU"/>
              <a:pPr>
                <a:defRPr/>
              </a:pPr>
              <a:t>22.09.2016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DF64FC0F-72A8-4CD5-9E2C-DA5254C673A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83089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E7F5C092-6580-4FBE-9726-4C9914FEFBD3}" type="datetimeFigureOut">
              <a:rPr lang="ru-RU"/>
              <a:pPr>
                <a:defRPr/>
              </a:pPr>
              <a:t>22.09.2016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AA632D91-EAFC-43BA-B455-80C20D573FC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99735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52A1534D-6CCE-4388-883A-8968F9E34E68}" type="datetimeFigureOut">
              <a:rPr lang="ru-RU"/>
              <a:pPr>
                <a:defRPr/>
              </a:pPr>
              <a:t>22.09.2016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521F9A4A-51DA-450D-968A-C3E6B969E0B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39564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6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6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3A4625C5-A23A-4DCA-B486-5DCBCD885B13}" type="datetimeFigureOut">
              <a:rPr lang="ru-RU"/>
              <a:pPr>
                <a:defRPr/>
              </a:pPr>
              <a:t>22.09.2016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A40DD20E-ACD7-4EDD-86CF-DB81FA566D0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53818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42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DB7AF746-6A59-4CB7-A7F3-21B25CB5E5AE}" type="datetimeFigureOut">
              <a:rPr lang="ru-RU"/>
              <a:pPr>
                <a:defRPr/>
              </a:pPr>
              <a:t>22.09.2016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5C2F8BFA-55C8-47AD-88AD-09DFB5F3478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5284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764368B0-4278-4190-85FA-6CD653D5DC69}" type="datetimeFigureOut">
              <a:rPr lang="ru-RU"/>
              <a:pPr>
                <a:defRPr/>
              </a:pPr>
              <a:t>22.09.2016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82168AB8-9D14-4B4E-B861-654D066597D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9836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488458" y="519437"/>
            <a:ext cx="6172515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00" b="1" i="0">
                <a:solidFill>
                  <a:srgbClr val="4888B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45948" y="1188842"/>
            <a:ext cx="7457535" cy="2616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700" b="1" i="0">
                <a:solidFill>
                  <a:srgbClr val="009FE2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10807" y="6377943"/>
            <a:ext cx="2927817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95310"/>
            <a:endParaRPr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472" y="6377943"/>
            <a:ext cx="2104368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95310"/>
            <a:fld id="{1D8BD707-D9CF-40AE-B4C6-C98DA3205C09}" type="datetimeFigureOut">
              <a:rPr lang="en-US" sz="1400">
                <a:solidFill>
                  <a:prstClr val="black">
                    <a:tint val="75000"/>
                  </a:prstClr>
                </a:solidFill>
              </a:rPr>
              <a:pPr defTabSz="695310"/>
              <a:t>9/22/2016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7591" y="6377943"/>
            <a:ext cx="2104368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95310"/>
            <a:fld id="{B6F15528-21DE-4FAA-801E-634DDDAF4B2B}" type="slidenum">
              <a:rPr sz="1400">
                <a:solidFill>
                  <a:prstClr val="black">
                    <a:tint val="75000"/>
                  </a:prstClr>
                </a:solidFill>
              </a:rPr>
              <a:pPr defTabSz="695310"/>
              <a:t>‹#›</a:t>
            </a:fld>
            <a:endParaRPr sz="14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371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347669">
        <a:defRPr>
          <a:latin typeface="+mn-lt"/>
          <a:ea typeface="+mn-ea"/>
          <a:cs typeface="+mn-cs"/>
        </a:defRPr>
      </a:lvl2pPr>
      <a:lvl3pPr marL="695339">
        <a:defRPr>
          <a:latin typeface="+mn-lt"/>
          <a:ea typeface="+mn-ea"/>
          <a:cs typeface="+mn-cs"/>
        </a:defRPr>
      </a:lvl3pPr>
      <a:lvl4pPr marL="1043010">
        <a:defRPr>
          <a:latin typeface="+mn-lt"/>
          <a:ea typeface="+mn-ea"/>
          <a:cs typeface="+mn-cs"/>
        </a:defRPr>
      </a:lvl4pPr>
      <a:lvl5pPr marL="1390680">
        <a:defRPr>
          <a:latin typeface="+mn-lt"/>
          <a:ea typeface="+mn-ea"/>
          <a:cs typeface="+mn-cs"/>
        </a:defRPr>
      </a:lvl5pPr>
      <a:lvl6pPr marL="1738349">
        <a:defRPr>
          <a:latin typeface="+mn-lt"/>
          <a:ea typeface="+mn-ea"/>
          <a:cs typeface="+mn-cs"/>
        </a:defRPr>
      </a:lvl6pPr>
      <a:lvl7pPr marL="2086019">
        <a:defRPr>
          <a:latin typeface="+mn-lt"/>
          <a:ea typeface="+mn-ea"/>
          <a:cs typeface="+mn-cs"/>
        </a:defRPr>
      </a:lvl7pPr>
      <a:lvl8pPr marL="2433689">
        <a:defRPr>
          <a:latin typeface="+mn-lt"/>
          <a:ea typeface="+mn-ea"/>
          <a:cs typeface="+mn-cs"/>
        </a:defRPr>
      </a:lvl8pPr>
      <a:lvl9pPr marL="2781358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347669">
        <a:defRPr>
          <a:latin typeface="+mn-lt"/>
          <a:ea typeface="+mn-ea"/>
          <a:cs typeface="+mn-cs"/>
        </a:defRPr>
      </a:lvl2pPr>
      <a:lvl3pPr marL="695339">
        <a:defRPr>
          <a:latin typeface="+mn-lt"/>
          <a:ea typeface="+mn-ea"/>
          <a:cs typeface="+mn-cs"/>
        </a:defRPr>
      </a:lvl3pPr>
      <a:lvl4pPr marL="1043010">
        <a:defRPr>
          <a:latin typeface="+mn-lt"/>
          <a:ea typeface="+mn-ea"/>
          <a:cs typeface="+mn-cs"/>
        </a:defRPr>
      </a:lvl4pPr>
      <a:lvl5pPr marL="1390680">
        <a:defRPr>
          <a:latin typeface="+mn-lt"/>
          <a:ea typeface="+mn-ea"/>
          <a:cs typeface="+mn-cs"/>
        </a:defRPr>
      </a:lvl5pPr>
      <a:lvl6pPr marL="1738349">
        <a:defRPr>
          <a:latin typeface="+mn-lt"/>
          <a:ea typeface="+mn-ea"/>
          <a:cs typeface="+mn-cs"/>
        </a:defRPr>
      </a:lvl6pPr>
      <a:lvl7pPr marL="2086019">
        <a:defRPr>
          <a:latin typeface="+mn-lt"/>
          <a:ea typeface="+mn-ea"/>
          <a:cs typeface="+mn-cs"/>
        </a:defRPr>
      </a:lvl7pPr>
      <a:lvl8pPr marL="2433689">
        <a:defRPr>
          <a:latin typeface="+mn-lt"/>
          <a:ea typeface="+mn-ea"/>
          <a:cs typeface="+mn-cs"/>
        </a:defRPr>
      </a:lvl8pPr>
      <a:lvl9pPr marL="2781358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1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7" Type="http://schemas.openxmlformats.org/officeDocument/2006/relationships/image" Target="../media/image41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8.jpeg"/><Relationship Id="rId4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1.jpeg"/><Relationship Id="rId4" Type="http://schemas.openxmlformats.org/officeDocument/2006/relationships/image" Target="../media/image58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77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8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8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jpeg"/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emf"/><Relationship Id="rId5" Type="http://schemas.openxmlformats.org/officeDocument/2006/relationships/image" Target="../media/image93.png"/><Relationship Id="rId4" Type="http://schemas.openxmlformats.org/officeDocument/2006/relationships/image" Target="../media/image92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10" Type="http://schemas.openxmlformats.org/officeDocument/2006/relationships/image" Target="../media/image11.pn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395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051" y="3"/>
            <a:ext cx="9175750" cy="69828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3" name="Прямоугольник 2"/>
          <p:cNvSpPr/>
          <p:nvPr/>
        </p:nvSpPr>
        <p:spPr>
          <a:xfrm>
            <a:off x="71443" y="788854"/>
            <a:ext cx="9001125" cy="278537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endParaRPr lang="ru-RU" altLang="ru-RU" sz="3500" b="1" kern="0" dirty="0" smtClean="0">
              <a:solidFill>
                <a:srgbClr val="00206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/>
            </a:endParaRPr>
          </a:p>
          <a:p>
            <a:pPr algn="ctr">
              <a:defRPr/>
            </a:pPr>
            <a:endParaRPr lang="ru-RU" altLang="ru-RU" sz="3500" b="1" kern="0" dirty="0" smtClean="0">
              <a:solidFill>
                <a:schemeClr val="tx2">
                  <a:lumMod val="50000"/>
                </a:schemeClr>
              </a:solidFill>
              <a:latin typeface="Calibri"/>
            </a:endParaRPr>
          </a:p>
          <a:p>
            <a:pPr algn="ctr">
              <a:defRPr/>
            </a:pPr>
            <a:r>
              <a:rPr lang="ru-RU" altLang="ru-RU" sz="3500" b="1" kern="0" dirty="0" smtClean="0">
                <a:solidFill>
                  <a:schemeClr val="tx2">
                    <a:lumMod val="50000"/>
                  </a:schemeClr>
                </a:solidFill>
                <a:latin typeface="Calibri"/>
              </a:rPr>
              <a:t>О приоритетных направлениях работы в сфере воспитания и дополнительного образования детей в 2016/17 уч. году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5864434" y="4005066"/>
            <a:ext cx="3164643" cy="1502503"/>
          </a:xfrm>
          <a:prstGeom prst="rect">
            <a:avLst/>
          </a:prstGeom>
          <a:ln>
            <a:noFill/>
          </a:ln>
          <a:effectLst/>
        </p:spPr>
        <p:txBody>
          <a:bodyPr/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Bef>
                <a:spcPts val="0"/>
              </a:spcBef>
              <a:defRPr/>
            </a:pPr>
            <a:endParaRPr lang="ru-RU" sz="2300" b="1" dirty="0" smtClean="0">
              <a:solidFill>
                <a:srgbClr val="4F81BD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>
              <a:spcBef>
                <a:spcPts val="0"/>
              </a:spcBef>
              <a:defRPr/>
            </a:pP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</a:rPr>
              <a:t>Л.О. Сулима</a:t>
            </a:r>
            <a:r>
              <a:rPr lang="ru-RU" sz="2000" b="1" dirty="0">
                <a:solidFill>
                  <a:schemeClr val="tx2">
                    <a:lumMod val="50000"/>
                  </a:schemeClr>
                </a:solidFill>
              </a:rPr>
              <a:t>,</a:t>
            </a:r>
          </a:p>
          <a:p>
            <a:pPr algn="l">
              <a:spcBef>
                <a:spcPts val="0"/>
              </a:spcBef>
              <a:defRPr/>
            </a:pPr>
            <a:r>
              <a:rPr lang="ru-RU" sz="2000" b="1" dirty="0">
                <a:solidFill>
                  <a:schemeClr val="tx2">
                    <a:lumMod val="50000"/>
                  </a:schemeClr>
                </a:solidFill>
              </a:rPr>
              <a:t>заместитель министра </a:t>
            </a:r>
            <a:endParaRPr lang="ru-RU" sz="2000" b="1" dirty="0" smtClean="0">
              <a:solidFill>
                <a:schemeClr val="tx2">
                  <a:lumMod val="50000"/>
                </a:schemeClr>
              </a:solidFill>
            </a:endParaRPr>
          </a:p>
          <a:p>
            <a:pPr algn="l">
              <a:spcBef>
                <a:spcPts val="0"/>
              </a:spcBef>
              <a:defRPr/>
            </a:pP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</a:rPr>
              <a:t>образования </a:t>
            </a:r>
            <a:r>
              <a:rPr lang="ru-RU" sz="2000" b="1" dirty="0">
                <a:solidFill>
                  <a:schemeClr val="tx2">
                    <a:lumMod val="50000"/>
                  </a:schemeClr>
                </a:solidFill>
              </a:rPr>
              <a:t>и науки </a:t>
            </a:r>
          </a:p>
          <a:p>
            <a:pPr algn="l">
              <a:spcBef>
                <a:spcPts val="0"/>
              </a:spcBef>
              <a:defRPr/>
            </a:pPr>
            <a:r>
              <a:rPr lang="ru-RU" sz="2000" b="1" dirty="0">
                <a:solidFill>
                  <a:schemeClr val="tx2">
                    <a:lumMod val="50000"/>
                  </a:schemeClr>
                </a:solidFill>
              </a:rPr>
              <a:t>Республики </a:t>
            </a: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</a:rPr>
              <a:t>Татарстан</a:t>
            </a:r>
            <a:endParaRPr lang="ru-RU" sz="2000" b="1" dirty="0">
              <a:solidFill>
                <a:schemeClr val="tx2">
                  <a:lumMod val="50000"/>
                </a:schemeClr>
              </a:solidFill>
            </a:endParaRPr>
          </a:p>
          <a:p>
            <a:pPr algn="r">
              <a:spcBef>
                <a:spcPts val="0"/>
              </a:spcBef>
              <a:defRPr/>
            </a:pPr>
            <a:endParaRPr lang="ru-RU" sz="2300" b="1" i="1" dirty="0">
              <a:solidFill>
                <a:srgbClr val="1F497D"/>
              </a:solidFill>
            </a:endParaRPr>
          </a:p>
        </p:txBody>
      </p:sp>
      <p:pic>
        <p:nvPicPr>
          <p:cNvPr id="148486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69" t="-25317" r="3548" b="-12151"/>
          <a:stretch>
            <a:fillRect/>
          </a:stretch>
        </p:blipFill>
        <p:spPr bwMode="auto">
          <a:xfrm>
            <a:off x="-192412" y="-1218"/>
            <a:ext cx="9388475" cy="81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8487" name="Picture 18" descr="http://abali.ru/wp-content/uploads/2011/09/Coat_of_Arms_of_Tatarstan_gerb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4671" y="-123395"/>
            <a:ext cx="1079748" cy="127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848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4709" b="-52907"/>
          <a:stretch>
            <a:fillRect/>
          </a:stretch>
        </p:blipFill>
        <p:spPr bwMode="auto">
          <a:xfrm>
            <a:off x="-192412" y="5883538"/>
            <a:ext cx="9388475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06833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42852"/>
            <a:ext cx="8572560" cy="538301"/>
          </a:xfrm>
          <a:ln>
            <a:noFill/>
          </a:ln>
          <a:effectLst/>
        </p:spPr>
        <p:txBody>
          <a:bodyPr/>
          <a:lstStyle/>
          <a:p>
            <a:pPr algn="ctr">
              <a:buNone/>
            </a:pPr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Компетенции</a:t>
            </a:r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836712"/>
            <a:ext cx="8929717" cy="5423970"/>
          </a:xfrm>
        </p:spPr>
        <p:txBody>
          <a:bodyPr>
            <a:normAutofit fontScale="25000" lnSpcReduction="20000"/>
          </a:bodyPr>
          <a:lstStyle/>
          <a:p>
            <a:pPr marL="1255713" indent="7239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2416175" algn="l"/>
              </a:tabLst>
            </a:pPr>
            <a:r>
              <a:rPr lang="ru-RU" sz="11200" b="1" dirty="0" smtClean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Arial" pitchFamily="34" charset="0"/>
              </a:rPr>
              <a:t>Аэрокосмическая инженерия</a:t>
            </a:r>
          </a:p>
          <a:p>
            <a:pPr marL="1255713" indent="7239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2416175" algn="l"/>
              </a:tabLst>
            </a:pPr>
            <a:r>
              <a:rPr lang="ru-RU" sz="11200" b="1" dirty="0" smtClean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Arial" pitchFamily="34" charset="0"/>
              </a:rPr>
              <a:t>Инженерный дизайн</a:t>
            </a:r>
          </a:p>
          <a:p>
            <a:pPr marL="1255713" indent="7239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2416175" algn="l"/>
              </a:tabLst>
            </a:pPr>
            <a:r>
              <a:rPr lang="ru-RU" sz="11200" b="1" dirty="0" smtClean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Arial" pitchFamily="34" charset="0"/>
              </a:rPr>
              <a:t>Лабораторный и химический анализ</a:t>
            </a:r>
          </a:p>
          <a:p>
            <a:pPr marL="1255713" indent="7239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2416175" algn="l"/>
              </a:tabLst>
            </a:pPr>
            <a:r>
              <a:rPr lang="ru-RU" sz="11200" b="1" dirty="0" smtClean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Arial" pitchFamily="34" charset="0"/>
              </a:rPr>
              <a:t>Лазерные технологии</a:t>
            </a:r>
          </a:p>
          <a:p>
            <a:pPr marL="1255713" indent="7239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2416175" algn="l"/>
              </a:tabLst>
            </a:pPr>
            <a:r>
              <a:rPr lang="ru-RU" sz="11200" b="1" dirty="0" smtClean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Arial" pitchFamily="34" charset="0"/>
              </a:rPr>
              <a:t>Мобильная робототехника</a:t>
            </a:r>
          </a:p>
          <a:p>
            <a:pPr marL="1255713" indent="7239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2416175" algn="l"/>
              </a:tabLst>
            </a:pPr>
            <a:r>
              <a:rPr lang="ru-RU" sz="11200" b="1" dirty="0" err="1" smtClean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Arial" pitchFamily="34" charset="0"/>
              </a:rPr>
              <a:t>Нейропилотирование</a:t>
            </a:r>
            <a:endParaRPr lang="ru-RU" sz="11200" b="1" dirty="0" smtClean="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  <a:cs typeface="Arial" pitchFamily="34" charset="0"/>
            </a:endParaRPr>
          </a:p>
          <a:p>
            <a:pPr marL="1255713" indent="7239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2416175" algn="l"/>
              </a:tabLst>
            </a:pPr>
            <a:r>
              <a:rPr lang="ru-RU" sz="11200" b="1" dirty="0" err="1" smtClean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Arial" pitchFamily="34" charset="0"/>
              </a:rPr>
              <a:t>Прототипирование</a:t>
            </a:r>
            <a:endParaRPr lang="ru-RU" sz="11200" b="1" dirty="0" smtClean="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  <a:cs typeface="Arial" pitchFamily="34" charset="0"/>
            </a:endParaRPr>
          </a:p>
          <a:p>
            <a:pPr marL="1255713" indent="7239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2416175" algn="l"/>
              </a:tabLst>
            </a:pPr>
            <a:r>
              <a:rPr lang="ru-RU" sz="11200" b="1" dirty="0" smtClean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Arial" pitchFamily="34" charset="0"/>
              </a:rPr>
              <a:t>Сетевое и системное администрирование</a:t>
            </a:r>
          </a:p>
          <a:p>
            <a:pPr marL="1255713" indent="7239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2416175" algn="l"/>
              </a:tabLst>
            </a:pPr>
            <a:r>
              <a:rPr lang="ru-RU" sz="11200" b="1" dirty="0" smtClean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Arial" pitchFamily="34" charset="0"/>
              </a:rPr>
              <a:t>Токарные работы на станках с ЧПУ</a:t>
            </a:r>
          </a:p>
          <a:p>
            <a:pPr marL="1255713" indent="7239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2416175" algn="l"/>
              </a:tabLst>
            </a:pPr>
            <a:r>
              <a:rPr lang="ru-RU" sz="11200" b="1" dirty="0" smtClean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Arial" pitchFamily="34" charset="0"/>
              </a:rPr>
              <a:t>Фрезерные работы на станках с ЧПУ </a:t>
            </a:r>
          </a:p>
          <a:p>
            <a:pPr marL="1255713" indent="7239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2416175" algn="l"/>
              </a:tabLst>
            </a:pPr>
            <a:r>
              <a:rPr lang="ru-RU" sz="11200" b="1" dirty="0" smtClean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Arial" pitchFamily="34" charset="0"/>
              </a:rPr>
              <a:t>Электромонтажные работы</a:t>
            </a:r>
          </a:p>
          <a:p>
            <a:pPr marL="1255713" indent="7239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2416175" algn="l"/>
              </a:tabLst>
            </a:pPr>
            <a:r>
              <a:rPr lang="ru-RU" sz="11200" b="1" dirty="0" smtClean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Arial" pitchFamily="34" charset="0"/>
              </a:rPr>
              <a:t>Электроника</a:t>
            </a:r>
          </a:p>
          <a:p>
            <a:endParaRPr lang="ru-RU" sz="4400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217189"/>
            <a:ext cx="792087" cy="927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6453336"/>
            <a:ext cx="8510587" cy="651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8401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42852"/>
            <a:ext cx="8572560" cy="909884"/>
          </a:xfrm>
          <a:ln>
            <a:noFill/>
          </a:ln>
        </p:spPr>
        <p:txBody>
          <a:bodyPr/>
          <a:lstStyle/>
          <a:p>
            <a:pPr algn="ctr">
              <a:buNone/>
            </a:pPr>
            <a:r>
              <a:rPr lang="ru-RU" sz="3200" b="1" dirty="0" smtClean="0">
                <a:ln w="12700">
                  <a:noFill/>
                  <a:prstDash val="solid"/>
                </a:ln>
                <a:solidFill>
                  <a:schemeClr val="tx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Этапы подготовки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940341"/>
            <a:ext cx="8678198" cy="5320341"/>
          </a:xfrm>
        </p:spPr>
        <p:txBody>
          <a:bodyPr>
            <a:normAutofit fontScale="47500" lnSpcReduction="20000"/>
          </a:bodyPr>
          <a:lstStyle/>
          <a:p>
            <a:pPr marL="900113" indent="-544513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900113" algn="l"/>
                <a:tab pos="1887538" algn="l"/>
              </a:tabLst>
            </a:pPr>
            <a:r>
              <a:rPr lang="ru-RU" sz="5900" b="1" dirty="0" smtClean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Курсы повышения квалификации «Методика подготовки обучающихся к Чемпионату мира «</a:t>
            </a:r>
            <a:r>
              <a:rPr lang="ru-RU" sz="5900" b="1" dirty="0" err="1" smtClean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Junior</a:t>
            </a:r>
            <a:r>
              <a:rPr lang="ru-RU" sz="5900" b="1" dirty="0" smtClean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ru-RU" sz="5900" b="1" dirty="0" err="1" smtClean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Skills</a:t>
            </a:r>
            <a:r>
              <a:rPr lang="ru-RU" sz="5900" b="1" dirty="0" smtClean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» </a:t>
            </a:r>
            <a:r>
              <a:rPr lang="ru-RU" sz="59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(сентябрь-ноябрь)</a:t>
            </a:r>
            <a:endParaRPr lang="ru-RU" sz="5900" b="1" dirty="0" smtClean="0">
              <a:solidFill>
                <a:srgbClr val="C00000"/>
              </a:solidFill>
              <a:latin typeface="Calibri" panose="020F0502020204030204" pitchFamily="34" charset="0"/>
              <a:cs typeface="Arial" pitchFamily="34" charset="0"/>
            </a:endParaRPr>
          </a:p>
          <a:p>
            <a:pPr marL="900113" lvl="0" indent="-544513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14124">
                  <a:lumMod val="75000"/>
                </a:srgbClr>
              </a:buClr>
              <a:buFont typeface="+mj-lt"/>
              <a:buAutoNum type="arabicPeriod"/>
              <a:tabLst>
                <a:tab pos="900113" algn="l"/>
                <a:tab pos="1887538" algn="l"/>
              </a:tabLst>
            </a:pPr>
            <a:r>
              <a:rPr lang="ru-RU" sz="5900" b="1" dirty="0" smtClean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Стажировки для педагогов  дополнительного образования по компетенциям                             </a:t>
            </a:r>
            <a:r>
              <a:rPr lang="ru-RU" sz="59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(</a:t>
            </a:r>
            <a:r>
              <a:rPr lang="ru-RU" sz="5900" b="1" dirty="0">
                <a:solidFill>
                  <a:srgbClr val="C00000"/>
                </a:solidFill>
                <a:latin typeface="Calibri" panose="020F0502020204030204" pitchFamily="34" charset="0"/>
              </a:rPr>
              <a:t>сентябрь-ноябрь</a:t>
            </a:r>
            <a:r>
              <a:rPr lang="ru-RU" sz="59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)</a:t>
            </a:r>
          </a:p>
          <a:p>
            <a:pPr marL="900113" indent="-544513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900113" algn="l"/>
                <a:tab pos="1887538" algn="l"/>
              </a:tabLst>
            </a:pPr>
            <a:r>
              <a:rPr lang="ru-RU" sz="5900" b="1" dirty="0" smtClean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Учебно-тренировочные сборы для подготовки детей к Национальному чемпионату                     </a:t>
            </a:r>
            <a:r>
              <a:rPr lang="ru-RU" sz="59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(октябрь 2016г.; январь, апрель 2017г.)</a:t>
            </a:r>
          </a:p>
          <a:p>
            <a:pPr marL="900113" indent="-544513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900113" algn="l"/>
                <a:tab pos="1887538" algn="l"/>
              </a:tabLst>
            </a:pPr>
            <a:r>
              <a:rPr lang="ru-RU" sz="5900" b="1" dirty="0" smtClean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Чемпионаты по стандартам </a:t>
            </a:r>
            <a:r>
              <a:rPr lang="en-US" sz="5900" b="1" dirty="0" err="1" smtClean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JuniorSkills</a:t>
            </a:r>
            <a:r>
              <a:rPr lang="ru-RU" sz="5900" b="1" dirty="0" smtClean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                           </a:t>
            </a:r>
            <a:r>
              <a:rPr lang="ru-RU" sz="59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(по особому плану)</a:t>
            </a:r>
          </a:p>
          <a:p>
            <a:pPr marL="1160463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1887538" algn="l"/>
              </a:tabLst>
            </a:pPr>
            <a:endParaRPr lang="ru-RU" sz="11200" b="1" dirty="0" smtClean="0">
              <a:solidFill>
                <a:schemeClr val="tx1"/>
              </a:solidFill>
              <a:latin typeface="Calibri" panose="020F0502020204030204" pitchFamily="34" charset="0"/>
              <a:cs typeface="Arial" pitchFamily="34" charset="0"/>
            </a:endParaRPr>
          </a:p>
          <a:p>
            <a:endParaRPr lang="ru-RU" sz="4400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413"/>
            <a:ext cx="936103" cy="927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6453336"/>
            <a:ext cx="8510587" cy="651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8496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6" y="142852"/>
            <a:ext cx="7957549" cy="538301"/>
          </a:xfrm>
          <a:ln>
            <a:noFill/>
          </a:ln>
        </p:spPr>
        <p:txBody>
          <a:bodyPr/>
          <a:lstStyle/>
          <a:p>
            <a:pPr algn="ctr">
              <a:buNone/>
            </a:pPr>
            <a:r>
              <a:rPr lang="ru-RU" sz="3200" b="1" dirty="0">
                <a:ln w="12700">
                  <a:noFill/>
                  <a:prstDash val="solid"/>
                </a:ln>
                <a:solidFill>
                  <a:schemeClr val="tx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Чемпионаты по стандартам </a:t>
            </a:r>
            <a:r>
              <a:rPr lang="en-US" sz="3200" b="1" dirty="0" err="1">
                <a:ln w="12700">
                  <a:noFill/>
                  <a:prstDash val="solid"/>
                </a:ln>
                <a:solidFill>
                  <a:schemeClr val="tx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JuniorSkills</a:t>
            </a:r>
            <a:r>
              <a:rPr lang="en-US" sz="3200" b="1" dirty="0">
                <a:ln w="12700">
                  <a:noFill/>
                  <a:prstDash val="solid"/>
                </a:ln>
                <a:solidFill>
                  <a:schemeClr val="tx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 </a:t>
            </a:r>
            <a:endParaRPr lang="ru-RU" sz="3200" b="1" dirty="0" smtClean="0">
              <a:ln w="12700">
                <a:noFill/>
                <a:prstDash val="solid"/>
              </a:ln>
              <a:solidFill>
                <a:schemeClr val="tx2">
                  <a:lumMod val="50000"/>
                </a:schemeClr>
              </a:solidFill>
              <a:effectLst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1142984"/>
            <a:ext cx="8678198" cy="4374248"/>
          </a:xfrm>
        </p:spPr>
        <p:txBody>
          <a:bodyPr>
            <a:normAutofit fontScale="25000" lnSpcReduction="20000"/>
          </a:bodyPr>
          <a:lstStyle/>
          <a:p>
            <a:pPr marL="627063" indent="-582613" fontAlgn="t">
              <a:buFont typeface="+mj-lt"/>
              <a:buAutoNum type="arabicPeriod"/>
            </a:pPr>
            <a:r>
              <a:rPr lang="ru-RU" sz="11200" b="1" dirty="0" smtClean="0">
                <a:solidFill>
                  <a:schemeClr val="tx2">
                    <a:lumMod val="50000"/>
                  </a:schemeClr>
                </a:solidFill>
              </a:rPr>
              <a:t>Чемпионат </a:t>
            </a:r>
            <a:r>
              <a:rPr lang="ru-RU" sz="11200" b="1" dirty="0">
                <a:solidFill>
                  <a:schemeClr val="tx2">
                    <a:lumMod val="50000"/>
                  </a:schemeClr>
                </a:solidFill>
              </a:rPr>
              <a:t>сквозных рабочих профессий высокотехнологичных отраслей промышленности по методике </a:t>
            </a:r>
            <a:r>
              <a:rPr lang="en-US" sz="11200" b="1" dirty="0" err="1">
                <a:solidFill>
                  <a:schemeClr val="tx2">
                    <a:lumMod val="50000"/>
                  </a:schemeClr>
                </a:solidFill>
              </a:rPr>
              <a:t>WorldSkills</a:t>
            </a:r>
            <a:r>
              <a:rPr lang="en-US" sz="112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1200" b="1" dirty="0">
                <a:solidFill>
                  <a:schemeClr val="tx2">
                    <a:lumMod val="50000"/>
                  </a:schemeClr>
                </a:solidFill>
              </a:rPr>
              <a:t>(</a:t>
            </a:r>
            <a:r>
              <a:rPr lang="en-US" sz="11200" b="1" dirty="0" err="1">
                <a:solidFill>
                  <a:schemeClr val="tx2">
                    <a:lumMod val="50000"/>
                  </a:schemeClr>
                </a:solidFill>
              </a:rPr>
              <a:t>WorldSkills</a:t>
            </a:r>
            <a:r>
              <a:rPr lang="en-US" sz="11200" b="1" dirty="0">
                <a:solidFill>
                  <a:schemeClr val="tx2">
                    <a:lumMod val="50000"/>
                  </a:schemeClr>
                </a:solidFill>
              </a:rPr>
              <a:t> Hi</a:t>
            </a:r>
            <a:r>
              <a:rPr lang="ru-RU" sz="11200" b="1" dirty="0">
                <a:solidFill>
                  <a:schemeClr val="tx2">
                    <a:lumMod val="50000"/>
                  </a:schemeClr>
                </a:solidFill>
              </a:rPr>
              <a:t>-</a:t>
            </a:r>
            <a:r>
              <a:rPr lang="en-US" sz="11200" b="1" dirty="0">
                <a:solidFill>
                  <a:schemeClr val="tx2">
                    <a:lumMod val="50000"/>
                  </a:schemeClr>
                </a:solidFill>
              </a:rPr>
              <a:t>Tech</a:t>
            </a:r>
            <a:r>
              <a:rPr lang="ru-RU" sz="11200" b="1" dirty="0">
                <a:solidFill>
                  <a:schemeClr val="tx2">
                    <a:lumMod val="50000"/>
                  </a:schemeClr>
                </a:solidFill>
              </a:rPr>
              <a:t>) </a:t>
            </a:r>
            <a:r>
              <a:rPr lang="ru-RU" sz="11200" b="1" dirty="0" smtClean="0">
                <a:solidFill>
                  <a:schemeClr val="tx2">
                    <a:lumMod val="50000"/>
                  </a:schemeClr>
                </a:solidFill>
              </a:rPr>
              <a:t>                    (</a:t>
            </a:r>
            <a:r>
              <a:rPr lang="ru-RU" sz="11200" b="1" dirty="0">
                <a:solidFill>
                  <a:schemeClr val="tx2">
                    <a:lumMod val="50000"/>
                  </a:schemeClr>
                </a:solidFill>
              </a:rPr>
              <a:t>г. Екатеринбург) </a:t>
            </a:r>
            <a:r>
              <a:rPr lang="ru-RU" sz="11200" b="1" dirty="0" smtClean="0">
                <a:solidFill>
                  <a:schemeClr val="tx2">
                    <a:lumMod val="50000"/>
                  </a:schemeClr>
                </a:solidFill>
              </a:rPr>
              <a:t>- </a:t>
            </a:r>
            <a:r>
              <a:rPr lang="ru-RU" sz="11200" b="1" dirty="0" smtClean="0">
                <a:solidFill>
                  <a:srgbClr val="C00000"/>
                </a:solidFill>
              </a:rPr>
              <a:t>октябрь 2016</a:t>
            </a:r>
          </a:p>
          <a:p>
            <a:pPr marL="627063" indent="-582613" fontAlgn="t">
              <a:buFont typeface="+mj-lt"/>
              <a:buAutoNum type="arabicPeriod"/>
            </a:pPr>
            <a:endParaRPr lang="ru-RU" sz="11200" dirty="0"/>
          </a:p>
          <a:p>
            <a:pPr marL="627063" indent="-582613">
              <a:buFont typeface="+mj-lt"/>
              <a:buAutoNum type="arabicPeriod"/>
            </a:pPr>
            <a:r>
              <a:rPr lang="ru-RU" sz="11200" b="1" dirty="0">
                <a:solidFill>
                  <a:schemeClr val="tx2">
                    <a:lumMod val="50000"/>
                  </a:schemeClr>
                </a:solidFill>
              </a:rPr>
              <a:t>Сетевые отборочные чемпионаты </a:t>
            </a:r>
            <a:r>
              <a:rPr lang="ru-RU" sz="11200" b="1" dirty="0" smtClean="0">
                <a:solidFill>
                  <a:schemeClr val="tx2">
                    <a:lumMod val="50000"/>
                  </a:schemeClr>
                </a:solidFill>
              </a:rPr>
              <a:t>- </a:t>
            </a:r>
            <a:r>
              <a:rPr lang="ru-RU" sz="11200" b="1" dirty="0" smtClean="0">
                <a:solidFill>
                  <a:srgbClr val="C00000"/>
                </a:solidFill>
              </a:rPr>
              <a:t>март 2017</a:t>
            </a:r>
          </a:p>
          <a:p>
            <a:pPr marL="627063" indent="-582613">
              <a:buFont typeface="+mj-lt"/>
              <a:buAutoNum type="arabicPeriod"/>
            </a:pPr>
            <a:endParaRPr lang="ru-RU" sz="11200" dirty="0"/>
          </a:p>
          <a:p>
            <a:pPr marL="627063" indent="-582613">
              <a:buFont typeface="+mj-lt"/>
              <a:buAutoNum type="arabicPeriod"/>
            </a:pPr>
            <a:r>
              <a:rPr lang="ru-RU" sz="11200" b="1" dirty="0">
                <a:solidFill>
                  <a:schemeClr val="tx2">
                    <a:lumMod val="50000"/>
                  </a:schemeClr>
                </a:solidFill>
              </a:rPr>
              <a:t>Региональный чемпионат «Молодые профессионалы» (</a:t>
            </a:r>
            <a:r>
              <a:rPr lang="en-US" sz="11200" b="1" dirty="0" err="1">
                <a:solidFill>
                  <a:schemeClr val="tx2">
                    <a:lumMod val="50000"/>
                  </a:schemeClr>
                </a:solidFill>
              </a:rPr>
              <a:t>WorldSkills</a:t>
            </a:r>
            <a:r>
              <a:rPr lang="en-US" sz="11200" b="1" dirty="0">
                <a:solidFill>
                  <a:schemeClr val="tx2">
                    <a:lumMod val="50000"/>
                  </a:schemeClr>
                </a:solidFill>
              </a:rPr>
              <a:t> Russia</a:t>
            </a:r>
            <a:r>
              <a:rPr lang="ru-RU" sz="11200" b="1" dirty="0">
                <a:solidFill>
                  <a:schemeClr val="tx2">
                    <a:lumMod val="50000"/>
                  </a:schemeClr>
                </a:solidFill>
              </a:rPr>
              <a:t>)</a:t>
            </a:r>
            <a:r>
              <a:rPr lang="en-US" sz="112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1200" b="1" dirty="0">
                <a:solidFill>
                  <a:schemeClr val="tx2">
                    <a:lumMod val="50000"/>
                  </a:schemeClr>
                </a:solidFill>
              </a:rPr>
              <a:t>по стандартам </a:t>
            </a:r>
            <a:r>
              <a:rPr lang="en-US" sz="11200" b="1" dirty="0" err="1">
                <a:solidFill>
                  <a:schemeClr val="tx2">
                    <a:lumMod val="50000"/>
                  </a:schemeClr>
                </a:solidFill>
              </a:rPr>
              <a:t>JuniorSkills</a:t>
            </a:r>
            <a:r>
              <a:rPr lang="ru-RU" sz="11200" b="1" dirty="0">
                <a:solidFill>
                  <a:schemeClr val="tx2">
                    <a:lumMod val="50000"/>
                  </a:schemeClr>
                </a:solidFill>
              </a:rPr>
              <a:t> (г. Казань) </a:t>
            </a:r>
            <a:r>
              <a:rPr lang="ru-RU" sz="11200" b="1" dirty="0" smtClean="0">
                <a:solidFill>
                  <a:schemeClr val="tx2">
                    <a:lumMod val="50000"/>
                  </a:schemeClr>
                </a:solidFill>
              </a:rPr>
              <a:t>- </a:t>
            </a:r>
            <a:r>
              <a:rPr lang="ru-RU" sz="11200" b="1" dirty="0" smtClean="0">
                <a:solidFill>
                  <a:srgbClr val="C00000"/>
                </a:solidFill>
              </a:rPr>
              <a:t>апрель </a:t>
            </a:r>
            <a:r>
              <a:rPr lang="ru-RU" sz="11200" b="1" dirty="0">
                <a:solidFill>
                  <a:srgbClr val="C00000"/>
                </a:solidFill>
              </a:rPr>
              <a:t>2017</a:t>
            </a:r>
            <a:endParaRPr lang="ru-RU" sz="11200" dirty="0">
              <a:solidFill>
                <a:srgbClr val="C00000"/>
              </a:solidFill>
            </a:endParaRPr>
          </a:p>
          <a:p>
            <a:pPr marL="35560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900113" algn="l"/>
                <a:tab pos="1887538" algn="l"/>
              </a:tabLst>
            </a:pPr>
            <a:endParaRPr lang="ru-RU" sz="11200" b="1" dirty="0" smtClean="0">
              <a:solidFill>
                <a:schemeClr val="tx1"/>
              </a:solidFill>
              <a:latin typeface="Calibri" panose="020F0502020204030204" pitchFamily="34" charset="0"/>
              <a:cs typeface="Arial" pitchFamily="34" charset="0"/>
            </a:endParaRPr>
          </a:p>
          <a:p>
            <a:endParaRPr lang="ru-RU" sz="4400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413"/>
            <a:ext cx="936103" cy="927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6453336"/>
            <a:ext cx="8510587" cy="651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1144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>
          <a:xfrm>
            <a:off x="1116017" y="476251"/>
            <a:ext cx="8027987" cy="1081088"/>
          </a:xfrm>
        </p:spPr>
        <p:txBody>
          <a:bodyPr/>
          <a:lstStyle/>
          <a:p>
            <a:pPr eaLnBrk="1" hangingPunct="1"/>
            <a:r>
              <a:rPr lang="ru-RU" altLang="ru-RU" sz="2800" b="1" dirty="0" smtClean="0">
                <a:solidFill>
                  <a:schemeClr val="tx2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Фестиваль по поддержке и развитию дополнительного образования детей </a:t>
            </a:r>
            <a:r>
              <a:rPr lang="ru-RU" altLang="ru-RU" sz="3000" b="1" dirty="0" smtClean="0">
                <a:solidFill>
                  <a:srgbClr val="C00000"/>
                </a:solidFill>
                <a:latin typeface="Tahoma" pitchFamily="34" charset="0"/>
                <a:cs typeface="Tahoma" pitchFamily="34" charset="0"/>
              </a:rPr>
              <a:t>«Без </a:t>
            </a:r>
            <a:r>
              <a:rPr lang="ru-RU" altLang="ru-RU" sz="3000" b="1" dirty="0" err="1" smtClean="0">
                <a:solidFill>
                  <a:srgbClr val="C00000"/>
                </a:solidFill>
                <a:latin typeface="Tahoma" pitchFamily="34" charset="0"/>
                <a:cs typeface="Tahoma" pitchFamily="34" charset="0"/>
              </a:rPr>
              <a:t>бергә</a:t>
            </a:r>
            <a:r>
              <a:rPr lang="ru-RU" altLang="ru-RU" sz="3000" b="1" dirty="0" smtClean="0">
                <a:solidFill>
                  <a:srgbClr val="C00000"/>
                </a:solidFill>
                <a:latin typeface="Tahoma" pitchFamily="34" charset="0"/>
                <a:cs typeface="Tahoma" pitchFamily="34" charset="0"/>
              </a:rPr>
              <a:t>» </a:t>
            </a:r>
            <a:r>
              <a:rPr lang="ru-RU" altLang="ru-RU" sz="2400" b="1" dirty="0" smtClean="0">
                <a:solidFill>
                  <a:srgbClr val="C00000"/>
                </a:solidFill>
                <a:latin typeface="Tahoma" pitchFamily="34" charset="0"/>
                <a:cs typeface="Tahoma" pitchFamily="34" charset="0"/>
              </a:rPr>
              <a:t>(май-июнь 2017г.)</a:t>
            </a:r>
            <a:br>
              <a:rPr lang="ru-RU" altLang="ru-RU" sz="2400" b="1" dirty="0" smtClean="0">
                <a:solidFill>
                  <a:srgbClr val="C00000"/>
                </a:solidFill>
                <a:latin typeface="Tahoma" pitchFamily="34" charset="0"/>
                <a:cs typeface="Tahoma" pitchFamily="34" charset="0"/>
              </a:rPr>
            </a:br>
            <a:endParaRPr lang="ru-RU" altLang="ru-RU" sz="2400" b="1" dirty="0" smtClean="0">
              <a:solidFill>
                <a:srgbClr val="C00000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1536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71625" y="1928815"/>
            <a:ext cx="2012950" cy="1335087"/>
          </a:xfrm>
        </p:spPr>
      </p:pic>
      <p:pic>
        <p:nvPicPr>
          <p:cNvPr id="1536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0" y="1928813"/>
            <a:ext cx="2203450" cy="135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9438" y="3444877"/>
            <a:ext cx="1873250" cy="1341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0" r="13724"/>
          <a:stretch>
            <a:fillRect/>
          </a:stretch>
        </p:blipFill>
        <p:spPr bwMode="auto">
          <a:xfrm>
            <a:off x="6572250" y="5000628"/>
            <a:ext cx="1676400" cy="133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3502025"/>
            <a:ext cx="1620838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9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92" y="5024439"/>
            <a:ext cx="2022475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0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888" y="5000625"/>
            <a:ext cx="1928812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1" name="Picture 1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79" y="3500439"/>
            <a:ext cx="1857375" cy="131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2" name="Picture 1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7417" y="3502027"/>
            <a:ext cx="1874837" cy="135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C:\Users\Afanaseva\Desktop\сам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03" y="115889"/>
            <a:ext cx="821746" cy="803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6178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32333" y="2"/>
            <a:ext cx="3858501" cy="685271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95259"/>
            <a:endParaRPr>
              <a:solidFill>
                <a:prstClr val="black"/>
              </a:solidFill>
            </a:endParaRPr>
          </a:p>
        </p:txBody>
      </p:sp>
      <p:sp>
        <p:nvSpPr>
          <p:cNvPr id="3" name="object 3"/>
          <p:cNvSpPr/>
          <p:nvPr/>
        </p:nvSpPr>
        <p:spPr>
          <a:xfrm>
            <a:off x="441" y="1"/>
            <a:ext cx="3743815" cy="6854780"/>
          </a:xfrm>
          <a:prstGeom prst="rect">
            <a:avLst/>
          </a:prstGeom>
          <a:blipFill>
            <a:blip r:embed="rId4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95259"/>
            <a:endParaRPr>
              <a:solidFill>
                <a:prstClr val="black"/>
              </a:solidFill>
            </a:endParaRPr>
          </a:p>
        </p:txBody>
      </p:sp>
      <p:sp>
        <p:nvSpPr>
          <p:cNvPr id="6" name="object 6"/>
          <p:cNvSpPr/>
          <p:nvPr/>
        </p:nvSpPr>
        <p:spPr>
          <a:xfrm>
            <a:off x="2870341" y="47520"/>
            <a:ext cx="846283" cy="3172615"/>
          </a:xfrm>
          <a:custGeom>
            <a:avLst/>
            <a:gdLst/>
            <a:ahLst/>
            <a:cxnLst/>
            <a:rect l="l" t="t" r="r" b="b"/>
            <a:pathLst>
              <a:path w="1246504" h="3504565">
                <a:moveTo>
                  <a:pt x="483" y="0"/>
                </a:moveTo>
                <a:lnTo>
                  <a:pt x="266" y="15715"/>
                </a:lnTo>
                <a:lnTo>
                  <a:pt x="54" y="41171"/>
                </a:lnTo>
                <a:lnTo>
                  <a:pt x="0" y="62360"/>
                </a:lnTo>
                <a:lnTo>
                  <a:pt x="746" y="141022"/>
                </a:lnTo>
                <a:lnTo>
                  <a:pt x="2991" y="220874"/>
                </a:lnTo>
                <a:lnTo>
                  <a:pt x="6748" y="301869"/>
                </a:lnTo>
                <a:lnTo>
                  <a:pt x="12028" y="383961"/>
                </a:lnTo>
                <a:lnTo>
                  <a:pt x="18841" y="467103"/>
                </a:lnTo>
                <a:lnTo>
                  <a:pt x="27200" y="551248"/>
                </a:lnTo>
                <a:lnTo>
                  <a:pt x="37115" y="636350"/>
                </a:lnTo>
                <a:lnTo>
                  <a:pt x="48598" y="722361"/>
                </a:lnTo>
                <a:lnTo>
                  <a:pt x="61661" y="809236"/>
                </a:lnTo>
                <a:lnTo>
                  <a:pt x="76314" y="896928"/>
                </a:lnTo>
                <a:lnTo>
                  <a:pt x="92569" y="985389"/>
                </a:lnTo>
                <a:lnTo>
                  <a:pt x="110438" y="1074574"/>
                </a:lnTo>
                <a:lnTo>
                  <a:pt x="129932" y="1164436"/>
                </a:lnTo>
                <a:lnTo>
                  <a:pt x="151062" y="1254928"/>
                </a:lnTo>
                <a:lnTo>
                  <a:pt x="173839" y="1346003"/>
                </a:lnTo>
                <a:lnTo>
                  <a:pt x="198276" y="1437614"/>
                </a:lnTo>
                <a:lnTo>
                  <a:pt x="224382" y="1529716"/>
                </a:lnTo>
                <a:lnTo>
                  <a:pt x="252171" y="1622262"/>
                </a:lnTo>
                <a:lnTo>
                  <a:pt x="281653" y="1715204"/>
                </a:lnTo>
                <a:lnTo>
                  <a:pt x="312839" y="1808496"/>
                </a:lnTo>
                <a:lnTo>
                  <a:pt x="348931" y="1910826"/>
                </a:lnTo>
                <a:lnTo>
                  <a:pt x="386455" y="2011552"/>
                </a:lnTo>
                <a:lnTo>
                  <a:pt x="425357" y="2110632"/>
                </a:lnTo>
                <a:lnTo>
                  <a:pt x="465585" y="2208028"/>
                </a:lnTo>
                <a:lnTo>
                  <a:pt x="507086" y="2303698"/>
                </a:lnTo>
                <a:lnTo>
                  <a:pt x="549807" y="2397604"/>
                </a:lnTo>
                <a:lnTo>
                  <a:pt x="593694" y="2489705"/>
                </a:lnTo>
                <a:lnTo>
                  <a:pt x="638696" y="2579961"/>
                </a:lnTo>
                <a:lnTo>
                  <a:pt x="684759" y="2668332"/>
                </a:lnTo>
                <a:lnTo>
                  <a:pt x="731829" y="2754777"/>
                </a:lnTo>
                <a:lnTo>
                  <a:pt x="779855" y="2839259"/>
                </a:lnTo>
                <a:lnTo>
                  <a:pt x="828782" y="2921735"/>
                </a:lnTo>
                <a:lnTo>
                  <a:pt x="878559" y="3002166"/>
                </a:lnTo>
                <a:lnTo>
                  <a:pt x="929132" y="3080512"/>
                </a:lnTo>
                <a:lnTo>
                  <a:pt x="980449" y="3156734"/>
                </a:lnTo>
                <a:lnTo>
                  <a:pt x="1032456" y="3230790"/>
                </a:lnTo>
                <a:lnTo>
                  <a:pt x="1085100" y="3302642"/>
                </a:lnTo>
                <a:lnTo>
                  <a:pt x="1138328" y="3372249"/>
                </a:lnTo>
                <a:lnTo>
                  <a:pt x="1192088" y="3439571"/>
                </a:lnTo>
                <a:lnTo>
                  <a:pt x="1246327" y="3504568"/>
                </a:lnTo>
                <a:lnTo>
                  <a:pt x="1144585" y="3375046"/>
                </a:lnTo>
                <a:lnTo>
                  <a:pt x="1046758" y="3239229"/>
                </a:lnTo>
                <a:lnTo>
                  <a:pt x="952984" y="3097347"/>
                </a:lnTo>
                <a:lnTo>
                  <a:pt x="863406" y="2949625"/>
                </a:lnTo>
                <a:lnTo>
                  <a:pt x="778165" y="2796293"/>
                </a:lnTo>
                <a:lnTo>
                  <a:pt x="697401" y="2637578"/>
                </a:lnTo>
                <a:lnTo>
                  <a:pt x="621256" y="2473707"/>
                </a:lnTo>
                <a:lnTo>
                  <a:pt x="549870" y="2304908"/>
                </a:lnTo>
                <a:lnTo>
                  <a:pt x="483385" y="2131408"/>
                </a:lnTo>
                <a:lnTo>
                  <a:pt x="421941" y="1953436"/>
                </a:lnTo>
                <a:lnTo>
                  <a:pt x="365680" y="1771219"/>
                </a:lnTo>
                <a:lnTo>
                  <a:pt x="314742" y="1584985"/>
                </a:lnTo>
                <a:lnTo>
                  <a:pt x="269269" y="1394960"/>
                </a:lnTo>
                <a:lnTo>
                  <a:pt x="229402" y="1201374"/>
                </a:lnTo>
                <a:lnTo>
                  <a:pt x="195281" y="1004454"/>
                </a:lnTo>
                <a:lnTo>
                  <a:pt x="167048" y="804427"/>
                </a:lnTo>
                <a:lnTo>
                  <a:pt x="144843" y="601520"/>
                </a:lnTo>
                <a:lnTo>
                  <a:pt x="128808" y="395962"/>
                </a:lnTo>
                <a:lnTo>
                  <a:pt x="119084" y="187981"/>
                </a:lnTo>
                <a:lnTo>
                  <a:pt x="116156" y="0"/>
                </a:lnTo>
                <a:lnTo>
                  <a:pt x="483" y="0"/>
                </a:lnTo>
              </a:path>
            </a:pathLst>
          </a:custGeom>
          <a:solidFill>
            <a:srgbClr val="959595"/>
          </a:solidFill>
        </p:spPr>
        <p:txBody>
          <a:bodyPr wrap="square" lIns="0" tIns="0" rIns="0" bIns="0" rtlCol="0"/>
          <a:lstStyle/>
          <a:p>
            <a:pPr defTabSz="695259"/>
            <a:endParaRPr>
              <a:solidFill>
                <a:prstClr val="black"/>
              </a:solidFill>
            </a:endParaRPr>
          </a:p>
        </p:txBody>
      </p:sp>
      <p:sp>
        <p:nvSpPr>
          <p:cNvPr id="7" name="object 7"/>
          <p:cNvSpPr/>
          <p:nvPr/>
        </p:nvSpPr>
        <p:spPr>
          <a:xfrm>
            <a:off x="2846238" y="3705983"/>
            <a:ext cx="846283" cy="3146747"/>
          </a:xfrm>
          <a:custGeom>
            <a:avLst/>
            <a:gdLst/>
            <a:ahLst/>
            <a:cxnLst/>
            <a:rect l="l" t="t" r="r" b="b"/>
            <a:pathLst>
              <a:path w="1246504" h="3475990">
                <a:moveTo>
                  <a:pt x="1246327" y="0"/>
                </a:moveTo>
                <a:lnTo>
                  <a:pt x="1192088" y="64997"/>
                </a:lnTo>
                <a:lnTo>
                  <a:pt x="1138328" y="132319"/>
                </a:lnTo>
                <a:lnTo>
                  <a:pt x="1085100" y="201925"/>
                </a:lnTo>
                <a:lnTo>
                  <a:pt x="1032456" y="273777"/>
                </a:lnTo>
                <a:lnTo>
                  <a:pt x="980449" y="347834"/>
                </a:lnTo>
                <a:lnTo>
                  <a:pt x="929132" y="424055"/>
                </a:lnTo>
                <a:lnTo>
                  <a:pt x="878559" y="502402"/>
                </a:lnTo>
                <a:lnTo>
                  <a:pt x="828782" y="582833"/>
                </a:lnTo>
                <a:lnTo>
                  <a:pt x="779855" y="665309"/>
                </a:lnTo>
                <a:lnTo>
                  <a:pt x="731829" y="749790"/>
                </a:lnTo>
                <a:lnTo>
                  <a:pt x="684759" y="836236"/>
                </a:lnTo>
                <a:lnTo>
                  <a:pt x="638696" y="924607"/>
                </a:lnTo>
                <a:lnTo>
                  <a:pt x="593694" y="1014863"/>
                </a:lnTo>
                <a:lnTo>
                  <a:pt x="549807" y="1106964"/>
                </a:lnTo>
                <a:lnTo>
                  <a:pt x="507086" y="1200869"/>
                </a:lnTo>
                <a:lnTo>
                  <a:pt x="465585" y="1296540"/>
                </a:lnTo>
                <a:lnTo>
                  <a:pt x="425357" y="1393935"/>
                </a:lnTo>
                <a:lnTo>
                  <a:pt x="386455" y="1493016"/>
                </a:lnTo>
                <a:lnTo>
                  <a:pt x="348931" y="1593741"/>
                </a:lnTo>
                <a:lnTo>
                  <a:pt x="312839" y="1696072"/>
                </a:lnTo>
                <a:lnTo>
                  <a:pt x="281653" y="1789364"/>
                </a:lnTo>
                <a:lnTo>
                  <a:pt x="252171" y="1882306"/>
                </a:lnTo>
                <a:lnTo>
                  <a:pt x="224382" y="1974851"/>
                </a:lnTo>
                <a:lnTo>
                  <a:pt x="198276" y="2066952"/>
                </a:lnTo>
                <a:lnTo>
                  <a:pt x="173839" y="2158563"/>
                </a:lnTo>
                <a:lnTo>
                  <a:pt x="151062" y="2249638"/>
                </a:lnTo>
                <a:lnTo>
                  <a:pt x="129932" y="2340129"/>
                </a:lnTo>
                <a:lnTo>
                  <a:pt x="110438" y="2429990"/>
                </a:lnTo>
                <a:lnTo>
                  <a:pt x="92569" y="2519174"/>
                </a:lnTo>
                <a:lnTo>
                  <a:pt x="76314" y="2607635"/>
                </a:lnTo>
                <a:lnTo>
                  <a:pt x="61661" y="2695326"/>
                </a:lnTo>
                <a:lnTo>
                  <a:pt x="48598" y="2782201"/>
                </a:lnTo>
                <a:lnTo>
                  <a:pt x="37115" y="2868212"/>
                </a:lnTo>
                <a:lnTo>
                  <a:pt x="27200" y="2953314"/>
                </a:lnTo>
                <a:lnTo>
                  <a:pt x="18841" y="3037459"/>
                </a:lnTo>
                <a:lnTo>
                  <a:pt x="12028" y="3120601"/>
                </a:lnTo>
                <a:lnTo>
                  <a:pt x="6748" y="3202694"/>
                </a:lnTo>
                <a:lnTo>
                  <a:pt x="2991" y="3283690"/>
                </a:lnTo>
                <a:lnTo>
                  <a:pt x="746" y="3363544"/>
                </a:lnTo>
                <a:lnTo>
                  <a:pt x="0" y="3442208"/>
                </a:lnTo>
                <a:lnTo>
                  <a:pt x="8" y="3450627"/>
                </a:lnTo>
                <a:lnTo>
                  <a:pt x="139" y="3475968"/>
                </a:lnTo>
                <a:lnTo>
                  <a:pt x="116602" y="3475968"/>
                </a:lnTo>
                <a:lnTo>
                  <a:pt x="119084" y="3316585"/>
                </a:lnTo>
                <a:lnTo>
                  <a:pt x="128808" y="3108602"/>
                </a:lnTo>
                <a:lnTo>
                  <a:pt x="144843" y="2903043"/>
                </a:lnTo>
                <a:lnTo>
                  <a:pt x="167048" y="2700136"/>
                </a:lnTo>
                <a:lnTo>
                  <a:pt x="195281" y="2500108"/>
                </a:lnTo>
                <a:lnTo>
                  <a:pt x="229402" y="2303188"/>
                </a:lnTo>
                <a:lnTo>
                  <a:pt x="269269" y="2109601"/>
                </a:lnTo>
                <a:lnTo>
                  <a:pt x="314742" y="1919577"/>
                </a:lnTo>
                <a:lnTo>
                  <a:pt x="365680" y="1733343"/>
                </a:lnTo>
                <a:lnTo>
                  <a:pt x="421941" y="1551127"/>
                </a:lnTo>
                <a:lnTo>
                  <a:pt x="483385" y="1373155"/>
                </a:lnTo>
                <a:lnTo>
                  <a:pt x="549870" y="1199656"/>
                </a:lnTo>
                <a:lnTo>
                  <a:pt x="621256" y="1030858"/>
                </a:lnTo>
                <a:lnTo>
                  <a:pt x="697401" y="866987"/>
                </a:lnTo>
                <a:lnTo>
                  <a:pt x="778165" y="708273"/>
                </a:lnTo>
                <a:lnTo>
                  <a:pt x="863406" y="554941"/>
                </a:lnTo>
                <a:lnTo>
                  <a:pt x="952984" y="407220"/>
                </a:lnTo>
                <a:lnTo>
                  <a:pt x="1046758" y="265338"/>
                </a:lnTo>
                <a:lnTo>
                  <a:pt x="1144585" y="129522"/>
                </a:lnTo>
                <a:lnTo>
                  <a:pt x="1246327" y="0"/>
                </a:lnTo>
                <a:close/>
              </a:path>
            </a:pathLst>
          </a:custGeom>
          <a:solidFill>
            <a:srgbClr val="959595"/>
          </a:solidFill>
        </p:spPr>
        <p:txBody>
          <a:bodyPr wrap="square" lIns="0" tIns="0" rIns="0" bIns="0" rtlCol="0"/>
          <a:lstStyle/>
          <a:p>
            <a:pPr defTabSz="695259"/>
            <a:endParaRPr>
              <a:solidFill>
                <a:prstClr val="black"/>
              </a:solidFill>
            </a:endParaRPr>
          </a:p>
        </p:txBody>
      </p:sp>
      <p:sp>
        <p:nvSpPr>
          <p:cNvPr id="8" name="object 8"/>
          <p:cNvSpPr/>
          <p:nvPr/>
        </p:nvSpPr>
        <p:spPr>
          <a:xfrm>
            <a:off x="6306672" y="2576470"/>
            <a:ext cx="1048417" cy="175715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95259"/>
            <a:endParaRPr>
              <a:solidFill>
                <a:prstClr val="black"/>
              </a:solidFill>
            </a:endParaRPr>
          </a:p>
        </p:txBody>
      </p:sp>
      <p:sp>
        <p:nvSpPr>
          <p:cNvPr id="9" name="object 9"/>
          <p:cNvSpPr/>
          <p:nvPr/>
        </p:nvSpPr>
        <p:spPr>
          <a:xfrm>
            <a:off x="5258235" y="2576470"/>
            <a:ext cx="1048434" cy="175715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95259"/>
            <a:endParaRPr>
              <a:solidFill>
                <a:prstClr val="black"/>
              </a:solidFill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929436" y="3390982"/>
            <a:ext cx="754455" cy="831238"/>
          </a:xfrm>
          <a:custGeom>
            <a:avLst/>
            <a:gdLst/>
            <a:ahLst/>
            <a:cxnLst/>
            <a:rect l="l" t="t" r="r" b="b"/>
            <a:pathLst>
              <a:path w="1111250" h="918210">
                <a:moveTo>
                  <a:pt x="0" y="0"/>
                </a:moveTo>
                <a:lnTo>
                  <a:pt x="2125" y="59217"/>
                </a:lnTo>
                <a:lnTo>
                  <a:pt x="7477" y="117557"/>
                </a:lnTo>
                <a:lnTo>
                  <a:pt x="15967" y="174932"/>
                </a:lnTo>
                <a:lnTo>
                  <a:pt x="27507" y="231256"/>
                </a:lnTo>
                <a:lnTo>
                  <a:pt x="42010" y="286440"/>
                </a:lnTo>
                <a:lnTo>
                  <a:pt x="59389" y="340396"/>
                </a:lnTo>
                <a:lnTo>
                  <a:pt x="79556" y="393038"/>
                </a:lnTo>
                <a:lnTo>
                  <a:pt x="102424" y="444277"/>
                </a:lnTo>
                <a:lnTo>
                  <a:pt x="127905" y="494026"/>
                </a:lnTo>
                <a:lnTo>
                  <a:pt x="155911" y="542197"/>
                </a:lnTo>
                <a:lnTo>
                  <a:pt x="186355" y="588704"/>
                </a:lnTo>
                <a:lnTo>
                  <a:pt x="219150" y="633457"/>
                </a:lnTo>
                <a:lnTo>
                  <a:pt x="254208" y="676371"/>
                </a:lnTo>
                <a:lnTo>
                  <a:pt x="291441" y="717356"/>
                </a:lnTo>
                <a:lnTo>
                  <a:pt x="330762" y="756326"/>
                </a:lnTo>
                <a:lnTo>
                  <a:pt x="372084" y="793193"/>
                </a:lnTo>
                <a:lnTo>
                  <a:pt x="415318" y="827870"/>
                </a:lnTo>
                <a:lnTo>
                  <a:pt x="460378" y="860268"/>
                </a:lnTo>
                <a:lnTo>
                  <a:pt x="507176" y="890300"/>
                </a:lnTo>
                <a:lnTo>
                  <a:pt x="555625" y="917879"/>
                </a:lnTo>
                <a:lnTo>
                  <a:pt x="604073" y="890300"/>
                </a:lnTo>
                <a:lnTo>
                  <a:pt x="650871" y="860268"/>
                </a:lnTo>
                <a:lnTo>
                  <a:pt x="695931" y="827870"/>
                </a:lnTo>
                <a:lnTo>
                  <a:pt x="739165" y="793193"/>
                </a:lnTo>
                <a:lnTo>
                  <a:pt x="780487" y="756326"/>
                </a:lnTo>
                <a:lnTo>
                  <a:pt x="819808" y="717356"/>
                </a:lnTo>
                <a:lnTo>
                  <a:pt x="857041" y="676371"/>
                </a:lnTo>
                <a:lnTo>
                  <a:pt x="892099" y="633457"/>
                </a:lnTo>
                <a:lnTo>
                  <a:pt x="924894" y="588704"/>
                </a:lnTo>
                <a:lnTo>
                  <a:pt x="955338" y="542197"/>
                </a:lnTo>
                <a:lnTo>
                  <a:pt x="983344" y="494026"/>
                </a:lnTo>
                <a:lnTo>
                  <a:pt x="1008825" y="444277"/>
                </a:lnTo>
                <a:lnTo>
                  <a:pt x="1031693" y="393038"/>
                </a:lnTo>
                <a:lnTo>
                  <a:pt x="1051860" y="340396"/>
                </a:lnTo>
                <a:lnTo>
                  <a:pt x="1069239" y="286440"/>
                </a:lnTo>
                <a:lnTo>
                  <a:pt x="1083742" y="231256"/>
                </a:lnTo>
                <a:lnTo>
                  <a:pt x="1095282" y="174932"/>
                </a:lnTo>
                <a:lnTo>
                  <a:pt x="1097654" y="158902"/>
                </a:lnTo>
                <a:lnTo>
                  <a:pt x="555625" y="158902"/>
                </a:lnTo>
                <a:lnTo>
                  <a:pt x="525123" y="158467"/>
                </a:lnTo>
                <a:lnTo>
                  <a:pt x="464778" y="155027"/>
                </a:lnTo>
                <a:lnTo>
                  <a:pt x="405391" y="148236"/>
                </a:lnTo>
                <a:lnTo>
                  <a:pt x="347055" y="138188"/>
                </a:lnTo>
                <a:lnTo>
                  <a:pt x="289865" y="124979"/>
                </a:lnTo>
                <a:lnTo>
                  <a:pt x="233915" y="108701"/>
                </a:lnTo>
                <a:lnTo>
                  <a:pt x="179298" y="89448"/>
                </a:lnTo>
                <a:lnTo>
                  <a:pt x="126108" y="67315"/>
                </a:lnTo>
                <a:lnTo>
                  <a:pt x="74441" y="42396"/>
                </a:lnTo>
                <a:lnTo>
                  <a:pt x="24390" y="14785"/>
                </a:lnTo>
                <a:lnTo>
                  <a:pt x="0" y="0"/>
                </a:lnTo>
                <a:close/>
              </a:path>
              <a:path w="1111250" h="918210">
                <a:moveTo>
                  <a:pt x="1111250" y="0"/>
                </a:moveTo>
                <a:lnTo>
                  <a:pt x="1062038" y="28922"/>
                </a:lnTo>
                <a:lnTo>
                  <a:pt x="1011166" y="55198"/>
                </a:lnTo>
                <a:lnTo>
                  <a:pt x="958725" y="78736"/>
                </a:lnTo>
                <a:lnTo>
                  <a:pt x="904810" y="99440"/>
                </a:lnTo>
                <a:lnTo>
                  <a:pt x="849515" y="117217"/>
                </a:lnTo>
                <a:lnTo>
                  <a:pt x="792934" y="131973"/>
                </a:lnTo>
                <a:lnTo>
                  <a:pt x="735161" y="143613"/>
                </a:lnTo>
                <a:lnTo>
                  <a:pt x="676289" y="152044"/>
                </a:lnTo>
                <a:lnTo>
                  <a:pt x="616412" y="157172"/>
                </a:lnTo>
                <a:lnTo>
                  <a:pt x="555625" y="158902"/>
                </a:lnTo>
                <a:lnTo>
                  <a:pt x="1097654" y="158902"/>
                </a:lnTo>
                <a:lnTo>
                  <a:pt x="1103772" y="117557"/>
                </a:lnTo>
                <a:lnTo>
                  <a:pt x="1109124" y="59217"/>
                </a:lnTo>
                <a:lnTo>
                  <a:pt x="1111250" y="0"/>
                </a:lnTo>
                <a:close/>
              </a:path>
            </a:pathLst>
          </a:custGeom>
          <a:solidFill>
            <a:srgbClr val="EBEBEB"/>
          </a:solidFill>
        </p:spPr>
        <p:txBody>
          <a:bodyPr wrap="square" lIns="0" tIns="0" rIns="0" bIns="0" rtlCol="0"/>
          <a:lstStyle/>
          <a:p>
            <a:pPr defTabSz="695259"/>
            <a:endParaRPr>
              <a:solidFill>
                <a:prstClr val="black"/>
              </a:solidFill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593844" y="1633827"/>
            <a:ext cx="1425636" cy="94264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95259"/>
            <a:endParaRPr>
              <a:solidFill>
                <a:prstClr val="black"/>
              </a:solidFill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5593826" y="2389482"/>
            <a:ext cx="1481865" cy="186975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95259"/>
            <a:endParaRPr>
              <a:solidFill>
                <a:prstClr val="black"/>
              </a:solidFill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729798" y="4679974"/>
            <a:ext cx="93121" cy="285702"/>
          </a:xfrm>
          <a:custGeom>
            <a:avLst/>
            <a:gdLst/>
            <a:ahLst/>
            <a:cxnLst/>
            <a:rect l="l" t="t" r="r" b="b"/>
            <a:pathLst>
              <a:path w="137159" h="315595">
                <a:moveTo>
                  <a:pt x="52522" y="0"/>
                </a:moveTo>
                <a:lnTo>
                  <a:pt x="38096" y="654"/>
                </a:lnTo>
                <a:lnTo>
                  <a:pt x="24234" y="1815"/>
                </a:lnTo>
                <a:lnTo>
                  <a:pt x="11385" y="3230"/>
                </a:lnTo>
                <a:lnTo>
                  <a:pt x="0" y="4652"/>
                </a:lnTo>
                <a:lnTo>
                  <a:pt x="10667" y="315395"/>
                </a:lnTo>
                <a:lnTo>
                  <a:pt x="48018" y="315395"/>
                </a:lnTo>
                <a:lnTo>
                  <a:pt x="49194" y="197623"/>
                </a:lnTo>
                <a:lnTo>
                  <a:pt x="60488" y="197001"/>
                </a:lnTo>
                <a:lnTo>
                  <a:pt x="100579" y="184467"/>
                </a:lnTo>
                <a:lnTo>
                  <a:pt x="130714" y="156454"/>
                </a:lnTo>
                <a:lnTo>
                  <a:pt x="133765" y="145571"/>
                </a:lnTo>
                <a:lnTo>
                  <a:pt x="68465" y="145571"/>
                </a:lnTo>
                <a:lnTo>
                  <a:pt x="53352" y="145139"/>
                </a:lnTo>
                <a:lnTo>
                  <a:pt x="50011" y="97838"/>
                </a:lnTo>
                <a:lnTo>
                  <a:pt x="49364" y="57113"/>
                </a:lnTo>
                <a:lnTo>
                  <a:pt x="49431" y="48200"/>
                </a:lnTo>
                <a:lnTo>
                  <a:pt x="49618" y="42686"/>
                </a:lnTo>
                <a:lnTo>
                  <a:pt x="61236" y="42168"/>
                </a:lnTo>
                <a:lnTo>
                  <a:pt x="133031" y="42168"/>
                </a:lnTo>
                <a:lnTo>
                  <a:pt x="131576" y="30544"/>
                </a:lnTo>
                <a:lnTo>
                  <a:pt x="94694" y="3564"/>
                </a:lnTo>
                <a:lnTo>
                  <a:pt x="67063" y="100"/>
                </a:lnTo>
                <a:lnTo>
                  <a:pt x="52522" y="0"/>
                </a:lnTo>
                <a:close/>
              </a:path>
              <a:path w="137159" h="315595">
                <a:moveTo>
                  <a:pt x="133031" y="42168"/>
                </a:moveTo>
                <a:lnTo>
                  <a:pt x="61236" y="42168"/>
                </a:lnTo>
                <a:lnTo>
                  <a:pt x="77890" y="43823"/>
                </a:lnTo>
                <a:lnTo>
                  <a:pt x="90258" y="48200"/>
                </a:lnTo>
                <a:lnTo>
                  <a:pt x="90516" y="48429"/>
                </a:lnTo>
                <a:lnTo>
                  <a:pt x="94881" y="57113"/>
                </a:lnTo>
                <a:lnTo>
                  <a:pt x="97113" y="70908"/>
                </a:lnTo>
                <a:lnTo>
                  <a:pt x="97756" y="87099"/>
                </a:lnTo>
                <a:lnTo>
                  <a:pt x="97354" y="102970"/>
                </a:lnTo>
                <a:lnTo>
                  <a:pt x="96451" y="115805"/>
                </a:lnTo>
                <a:lnTo>
                  <a:pt x="95592" y="122889"/>
                </a:lnTo>
                <a:lnTo>
                  <a:pt x="93814" y="130001"/>
                </a:lnTo>
                <a:lnTo>
                  <a:pt x="94246" y="136681"/>
                </a:lnTo>
                <a:lnTo>
                  <a:pt x="86245" y="140669"/>
                </a:lnTo>
                <a:lnTo>
                  <a:pt x="82257" y="142447"/>
                </a:lnTo>
                <a:lnTo>
                  <a:pt x="77812" y="143793"/>
                </a:lnTo>
                <a:lnTo>
                  <a:pt x="72910" y="144682"/>
                </a:lnTo>
                <a:lnTo>
                  <a:pt x="68465" y="145571"/>
                </a:lnTo>
                <a:lnTo>
                  <a:pt x="133765" y="145571"/>
                </a:lnTo>
                <a:lnTo>
                  <a:pt x="134264" y="143793"/>
                </a:lnTo>
                <a:lnTo>
                  <a:pt x="135273" y="133016"/>
                </a:lnTo>
                <a:lnTo>
                  <a:pt x="136054" y="121583"/>
                </a:lnTo>
                <a:lnTo>
                  <a:pt x="136525" y="109955"/>
                </a:lnTo>
                <a:lnTo>
                  <a:pt x="136660" y="97838"/>
                </a:lnTo>
                <a:lnTo>
                  <a:pt x="136446" y="85719"/>
                </a:lnTo>
                <a:lnTo>
                  <a:pt x="135851" y="72913"/>
                </a:lnTo>
                <a:lnTo>
                  <a:pt x="134856" y="59514"/>
                </a:lnTo>
                <a:lnTo>
                  <a:pt x="133439" y="45424"/>
                </a:lnTo>
                <a:lnTo>
                  <a:pt x="133031" y="42168"/>
                </a:lnTo>
                <a:close/>
              </a:path>
            </a:pathLst>
          </a:custGeom>
          <a:solidFill>
            <a:srgbClr val="D53917"/>
          </a:solidFill>
        </p:spPr>
        <p:txBody>
          <a:bodyPr wrap="square" lIns="0" tIns="0" rIns="0" bIns="0" rtlCol="0"/>
          <a:lstStyle/>
          <a:p>
            <a:pPr defTabSz="695259"/>
            <a:endParaRPr>
              <a:solidFill>
                <a:srgbClr val="990033"/>
              </a:solidFill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5840828" y="4683135"/>
            <a:ext cx="99588" cy="283403"/>
          </a:xfrm>
          <a:custGeom>
            <a:avLst/>
            <a:gdLst/>
            <a:ahLst/>
            <a:cxnLst/>
            <a:rect l="l" t="t" r="r" b="b"/>
            <a:pathLst>
              <a:path w="146684" h="313054">
                <a:moveTo>
                  <a:pt x="76179" y="0"/>
                </a:moveTo>
                <a:lnTo>
                  <a:pt x="35605" y="356"/>
                </a:lnTo>
                <a:lnTo>
                  <a:pt x="2323" y="28709"/>
                </a:lnTo>
                <a:lnTo>
                  <a:pt x="0" y="267851"/>
                </a:lnTo>
                <a:lnTo>
                  <a:pt x="1640" y="280859"/>
                </a:lnTo>
                <a:lnTo>
                  <a:pt x="45123" y="311927"/>
                </a:lnTo>
                <a:lnTo>
                  <a:pt x="57146" y="312089"/>
                </a:lnTo>
                <a:lnTo>
                  <a:pt x="72510" y="312544"/>
                </a:lnTo>
                <a:lnTo>
                  <a:pt x="124539" y="309884"/>
                </a:lnTo>
                <a:lnTo>
                  <a:pt x="144039" y="278062"/>
                </a:lnTo>
                <a:lnTo>
                  <a:pt x="68207" y="278062"/>
                </a:lnTo>
                <a:lnTo>
                  <a:pt x="50852" y="275628"/>
                </a:lnTo>
                <a:lnTo>
                  <a:pt x="43715" y="267808"/>
                </a:lnTo>
                <a:lnTo>
                  <a:pt x="42329" y="252091"/>
                </a:lnTo>
                <a:lnTo>
                  <a:pt x="43285" y="45902"/>
                </a:lnTo>
                <a:lnTo>
                  <a:pt x="45784" y="33400"/>
                </a:lnTo>
                <a:lnTo>
                  <a:pt x="55361" y="27525"/>
                </a:lnTo>
                <a:lnTo>
                  <a:pt x="76689" y="26063"/>
                </a:lnTo>
                <a:lnTo>
                  <a:pt x="142740" y="26063"/>
                </a:lnTo>
                <a:lnTo>
                  <a:pt x="142528" y="25207"/>
                </a:lnTo>
                <a:lnTo>
                  <a:pt x="108126" y="1163"/>
                </a:lnTo>
                <a:lnTo>
                  <a:pt x="86603" y="227"/>
                </a:lnTo>
                <a:lnTo>
                  <a:pt x="76179" y="0"/>
                </a:lnTo>
                <a:close/>
              </a:path>
              <a:path w="146684" h="313054">
                <a:moveTo>
                  <a:pt x="142740" y="26063"/>
                </a:moveTo>
                <a:lnTo>
                  <a:pt x="76689" y="26063"/>
                </a:lnTo>
                <a:lnTo>
                  <a:pt x="92076" y="27509"/>
                </a:lnTo>
                <a:lnTo>
                  <a:pt x="100125" y="33611"/>
                </a:lnTo>
                <a:lnTo>
                  <a:pt x="101459" y="37599"/>
                </a:lnTo>
                <a:lnTo>
                  <a:pt x="101903" y="47403"/>
                </a:lnTo>
                <a:lnTo>
                  <a:pt x="102348" y="52280"/>
                </a:lnTo>
                <a:lnTo>
                  <a:pt x="103774" y="99857"/>
                </a:lnTo>
                <a:lnTo>
                  <a:pt x="104121" y="140152"/>
                </a:lnTo>
                <a:lnTo>
                  <a:pt x="104196" y="182614"/>
                </a:lnTo>
                <a:lnTo>
                  <a:pt x="104378" y="202789"/>
                </a:lnTo>
                <a:lnTo>
                  <a:pt x="105015" y="252330"/>
                </a:lnTo>
                <a:lnTo>
                  <a:pt x="68207" y="278062"/>
                </a:lnTo>
                <a:lnTo>
                  <a:pt x="144039" y="278062"/>
                </a:lnTo>
                <a:lnTo>
                  <a:pt x="144575" y="275025"/>
                </a:lnTo>
                <a:lnTo>
                  <a:pt x="145466" y="171049"/>
                </a:lnTo>
                <a:lnTo>
                  <a:pt x="145576" y="140152"/>
                </a:lnTo>
                <a:lnTo>
                  <a:pt x="145801" y="110032"/>
                </a:lnTo>
                <a:lnTo>
                  <a:pt x="146184" y="70212"/>
                </a:lnTo>
                <a:lnTo>
                  <a:pt x="146254" y="60432"/>
                </a:lnTo>
                <a:lnTo>
                  <a:pt x="146330" y="43835"/>
                </a:lnTo>
                <a:lnTo>
                  <a:pt x="146169" y="39902"/>
                </a:lnTo>
                <a:lnTo>
                  <a:pt x="142740" y="26063"/>
                </a:lnTo>
                <a:close/>
              </a:path>
            </a:pathLst>
          </a:custGeom>
          <a:solidFill>
            <a:srgbClr val="D53917"/>
          </a:solidFill>
        </p:spPr>
        <p:txBody>
          <a:bodyPr wrap="square" lIns="0" tIns="0" rIns="0" bIns="0" rtlCol="0"/>
          <a:lstStyle/>
          <a:p>
            <a:pPr defTabSz="695259"/>
            <a:endParaRPr>
              <a:solidFill>
                <a:prstClr val="black"/>
              </a:solidFill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5961906" y="4683920"/>
            <a:ext cx="96139" cy="282253"/>
          </a:xfrm>
          <a:custGeom>
            <a:avLst/>
            <a:gdLst/>
            <a:ahLst/>
            <a:cxnLst/>
            <a:rect l="l" t="t" r="r" b="b"/>
            <a:pathLst>
              <a:path w="141604" h="311785">
                <a:moveTo>
                  <a:pt x="130404" y="0"/>
                </a:moveTo>
                <a:lnTo>
                  <a:pt x="87583" y="5926"/>
                </a:lnTo>
                <a:lnTo>
                  <a:pt x="41021" y="15635"/>
                </a:lnTo>
                <a:lnTo>
                  <a:pt x="7172" y="34076"/>
                </a:lnTo>
                <a:lnTo>
                  <a:pt x="0" y="274161"/>
                </a:lnTo>
                <a:lnTo>
                  <a:pt x="4870" y="286872"/>
                </a:lnTo>
                <a:lnTo>
                  <a:pt x="11994" y="296978"/>
                </a:lnTo>
                <a:lnTo>
                  <a:pt x="21380" y="304485"/>
                </a:lnTo>
                <a:lnTo>
                  <a:pt x="33035" y="309402"/>
                </a:lnTo>
                <a:lnTo>
                  <a:pt x="46966" y="311736"/>
                </a:lnTo>
                <a:lnTo>
                  <a:pt x="63179" y="311495"/>
                </a:lnTo>
                <a:lnTo>
                  <a:pt x="141424" y="304383"/>
                </a:lnTo>
                <a:lnTo>
                  <a:pt x="134523" y="271830"/>
                </a:lnTo>
                <a:lnTo>
                  <a:pt x="85031" y="271830"/>
                </a:lnTo>
                <a:lnTo>
                  <a:pt x="71207" y="271771"/>
                </a:lnTo>
                <a:lnTo>
                  <a:pt x="38165" y="247101"/>
                </a:lnTo>
                <a:lnTo>
                  <a:pt x="35782" y="196394"/>
                </a:lnTo>
                <a:lnTo>
                  <a:pt x="35445" y="131002"/>
                </a:lnTo>
                <a:lnTo>
                  <a:pt x="35649" y="115908"/>
                </a:lnTo>
                <a:lnTo>
                  <a:pt x="41529" y="67752"/>
                </a:lnTo>
                <a:lnTo>
                  <a:pt x="132102" y="47398"/>
                </a:lnTo>
                <a:lnTo>
                  <a:pt x="130404" y="0"/>
                </a:lnTo>
                <a:close/>
              </a:path>
              <a:path w="141604" h="311785">
                <a:moveTo>
                  <a:pt x="133660" y="267762"/>
                </a:moveTo>
                <a:lnTo>
                  <a:pt x="122107" y="269139"/>
                </a:lnTo>
                <a:lnTo>
                  <a:pt x="107549" y="270628"/>
                </a:lnTo>
                <a:lnTo>
                  <a:pt x="97024" y="271383"/>
                </a:lnTo>
                <a:lnTo>
                  <a:pt x="85031" y="271830"/>
                </a:lnTo>
                <a:lnTo>
                  <a:pt x="134523" y="271830"/>
                </a:lnTo>
                <a:lnTo>
                  <a:pt x="133660" y="267762"/>
                </a:lnTo>
                <a:close/>
              </a:path>
            </a:pathLst>
          </a:custGeom>
          <a:solidFill>
            <a:srgbClr val="D53917"/>
          </a:solidFill>
        </p:spPr>
        <p:txBody>
          <a:bodyPr wrap="square" lIns="0" tIns="0" rIns="0" bIns="0" rtlCol="0"/>
          <a:lstStyle/>
          <a:p>
            <a:pPr defTabSz="695259"/>
            <a:endParaRPr>
              <a:solidFill>
                <a:prstClr val="black"/>
              </a:solidFill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6078127" y="4683920"/>
            <a:ext cx="96139" cy="282253"/>
          </a:xfrm>
          <a:custGeom>
            <a:avLst/>
            <a:gdLst/>
            <a:ahLst/>
            <a:cxnLst/>
            <a:rect l="l" t="t" r="r" b="b"/>
            <a:pathLst>
              <a:path w="141604" h="311785">
                <a:moveTo>
                  <a:pt x="130412" y="0"/>
                </a:moveTo>
                <a:lnTo>
                  <a:pt x="87590" y="5927"/>
                </a:lnTo>
                <a:lnTo>
                  <a:pt x="41027" y="15635"/>
                </a:lnTo>
                <a:lnTo>
                  <a:pt x="7169" y="34076"/>
                </a:lnTo>
                <a:lnTo>
                  <a:pt x="0" y="274170"/>
                </a:lnTo>
                <a:lnTo>
                  <a:pt x="4871" y="286878"/>
                </a:lnTo>
                <a:lnTo>
                  <a:pt x="11996" y="296981"/>
                </a:lnTo>
                <a:lnTo>
                  <a:pt x="21384" y="304487"/>
                </a:lnTo>
                <a:lnTo>
                  <a:pt x="33040" y="309403"/>
                </a:lnTo>
                <a:lnTo>
                  <a:pt x="46973" y="311736"/>
                </a:lnTo>
                <a:lnTo>
                  <a:pt x="63189" y="311495"/>
                </a:lnTo>
                <a:lnTo>
                  <a:pt x="141434" y="304383"/>
                </a:lnTo>
                <a:lnTo>
                  <a:pt x="134532" y="271830"/>
                </a:lnTo>
                <a:lnTo>
                  <a:pt x="85041" y="271830"/>
                </a:lnTo>
                <a:lnTo>
                  <a:pt x="71217" y="271772"/>
                </a:lnTo>
                <a:lnTo>
                  <a:pt x="38174" y="247097"/>
                </a:lnTo>
                <a:lnTo>
                  <a:pt x="35788" y="196389"/>
                </a:lnTo>
                <a:lnTo>
                  <a:pt x="35447" y="130997"/>
                </a:lnTo>
                <a:lnTo>
                  <a:pt x="35651" y="115903"/>
                </a:lnTo>
                <a:lnTo>
                  <a:pt x="41539" y="67750"/>
                </a:lnTo>
                <a:lnTo>
                  <a:pt x="132099" y="47398"/>
                </a:lnTo>
                <a:lnTo>
                  <a:pt x="130412" y="0"/>
                </a:lnTo>
                <a:close/>
              </a:path>
              <a:path w="141604" h="311785">
                <a:moveTo>
                  <a:pt x="133669" y="267762"/>
                </a:moveTo>
                <a:lnTo>
                  <a:pt x="122111" y="269139"/>
                </a:lnTo>
                <a:lnTo>
                  <a:pt x="107559" y="270628"/>
                </a:lnTo>
                <a:lnTo>
                  <a:pt x="97034" y="271382"/>
                </a:lnTo>
                <a:lnTo>
                  <a:pt x="85041" y="271830"/>
                </a:lnTo>
                <a:lnTo>
                  <a:pt x="134532" y="271830"/>
                </a:lnTo>
                <a:lnTo>
                  <a:pt x="133669" y="267762"/>
                </a:lnTo>
                <a:close/>
              </a:path>
            </a:pathLst>
          </a:custGeom>
          <a:solidFill>
            <a:srgbClr val="D53917"/>
          </a:solidFill>
        </p:spPr>
        <p:txBody>
          <a:bodyPr wrap="square" lIns="0" tIns="0" rIns="0" bIns="0" rtlCol="0"/>
          <a:lstStyle/>
          <a:p>
            <a:pPr defTabSz="695259"/>
            <a:endParaRPr>
              <a:solidFill>
                <a:prstClr val="black"/>
              </a:solidFill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6193185" y="4678533"/>
            <a:ext cx="103037" cy="290301"/>
          </a:xfrm>
          <a:custGeom>
            <a:avLst/>
            <a:gdLst/>
            <a:ahLst/>
            <a:cxnLst/>
            <a:rect l="l" t="t" r="r" b="b"/>
            <a:pathLst>
              <a:path w="151765" h="320675">
                <a:moveTo>
                  <a:pt x="43573" y="0"/>
                </a:moveTo>
                <a:lnTo>
                  <a:pt x="0" y="5333"/>
                </a:lnTo>
                <a:lnTo>
                  <a:pt x="6222" y="320547"/>
                </a:lnTo>
                <a:lnTo>
                  <a:pt x="51574" y="318769"/>
                </a:lnTo>
                <a:lnTo>
                  <a:pt x="84597" y="211188"/>
                </a:lnTo>
                <a:lnTo>
                  <a:pt x="48018" y="211188"/>
                </a:lnTo>
                <a:lnTo>
                  <a:pt x="43573" y="0"/>
                </a:lnTo>
                <a:close/>
              </a:path>
              <a:path w="151765" h="320675">
                <a:moveTo>
                  <a:pt x="149518" y="133375"/>
                </a:moveTo>
                <a:lnTo>
                  <a:pt x="108483" y="133375"/>
                </a:lnTo>
                <a:lnTo>
                  <a:pt x="101803" y="317880"/>
                </a:lnTo>
                <a:lnTo>
                  <a:pt x="147154" y="316991"/>
                </a:lnTo>
                <a:lnTo>
                  <a:pt x="149518" y="133375"/>
                </a:lnTo>
                <a:close/>
              </a:path>
              <a:path w="151765" h="320675">
                <a:moveTo>
                  <a:pt x="151155" y="6248"/>
                </a:moveTo>
                <a:lnTo>
                  <a:pt x="109372" y="8026"/>
                </a:lnTo>
                <a:lnTo>
                  <a:pt x="48018" y="211188"/>
                </a:lnTo>
                <a:lnTo>
                  <a:pt x="84597" y="211188"/>
                </a:lnTo>
                <a:lnTo>
                  <a:pt x="108483" y="133375"/>
                </a:lnTo>
                <a:lnTo>
                  <a:pt x="149518" y="133375"/>
                </a:lnTo>
                <a:lnTo>
                  <a:pt x="151155" y="6248"/>
                </a:lnTo>
                <a:close/>
              </a:path>
            </a:pathLst>
          </a:custGeom>
          <a:solidFill>
            <a:srgbClr val="D53917"/>
          </a:solidFill>
        </p:spPr>
        <p:txBody>
          <a:bodyPr wrap="square" lIns="0" tIns="0" rIns="0" bIns="0" rtlCol="0"/>
          <a:lstStyle/>
          <a:p>
            <a:pPr defTabSz="695259"/>
            <a:endParaRPr>
              <a:solidFill>
                <a:prstClr val="black"/>
              </a:solidFill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6315748" y="4608109"/>
            <a:ext cx="103037" cy="361008"/>
          </a:xfrm>
          <a:custGeom>
            <a:avLst/>
            <a:gdLst/>
            <a:ahLst/>
            <a:cxnLst/>
            <a:rect l="l" t="t" r="r" b="b"/>
            <a:pathLst>
              <a:path w="151765" h="398779">
                <a:moveTo>
                  <a:pt x="43561" y="77787"/>
                </a:moveTo>
                <a:lnTo>
                  <a:pt x="0" y="83121"/>
                </a:lnTo>
                <a:lnTo>
                  <a:pt x="6223" y="398335"/>
                </a:lnTo>
                <a:lnTo>
                  <a:pt x="51574" y="396557"/>
                </a:lnTo>
                <a:lnTo>
                  <a:pt x="84590" y="288975"/>
                </a:lnTo>
                <a:lnTo>
                  <a:pt x="48018" y="288975"/>
                </a:lnTo>
                <a:lnTo>
                  <a:pt x="43561" y="77787"/>
                </a:lnTo>
                <a:close/>
              </a:path>
              <a:path w="151765" h="398779">
                <a:moveTo>
                  <a:pt x="149523" y="211162"/>
                </a:moveTo>
                <a:lnTo>
                  <a:pt x="108470" y="211162"/>
                </a:lnTo>
                <a:lnTo>
                  <a:pt x="101815" y="395668"/>
                </a:lnTo>
                <a:lnTo>
                  <a:pt x="147167" y="394779"/>
                </a:lnTo>
                <a:lnTo>
                  <a:pt x="149523" y="211162"/>
                </a:lnTo>
                <a:close/>
              </a:path>
              <a:path w="151765" h="398779">
                <a:moveTo>
                  <a:pt x="151155" y="84035"/>
                </a:moveTo>
                <a:lnTo>
                  <a:pt x="109359" y="85813"/>
                </a:lnTo>
                <a:lnTo>
                  <a:pt x="48018" y="288975"/>
                </a:lnTo>
                <a:lnTo>
                  <a:pt x="84590" y="288975"/>
                </a:lnTo>
                <a:lnTo>
                  <a:pt x="108470" y="211162"/>
                </a:lnTo>
                <a:lnTo>
                  <a:pt x="149523" y="211162"/>
                </a:lnTo>
                <a:lnTo>
                  <a:pt x="151155" y="84035"/>
                </a:lnTo>
                <a:close/>
              </a:path>
              <a:path w="151765" h="398779">
                <a:moveTo>
                  <a:pt x="19126" y="0"/>
                </a:moveTo>
                <a:lnTo>
                  <a:pt x="8458" y="31559"/>
                </a:lnTo>
                <a:lnTo>
                  <a:pt x="77355" y="78244"/>
                </a:lnTo>
                <a:lnTo>
                  <a:pt x="129097" y="31559"/>
                </a:lnTo>
                <a:lnTo>
                  <a:pt x="69811" y="31559"/>
                </a:lnTo>
                <a:lnTo>
                  <a:pt x="19126" y="0"/>
                </a:lnTo>
                <a:close/>
              </a:path>
              <a:path w="151765" h="398779">
                <a:moveTo>
                  <a:pt x="113804" y="0"/>
                </a:moveTo>
                <a:lnTo>
                  <a:pt x="69811" y="31559"/>
                </a:lnTo>
                <a:lnTo>
                  <a:pt x="129097" y="31559"/>
                </a:lnTo>
                <a:lnTo>
                  <a:pt x="136486" y="24891"/>
                </a:lnTo>
                <a:lnTo>
                  <a:pt x="113804" y="0"/>
                </a:lnTo>
                <a:close/>
              </a:path>
            </a:pathLst>
          </a:custGeom>
          <a:solidFill>
            <a:srgbClr val="D53917"/>
          </a:solidFill>
        </p:spPr>
        <p:txBody>
          <a:bodyPr wrap="square" lIns="0" tIns="0" rIns="0" bIns="0" rtlCol="0"/>
          <a:lstStyle/>
          <a:p>
            <a:pPr defTabSz="695259"/>
            <a:endParaRPr>
              <a:solidFill>
                <a:prstClr val="black"/>
              </a:solidFill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6439484" y="4683920"/>
            <a:ext cx="96139" cy="282253"/>
          </a:xfrm>
          <a:custGeom>
            <a:avLst/>
            <a:gdLst/>
            <a:ahLst/>
            <a:cxnLst/>
            <a:rect l="l" t="t" r="r" b="b"/>
            <a:pathLst>
              <a:path w="141604" h="311785">
                <a:moveTo>
                  <a:pt x="130412" y="0"/>
                </a:moveTo>
                <a:lnTo>
                  <a:pt x="87590" y="5927"/>
                </a:lnTo>
                <a:lnTo>
                  <a:pt x="41027" y="15635"/>
                </a:lnTo>
                <a:lnTo>
                  <a:pt x="7169" y="34076"/>
                </a:lnTo>
                <a:lnTo>
                  <a:pt x="0" y="274170"/>
                </a:lnTo>
                <a:lnTo>
                  <a:pt x="4871" y="286878"/>
                </a:lnTo>
                <a:lnTo>
                  <a:pt x="11996" y="296981"/>
                </a:lnTo>
                <a:lnTo>
                  <a:pt x="21384" y="304487"/>
                </a:lnTo>
                <a:lnTo>
                  <a:pt x="33040" y="309403"/>
                </a:lnTo>
                <a:lnTo>
                  <a:pt x="46973" y="311736"/>
                </a:lnTo>
                <a:lnTo>
                  <a:pt x="63189" y="311495"/>
                </a:lnTo>
                <a:lnTo>
                  <a:pt x="141434" y="304383"/>
                </a:lnTo>
                <a:lnTo>
                  <a:pt x="134532" y="271830"/>
                </a:lnTo>
                <a:lnTo>
                  <a:pt x="85036" y="271830"/>
                </a:lnTo>
                <a:lnTo>
                  <a:pt x="71212" y="271772"/>
                </a:lnTo>
                <a:lnTo>
                  <a:pt x="38174" y="247097"/>
                </a:lnTo>
                <a:lnTo>
                  <a:pt x="35788" y="196389"/>
                </a:lnTo>
                <a:lnTo>
                  <a:pt x="35447" y="130997"/>
                </a:lnTo>
                <a:lnTo>
                  <a:pt x="35651" y="115903"/>
                </a:lnTo>
                <a:lnTo>
                  <a:pt x="41539" y="67750"/>
                </a:lnTo>
                <a:lnTo>
                  <a:pt x="132099" y="47398"/>
                </a:lnTo>
                <a:lnTo>
                  <a:pt x="130412" y="0"/>
                </a:lnTo>
                <a:close/>
              </a:path>
              <a:path w="141604" h="311785">
                <a:moveTo>
                  <a:pt x="133669" y="267762"/>
                </a:moveTo>
                <a:lnTo>
                  <a:pt x="122111" y="269139"/>
                </a:lnTo>
                <a:lnTo>
                  <a:pt x="107558" y="270628"/>
                </a:lnTo>
                <a:lnTo>
                  <a:pt x="97031" y="271382"/>
                </a:lnTo>
                <a:lnTo>
                  <a:pt x="85036" y="271830"/>
                </a:lnTo>
                <a:lnTo>
                  <a:pt x="134532" y="271830"/>
                </a:lnTo>
                <a:lnTo>
                  <a:pt x="133669" y="267762"/>
                </a:lnTo>
                <a:close/>
              </a:path>
            </a:pathLst>
          </a:custGeom>
          <a:solidFill>
            <a:srgbClr val="D53917"/>
          </a:solidFill>
        </p:spPr>
        <p:txBody>
          <a:bodyPr wrap="square" lIns="0" tIns="0" rIns="0" bIns="0" rtlCol="0"/>
          <a:lstStyle/>
          <a:p>
            <a:pPr defTabSz="695259"/>
            <a:endParaRPr>
              <a:solidFill>
                <a:prstClr val="black"/>
              </a:solidFill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6554541" y="4678533"/>
            <a:ext cx="100019" cy="289726"/>
          </a:xfrm>
          <a:custGeom>
            <a:avLst/>
            <a:gdLst/>
            <a:ahLst/>
            <a:cxnLst/>
            <a:rect l="l" t="t" r="r" b="b"/>
            <a:pathLst>
              <a:path w="147320" h="320039">
                <a:moveTo>
                  <a:pt x="39116" y="0"/>
                </a:moveTo>
                <a:lnTo>
                  <a:pt x="0" y="7112"/>
                </a:lnTo>
                <a:lnTo>
                  <a:pt x="3556" y="319659"/>
                </a:lnTo>
                <a:lnTo>
                  <a:pt x="42672" y="319659"/>
                </a:lnTo>
                <a:lnTo>
                  <a:pt x="43561" y="184505"/>
                </a:lnTo>
                <a:lnTo>
                  <a:pt x="79746" y="184505"/>
                </a:lnTo>
                <a:lnTo>
                  <a:pt x="66687" y="161391"/>
                </a:lnTo>
                <a:lnTo>
                  <a:pt x="84194" y="133375"/>
                </a:lnTo>
                <a:lnTo>
                  <a:pt x="40894" y="133375"/>
                </a:lnTo>
                <a:lnTo>
                  <a:pt x="39116" y="0"/>
                </a:lnTo>
                <a:close/>
              </a:path>
              <a:path w="147320" h="320039">
                <a:moveTo>
                  <a:pt x="79746" y="184505"/>
                </a:moveTo>
                <a:lnTo>
                  <a:pt x="43561" y="184505"/>
                </a:lnTo>
                <a:lnTo>
                  <a:pt x="104914" y="318770"/>
                </a:lnTo>
                <a:lnTo>
                  <a:pt x="140030" y="291211"/>
                </a:lnTo>
                <a:lnTo>
                  <a:pt x="79746" y="184505"/>
                </a:lnTo>
                <a:close/>
              </a:path>
              <a:path w="147320" h="320039">
                <a:moveTo>
                  <a:pt x="121361" y="2692"/>
                </a:moveTo>
                <a:lnTo>
                  <a:pt x="40894" y="133375"/>
                </a:lnTo>
                <a:lnTo>
                  <a:pt x="84194" y="133375"/>
                </a:lnTo>
                <a:lnTo>
                  <a:pt x="146697" y="33350"/>
                </a:lnTo>
                <a:lnTo>
                  <a:pt x="121361" y="2692"/>
                </a:lnTo>
                <a:close/>
              </a:path>
            </a:pathLst>
          </a:custGeom>
          <a:solidFill>
            <a:srgbClr val="D53917"/>
          </a:solidFill>
        </p:spPr>
        <p:txBody>
          <a:bodyPr wrap="square" lIns="0" tIns="0" rIns="0" bIns="0" rtlCol="0"/>
          <a:lstStyle/>
          <a:p>
            <a:pPr defTabSz="695259"/>
            <a:endParaRPr>
              <a:solidFill>
                <a:prstClr val="black"/>
              </a:solidFill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6673419" y="4683135"/>
            <a:ext cx="99588" cy="283403"/>
          </a:xfrm>
          <a:custGeom>
            <a:avLst/>
            <a:gdLst/>
            <a:ahLst/>
            <a:cxnLst/>
            <a:rect l="l" t="t" r="r" b="b"/>
            <a:pathLst>
              <a:path w="146684" h="313054">
                <a:moveTo>
                  <a:pt x="76182" y="0"/>
                </a:moveTo>
                <a:lnTo>
                  <a:pt x="35603" y="356"/>
                </a:lnTo>
                <a:lnTo>
                  <a:pt x="2320" y="28709"/>
                </a:lnTo>
                <a:lnTo>
                  <a:pt x="0" y="267837"/>
                </a:lnTo>
                <a:lnTo>
                  <a:pt x="1640" y="280849"/>
                </a:lnTo>
                <a:lnTo>
                  <a:pt x="45124" y="311927"/>
                </a:lnTo>
                <a:lnTo>
                  <a:pt x="57147" y="312089"/>
                </a:lnTo>
                <a:lnTo>
                  <a:pt x="72514" y="312544"/>
                </a:lnTo>
                <a:lnTo>
                  <a:pt x="124545" y="309881"/>
                </a:lnTo>
                <a:lnTo>
                  <a:pt x="144049" y="278062"/>
                </a:lnTo>
                <a:lnTo>
                  <a:pt x="68206" y="278062"/>
                </a:lnTo>
                <a:lnTo>
                  <a:pt x="50850" y="275629"/>
                </a:lnTo>
                <a:lnTo>
                  <a:pt x="43712" y="267808"/>
                </a:lnTo>
                <a:lnTo>
                  <a:pt x="42326" y="252092"/>
                </a:lnTo>
                <a:lnTo>
                  <a:pt x="43282" y="45909"/>
                </a:lnTo>
                <a:lnTo>
                  <a:pt x="45779" y="33402"/>
                </a:lnTo>
                <a:lnTo>
                  <a:pt x="55354" y="27525"/>
                </a:lnTo>
                <a:lnTo>
                  <a:pt x="76679" y="26063"/>
                </a:lnTo>
                <a:lnTo>
                  <a:pt x="142738" y="26063"/>
                </a:lnTo>
                <a:lnTo>
                  <a:pt x="142526" y="25207"/>
                </a:lnTo>
                <a:lnTo>
                  <a:pt x="108124" y="1163"/>
                </a:lnTo>
                <a:lnTo>
                  <a:pt x="86601" y="227"/>
                </a:lnTo>
                <a:lnTo>
                  <a:pt x="76182" y="0"/>
                </a:lnTo>
                <a:close/>
              </a:path>
              <a:path w="146684" h="313054">
                <a:moveTo>
                  <a:pt x="142738" y="26063"/>
                </a:moveTo>
                <a:lnTo>
                  <a:pt x="76679" y="26063"/>
                </a:lnTo>
                <a:lnTo>
                  <a:pt x="92069" y="27508"/>
                </a:lnTo>
                <a:lnTo>
                  <a:pt x="100123" y="33611"/>
                </a:lnTo>
                <a:lnTo>
                  <a:pt x="101456" y="37599"/>
                </a:lnTo>
                <a:lnTo>
                  <a:pt x="101901" y="47403"/>
                </a:lnTo>
                <a:lnTo>
                  <a:pt x="102345" y="52280"/>
                </a:lnTo>
                <a:lnTo>
                  <a:pt x="103771" y="99857"/>
                </a:lnTo>
                <a:lnTo>
                  <a:pt x="104119" y="140152"/>
                </a:lnTo>
                <a:lnTo>
                  <a:pt x="104193" y="182614"/>
                </a:lnTo>
                <a:lnTo>
                  <a:pt x="104376" y="202789"/>
                </a:lnTo>
                <a:lnTo>
                  <a:pt x="105012" y="252330"/>
                </a:lnTo>
                <a:lnTo>
                  <a:pt x="68206" y="278062"/>
                </a:lnTo>
                <a:lnTo>
                  <a:pt x="144049" y="278062"/>
                </a:lnTo>
                <a:lnTo>
                  <a:pt x="144585" y="275025"/>
                </a:lnTo>
                <a:lnTo>
                  <a:pt x="145463" y="171049"/>
                </a:lnTo>
                <a:lnTo>
                  <a:pt x="145574" y="140152"/>
                </a:lnTo>
                <a:lnTo>
                  <a:pt x="145799" y="110032"/>
                </a:lnTo>
                <a:lnTo>
                  <a:pt x="146181" y="70212"/>
                </a:lnTo>
                <a:lnTo>
                  <a:pt x="146251" y="60432"/>
                </a:lnTo>
                <a:lnTo>
                  <a:pt x="146327" y="43835"/>
                </a:lnTo>
                <a:lnTo>
                  <a:pt x="146166" y="39902"/>
                </a:lnTo>
                <a:lnTo>
                  <a:pt x="142738" y="26063"/>
                </a:lnTo>
                <a:close/>
              </a:path>
            </a:pathLst>
          </a:custGeom>
          <a:solidFill>
            <a:srgbClr val="D53917"/>
          </a:solidFill>
        </p:spPr>
        <p:txBody>
          <a:bodyPr wrap="square" lIns="0" tIns="0" rIns="0" bIns="0" rtlCol="0"/>
          <a:lstStyle/>
          <a:p>
            <a:pPr defTabSz="695259"/>
            <a:endParaRPr>
              <a:solidFill>
                <a:prstClr val="black"/>
              </a:solidFill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6793328" y="4682896"/>
            <a:ext cx="94846" cy="282828"/>
          </a:xfrm>
          <a:custGeom>
            <a:avLst/>
            <a:gdLst/>
            <a:ahLst/>
            <a:cxnLst/>
            <a:rect l="l" t="t" r="r" b="b"/>
            <a:pathLst>
              <a:path w="139700" h="312420">
                <a:moveTo>
                  <a:pt x="37515" y="0"/>
                </a:moveTo>
                <a:lnTo>
                  <a:pt x="24794" y="151"/>
                </a:lnTo>
                <a:lnTo>
                  <a:pt x="12270" y="463"/>
                </a:lnTo>
                <a:lnTo>
                  <a:pt x="0" y="967"/>
                </a:lnTo>
                <a:lnTo>
                  <a:pt x="6223" y="312168"/>
                </a:lnTo>
                <a:lnTo>
                  <a:pt x="139598" y="312168"/>
                </a:lnTo>
                <a:lnTo>
                  <a:pt x="139598" y="278843"/>
                </a:lnTo>
                <a:lnTo>
                  <a:pt x="48833" y="269001"/>
                </a:lnTo>
                <a:lnTo>
                  <a:pt x="47709" y="255982"/>
                </a:lnTo>
                <a:lnTo>
                  <a:pt x="46412" y="242398"/>
                </a:lnTo>
                <a:lnTo>
                  <a:pt x="45340" y="229231"/>
                </a:lnTo>
                <a:lnTo>
                  <a:pt x="44894" y="217464"/>
                </a:lnTo>
                <a:lnTo>
                  <a:pt x="44894" y="212130"/>
                </a:lnTo>
                <a:lnTo>
                  <a:pt x="128485" y="201030"/>
                </a:lnTo>
                <a:lnTo>
                  <a:pt x="128485" y="167667"/>
                </a:lnTo>
                <a:lnTo>
                  <a:pt x="44658" y="165212"/>
                </a:lnTo>
                <a:lnTo>
                  <a:pt x="41521" y="119075"/>
                </a:lnTo>
                <a:lnTo>
                  <a:pt x="39413" y="71469"/>
                </a:lnTo>
                <a:lnTo>
                  <a:pt x="39123" y="56961"/>
                </a:lnTo>
                <a:lnTo>
                  <a:pt x="39153" y="44333"/>
                </a:lnTo>
                <a:lnTo>
                  <a:pt x="39573" y="34304"/>
                </a:lnTo>
                <a:lnTo>
                  <a:pt x="139598" y="34304"/>
                </a:lnTo>
                <a:lnTo>
                  <a:pt x="127353" y="917"/>
                </a:lnTo>
                <a:lnTo>
                  <a:pt x="63322" y="60"/>
                </a:lnTo>
                <a:lnTo>
                  <a:pt x="37515" y="0"/>
                </a:lnTo>
                <a:close/>
              </a:path>
            </a:pathLst>
          </a:custGeom>
          <a:solidFill>
            <a:srgbClr val="D53917"/>
          </a:solidFill>
        </p:spPr>
        <p:txBody>
          <a:bodyPr wrap="square" lIns="0" tIns="0" rIns="0" bIns="0" rtlCol="0"/>
          <a:lstStyle/>
          <a:p>
            <a:pPr defTabSz="695259"/>
            <a:endParaRPr>
              <a:solidFill>
                <a:prstClr val="black"/>
              </a:solidFill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5094943" y="5085902"/>
            <a:ext cx="169860" cy="331116"/>
          </a:xfrm>
          <a:custGeom>
            <a:avLst/>
            <a:gdLst/>
            <a:ahLst/>
            <a:cxnLst/>
            <a:rect l="l" t="t" r="r" b="b"/>
            <a:pathLst>
              <a:path w="250189" h="365760">
                <a:moveTo>
                  <a:pt x="189158" y="0"/>
                </a:moveTo>
                <a:lnTo>
                  <a:pt x="75785" y="1778"/>
                </a:lnTo>
                <a:lnTo>
                  <a:pt x="77123" y="60339"/>
                </a:lnTo>
                <a:lnTo>
                  <a:pt x="77200" y="67121"/>
                </a:lnTo>
                <a:lnTo>
                  <a:pt x="77287" y="106083"/>
                </a:lnTo>
                <a:lnTo>
                  <a:pt x="77206" y="113197"/>
                </a:lnTo>
                <a:lnTo>
                  <a:pt x="77095" y="118849"/>
                </a:lnTo>
                <a:lnTo>
                  <a:pt x="74434" y="158673"/>
                </a:lnTo>
                <a:lnTo>
                  <a:pt x="61371" y="206319"/>
                </a:lnTo>
                <a:lnTo>
                  <a:pt x="46806" y="246741"/>
                </a:lnTo>
                <a:lnTo>
                  <a:pt x="1260" y="274617"/>
                </a:lnTo>
                <a:lnTo>
                  <a:pt x="307" y="287268"/>
                </a:lnTo>
                <a:lnTo>
                  <a:pt x="0" y="299856"/>
                </a:lnTo>
                <a:lnTo>
                  <a:pt x="652" y="312547"/>
                </a:lnTo>
                <a:lnTo>
                  <a:pt x="1096" y="315214"/>
                </a:lnTo>
                <a:lnTo>
                  <a:pt x="2028" y="340430"/>
                </a:lnTo>
                <a:lnTo>
                  <a:pt x="2612" y="356965"/>
                </a:lnTo>
                <a:lnTo>
                  <a:pt x="2874" y="365455"/>
                </a:lnTo>
                <a:lnTo>
                  <a:pt x="44670" y="365455"/>
                </a:lnTo>
                <a:lnTo>
                  <a:pt x="45559" y="314325"/>
                </a:lnTo>
                <a:lnTo>
                  <a:pt x="249013" y="313436"/>
                </a:lnTo>
                <a:lnTo>
                  <a:pt x="250054" y="270751"/>
                </a:lnTo>
                <a:lnTo>
                  <a:pt x="215051" y="269951"/>
                </a:lnTo>
                <a:lnTo>
                  <a:pt x="110778" y="269951"/>
                </a:lnTo>
                <a:lnTo>
                  <a:pt x="94419" y="269524"/>
                </a:lnTo>
                <a:lnTo>
                  <a:pt x="87040" y="267236"/>
                </a:lnTo>
                <a:lnTo>
                  <a:pt x="88220" y="263391"/>
                </a:lnTo>
                <a:lnTo>
                  <a:pt x="93020" y="250921"/>
                </a:lnTo>
                <a:lnTo>
                  <a:pt x="96261" y="241513"/>
                </a:lnTo>
                <a:lnTo>
                  <a:pt x="107073" y="195890"/>
                </a:lnTo>
                <a:lnTo>
                  <a:pt x="113295" y="147055"/>
                </a:lnTo>
                <a:lnTo>
                  <a:pt x="113507" y="139166"/>
                </a:lnTo>
                <a:lnTo>
                  <a:pt x="113433" y="85696"/>
                </a:lnTo>
                <a:lnTo>
                  <a:pt x="113328" y="74186"/>
                </a:lnTo>
                <a:lnTo>
                  <a:pt x="113276" y="43129"/>
                </a:lnTo>
                <a:lnTo>
                  <a:pt x="189919" y="43129"/>
                </a:lnTo>
                <a:lnTo>
                  <a:pt x="189749" y="31852"/>
                </a:lnTo>
                <a:lnTo>
                  <a:pt x="189472" y="16129"/>
                </a:lnTo>
                <a:lnTo>
                  <a:pt x="189158" y="0"/>
                </a:lnTo>
                <a:close/>
              </a:path>
              <a:path w="250189" h="365760">
                <a:moveTo>
                  <a:pt x="249013" y="313436"/>
                </a:moveTo>
                <a:lnTo>
                  <a:pt x="205160" y="313436"/>
                </a:lnTo>
                <a:lnTo>
                  <a:pt x="206049" y="362762"/>
                </a:lnTo>
                <a:lnTo>
                  <a:pt x="247832" y="361899"/>
                </a:lnTo>
                <a:lnTo>
                  <a:pt x="249013" y="313436"/>
                </a:lnTo>
                <a:close/>
              </a:path>
              <a:path w="250189" h="365760">
                <a:moveTo>
                  <a:pt x="189919" y="43129"/>
                </a:moveTo>
                <a:lnTo>
                  <a:pt x="113276" y="43129"/>
                </a:lnTo>
                <a:lnTo>
                  <a:pt x="125458" y="43527"/>
                </a:lnTo>
                <a:lnTo>
                  <a:pt x="138917" y="43586"/>
                </a:lnTo>
                <a:lnTo>
                  <a:pt x="139153" y="45546"/>
                </a:lnTo>
                <a:lnTo>
                  <a:pt x="140090" y="91109"/>
                </a:lnTo>
                <a:lnTo>
                  <a:pt x="141688" y="268659"/>
                </a:lnTo>
                <a:lnTo>
                  <a:pt x="128929" y="269376"/>
                </a:lnTo>
                <a:lnTo>
                  <a:pt x="110778" y="269951"/>
                </a:lnTo>
                <a:lnTo>
                  <a:pt x="215051" y="269951"/>
                </a:lnTo>
                <a:lnTo>
                  <a:pt x="192269" y="269430"/>
                </a:lnTo>
                <a:lnTo>
                  <a:pt x="191875" y="241513"/>
                </a:lnTo>
                <a:lnTo>
                  <a:pt x="191639" y="220298"/>
                </a:lnTo>
                <a:lnTo>
                  <a:pt x="190774" y="113197"/>
                </a:lnTo>
                <a:lnTo>
                  <a:pt x="190492" y="85696"/>
                </a:lnTo>
                <a:lnTo>
                  <a:pt x="189919" y="43129"/>
                </a:lnTo>
                <a:close/>
              </a:path>
            </a:pathLst>
          </a:custGeom>
          <a:solidFill>
            <a:srgbClr val="008ED5"/>
          </a:solidFill>
        </p:spPr>
        <p:txBody>
          <a:bodyPr wrap="square" lIns="0" tIns="0" rIns="0" bIns="0" rtlCol="0"/>
          <a:lstStyle/>
          <a:p>
            <a:pPr defTabSz="695259"/>
            <a:endParaRPr>
              <a:solidFill>
                <a:prstClr val="black"/>
              </a:solidFill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5282930" y="5084715"/>
            <a:ext cx="100019" cy="286852"/>
          </a:xfrm>
          <a:custGeom>
            <a:avLst/>
            <a:gdLst/>
            <a:ahLst/>
            <a:cxnLst/>
            <a:rect l="l" t="t" r="r" b="b"/>
            <a:pathLst>
              <a:path w="147320" h="316864">
                <a:moveTo>
                  <a:pt x="66392" y="0"/>
                </a:moveTo>
                <a:lnTo>
                  <a:pt x="28124" y="1886"/>
                </a:lnTo>
                <a:lnTo>
                  <a:pt x="1484" y="34150"/>
                </a:lnTo>
                <a:lnTo>
                  <a:pt x="379" y="78455"/>
                </a:lnTo>
                <a:lnTo>
                  <a:pt x="0" y="130690"/>
                </a:lnTo>
                <a:lnTo>
                  <a:pt x="115" y="154037"/>
                </a:lnTo>
                <a:lnTo>
                  <a:pt x="1050" y="200901"/>
                </a:lnTo>
                <a:lnTo>
                  <a:pt x="2933" y="249594"/>
                </a:lnTo>
                <a:lnTo>
                  <a:pt x="5801" y="299376"/>
                </a:lnTo>
                <a:lnTo>
                  <a:pt x="7005" y="316529"/>
                </a:lnTo>
                <a:lnTo>
                  <a:pt x="101024" y="312157"/>
                </a:lnTo>
                <a:lnTo>
                  <a:pt x="137269" y="298736"/>
                </a:lnTo>
                <a:lnTo>
                  <a:pt x="139796" y="288403"/>
                </a:lnTo>
                <a:lnTo>
                  <a:pt x="51906" y="288403"/>
                </a:lnTo>
                <a:lnTo>
                  <a:pt x="51226" y="271488"/>
                </a:lnTo>
                <a:lnTo>
                  <a:pt x="50778" y="258424"/>
                </a:lnTo>
                <a:lnTo>
                  <a:pt x="50320" y="241501"/>
                </a:lnTo>
                <a:lnTo>
                  <a:pt x="50034" y="223974"/>
                </a:lnTo>
                <a:lnTo>
                  <a:pt x="50067" y="206867"/>
                </a:lnTo>
                <a:lnTo>
                  <a:pt x="50481" y="193972"/>
                </a:lnTo>
                <a:lnTo>
                  <a:pt x="51467" y="184932"/>
                </a:lnTo>
                <a:lnTo>
                  <a:pt x="51912" y="184043"/>
                </a:lnTo>
                <a:lnTo>
                  <a:pt x="143518" y="184043"/>
                </a:lnTo>
                <a:lnTo>
                  <a:pt x="138495" y="176740"/>
                </a:lnTo>
                <a:lnTo>
                  <a:pt x="128379" y="169819"/>
                </a:lnTo>
                <a:lnTo>
                  <a:pt x="122600" y="166694"/>
                </a:lnTo>
                <a:lnTo>
                  <a:pt x="116377" y="164485"/>
                </a:lnTo>
                <a:lnTo>
                  <a:pt x="108821" y="163138"/>
                </a:lnTo>
                <a:lnTo>
                  <a:pt x="52356" y="150692"/>
                </a:lnTo>
                <a:lnTo>
                  <a:pt x="78537" y="150692"/>
                </a:lnTo>
                <a:lnTo>
                  <a:pt x="90542" y="149755"/>
                </a:lnTo>
                <a:lnTo>
                  <a:pt x="129712" y="134678"/>
                </a:lnTo>
                <a:lnTo>
                  <a:pt x="137429" y="118244"/>
                </a:lnTo>
                <a:lnTo>
                  <a:pt x="51467" y="118244"/>
                </a:lnTo>
                <a:lnTo>
                  <a:pt x="52356" y="20873"/>
                </a:lnTo>
                <a:lnTo>
                  <a:pt x="63850" y="20547"/>
                </a:lnTo>
                <a:lnTo>
                  <a:pt x="129752" y="20547"/>
                </a:lnTo>
                <a:lnTo>
                  <a:pt x="127484" y="16804"/>
                </a:lnTo>
                <a:lnTo>
                  <a:pt x="117855" y="8658"/>
                </a:lnTo>
                <a:lnTo>
                  <a:pt x="105941" y="2709"/>
                </a:lnTo>
                <a:lnTo>
                  <a:pt x="94997" y="669"/>
                </a:lnTo>
                <a:lnTo>
                  <a:pt x="78802" y="136"/>
                </a:lnTo>
                <a:lnTo>
                  <a:pt x="66392" y="0"/>
                </a:lnTo>
                <a:close/>
              </a:path>
              <a:path w="147320" h="316864">
                <a:moveTo>
                  <a:pt x="143518" y="184043"/>
                </a:moveTo>
                <a:lnTo>
                  <a:pt x="51912" y="184043"/>
                </a:lnTo>
                <a:lnTo>
                  <a:pt x="70581" y="184474"/>
                </a:lnTo>
                <a:lnTo>
                  <a:pt x="75915" y="188945"/>
                </a:lnTo>
                <a:lnTo>
                  <a:pt x="81342" y="195350"/>
                </a:lnTo>
                <a:lnTo>
                  <a:pt x="86148" y="206867"/>
                </a:lnTo>
                <a:lnTo>
                  <a:pt x="88115" y="220006"/>
                </a:lnTo>
                <a:lnTo>
                  <a:pt x="88242" y="233739"/>
                </a:lnTo>
                <a:lnTo>
                  <a:pt x="87253" y="245277"/>
                </a:lnTo>
                <a:lnTo>
                  <a:pt x="78103" y="283980"/>
                </a:lnTo>
                <a:lnTo>
                  <a:pt x="51906" y="288403"/>
                </a:lnTo>
                <a:lnTo>
                  <a:pt x="139796" y="288403"/>
                </a:lnTo>
                <a:lnTo>
                  <a:pt x="140663" y="277387"/>
                </a:lnTo>
                <a:lnTo>
                  <a:pt x="141764" y="264895"/>
                </a:lnTo>
                <a:lnTo>
                  <a:pt x="143302" y="249251"/>
                </a:lnTo>
                <a:lnTo>
                  <a:pt x="144545" y="232951"/>
                </a:lnTo>
                <a:lnTo>
                  <a:pt x="146173" y="210263"/>
                </a:lnTo>
                <a:lnTo>
                  <a:pt x="147048" y="199156"/>
                </a:lnTo>
                <a:lnTo>
                  <a:pt x="145538" y="186979"/>
                </a:lnTo>
                <a:lnTo>
                  <a:pt x="143518" y="184043"/>
                </a:lnTo>
                <a:close/>
              </a:path>
              <a:path w="147320" h="316864">
                <a:moveTo>
                  <a:pt x="78537" y="150692"/>
                </a:moveTo>
                <a:lnTo>
                  <a:pt x="52356" y="150692"/>
                </a:lnTo>
                <a:lnTo>
                  <a:pt x="55468" y="151137"/>
                </a:lnTo>
                <a:lnTo>
                  <a:pt x="67960" y="151116"/>
                </a:lnTo>
                <a:lnTo>
                  <a:pt x="77136" y="150802"/>
                </a:lnTo>
                <a:lnTo>
                  <a:pt x="78537" y="150692"/>
                </a:lnTo>
                <a:close/>
              </a:path>
              <a:path w="147320" h="316864">
                <a:moveTo>
                  <a:pt x="129752" y="20547"/>
                </a:moveTo>
                <a:lnTo>
                  <a:pt x="63850" y="20547"/>
                </a:lnTo>
                <a:lnTo>
                  <a:pt x="75315" y="26430"/>
                </a:lnTo>
                <a:lnTo>
                  <a:pt x="80973" y="39238"/>
                </a:lnTo>
                <a:lnTo>
                  <a:pt x="81242" y="48856"/>
                </a:lnTo>
                <a:lnTo>
                  <a:pt x="81342" y="73267"/>
                </a:lnTo>
                <a:lnTo>
                  <a:pt x="81220" y="82114"/>
                </a:lnTo>
                <a:lnTo>
                  <a:pt x="63024" y="117812"/>
                </a:lnTo>
                <a:lnTo>
                  <a:pt x="51467" y="118244"/>
                </a:lnTo>
                <a:lnTo>
                  <a:pt x="137429" y="118244"/>
                </a:lnTo>
                <a:lnTo>
                  <a:pt x="138679" y="93864"/>
                </a:lnTo>
                <a:lnTo>
                  <a:pt x="138647" y="78455"/>
                </a:lnTo>
                <a:lnTo>
                  <a:pt x="138525" y="73267"/>
                </a:lnTo>
                <a:lnTo>
                  <a:pt x="137787" y="60525"/>
                </a:lnTo>
                <a:lnTo>
                  <a:pt x="136403" y="45521"/>
                </a:lnTo>
                <a:lnTo>
                  <a:pt x="134215" y="27911"/>
                </a:lnTo>
                <a:lnTo>
                  <a:pt x="129752" y="20547"/>
                </a:lnTo>
                <a:close/>
              </a:path>
            </a:pathLst>
          </a:custGeom>
          <a:solidFill>
            <a:srgbClr val="008ED5"/>
          </a:solidFill>
        </p:spPr>
        <p:txBody>
          <a:bodyPr wrap="square" lIns="0" tIns="0" rIns="0" bIns="0" rtlCol="0"/>
          <a:lstStyle/>
          <a:p>
            <a:pPr defTabSz="695259"/>
            <a:endParaRPr>
              <a:solidFill>
                <a:prstClr val="black"/>
              </a:solidFill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5403312" y="5081074"/>
            <a:ext cx="103037" cy="290301"/>
          </a:xfrm>
          <a:custGeom>
            <a:avLst/>
            <a:gdLst/>
            <a:ahLst/>
            <a:cxnLst/>
            <a:rect l="l" t="t" r="r" b="b"/>
            <a:pathLst>
              <a:path w="151765" h="320675">
                <a:moveTo>
                  <a:pt x="43573" y="0"/>
                </a:moveTo>
                <a:lnTo>
                  <a:pt x="0" y="5334"/>
                </a:lnTo>
                <a:lnTo>
                  <a:pt x="6222" y="320548"/>
                </a:lnTo>
                <a:lnTo>
                  <a:pt x="51574" y="318770"/>
                </a:lnTo>
                <a:lnTo>
                  <a:pt x="84601" y="211175"/>
                </a:lnTo>
                <a:lnTo>
                  <a:pt x="48018" y="211175"/>
                </a:lnTo>
                <a:lnTo>
                  <a:pt x="43573" y="0"/>
                </a:lnTo>
                <a:close/>
              </a:path>
              <a:path w="151765" h="320675">
                <a:moveTo>
                  <a:pt x="149518" y="133375"/>
                </a:moveTo>
                <a:lnTo>
                  <a:pt x="108483" y="133375"/>
                </a:lnTo>
                <a:lnTo>
                  <a:pt x="101803" y="317881"/>
                </a:lnTo>
                <a:lnTo>
                  <a:pt x="147154" y="316992"/>
                </a:lnTo>
                <a:lnTo>
                  <a:pt x="149518" y="133375"/>
                </a:lnTo>
                <a:close/>
              </a:path>
              <a:path w="151765" h="320675">
                <a:moveTo>
                  <a:pt x="151155" y="6248"/>
                </a:moveTo>
                <a:lnTo>
                  <a:pt x="109372" y="8026"/>
                </a:lnTo>
                <a:lnTo>
                  <a:pt x="48018" y="211175"/>
                </a:lnTo>
                <a:lnTo>
                  <a:pt x="84601" y="211175"/>
                </a:lnTo>
                <a:lnTo>
                  <a:pt x="108483" y="133375"/>
                </a:lnTo>
                <a:lnTo>
                  <a:pt x="149518" y="133375"/>
                </a:lnTo>
                <a:lnTo>
                  <a:pt x="151155" y="6248"/>
                </a:lnTo>
                <a:close/>
              </a:path>
            </a:pathLst>
          </a:custGeom>
          <a:solidFill>
            <a:srgbClr val="008ED5"/>
          </a:solidFill>
        </p:spPr>
        <p:txBody>
          <a:bodyPr wrap="square" lIns="0" tIns="0" rIns="0" bIns="0" rtlCol="0"/>
          <a:lstStyle/>
          <a:p>
            <a:pPr defTabSz="695259"/>
            <a:endParaRPr>
              <a:solidFill>
                <a:prstClr val="black"/>
              </a:solidFill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5527085" y="5084296"/>
            <a:ext cx="166411" cy="285702"/>
          </a:xfrm>
          <a:custGeom>
            <a:avLst/>
            <a:gdLst/>
            <a:ahLst/>
            <a:cxnLst/>
            <a:rect l="l" t="t" r="r" b="b"/>
            <a:pathLst>
              <a:path w="245109" h="315595">
                <a:moveTo>
                  <a:pt x="46685" y="3555"/>
                </a:moveTo>
                <a:lnTo>
                  <a:pt x="0" y="3555"/>
                </a:lnTo>
                <a:lnTo>
                  <a:pt x="0" y="137375"/>
                </a:lnTo>
                <a:lnTo>
                  <a:pt x="21364" y="173683"/>
                </a:lnTo>
                <a:lnTo>
                  <a:pt x="31555" y="180299"/>
                </a:lnTo>
                <a:lnTo>
                  <a:pt x="19856" y="188306"/>
                </a:lnTo>
                <a:lnTo>
                  <a:pt x="2967" y="224209"/>
                </a:lnTo>
                <a:lnTo>
                  <a:pt x="2785" y="237413"/>
                </a:lnTo>
                <a:lnTo>
                  <a:pt x="3260" y="248786"/>
                </a:lnTo>
                <a:lnTo>
                  <a:pt x="3471" y="261865"/>
                </a:lnTo>
                <a:lnTo>
                  <a:pt x="3291" y="274504"/>
                </a:lnTo>
                <a:lnTo>
                  <a:pt x="2667" y="286296"/>
                </a:lnTo>
                <a:lnTo>
                  <a:pt x="889" y="315213"/>
                </a:lnTo>
                <a:lnTo>
                  <a:pt x="43573" y="315213"/>
                </a:lnTo>
                <a:lnTo>
                  <a:pt x="43682" y="235673"/>
                </a:lnTo>
                <a:lnTo>
                  <a:pt x="44066" y="229627"/>
                </a:lnTo>
                <a:lnTo>
                  <a:pt x="44462" y="224066"/>
                </a:lnTo>
                <a:lnTo>
                  <a:pt x="45796" y="218719"/>
                </a:lnTo>
                <a:lnTo>
                  <a:pt x="48018" y="209397"/>
                </a:lnTo>
                <a:lnTo>
                  <a:pt x="52463" y="200075"/>
                </a:lnTo>
                <a:lnTo>
                  <a:pt x="137946" y="200075"/>
                </a:lnTo>
                <a:lnTo>
                  <a:pt x="138264" y="195605"/>
                </a:lnTo>
                <a:lnTo>
                  <a:pt x="233311" y="195605"/>
                </a:lnTo>
                <a:lnTo>
                  <a:pt x="231200" y="187715"/>
                </a:lnTo>
                <a:lnTo>
                  <a:pt x="224420" y="174967"/>
                </a:lnTo>
                <a:lnTo>
                  <a:pt x="213855" y="165327"/>
                </a:lnTo>
                <a:lnTo>
                  <a:pt x="199058" y="161781"/>
                </a:lnTo>
                <a:lnTo>
                  <a:pt x="209264" y="158509"/>
                </a:lnTo>
                <a:lnTo>
                  <a:pt x="223087" y="151512"/>
                </a:lnTo>
                <a:lnTo>
                  <a:pt x="231362" y="142709"/>
                </a:lnTo>
                <a:lnTo>
                  <a:pt x="93802" y="142709"/>
                </a:lnTo>
                <a:lnTo>
                  <a:pt x="59575" y="140931"/>
                </a:lnTo>
                <a:lnTo>
                  <a:pt x="41532" y="106281"/>
                </a:lnTo>
                <a:lnTo>
                  <a:pt x="41708" y="92633"/>
                </a:lnTo>
                <a:lnTo>
                  <a:pt x="42335" y="76662"/>
                </a:lnTo>
                <a:lnTo>
                  <a:pt x="43255" y="59644"/>
                </a:lnTo>
                <a:lnTo>
                  <a:pt x="44321" y="42691"/>
                </a:lnTo>
                <a:lnTo>
                  <a:pt x="46279" y="13487"/>
                </a:lnTo>
                <a:lnTo>
                  <a:pt x="46685" y="6650"/>
                </a:lnTo>
                <a:lnTo>
                  <a:pt x="46685" y="3555"/>
                </a:lnTo>
                <a:close/>
              </a:path>
              <a:path w="245109" h="315595">
                <a:moveTo>
                  <a:pt x="137946" y="200075"/>
                </a:moveTo>
                <a:lnTo>
                  <a:pt x="52463" y="200075"/>
                </a:lnTo>
                <a:lnTo>
                  <a:pt x="70243" y="200939"/>
                </a:lnTo>
                <a:lnTo>
                  <a:pt x="77800" y="201396"/>
                </a:lnTo>
                <a:lnTo>
                  <a:pt x="83134" y="201396"/>
                </a:lnTo>
                <a:lnTo>
                  <a:pt x="86245" y="201853"/>
                </a:lnTo>
                <a:lnTo>
                  <a:pt x="91579" y="201853"/>
                </a:lnTo>
                <a:lnTo>
                  <a:pt x="92913" y="312546"/>
                </a:lnTo>
                <a:lnTo>
                  <a:pt x="129819" y="314324"/>
                </a:lnTo>
                <a:lnTo>
                  <a:pt x="137946" y="200075"/>
                </a:lnTo>
                <a:close/>
              </a:path>
              <a:path w="245109" h="315595">
                <a:moveTo>
                  <a:pt x="233311" y="195605"/>
                </a:moveTo>
                <a:lnTo>
                  <a:pt x="177380" y="195605"/>
                </a:lnTo>
                <a:lnTo>
                  <a:pt x="181381" y="196062"/>
                </a:lnTo>
                <a:lnTo>
                  <a:pt x="184937" y="196951"/>
                </a:lnTo>
                <a:lnTo>
                  <a:pt x="188048" y="198297"/>
                </a:lnTo>
                <a:lnTo>
                  <a:pt x="193395" y="201396"/>
                </a:lnTo>
                <a:lnTo>
                  <a:pt x="198729" y="205409"/>
                </a:lnTo>
                <a:lnTo>
                  <a:pt x="196822" y="219396"/>
                </a:lnTo>
                <a:lnTo>
                  <a:pt x="195788" y="230301"/>
                </a:lnTo>
                <a:lnTo>
                  <a:pt x="194793" y="242631"/>
                </a:lnTo>
                <a:lnTo>
                  <a:pt x="193710" y="257526"/>
                </a:lnTo>
                <a:lnTo>
                  <a:pt x="192627" y="273428"/>
                </a:lnTo>
                <a:lnTo>
                  <a:pt x="191598" y="285666"/>
                </a:lnTo>
                <a:lnTo>
                  <a:pt x="190813" y="298402"/>
                </a:lnTo>
                <a:lnTo>
                  <a:pt x="190271" y="311645"/>
                </a:lnTo>
                <a:lnTo>
                  <a:pt x="226288" y="313435"/>
                </a:lnTo>
                <a:lnTo>
                  <a:pt x="235104" y="211600"/>
                </a:lnTo>
                <a:lnTo>
                  <a:pt x="235130" y="209397"/>
                </a:lnTo>
                <a:lnTo>
                  <a:pt x="234642" y="200581"/>
                </a:lnTo>
                <a:lnTo>
                  <a:pt x="233311" y="195605"/>
                </a:lnTo>
                <a:close/>
              </a:path>
              <a:path w="245109" h="315595">
                <a:moveTo>
                  <a:pt x="128930" y="0"/>
                </a:moveTo>
                <a:lnTo>
                  <a:pt x="95580" y="0"/>
                </a:lnTo>
                <a:lnTo>
                  <a:pt x="93802" y="142709"/>
                </a:lnTo>
                <a:lnTo>
                  <a:pt x="231362" y="142709"/>
                </a:lnTo>
                <a:lnTo>
                  <a:pt x="231846" y="142194"/>
                </a:lnTo>
                <a:lnTo>
                  <a:pt x="231950" y="141820"/>
                </a:lnTo>
                <a:lnTo>
                  <a:pt x="144932" y="141820"/>
                </a:lnTo>
                <a:lnTo>
                  <a:pt x="141830" y="59644"/>
                </a:lnTo>
                <a:lnTo>
                  <a:pt x="141138" y="38967"/>
                </a:lnTo>
                <a:lnTo>
                  <a:pt x="140747" y="26394"/>
                </a:lnTo>
                <a:lnTo>
                  <a:pt x="140110" y="3555"/>
                </a:lnTo>
                <a:lnTo>
                  <a:pt x="140042" y="444"/>
                </a:lnTo>
                <a:lnTo>
                  <a:pt x="128930" y="0"/>
                </a:lnTo>
                <a:close/>
              </a:path>
              <a:path w="245109" h="315595">
                <a:moveTo>
                  <a:pt x="244957" y="0"/>
                </a:moveTo>
                <a:lnTo>
                  <a:pt x="206730" y="0"/>
                </a:lnTo>
                <a:lnTo>
                  <a:pt x="195618" y="117817"/>
                </a:lnTo>
                <a:lnTo>
                  <a:pt x="194284" y="121831"/>
                </a:lnTo>
                <a:lnTo>
                  <a:pt x="168046" y="140042"/>
                </a:lnTo>
                <a:lnTo>
                  <a:pt x="159156" y="141389"/>
                </a:lnTo>
                <a:lnTo>
                  <a:pt x="149821" y="141389"/>
                </a:lnTo>
                <a:lnTo>
                  <a:pt x="147599" y="141820"/>
                </a:lnTo>
                <a:lnTo>
                  <a:pt x="231950" y="141820"/>
                </a:lnTo>
                <a:lnTo>
                  <a:pt x="232069" y="141389"/>
                </a:lnTo>
                <a:lnTo>
                  <a:pt x="159156" y="141389"/>
                </a:lnTo>
                <a:lnTo>
                  <a:pt x="153377" y="140931"/>
                </a:lnTo>
                <a:lnTo>
                  <a:pt x="232196" y="140931"/>
                </a:lnTo>
                <a:lnTo>
                  <a:pt x="235631" y="128537"/>
                </a:lnTo>
                <a:lnTo>
                  <a:pt x="235864" y="120823"/>
                </a:lnTo>
                <a:lnTo>
                  <a:pt x="236388" y="110453"/>
                </a:lnTo>
                <a:lnTo>
                  <a:pt x="240483" y="51026"/>
                </a:lnTo>
                <a:lnTo>
                  <a:pt x="243587" y="13487"/>
                </a:lnTo>
                <a:lnTo>
                  <a:pt x="244957" y="0"/>
                </a:lnTo>
                <a:close/>
              </a:path>
            </a:pathLst>
          </a:custGeom>
          <a:solidFill>
            <a:srgbClr val="008ED5"/>
          </a:solidFill>
        </p:spPr>
        <p:txBody>
          <a:bodyPr wrap="square" lIns="0" tIns="0" rIns="0" bIns="0" rtlCol="0"/>
          <a:lstStyle/>
          <a:p>
            <a:pPr defTabSz="695259"/>
            <a:endParaRPr>
              <a:solidFill>
                <a:prstClr val="black"/>
              </a:solidFill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5713349" y="5085436"/>
            <a:ext cx="94846" cy="282828"/>
          </a:xfrm>
          <a:custGeom>
            <a:avLst/>
            <a:gdLst/>
            <a:ahLst/>
            <a:cxnLst/>
            <a:rect l="l" t="t" r="r" b="b"/>
            <a:pathLst>
              <a:path w="139700" h="312420">
                <a:moveTo>
                  <a:pt x="37520" y="0"/>
                </a:moveTo>
                <a:lnTo>
                  <a:pt x="24799" y="151"/>
                </a:lnTo>
                <a:lnTo>
                  <a:pt x="12273" y="463"/>
                </a:lnTo>
                <a:lnTo>
                  <a:pt x="0" y="967"/>
                </a:lnTo>
                <a:lnTo>
                  <a:pt x="6223" y="312168"/>
                </a:lnTo>
                <a:lnTo>
                  <a:pt x="139598" y="312168"/>
                </a:lnTo>
                <a:lnTo>
                  <a:pt x="139598" y="278843"/>
                </a:lnTo>
                <a:lnTo>
                  <a:pt x="48834" y="269002"/>
                </a:lnTo>
                <a:lnTo>
                  <a:pt x="47714" y="255983"/>
                </a:lnTo>
                <a:lnTo>
                  <a:pt x="46420" y="242399"/>
                </a:lnTo>
                <a:lnTo>
                  <a:pt x="45351" y="229231"/>
                </a:lnTo>
                <a:lnTo>
                  <a:pt x="44907" y="217464"/>
                </a:lnTo>
                <a:lnTo>
                  <a:pt x="44907" y="212130"/>
                </a:lnTo>
                <a:lnTo>
                  <a:pt x="128485" y="201030"/>
                </a:lnTo>
                <a:lnTo>
                  <a:pt x="128485" y="167680"/>
                </a:lnTo>
                <a:lnTo>
                  <a:pt x="44670" y="165217"/>
                </a:lnTo>
                <a:lnTo>
                  <a:pt x="41533" y="119069"/>
                </a:lnTo>
                <a:lnTo>
                  <a:pt x="39421" y="71465"/>
                </a:lnTo>
                <a:lnTo>
                  <a:pt x="39129" y="56959"/>
                </a:lnTo>
                <a:lnTo>
                  <a:pt x="39157" y="44332"/>
                </a:lnTo>
                <a:lnTo>
                  <a:pt x="39573" y="34304"/>
                </a:lnTo>
                <a:lnTo>
                  <a:pt x="139598" y="34304"/>
                </a:lnTo>
                <a:lnTo>
                  <a:pt x="127354" y="917"/>
                </a:lnTo>
                <a:lnTo>
                  <a:pt x="63327" y="60"/>
                </a:lnTo>
                <a:lnTo>
                  <a:pt x="37520" y="0"/>
                </a:lnTo>
                <a:close/>
              </a:path>
            </a:pathLst>
          </a:custGeom>
          <a:solidFill>
            <a:srgbClr val="008ED5"/>
          </a:solidFill>
        </p:spPr>
        <p:txBody>
          <a:bodyPr wrap="square" lIns="0" tIns="0" rIns="0" bIns="0" rtlCol="0"/>
          <a:lstStyle/>
          <a:p>
            <a:pPr defTabSz="695259"/>
            <a:endParaRPr>
              <a:solidFill>
                <a:prstClr val="black"/>
              </a:solidFill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5827257" y="5084290"/>
            <a:ext cx="92690" cy="286277"/>
          </a:xfrm>
          <a:custGeom>
            <a:avLst/>
            <a:gdLst/>
            <a:ahLst/>
            <a:cxnLst/>
            <a:rect l="l" t="t" r="r" b="b"/>
            <a:pathLst>
              <a:path w="136525" h="316229">
                <a:moveTo>
                  <a:pt x="1627" y="5791"/>
                </a:moveTo>
                <a:lnTo>
                  <a:pt x="306" y="5791"/>
                </a:lnTo>
                <a:lnTo>
                  <a:pt x="13" y="8015"/>
                </a:lnTo>
                <a:lnTo>
                  <a:pt x="0" y="24432"/>
                </a:lnTo>
                <a:lnTo>
                  <a:pt x="237" y="37708"/>
                </a:lnTo>
                <a:lnTo>
                  <a:pt x="1673" y="92295"/>
                </a:lnTo>
                <a:lnTo>
                  <a:pt x="5876" y="226606"/>
                </a:lnTo>
                <a:lnTo>
                  <a:pt x="7046" y="265366"/>
                </a:lnTo>
                <a:lnTo>
                  <a:pt x="7492" y="281554"/>
                </a:lnTo>
                <a:lnTo>
                  <a:pt x="7817" y="295003"/>
                </a:lnTo>
                <a:lnTo>
                  <a:pt x="7999" y="305253"/>
                </a:lnTo>
                <a:lnTo>
                  <a:pt x="8017" y="311847"/>
                </a:lnTo>
                <a:lnTo>
                  <a:pt x="7850" y="314325"/>
                </a:lnTo>
                <a:lnTo>
                  <a:pt x="6529" y="315671"/>
                </a:lnTo>
                <a:lnTo>
                  <a:pt x="16308" y="315214"/>
                </a:lnTo>
                <a:lnTo>
                  <a:pt x="25643" y="313893"/>
                </a:lnTo>
                <a:lnTo>
                  <a:pt x="44769" y="311658"/>
                </a:lnTo>
                <a:lnTo>
                  <a:pt x="47436" y="193395"/>
                </a:lnTo>
                <a:lnTo>
                  <a:pt x="135792" y="193395"/>
                </a:lnTo>
                <a:lnTo>
                  <a:pt x="135889" y="159613"/>
                </a:lnTo>
                <a:lnTo>
                  <a:pt x="90997" y="159613"/>
                </a:lnTo>
                <a:lnTo>
                  <a:pt x="43880" y="156946"/>
                </a:lnTo>
                <a:lnTo>
                  <a:pt x="35422" y="6680"/>
                </a:lnTo>
                <a:lnTo>
                  <a:pt x="23865" y="6680"/>
                </a:lnTo>
                <a:lnTo>
                  <a:pt x="18975" y="6248"/>
                </a:lnTo>
                <a:lnTo>
                  <a:pt x="10517" y="6248"/>
                </a:lnTo>
                <a:lnTo>
                  <a:pt x="1627" y="5791"/>
                </a:lnTo>
                <a:close/>
              </a:path>
              <a:path w="136525" h="316229">
                <a:moveTo>
                  <a:pt x="135792" y="193395"/>
                </a:moveTo>
                <a:lnTo>
                  <a:pt x="47436" y="193395"/>
                </a:lnTo>
                <a:lnTo>
                  <a:pt x="89219" y="196062"/>
                </a:lnTo>
                <a:lnTo>
                  <a:pt x="98554" y="309880"/>
                </a:lnTo>
                <a:lnTo>
                  <a:pt x="135460" y="308991"/>
                </a:lnTo>
                <a:lnTo>
                  <a:pt x="135792" y="193395"/>
                </a:lnTo>
                <a:close/>
              </a:path>
              <a:path w="136525" h="316229">
                <a:moveTo>
                  <a:pt x="136349" y="0"/>
                </a:moveTo>
                <a:lnTo>
                  <a:pt x="104332" y="0"/>
                </a:lnTo>
                <a:lnTo>
                  <a:pt x="90997" y="159613"/>
                </a:lnTo>
                <a:lnTo>
                  <a:pt x="135889" y="159613"/>
                </a:lnTo>
                <a:lnTo>
                  <a:pt x="136349" y="0"/>
                </a:lnTo>
                <a:close/>
              </a:path>
            </a:pathLst>
          </a:custGeom>
          <a:solidFill>
            <a:srgbClr val="008ED5"/>
          </a:solidFill>
        </p:spPr>
        <p:txBody>
          <a:bodyPr wrap="square" lIns="0" tIns="0" rIns="0" bIns="0" rtlCol="0"/>
          <a:lstStyle/>
          <a:p>
            <a:pPr defTabSz="695259"/>
            <a:endParaRPr>
              <a:solidFill>
                <a:prstClr val="black"/>
              </a:solidFill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5940670" y="5081074"/>
            <a:ext cx="103037" cy="290301"/>
          </a:xfrm>
          <a:custGeom>
            <a:avLst/>
            <a:gdLst/>
            <a:ahLst/>
            <a:cxnLst/>
            <a:rect l="l" t="t" r="r" b="b"/>
            <a:pathLst>
              <a:path w="151765" h="320675">
                <a:moveTo>
                  <a:pt x="43573" y="0"/>
                </a:moveTo>
                <a:lnTo>
                  <a:pt x="0" y="5334"/>
                </a:lnTo>
                <a:lnTo>
                  <a:pt x="6235" y="320548"/>
                </a:lnTo>
                <a:lnTo>
                  <a:pt x="51574" y="318770"/>
                </a:lnTo>
                <a:lnTo>
                  <a:pt x="84601" y="211175"/>
                </a:lnTo>
                <a:lnTo>
                  <a:pt x="48018" y="211175"/>
                </a:lnTo>
                <a:lnTo>
                  <a:pt x="43573" y="0"/>
                </a:lnTo>
                <a:close/>
              </a:path>
              <a:path w="151765" h="320675">
                <a:moveTo>
                  <a:pt x="149526" y="133375"/>
                </a:moveTo>
                <a:lnTo>
                  <a:pt x="108483" y="133375"/>
                </a:lnTo>
                <a:lnTo>
                  <a:pt x="101803" y="317881"/>
                </a:lnTo>
                <a:lnTo>
                  <a:pt x="147154" y="316992"/>
                </a:lnTo>
                <a:lnTo>
                  <a:pt x="149526" y="133375"/>
                </a:lnTo>
                <a:close/>
              </a:path>
              <a:path w="151765" h="320675">
                <a:moveTo>
                  <a:pt x="151168" y="6248"/>
                </a:moveTo>
                <a:lnTo>
                  <a:pt x="109372" y="8026"/>
                </a:lnTo>
                <a:lnTo>
                  <a:pt x="48018" y="211175"/>
                </a:lnTo>
                <a:lnTo>
                  <a:pt x="84601" y="211175"/>
                </a:lnTo>
                <a:lnTo>
                  <a:pt x="108483" y="133375"/>
                </a:lnTo>
                <a:lnTo>
                  <a:pt x="149526" y="133375"/>
                </a:lnTo>
                <a:lnTo>
                  <a:pt x="151168" y="6248"/>
                </a:lnTo>
                <a:close/>
              </a:path>
            </a:pathLst>
          </a:custGeom>
          <a:solidFill>
            <a:srgbClr val="008ED5"/>
          </a:solidFill>
        </p:spPr>
        <p:txBody>
          <a:bodyPr wrap="square" lIns="0" tIns="0" rIns="0" bIns="0" rtlCol="0"/>
          <a:lstStyle/>
          <a:p>
            <a:pPr defTabSz="695259"/>
            <a:endParaRPr>
              <a:solidFill>
                <a:prstClr val="black"/>
              </a:solidFill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6063834" y="5085436"/>
            <a:ext cx="94846" cy="282828"/>
          </a:xfrm>
          <a:custGeom>
            <a:avLst/>
            <a:gdLst/>
            <a:ahLst/>
            <a:cxnLst/>
            <a:rect l="l" t="t" r="r" b="b"/>
            <a:pathLst>
              <a:path w="139700" h="312420">
                <a:moveTo>
                  <a:pt x="37520" y="0"/>
                </a:moveTo>
                <a:lnTo>
                  <a:pt x="24799" y="151"/>
                </a:lnTo>
                <a:lnTo>
                  <a:pt x="12273" y="463"/>
                </a:lnTo>
                <a:lnTo>
                  <a:pt x="0" y="967"/>
                </a:lnTo>
                <a:lnTo>
                  <a:pt x="6223" y="312168"/>
                </a:lnTo>
                <a:lnTo>
                  <a:pt x="139598" y="312168"/>
                </a:lnTo>
                <a:lnTo>
                  <a:pt x="139598" y="278843"/>
                </a:lnTo>
                <a:lnTo>
                  <a:pt x="48841" y="269001"/>
                </a:lnTo>
                <a:lnTo>
                  <a:pt x="47717" y="255982"/>
                </a:lnTo>
                <a:lnTo>
                  <a:pt x="46421" y="242398"/>
                </a:lnTo>
                <a:lnTo>
                  <a:pt x="45352" y="229231"/>
                </a:lnTo>
                <a:lnTo>
                  <a:pt x="44907" y="217464"/>
                </a:lnTo>
                <a:lnTo>
                  <a:pt x="44907" y="212130"/>
                </a:lnTo>
                <a:lnTo>
                  <a:pt x="128498" y="201030"/>
                </a:lnTo>
                <a:lnTo>
                  <a:pt x="128498" y="167680"/>
                </a:lnTo>
                <a:lnTo>
                  <a:pt x="44670" y="165217"/>
                </a:lnTo>
                <a:lnTo>
                  <a:pt x="41533" y="119069"/>
                </a:lnTo>
                <a:lnTo>
                  <a:pt x="39421" y="71465"/>
                </a:lnTo>
                <a:lnTo>
                  <a:pt x="39129" y="56959"/>
                </a:lnTo>
                <a:lnTo>
                  <a:pt x="39157" y="44332"/>
                </a:lnTo>
                <a:lnTo>
                  <a:pt x="39573" y="34304"/>
                </a:lnTo>
                <a:lnTo>
                  <a:pt x="139598" y="34304"/>
                </a:lnTo>
                <a:lnTo>
                  <a:pt x="127354" y="917"/>
                </a:lnTo>
                <a:lnTo>
                  <a:pt x="63327" y="60"/>
                </a:lnTo>
                <a:lnTo>
                  <a:pt x="37520" y="0"/>
                </a:lnTo>
                <a:close/>
              </a:path>
            </a:pathLst>
          </a:custGeom>
          <a:solidFill>
            <a:srgbClr val="008ED5"/>
          </a:solidFill>
        </p:spPr>
        <p:txBody>
          <a:bodyPr wrap="square" lIns="0" tIns="0" rIns="0" bIns="0" rtlCol="0"/>
          <a:lstStyle/>
          <a:p>
            <a:pPr defTabSz="695259"/>
            <a:endParaRPr>
              <a:solidFill>
                <a:prstClr val="black"/>
              </a:solidFill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6264591" y="5085117"/>
            <a:ext cx="161238" cy="282253"/>
          </a:xfrm>
          <a:custGeom>
            <a:avLst/>
            <a:gdLst/>
            <a:ahLst/>
            <a:cxnLst/>
            <a:rect l="l" t="t" r="r" b="b"/>
            <a:pathLst>
              <a:path w="237490" h="311785">
                <a:moveTo>
                  <a:pt x="46240" y="1777"/>
                </a:moveTo>
                <a:lnTo>
                  <a:pt x="2666" y="3555"/>
                </a:lnTo>
                <a:lnTo>
                  <a:pt x="0" y="311632"/>
                </a:lnTo>
                <a:lnTo>
                  <a:pt x="228066" y="310743"/>
                </a:lnTo>
                <a:lnTo>
                  <a:pt x="229191" y="273405"/>
                </a:lnTo>
                <a:lnTo>
                  <a:pt x="49352" y="273405"/>
                </a:lnTo>
                <a:lnTo>
                  <a:pt x="46240" y="1777"/>
                </a:lnTo>
                <a:close/>
              </a:path>
              <a:path w="237490" h="311785">
                <a:moveTo>
                  <a:pt x="137375" y="0"/>
                </a:moveTo>
                <a:lnTo>
                  <a:pt x="92925" y="0"/>
                </a:lnTo>
                <a:lnTo>
                  <a:pt x="93814" y="270738"/>
                </a:lnTo>
                <a:lnTo>
                  <a:pt x="49352" y="273405"/>
                </a:lnTo>
                <a:lnTo>
                  <a:pt x="137375" y="273405"/>
                </a:lnTo>
                <a:lnTo>
                  <a:pt x="137375" y="0"/>
                </a:lnTo>
                <a:close/>
              </a:path>
              <a:path w="237490" h="311785">
                <a:moveTo>
                  <a:pt x="191173" y="0"/>
                </a:moveTo>
                <a:lnTo>
                  <a:pt x="179171" y="268960"/>
                </a:lnTo>
                <a:lnTo>
                  <a:pt x="137375" y="273405"/>
                </a:lnTo>
                <a:lnTo>
                  <a:pt x="229191" y="273405"/>
                </a:lnTo>
                <a:lnTo>
                  <a:pt x="237401" y="863"/>
                </a:lnTo>
                <a:lnTo>
                  <a:pt x="191173" y="0"/>
                </a:lnTo>
                <a:close/>
              </a:path>
            </a:pathLst>
          </a:custGeom>
          <a:solidFill>
            <a:srgbClr val="008ED5"/>
          </a:solidFill>
        </p:spPr>
        <p:txBody>
          <a:bodyPr wrap="square" lIns="0" tIns="0" rIns="0" bIns="0" rtlCol="0"/>
          <a:lstStyle/>
          <a:p>
            <a:pPr defTabSz="695259"/>
            <a:endParaRPr>
              <a:solidFill>
                <a:prstClr val="black"/>
              </a:solidFill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6446321" y="5081071"/>
            <a:ext cx="100019" cy="289726"/>
          </a:xfrm>
          <a:custGeom>
            <a:avLst/>
            <a:gdLst/>
            <a:ahLst/>
            <a:cxnLst/>
            <a:rect l="l" t="t" r="r" b="b"/>
            <a:pathLst>
              <a:path w="147320" h="320039">
                <a:moveTo>
                  <a:pt x="39128" y="0"/>
                </a:moveTo>
                <a:lnTo>
                  <a:pt x="0" y="7112"/>
                </a:lnTo>
                <a:lnTo>
                  <a:pt x="3556" y="319659"/>
                </a:lnTo>
                <a:lnTo>
                  <a:pt x="42684" y="319659"/>
                </a:lnTo>
                <a:lnTo>
                  <a:pt x="43573" y="184505"/>
                </a:lnTo>
                <a:lnTo>
                  <a:pt x="79748" y="184505"/>
                </a:lnTo>
                <a:lnTo>
                  <a:pt x="66687" y="161391"/>
                </a:lnTo>
                <a:lnTo>
                  <a:pt x="84197" y="133375"/>
                </a:lnTo>
                <a:lnTo>
                  <a:pt x="40906" y="133375"/>
                </a:lnTo>
                <a:lnTo>
                  <a:pt x="39128" y="0"/>
                </a:lnTo>
                <a:close/>
              </a:path>
              <a:path w="147320" h="320039">
                <a:moveTo>
                  <a:pt x="79748" y="184505"/>
                </a:moveTo>
                <a:lnTo>
                  <a:pt x="43573" y="184505"/>
                </a:lnTo>
                <a:lnTo>
                  <a:pt x="104927" y="318770"/>
                </a:lnTo>
                <a:lnTo>
                  <a:pt x="140042" y="291211"/>
                </a:lnTo>
                <a:lnTo>
                  <a:pt x="79748" y="184505"/>
                </a:lnTo>
                <a:close/>
              </a:path>
              <a:path w="147320" h="320039">
                <a:moveTo>
                  <a:pt x="121373" y="2692"/>
                </a:moveTo>
                <a:lnTo>
                  <a:pt x="40906" y="133375"/>
                </a:lnTo>
                <a:lnTo>
                  <a:pt x="84197" y="133375"/>
                </a:lnTo>
                <a:lnTo>
                  <a:pt x="146710" y="33350"/>
                </a:lnTo>
                <a:lnTo>
                  <a:pt x="121373" y="2692"/>
                </a:lnTo>
                <a:close/>
              </a:path>
            </a:pathLst>
          </a:custGeom>
          <a:solidFill>
            <a:srgbClr val="008ED5"/>
          </a:solidFill>
        </p:spPr>
        <p:txBody>
          <a:bodyPr wrap="square" lIns="0" tIns="0" rIns="0" bIns="0" rtlCol="0"/>
          <a:lstStyle/>
          <a:p>
            <a:pPr defTabSz="695259"/>
            <a:endParaRPr>
              <a:solidFill>
                <a:prstClr val="black"/>
              </a:solidFill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6565205" y="5085673"/>
            <a:ext cx="99588" cy="283403"/>
          </a:xfrm>
          <a:custGeom>
            <a:avLst/>
            <a:gdLst/>
            <a:ahLst/>
            <a:cxnLst/>
            <a:rect l="l" t="t" r="r" b="b"/>
            <a:pathLst>
              <a:path w="146684" h="313054">
                <a:moveTo>
                  <a:pt x="76182" y="0"/>
                </a:moveTo>
                <a:lnTo>
                  <a:pt x="35603" y="356"/>
                </a:lnTo>
                <a:lnTo>
                  <a:pt x="2320" y="28709"/>
                </a:lnTo>
                <a:lnTo>
                  <a:pt x="0" y="267836"/>
                </a:lnTo>
                <a:lnTo>
                  <a:pt x="1640" y="280848"/>
                </a:lnTo>
                <a:lnTo>
                  <a:pt x="45124" y="311927"/>
                </a:lnTo>
                <a:lnTo>
                  <a:pt x="57146" y="312089"/>
                </a:lnTo>
                <a:lnTo>
                  <a:pt x="72512" y="312544"/>
                </a:lnTo>
                <a:lnTo>
                  <a:pt x="124545" y="309881"/>
                </a:lnTo>
                <a:lnTo>
                  <a:pt x="144049" y="278062"/>
                </a:lnTo>
                <a:lnTo>
                  <a:pt x="68206" y="278062"/>
                </a:lnTo>
                <a:lnTo>
                  <a:pt x="50850" y="275629"/>
                </a:lnTo>
                <a:lnTo>
                  <a:pt x="43712" y="267808"/>
                </a:lnTo>
                <a:lnTo>
                  <a:pt x="42326" y="252092"/>
                </a:lnTo>
                <a:lnTo>
                  <a:pt x="43282" y="45909"/>
                </a:lnTo>
                <a:lnTo>
                  <a:pt x="45779" y="33402"/>
                </a:lnTo>
                <a:lnTo>
                  <a:pt x="55354" y="27525"/>
                </a:lnTo>
                <a:lnTo>
                  <a:pt x="76679" y="26063"/>
                </a:lnTo>
                <a:lnTo>
                  <a:pt x="142740" y="26063"/>
                </a:lnTo>
                <a:lnTo>
                  <a:pt x="142529" y="25212"/>
                </a:lnTo>
                <a:lnTo>
                  <a:pt x="108124" y="1163"/>
                </a:lnTo>
                <a:lnTo>
                  <a:pt x="86601" y="227"/>
                </a:lnTo>
                <a:lnTo>
                  <a:pt x="76182" y="0"/>
                </a:lnTo>
                <a:close/>
              </a:path>
              <a:path w="146684" h="313054">
                <a:moveTo>
                  <a:pt x="142740" y="26063"/>
                </a:moveTo>
                <a:lnTo>
                  <a:pt x="76679" y="26063"/>
                </a:lnTo>
                <a:lnTo>
                  <a:pt x="92069" y="27508"/>
                </a:lnTo>
                <a:lnTo>
                  <a:pt x="100123" y="33611"/>
                </a:lnTo>
                <a:lnTo>
                  <a:pt x="101456" y="37599"/>
                </a:lnTo>
                <a:lnTo>
                  <a:pt x="101901" y="47403"/>
                </a:lnTo>
                <a:lnTo>
                  <a:pt x="102345" y="52280"/>
                </a:lnTo>
                <a:lnTo>
                  <a:pt x="103771" y="99857"/>
                </a:lnTo>
                <a:lnTo>
                  <a:pt x="104119" y="140146"/>
                </a:lnTo>
                <a:lnTo>
                  <a:pt x="104193" y="182614"/>
                </a:lnTo>
                <a:lnTo>
                  <a:pt x="104376" y="202789"/>
                </a:lnTo>
                <a:lnTo>
                  <a:pt x="105012" y="252330"/>
                </a:lnTo>
                <a:lnTo>
                  <a:pt x="68206" y="278062"/>
                </a:lnTo>
                <a:lnTo>
                  <a:pt x="144049" y="278062"/>
                </a:lnTo>
                <a:lnTo>
                  <a:pt x="144585" y="275025"/>
                </a:lnTo>
                <a:lnTo>
                  <a:pt x="145476" y="171046"/>
                </a:lnTo>
                <a:lnTo>
                  <a:pt x="145585" y="140146"/>
                </a:lnTo>
                <a:lnTo>
                  <a:pt x="145807" y="110026"/>
                </a:lnTo>
                <a:lnTo>
                  <a:pt x="146184" y="70212"/>
                </a:lnTo>
                <a:lnTo>
                  <a:pt x="146310" y="52280"/>
                </a:lnTo>
                <a:lnTo>
                  <a:pt x="146328" y="43847"/>
                </a:lnTo>
                <a:lnTo>
                  <a:pt x="146166" y="39905"/>
                </a:lnTo>
                <a:lnTo>
                  <a:pt x="142740" y="26063"/>
                </a:lnTo>
                <a:close/>
              </a:path>
            </a:pathLst>
          </a:custGeom>
          <a:solidFill>
            <a:srgbClr val="008ED5"/>
          </a:solidFill>
        </p:spPr>
        <p:txBody>
          <a:bodyPr wrap="square" lIns="0" tIns="0" rIns="0" bIns="0" rtlCol="0"/>
          <a:lstStyle/>
          <a:p>
            <a:pPr defTabSz="695259"/>
            <a:endParaRPr>
              <a:solidFill>
                <a:prstClr val="black"/>
              </a:solidFill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6682099" y="5085117"/>
            <a:ext cx="137958" cy="286277"/>
          </a:xfrm>
          <a:custGeom>
            <a:avLst/>
            <a:gdLst/>
            <a:ahLst/>
            <a:cxnLst/>
            <a:rect l="l" t="t" r="r" b="b"/>
            <a:pathLst>
              <a:path w="203200" h="316229">
                <a:moveTo>
                  <a:pt x="195821" y="40893"/>
                </a:moveTo>
                <a:lnTo>
                  <a:pt x="156044" y="40893"/>
                </a:lnTo>
                <a:lnTo>
                  <a:pt x="156933" y="316077"/>
                </a:lnTo>
                <a:lnTo>
                  <a:pt x="203174" y="316077"/>
                </a:lnTo>
                <a:lnTo>
                  <a:pt x="195821" y="40893"/>
                </a:lnTo>
                <a:close/>
              </a:path>
              <a:path w="203200" h="316229">
                <a:moveTo>
                  <a:pt x="194729" y="0"/>
                </a:moveTo>
                <a:lnTo>
                  <a:pt x="68910" y="3053"/>
                </a:lnTo>
                <a:lnTo>
                  <a:pt x="68955" y="40893"/>
                </a:lnTo>
                <a:lnTo>
                  <a:pt x="69049" y="75554"/>
                </a:lnTo>
                <a:lnTo>
                  <a:pt x="69233" y="102781"/>
                </a:lnTo>
                <a:lnTo>
                  <a:pt x="69366" y="117500"/>
                </a:lnTo>
                <a:lnTo>
                  <a:pt x="69400" y="133313"/>
                </a:lnTo>
                <a:lnTo>
                  <a:pt x="69749" y="228694"/>
                </a:lnTo>
                <a:lnTo>
                  <a:pt x="48673" y="267282"/>
                </a:lnTo>
                <a:lnTo>
                  <a:pt x="2667" y="275628"/>
                </a:lnTo>
                <a:lnTo>
                  <a:pt x="0" y="314299"/>
                </a:lnTo>
                <a:lnTo>
                  <a:pt x="45863" y="311913"/>
                </a:lnTo>
                <a:lnTo>
                  <a:pt x="79062" y="291648"/>
                </a:lnTo>
                <a:lnTo>
                  <a:pt x="103294" y="255535"/>
                </a:lnTo>
                <a:lnTo>
                  <a:pt x="110693" y="40893"/>
                </a:lnTo>
                <a:lnTo>
                  <a:pt x="195821" y="40893"/>
                </a:lnTo>
                <a:lnTo>
                  <a:pt x="194729" y="0"/>
                </a:lnTo>
                <a:close/>
              </a:path>
            </a:pathLst>
          </a:custGeom>
          <a:solidFill>
            <a:srgbClr val="008ED5"/>
          </a:solidFill>
        </p:spPr>
        <p:txBody>
          <a:bodyPr wrap="square" lIns="0" tIns="0" rIns="0" bIns="0" rtlCol="0"/>
          <a:lstStyle/>
          <a:p>
            <a:pPr defTabSz="695259"/>
            <a:endParaRPr>
              <a:solidFill>
                <a:prstClr val="black"/>
              </a:solidFill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6840583" y="5083094"/>
            <a:ext cx="83206" cy="284552"/>
          </a:xfrm>
          <a:custGeom>
            <a:avLst/>
            <a:gdLst/>
            <a:ahLst/>
            <a:cxnLst/>
            <a:rect l="l" t="t" r="r" b="b"/>
            <a:pathLst>
              <a:path w="122554" h="314325">
                <a:moveTo>
                  <a:pt x="41795" y="0"/>
                </a:moveTo>
                <a:lnTo>
                  <a:pt x="5791" y="888"/>
                </a:lnTo>
                <a:lnTo>
                  <a:pt x="0" y="312978"/>
                </a:lnTo>
                <a:lnTo>
                  <a:pt x="79133" y="313867"/>
                </a:lnTo>
                <a:lnTo>
                  <a:pt x="117240" y="291745"/>
                </a:lnTo>
                <a:lnTo>
                  <a:pt x="118734" y="285446"/>
                </a:lnTo>
                <a:lnTo>
                  <a:pt x="64886" y="285446"/>
                </a:lnTo>
                <a:lnTo>
                  <a:pt x="49960" y="284195"/>
                </a:lnTo>
                <a:lnTo>
                  <a:pt x="43222" y="278931"/>
                </a:lnTo>
                <a:lnTo>
                  <a:pt x="43518" y="266376"/>
                </a:lnTo>
                <a:lnTo>
                  <a:pt x="43959" y="250226"/>
                </a:lnTo>
                <a:lnTo>
                  <a:pt x="45974" y="189585"/>
                </a:lnTo>
                <a:lnTo>
                  <a:pt x="63131" y="183159"/>
                </a:lnTo>
                <a:lnTo>
                  <a:pt x="120749" y="183159"/>
                </a:lnTo>
                <a:lnTo>
                  <a:pt x="120564" y="181880"/>
                </a:lnTo>
                <a:lnTo>
                  <a:pt x="116018" y="167820"/>
                </a:lnTo>
                <a:lnTo>
                  <a:pt x="109204" y="159785"/>
                </a:lnTo>
                <a:lnTo>
                  <a:pt x="97260" y="154156"/>
                </a:lnTo>
                <a:lnTo>
                  <a:pt x="84152" y="152933"/>
                </a:lnTo>
                <a:lnTo>
                  <a:pt x="46685" y="152933"/>
                </a:lnTo>
                <a:lnTo>
                  <a:pt x="41795" y="0"/>
                </a:lnTo>
                <a:close/>
              </a:path>
              <a:path w="122554" h="314325">
                <a:moveTo>
                  <a:pt x="120749" y="183159"/>
                </a:moveTo>
                <a:lnTo>
                  <a:pt x="63131" y="183159"/>
                </a:lnTo>
                <a:lnTo>
                  <a:pt x="67576" y="184048"/>
                </a:lnTo>
                <a:lnTo>
                  <a:pt x="72478" y="184937"/>
                </a:lnTo>
                <a:lnTo>
                  <a:pt x="76923" y="186270"/>
                </a:lnTo>
                <a:lnTo>
                  <a:pt x="80911" y="188048"/>
                </a:lnTo>
                <a:lnTo>
                  <a:pt x="88912" y="192062"/>
                </a:lnTo>
                <a:lnTo>
                  <a:pt x="88480" y="198716"/>
                </a:lnTo>
                <a:lnTo>
                  <a:pt x="90258" y="205828"/>
                </a:lnTo>
                <a:lnTo>
                  <a:pt x="90501" y="207353"/>
                </a:lnTo>
                <a:lnTo>
                  <a:pt x="91341" y="216088"/>
                </a:lnTo>
                <a:lnTo>
                  <a:pt x="91921" y="229432"/>
                </a:lnTo>
                <a:lnTo>
                  <a:pt x="91651" y="245094"/>
                </a:lnTo>
                <a:lnTo>
                  <a:pt x="89938" y="260782"/>
                </a:lnTo>
                <a:lnTo>
                  <a:pt x="86194" y="274208"/>
                </a:lnTo>
                <a:lnTo>
                  <a:pt x="79826" y="283078"/>
                </a:lnTo>
                <a:lnTo>
                  <a:pt x="64886" y="285446"/>
                </a:lnTo>
                <a:lnTo>
                  <a:pt x="118734" y="285446"/>
                </a:lnTo>
                <a:lnTo>
                  <a:pt x="120996" y="275905"/>
                </a:lnTo>
                <a:lnTo>
                  <a:pt x="121804" y="250226"/>
                </a:lnTo>
                <a:lnTo>
                  <a:pt x="122129" y="237264"/>
                </a:lnTo>
                <a:lnTo>
                  <a:pt x="122214" y="229432"/>
                </a:lnTo>
                <a:lnTo>
                  <a:pt x="122184" y="193120"/>
                </a:lnTo>
                <a:lnTo>
                  <a:pt x="120749" y="183159"/>
                </a:lnTo>
                <a:close/>
              </a:path>
              <a:path w="122554" h="314325">
                <a:moveTo>
                  <a:pt x="78177" y="152375"/>
                </a:moveTo>
                <a:lnTo>
                  <a:pt x="65090" y="152769"/>
                </a:lnTo>
                <a:lnTo>
                  <a:pt x="56019" y="152933"/>
                </a:lnTo>
                <a:lnTo>
                  <a:pt x="84152" y="152933"/>
                </a:lnTo>
                <a:lnTo>
                  <a:pt x="78177" y="152375"/>
                </a:lnTo>
                <a:close/>
              </a:path>
            </a:pathLst>
          </a:custGeom>
          <a:solidFill>
            <a:srgbClr val="008ED5"/>
          </a:solidFill>
        </p:spPr>
        <p:txBody>
          <a:bodyPr wrap="square" lIns="0" tIns="0" rIns="0" bIns="0" rtlCol="0"/>
          <a:lstStyle/>
          <a:p>
            <a:pPr defTabSz="695259"/>
            <a:endParaRPr>
              <a:solidFill>
                <a:prstClr val="black"/>
              </a:solidFill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6942418" y="5084290"/>
            <a:ext cx="92690" cy="286277"/>
          </a:xfrm>
          <a:custGeom>
            <a:avLst/>
            <a:gdLst/>
            <a:ahLst/>
            <a:cxnLst/>
            <a:rect l="l" t="t" r="r" b="b"/>
            <a:pathLst>
              <a:path w="136525" h="316229">
                <a:moveTo>
                  <a:pt x="1639" y="5791"/>
                </a:moveTo>
                <a:lnTo>
                  <a:pt x="306" y="5791"/>
                </a:lnTo>
                <a:lnTo>
                  <a:pt x="12" y="8015"/>
                </a:lnTo>
                <a:lnTo>
                  <a:pt x="0" y="24432"/>
                </a:lnTo>
                <a:lnTo>
                  <a:pt x="238" y="37708"/>
                </a:lnTo>
                <a:lnTo>
                  <a:pt x="1676" y="92295"/>
                </a:lnTo>
                <a:lnTo>
                  <a:pt x="5885" y="226606"/>
                </a:lnTo>
                <a:lnTo>
                  <a:pt x="7056" y="265366"/>
                </a:lnTo>
                <a:lnTo>
                  <a:pt x="7503" y="281554"/>
                </a:lnTo>
                <a:lnTo>
                  <a:pt x="7828" y="295003"/>
                </a:lnTo>
                <a:lnTo>
                  <a:pt x="8011" y="305253"/>
                </a:lnTo>
                <a:lnTo>
                  <a:pt x="8029" y="311847"/>
                </a:lnTo>
                <a:lnTo>
                  <a:pt x="7862" y="314325"/>
                </a:lnTo>
                <a:lnTo>
                  <a:pt x="6529" y="315671"/>
                </a:lnTo>
                <a:lnTo>
                  <a:pt x="16308" y="315214"/>
                </a:lnTo>
                <a:lnTo>
                  <a:pt x="25642" y="313893"/>
                </a:lnTo>
                <a:lnTo>
                  <a:pt x="44768" y="311658"/>
                </a:lnTo>
                <a:lnTo>
                  <a:pt x="47435" y="193395"/>
                </a:lnTo>
                <a:lnTo>
                  <a:pt x="135792" y="193395"/>
                </a:lnTo>
                <a:lnTo>
                  <a:pt x="135889" y="159613"/>
                </a:lnTo>
                <a:lnTo>
                  <a:pt x="90996" y="159613"/>
                </a:lnTo>
                <a:lnTo>
                  <a:pt x="43867" y="156946"/>
                </a:lnTo>
                <a:lnTo>
                  <a:pt x="35434" y="6680"/>
                </a:lnTo>
                <a:lnTo>
                  <a:pt x="23864" y="6680"/>
                </a:lnTo>
                <a:lnTo>
                  <a:pt x="18975" y="6248"/>
                </a:lnTo>
                <a:lnTo>
                  <a:pt x="10529" y="6248"/>
                </a:lnTo>
                <a:lnTo>
                  <a:pt x="1639" y="5791"/>
                </a:lnTo>
                <a:close/>
              </a:path>
              <a:path w="136525" h="316229">
                <a:moveTo>
                  <a:pt x="135792" y="193395"/>
                </a:moveTo>
                <a:lnTo>
                  <a:pt x="47435" y="193395"/>
                </a:lnTo>
                <a:lnTo>
                  <a:pt x="89218" y="196062"/>
                </a:lnTo>
                <a:lnTo>
                  <a:pt x="98553" y="309880"/>
                </a:lnTo>
                <a:lnTo>
                  <a:pt x="135459" y="308991"/>
                </a:lnTo>
                <a:lnTo>
                  <a:pt x="135792" y="193395"/>
                </a:lnTo>
                <a:close/>
              </a:path>
              <a:path w="136525" h="316229">
                <a:moveTo>
                  <a:pt x="136348" y="0"/>
                </a:moveTo>
                <a:lnTo>
                  <a:pt x="104331" y="0"/>
                </a:lnTo>
                <a:lnTo>
                  <a:pt x="90996" y="159613"/>
                </a:lnTo>
                <a:lnTo>
                  <a:pt x="135889" y="159613"/>
                </a:lnTo>
                <a:lnTo>
                  <a:pt x="136348" y="0"/>
                </a:lnTo>
                <a:close/>
              </a:path>
            </a:pathLst>
          </a:custGeom>
          <a:solidFill>
            <a:srgbClr val="008ED5"/>
          </a:solidFill>
        </p:spPr>
        <p:txBody>
          <a:bodyPr wrap="square" lIns="0" tIns="0" rIns="0" bIns="0" rtlCol="0"/>
          <a:lstStyle/>
          <a:p>
            <a:pPr defTabSz="695259"/>
            <a:endParaRPr>
              <a:solidFill>
                <a:prstClr val="black"/>
              </a:solidFill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7055827" y="5081074"/>
            <a:ext cx="103037" cy="290301"/>
          </a:xfrm>
          <a:custGeom>
            <a:avLst/>
            <a:gdLst/>
            <a:ahLst/>
            <a:cxnLst/>
            <a:rect l="l" t="t" r="r" b="b"/>
            <a:pathLst>
              <a:path w="151765" h="320675">
                <a:moveTo>
                  <a:pt x="43561" y="0"/>
                </a:moveTo>
                <a:lnTo>
                  <a:pt x="0" y="5334"/>
                </a:lnTo>
                <a:lnTo>
                  <a:pt x="6223" y="320548"/>
                </a:lnTo>
                <a:lnTo>
                  <a:pt x="51562" y="318770"/>
                </a:lnTo>
                <a:lnTo>
                  <a:pt x="84589" y="211175"/>
                </a:lnTo>
                <a:lnTo>
                  <a:pt x="48018" y="211175"/>
                </a:lnTo>
                <a:lnTo>
                  <a:pt x="43561" y="0"/>
                </a:lnTo>
                <a:close/>
              </a:path>
              <a:path w="151765" h="320675">
                <a:moveTo>
                  <a:pt x="149523" y="133375"/>
                </a:moveTo>
                <a:lnTo>
                  <a:pt x="108470" y="133375"/>
                </a:lnTo>
                <a:lnTo>
                  <a:pt x="101815" y="317881"/>
                </a:lnTo>
                <a:lnTo>
                  <a:pt x="147167" y="316992"/>
                </a:lnTo>
                <a:lnTo>
                  <a:pt x="149523" y="133375"/>
                </a:lnTo>
                <a:close/>
              </a:path>
              <a:path w="151765" h="320675">
                <a:moveTo>
                  <a:pt x="151155" y="6248"/>
                </a:moveTo>
                <a:lnTo>
                  <a:pt x="109359" y="8026"/>
                </a:lnTo>
                <a:lnTo>
                  <a:pt x="48018" y="211175"/>
                </a:lnTo>
                <a:lnTo>
                  <a:pt x="84589" y="211175"/>
                </a:lnTo>
                <a:lnTo>
                  <a:pt x="108470" y="133375"/>
                </a:lnTo>
                <a:lnTo>
                  <a:pt x="149523" y="133375"/>
                </a:lnTo>
                <a:lnTo>
                  <a:pt x="151155" y="6248"/>
                </a:lnTo>
                <a:close/>
              </a:path>
            </a:pathLst>
          </a:custGeom>
          <a:solidFill>
            <a:srgbClr val="008ED5"/>
          </a:solidFill>
        </p:spPr>
        <p:txBody>
          <a:bodyPr wrap="square" lIns="0" tIns="0" rIns="0" bIns="0" rtlCol="0"/>
          <a:lstStyle/>
          <a:p>
            <a:pPr defTabSz="695259"/>
            <a:endParaRPr>
              <a:solidFill>
                <a:prstClr val="black"/>
              </a:solidFill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7178996" y="5081071"/>
            <a:ext cx="100019" cy="289726"/>
          </a:xfrm>
          <a:custGeom>
            <a:avLst/>
            <a:gdLst/>
            <a:ahLst/>
            <a:cxnLst/>
            <a:rect l="l" t="t" r="r" b="b"/>
            <a:pathLst>
              <a:path w="147320" h="320039">
                <a:moveTo>
                  <a:pt x="39128" y="0"/>
                </a:moveTo>
                <a:lnTo>
                  <a:pt x="0" y="7112"/>
                </a:lnTo>
                <a:lnTo>
                  <a:pt x="3556" y="319659"/>
                </a:lnTo>
                <a:lnTo>
                  <a:pt x="42684" y="319659"/>
                </a:lnTo>
                <a:lnTo>
                  <a:pt x="43573" y="184505"/>
                </a:lnTo>
                <a:lnTo>
                  <a:pt x="79746" y="184505"/>
                </a:lnTo>
                <a:lnTo>
                  <a:pt x="66687" y="161391"/>
                </a:lnTo>
                <a:lnTo>
                  <a:pt x="84197" y="133375"/>
                </a:lnTo>
                <a:lnTo>
                  <a:pt x="40906" y="133375"/>
                </a:lnTo>
                <a:lnTo>
                  <a:pt x="39128" y="0"/>
                </a:lnTo>
                <a:close/>
              </a:path>
              <a:path w="147320" h="320039">
                <a:moveTo>
                  <a:pt x="79746" y="184505"/>
                </a:moveTo>
                <a:lnTo>
                  <a:pt x="43573" y="184505"/>
                </a:lnTo>
                <a:lnTo>
                  <a:pt x="104927" y="318770"/>
                </a:lnTo>
                <a:lnTo>
                  <a:pt x="140030" y="291211"/>
                </a:lnTo>
                <a:lnTo>
                  <a:pt x="79746" y="184505"/>
                </a:lnTo>
                <a:close/>
              </a:path>
              <a:path w="147320" h="320039">
                <a:moveTo>
                  <a:pt x="121361" y="2692"/>
                </a:moveTo>
                <a:lnTo>
                  <a:pt x="40906" y="133375"/>
                </a:lnTo>
                <a:lnTo>
                  <a:pt x="84197" y="133375"/>
                </a:lnTo>
                <a:lnTo>
                  <a:pt x="146710" y="33350"/>
                </a:lnTo>
                <a:lnTo>
                  <a:pt x="121361" y="2692"/>
                </a:lnTo>
                <a:close/>
              </a:path>
            </a:pathLst>
          </a:custGeom>
          <a:solidFill>
            <a:srgbClr val="008ED5"/>
          </a:solidFill>
        </p:spPr>
        <p:txBody>
          <a:bodyPr wrap="square" lIns="0" tIns="0" rIns="0" bIns="0" rtlCol="0"/>
          <a:lstStyle/>
          <a:p>
            <a:pPr defTabSz="695259"/>
            <a:endParaRPr>
              <a:solidFill>
                <a:prstClr val="black"/>
              </a:solidFill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7297874" y="5085673"/>
            <a:ext cx="99588" cy="283403"/>
          </a:xfrm>
          <a:custGeom>
            <a:avLst/>
            <a:gdLst/>
            <a:ahLst/>
            <a:cxnLst/>
            <a:rect l="l" t="t" r="r" b="b"/>
            <a:pathLst>
              <a:path w="146684" h="313054">
                <a:moveTo>
                  <a:pt x="76189" y="0"/>
                </a:moveTo>
                <a:lnTo>
                  <a:pt x="35614" y="356"/>
                </a:lnTo>
                <a:lnTo>
                  <a:pt x="2320" y="28709"/>
                </a:lnTo>
                <a:lnTo>
                  <a:pt x="0" y="267838"/>
                </a:lnTo>
                <a:lnTo>
                  <a:pt x="1640" y="280849"/>
                </a:lnTo>
                <a:lnTo>
                  <a:pt x="45126" y="311927"/>
                </a:lnTo>
                <a:lnTo>
                  <a:pt x="57149" y="312089"/>
                </a:lnTo>
                <a:lnTo>
                  <a:pt x="72522" y="312544"/>
                </a:lnTo>
                <a:lnTo>
                  <a:pt x="124550" y="309881"/>
                </a:lnTo>
                <a:lnTo>
                  <a:pt x="144049" y="278063"/>
                </a:lnTo>
                <a:lnTo>
                  <a:pt x="68222" y="278063"/>
                </a:lnTo>
                <a:lnTo>
                  <a:pt x="50859" y="275631"/>
                </a:lnTo>
                <a:lnTo>
                  <a:pt x="43723" y="267810"/>
                </a:lnTo>
                <a:lnTo>
                  <a:pt x="42339" y="252091"/>
                </a:lnTo>
                <a:lnTo>
                  <a:pt x="43295" y="45904"/>
                </a:lnTo>
                <a:lnTo>
                  <a:pt x="45793" y="33401"/>
                </a:lnTo>
                <a:lnTo>
                  <a:pt x="55370" y="27525"/>
                </a:lnTo>
                <a:lnTo>
                  <a:pt x="76697" y="26063"/>
                </a:lnTo>
                <a:lnTo>
                  <a:pt x="142740" y="26063"/>
                </a:lnTo>
                <a:lnTo>
                  <a:pt x="142529" y="25212"/>
                </a:lnTo>
                <a:lnTo>
                  <a:pt x="108136" y="1162"/>
                </a:lnTo>
                <a:lnTo>
                  <a:pt x="86609" y="228"/>
                </a:lnTo>
                <a:lnTo>
                  <a:pt x="76189" y="0"/>
                </a:lnTo>
                <a:close/>
              </a:path>
              <a:path w="146684" h="313054">
                <a:moveTo>
                  <a:pt x="142740" y="26063"/>
                </a:moveTo>
                <a:lnTo>
                  <a:pt x="76697" y="26063"/>
                </a:lnTo>
                <a:lnTo>
                  <a:pt x="92081" y="27509"/>
                </a:lnTo>
                <a:lnTo>
                  <a:pt x="100135" y="33611"/>
                </a:lnTo>
                <a:lnTo>
                  <a:pt x="101456" y="37599"/>
                </a:lnTo>
                <a:lnTo>
                  <a:pt x="101913" y="47403"/>
                </a:lnTo>
                <a:lnTo>
                  <a:pt x="102345" y="52280"/>
                </a:lnTo>
                <a:lnTo>
                  <a:pt x="103771" y="99857"/>
                </a:lnTo>
                <a:lnTo>
                  <a:pt x="104118" y="140146"/>
                </a:lnTo>
                <a:lnTo>
                  <a:pt x="104193" y="182614"/>
                </a:lnTo>
                <a:lnTo>
                  <a:pt x="104376" y="202789"/>
                </a:lnTo>
                <a:lnTo>
                  <a:pt x="105012" y="252330"/>
                </a:lnTo>
                <a:lnTo>
                  <a:pt x="68222" y="278063"/>
                </a:lnTo>
                <a:lnTo>
                  <a:pt x="144049" y="278063"/>
                </a:lnTo>
                <a:lnTo>
                  <a:pt x="144585" y="275025"/>
                </a:lnTo>
                <a:lnTo>
                  <a:pt x="145476" y="171046"/>
                </a:lnTo>
                <a:lnTo>
                  <a:pt x="145585" y="140146"/>
                </a:lnTo>
                <a:lnTo>
                  <a:pt x="145807" y="110026"/>
                </a:lnTo>
                <a:lnTo>
                  <a:pt x="146184" y="70212"/>
                </a:lnTo>
                <a:lnTo>
                  <a:pt x="146310" y="52280"/>
                </a:lnTo>
                <a:lnTo>
                  <a:pt x="146328" y="43847"/>
                </a:lnTo>
                <a:lnTo>
                  <a:pt x="146166" y="39905"/>
                </a:lnTo>
                <a:lnTo>
                  <a:pt x="142740" y="26063"/>
                </a:lnTo>
                <a:close/>
              </a:path>
            </a:pathLst>
          </a:custGeom>
          <a:solidFill>
            <a:srgbClr val="008ED5"/>
          </a:solidFill>
        </p:spPr>
        <p:txBody>
          <a:bodyPr wrap="square" lIns="0" tIns="0" rIns="0" bIns="0" rtlCol="0"/>
          <a:lstStyle/>
          <a:p>
            <a:pPr defTabSz="695259"/>
            <a:endParaRPr>
              <a:solidFill>
                <a:prstClr val="black"/>
              </a:solidFill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7418463" y="5084715"/>
            <a:ext cx="100019" cy="286852"/>
          </a:xfrm>
          <a:custGeom>
            <a:avLst/>
            <a:gdLst/>
            <a:ahLst/>
            <a:cxnLst/>
            <a:rect l="l" t="t" r="r" b="b"/>
            <a:pathLst>
              <a:path w="147320" h="316864">
                <a:moveTo>
                  <a:pt x="66390" y="0"/>
                </a:moveTo>
                <a:lnTo>
                  <a:pt x="28122" y="1886"/>
                </a:lnTo>
                <a:lnTo>
                  <a:pt x="1478" y="34150"/>
                </a:lnTo>
                <a:lnTo>
                  <a:pt x="377" y="78455"/>
                </a:lnTo>
                <a:lnTo>
                  <a:pt x="0" y="130690"/>
                </a:lnTo>
                <a:lnTo>
                  <a:pt x="115" y="154037"/>
                </a:lnTo>
                <a:lnTo>
                  <a:pt x="1050" y="200901"/>
                </a:lnTo>
                <a:lnTo>
                  <a:pt x="2930" y="249594"/>
                </a:lnTo>
                <a:lnTo>
                  <a:pt x="5793" y="299376"/>
                </a:lnTo>
                <a:lnTo>
                  <a:pt x="6995" y="316529"/>
                </a:lnTo>
                <a:lnTo>
                  <a:pt x="101020" y="312157"/>
                </a:lnTo>
                <a:lnTo>
                  <a:pt x="137272" y="298736"/>
                </a:lnTo>
                <a:lnTo>
                  <a:pt x="139787" y="288403"/>
                </a:lnTo>
                <a:lnTo>
                  <a:pt x="51910" y="288403"/>
                </a:lnTo>
                <a:lnTo>
                  <a:pt x="51227" y="271488"/>
                </a:lnTo>
                <a:lnTo>
                  <a:pt x="50777" y="258423"/>
                </a:lnTo>
                <a:lnTo>
                  <a:pt x="50317" y="241500"/>
                </a:lnTo>
                <a:lnTo>
                  <a:pt x="50029" y="223973"/>
                </a:lnTo>
                <a:lnTo>
                  <a:pt x="50060" y="206865"/>
                </a:lnTo>
                <a:lnTo>
                  <a:pt x="50472" y="193972"/>
                </a:lnTo>
                <a:lnTo>
                  <a:pt x="51458" y="184932"/>
                </a:lnTo>
                <a:lnTo>
                  <a:pt x="51915" y="184043"/>
                </a:lnTo>
                <a:lnTo>
                  <a:pt x="143512" y="184043"/>
                </a:lnTo>
                <a:lnTo>
                  <a:pt x="138494" y="176743"/>
                </a:lnTo>
                <a:lnTo>
                  <a:pt x="128382" y="169819"/>
                </a:lnTo>
                <a:lnTo>
                  <a:pt x="122591" y="166694"/>
                </a:lnTo>
                <a:lnTo>
                  <a:pt x="116368" y="164485"/>
                </a:lnTo>
                <a:lnTo>
                  <a:pt x="108824" y="163138"/>
                </a:lnTo>
                <a:lnTo>
                  <a:pt x="52347" y="150692"/>
                </a:lnTo>
                <a:lnTo>
                  <a:pt x="78537" y="150692"/>
                </a:lnTo>
                <a:lnTo>
                  <a:pt x="90533" y="149757"/>
                </a:lnTo>
                <a:lnTo>
                  <a:pt x="129703" y="134678"/>
                </a:lnTo>
                <a:lnTo>
                  <a:pt x="137431" y="118244"/>
                </a:lnTo>
                <a:lnTo>
                  <a:pt x="51458" y="118244"/>
                </a:lnTo>
                <a:lnTo>
                  <a:pt x="52347" y="20873"/>
                </a:lnTo>
                <a:lnTo>
                  <a:pt x="63847" y="20547"/>
                </a:lnTo>
                <a:lnTo>
                  <a:pt x="129746" y="20547"/>
                </a:lnTo>
                <a:lnTo>
                  <a:pt x="127475" y="16802"/>
                </a:lnTo>
                <a:lnTo>
                  <a:pt x="117847" y="8657"/>
                </a:lnTo>
                <a:lnTo>
                  <a:pt x="105938" y="2707"/>
                </a:lnTo>
                <a:lnTo>
                  <a:pt x="94989" y="669"/>
                </a:lnTo>
                <a:lnTo>
                  <a:pt x="78796" y="136"/>
                </a:lnTo>
                <a:lnTo>
                  <a:pt x="66390" y="0"/>
                </a:lnTo>
                <a:close/>
              </a:path>
              <a:path w="147320" h="316864">
                <a:moveTo>
                  <a:pt x="143512" y="184043"/>
                </a:moveTo>
                <a:lnTo>
                  <a:pt x="51915" y="184043"/>
                </a:lnTo>
                <a:lnTo>
                  <a:pt x="70584" y="184474"/>
                </a:lnTo>
                <a:lnTo>
                  <a:pt x="75918" y="188945"/>
                </a:lnTo>
                <a:lnTo>
                  <a:pt x="81342" y="195347"/>
                </a:lnTo>
                <a:lnTo>
                  <a:pt x="86145" y="206865"/>
                </a:lnTo>
                <a:lnTo>
                  <a:pt x="88108" y="220004"/>
                </a:lnTo>
                <a:lnTo>
                  <a:pt x="88233" y="233738"/>
                </a:lnTo>
                <a:lnTo>
                  <a:pt x="87240" y="245277"/>
                </a:lnTo>
                <a:lnTo>
                  <a:pt x="78107" y="283980"/>
                </a:lnTo>
                <a:lnTo>
                  <a:pt x="51910" y="288403"/>
                </a:lnTo>
                <a:lnTo>
                  <a:pt x="139787" y="288403"/>
                </a:lnTo>
                <a:lnTo>
                  <a:pt x="140655" y="277386"/>
                </a:lnTo>
                <a:lnTo>
                  <a:pt x="141759" y="264895"/>
                </a:lnTo>
                <a:lnTo>
                  <a:pt x="143304" y="249251"/>
                </a:lnTo>
                <a:lnTo>
                  <a:pt x="144545" y="232951"/>
                </a:lnTo>
                <a:lnTo>
                  <a:pt x="146171" y="210263"/>
                </a:lnTo>
                <a:lnTo>
                  <a:pt x="147051" y="199156"/>
                </a:lnTo>
                <a:lnTo>
                  <a:pt x="145537" y="186989"/>
                </a:lnTo>
                <a:lnTo>
                  <a:pt x="143512" y="184043"/>
                </a:lnTo>
                <a:close/>
              </a:path>
              <a:path w="147320" h="316864">
                <a:moveTo>
                  <a:pt x="78537" y="150692"/>
                </a:moveTo>
                <a:lnTo>
                  <a:pt x="52347" y="150692"/>
                </a:lnTo>
                <a:lnTo>
                  <a:pt x="55471" y="151137"/>
                </a:lnTo>
                <a:lnTo>
                  <a:pt x="67951" y="151116"/>
                </a:lnTo>
                <a:lnTo>
                  <a:pt x="77125" y="150803"/>
                </a:lnTo>
                <a:lnTo>
                  <a:pt x="78537" y="150692"/>
                </a:lnTo>
                <a:close/>
              </a:path>
              <a:path w="147320" h="316864">
                <a:moveTo>
                  <a:pt x="129746" y="20547"/>
                </a:moveTo>
                <a:lnTo>
                  <a:pt x="63847" y="20547"/>
                </a:lnTo>
                <a:lnTo>
                  <a:pt x="75310" y="26430"/>
                </a:lnTo>
                <a:lnTo>
                  <a:pt x="80968" y="39236"/>
                </a:lnTo>
                <a:lnTo>
                  <a:pt x="81240" y="48856"/>
                </a:lnTo>
                <a:lnTo>
                  <a:pt x="81341" y="73264"/>
                </a:lnTo>
                <a:lnTo>
                  <a:pt x="81218" y="82111"/>
                </a:lnTo>
                <a:lnTo>
                  <a:pt x="63015" y="117812"/>
                </a:lnTo>
                <a:lnTo>
                  <a:pt x="51458" y="118244"/>
                </a:lnTo>
                <a:lnTo>
                  <a:pt x="137431" y="118244"/>
                </a:lnTo>
                <a:lnTo>
                  <a:pt x="138673" y="93858"/>
                </a:lnTo>
                <a:lnTo>
                  <a:pt x="138646" y="78455"/>
                </a:lnTo>
                <a:lnTo>
                  <a:pt x="138526" y="73264"/>
                </a:lnTo>
                <a:lnTo>
                  <a:pt x="137787" y="60521"/>
                </a:lnTo>
                <a:lnTo>
                  <a:pt x="136402" y="45517"/>
                </a:lnTo>
                <a:lnTo>
                  <a:pt x="134210" y="27907"/>
                </a:lnTo>
                <a:lnTo>
                  <a:pt x="129746" y="20547"/>
                </a:lnTo>
                <a:close/>
              </a:path>
            </a:pathLst>
          </a:custGeom>
          <a:solidFill>
            <a:srgbClr val="008ED5"/>
          </a:solidFill>
        </p:spPr>
        <p:txBody>
          <a:bodyPr wrap="square" lIns="0" tIns="0" rIns="0" bIns="0" rtlCol="0"/>
          <a:lstStyle/>
          <a:p>
            <a:pPr defTabSz="695259"/>
            <a:endParaRPr>
              <a:solidFill>
                <a:prstClr val="black"/>
              </a:solidFill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5099861" y="5544756"/>
            <a:ext cx="2415120" cy="63234"/>
          </a:xfrm>
          <a:custGeom>
            <a:avLst/>
            <a:gdLst/>
            <a:ahLst/>
            <a:cxnLst/>
            <a:rect l="l" t="t" r="r" b="b"/>
            <a:pathLst>
              <a:path w="3557270" h="69850">
                <a:moveTo>
                  <a:pt x="63133" y="0"/>
                </a:moveTo>
                <a:lnTo>
                  <a:pt x="18563" y="1426"/>
                </a:lnTo>
                <a:lnTo>
                  <a:pt x="0" y="13347"/>
                </a:lnTo>
                <a:lnTo>
                  <a:pt x="1833" y="18320"/>
                </a:lnTo>
                <a:lnTo>
                  <a:pt x="4418" y="23338"/>
                </a:lnTo>
                <a:lnTo>
                  <a:pt x="5766" y="28003"/>
                </a:lnTo>
                <a:lnTo>
                  <a:pt x="18355" y="31295"/>
                </a:lnTo>
                <a:lnTo>
                  <a:pt x="28310" y="35950"/>
                </a:lnTo>
                <a:lnTo>
                  <a:pt x="40418" y="40150"/>
                </a:lnTo>
                <a:lnTo>
                  <a:pt x="50821" y="41918"/>
                </a:lnTo>
                <a:lnTo>
                  <a:pt x="62662" y="43417"/>
                </a:lnTo>
                <a:lnTo>
                  <a:pt x="75584" y="44735"/>
                </a:lnTo>
                <a:lnTo>
                  <a:pt x="117276" y="48470"/>
                </a:lnTo>
                <a:lnTo>
                  <a:pt x="130495" y="49899"/>
                </a:lnTo>
                <a:lnTo>
                  <a:pt x="181339" y="55935"/>
                </a:lnTo>
                <a:lnTo>
                  <a:pt x="240802" y="60505"/>
                </a:lnTo>
                <a:lnTo>
                  <a:pt x="290638" y="62978"/>
                </a:lnTo>
                <a:lnTo>
                  <a:pt x="359128" y="65100"/>
                </a:lnTo>
                <a:lnTo>
                  <a:pt x="532425" y="67466"/>
                </a:lnTo>
                <a:lnTo>
                  <a:pt x="624114" y="68131"/>
                </a:lnTo>
                <a:lnTo>
                  <a:pt x="649529" y="68751"/>
                </a:lnTo>
                <a:lnTo>
                  <a:pt x="661326" y="69224"/>
                </a:lnTo>
                <a:lnTo>
                  <a:pt x="672309" y="69831"/>
                </a:lnTo>
                <a:lnTo>
                  <a:pt x="946180" y="67465"/>
                </a:lnTo>
                <a:lnTo>
                  <a:pt x="3354725" y="66576"/>
                </a:lnTo>
                <a:lnTo>
                  <a:pt x="3407931" y="65622"/>
                </a:lnTo>
                <a:lnTo>
                  <a:pt x="3417028" y="64673"/>
                </a:lnTo>
                <a:lnTo>
                  <a:pt x="3465998" y="58326"/>
                </a:lnTo>
                <a:lnTo>
                  <a:pt x="3495148" y="54633"/>
                </a:lnTo>
                <a:lnTo>
                  <a:pt x="3510199" y="52904"/>
                </a:lnTo>
                <a:lnTo>
                  <a:pt x="3527963" y="51342"/>
                </a:lnTo>
                <a:lnTo>
                  <a:pt x="3542237" y="49608"/>
                </a:lnTo>
                <a:lnTo>
                  <a:pt x="3551967" y="46762"/>
                </a:lnTo>
                <a:lnTo>
                  <a:pt x="3556098" y="41866"/>
                </a:lnTo>
                <a:lnTo>
                  <a:pt x="3556682" y="38132"/>
                </a:lnTo>
                <a:lnTo>
                  <a:pt x="3550764" y="35097"/>
                </a:lnTo>
                <a:lnTo>
                  <a:pt x="3541618" y="32382"/>
                </a:lnTo>
                <a:lnTo>
                  <a:pt x="3466570" y="32382"/>
                </a:lnTo>
                <a:lnTo>
                  <a:pt x="3451193" y="32345"/>
                </a:lnTo>
                <a:lnTo>
                  <a:pt x="3436227" y="31960"/>
                </a:lnTo>
                <a:lnTo>
                  <a:pt x="3422843" y="31346"/>
                </a:lnTo>
                <a:lnTo>
                  <a:pt x="3412215" y="30621"/>
                </a:lnTo>
                <a:lnTo>
                  <a:pt x="3405514" y="29902"/>
                </a:lnTo>
                <a:lnTo>
                  <a:pt x="2347503" y="17913"/>
                </a:lnTo>
                <a:lnTo>
                  <a:pt x="1184309" y="17913"/>
                </a:lnTo>
                <a:lnTo>
                  <a:pt x="1172590" y="17242"/>
                </a:lnTo>
                <a:lnTo>
                  <a:pt x="1155909" y="16506"/>
                </a:lnTo>
                <a:lnTo>
                  <a:pt x="619127" y="16506"/>
                </a:lnTo>
                <a:lnTo>
                  <a:pt x="416128" y="14543"/>
                </a:lnTo>
                <a:lnTo>
                  <a:pt x="296935" y="11596"/>
                </a:lnTo>
                <a:lnTo>
                  <a:pt x="220178" y="8633"/>
                </a:lnTo>
                <a:lnTo>
                  <a:pt x="146489" y="4726"/>
                </a:lnTo>
                <a:lnTo>
                  <a:pt x="101812" y="1422"/>
                </a:lnTo>
                <a:lnTo>
                  <a:pt x="89492" y="740"/>
                </a:lnTo>
                <a:lnTo>
                  <a:pt x="76616" y="244"/>
                </a:lnTo>
                <a:lnTo>
                  <a:pt x="63133" y="0"/>
                </a:lnTo>
                <a:close/>
              </a:path>
              <a:path w="3557270" h="69850">
                <a:moveTo>
                  <a:pt x="3220756" y="68171"/>
                </a:moveTo>
                <a:lnTo>
                  <a:pt x="2782307" y="68171"/>
                </a:lnTo>
                <a:lnTo>
                  <a:pt x="2794713" y="68926"/>
                </a:lnTo>
                <a:lnTo>
                  <a:pt x="2807053" y="69429"/>
                </a:lnTo>
                <a:lnTo>
                  <a:pt x="2819541" y="69720"/>
                </a:lnTo>
                <a:lnTo>
                  <a:pt x="3220756" y="68171"/>
                </a:lnTo>
                <a:close/>
              </a:path>
              <a:path w="3557270" h="69850">
                <a:moveTo>
                  <a:pt x="3293453" y="67431"/>
                </a:moveTo>
                <a:lnTo>
                  <a:pt x="2446753" y="67431"/>
                </a:lnTo>
                <a:lnTo>
                  <a:pt x="2453093" y="67466"/>
                </a:lnTo>
                <a:lnTo>
                  <a:pt x="2681820" y="69546"/>
                </a:lnTo>
                <a:lnTo>
                  <a:pt x="2749172" y="68975"/>
                </a:lnTo>
                <a:lnTo>
                  <a:pt x="2782307" y="68171"/>
                </a:lnTo>
                <a:lnTo>
                  <a:pt x="3220756" y="68171"/>
                </a:lnTo>
                <a:lnTo>
                  <a:pt x="3293453" y="67431"/>
                </a:lnTo>
                <a:close/>
              </a:path>
              <a:path w="3557270" h="69850">
                <a:moveTo>
                  <a:pt x="3354725" y="66576"/>
                </a:moveTo>
                <a:lnTo>
                  <a:pt x="1164176" y="66576"/>
                </a:lnTo>
                <a:lnTo>
                  <a:pt x="1558793" y="67466"/>
                </a:lnTo>
                <a:lnTo>
                  <a:pt x="1645044" y="68316"/>
                </a:lnTo>
                <a:lnTo>
                  <a:pt x="1721257" y="67466"/>
                </a:lnTo>
                <a:lnTo>
                  <a:pt x="2439012" y="67465"/>
                </a:lnTo>
                <a:lnTo>
                  <a:pt x="3293453" y="67431"/>
                </a:lnTo>
                <a:lnTo>
                  <a:pt x="3354725" y="66576"/>
                </a:lnTo>
                <a:close/>
              </a:path>
              <a:path w="3557270" h="69850">
                <a:moveTo>
                  <a:pt x="2438933" y="67466"/>
                </a:moveTo>
                <a:lnTo>
                  <a:pt x="1721257" y="67466"/>
                </a:lnTo>
                <a:lnTo>
                  <a:pt x="2229005" y="68297"/>
                </a:lnTo>
                <a:lnTo>
                  <a:pt x="2383205" y="68039"/>
                </a:lnTo>
                <a:lnTo>
                  <a:pt x="2438933" y="67466"/>
                </a:lnTo>
                <a:close/>
              </a:path>
              <a:path w="3557270" h="69850">
                <a:moveTo>
                  <a:pt x="3476219" y="30550"/>
                </a:moveTo>
                <a:lnTo>
                  <a:pt x="3475795" y="31490"/>
                </a:lnTo>
                <a:lnTo>
                  <a:pt x="3488330" y="31490"/>
                </a:lnTo>
                <a:lnTo>
                  <a:pt x="3481185" y="31954"/>
                </a:lnTo>
                <a:lnTo>
                  <a:pt x="3466570" y="32382"/>
                </a:lnTo>
                <a:lnTo>
                  <a:pt x="3541618" y="32382"/>
                </a:lnTo>
                <a:lnTo>
                  <a:pt x="3539623" y="31790"/>
                </a:lnTo>
                <a:lnTo>
                  <a:pt x="3528802" y="31408"/>
                </a:lnTo>
                <a:lnTo>
                  <a:pt x="3499143" y="31381"/>
                </a:lnTo>
                <a:lnTo>
                  <a:pt x="3486345" y="30815"/>
                </a:lnTo>
                <a:lnTo>
                  <a:pt x="3476219" y="30550"/>
                </a:lnTo>
                <a:close/>
              </a:path>
              <a:path w="3557270" h="69850">
                <a:moveTo>
                  <a:pt x="1273730" y="16473"/>
                </a:moveTo>
                <a:lnTo>
                  <a:pt x="1248101" y="16662"/>
                </a:lnTo>
                <a:lnTo>
                  <a:pt x="1184309" y="17913"/>
                </a:lnTo>
                <a:lnTo>
                  <a:pt x="2347503" y="17913"/>
                </a:lnTo>
                <a:lnTo>
                  <a:pt x="1579038" y="17590"/>
                </a:lnTo>
                <a:lnTo>
                  <a:pt x="1273730" y="16473"/>
                </a:lnTo>
                <a:close/>
              </a:path>
              <a:path w="3557270" h="69850">
                <a:moveTo>
                  <a:pt x="2038256" y="16905"/>
                </a:moveTo>
                <a:lnTo>
                  <a:pt x="1579038" y="17590"/>
                </a:lnTo>
                <a:lnTo>
                  <a:pt x="2293061" y="17590"/>
                </a:lnTo>
                <a:lnTo>
                  <a:pt x="2038256" y="16905"/>
                </a:lnTo>
                <a:close/>
              </a:path>
              <a:path w="3557270" h="69850">
                <a:moveTo>
                  <a:pt x="1059359" y="15280"/>
                </a:moveTo>
                <a:lnTo>
                  <a:pt x="619127" y="16506"/>
                </a:lnTo>
                <a:lnTo>
                  <a:pt x="1155909" y="16506"/>
                </a:lnTo>
                <a:lnTo>
                  <a:pt x="1136187" y="15873"/>
                </a:lnTo>
                <a:lnTo>
                  <a:pt x="1111057" y="15415"/>
                </a:lnTo>
                <a:lnTo>
                  <a:pt x="1059359" y="15280"/>
                </a:lnTo>
                <a:close/>
              </a:path>
            </a:pathLst>
          </a:custGeom>
          <a:solidFill>
            <a:srgbClr val="2956A2"/>
          </a:solidFill>
        </p:spPr>
        <p:txBody>
          <a:bodyPr wrap="square" lIns="0" tIns="0" rIns="0" bIns="0" rtlCol="0"/>
          <a:lstStyle/>
          <a:p>
            <a:pPr defTabSz="695259"/>
            <a:endParaRPr>
              <a:solidFill>
                <a:prstClr val="black"/>
              </a:solidFill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3928008" y="209629"/>
            <a:ext cx="4633389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657" marR="3863" defTabSz="695259"/>
            <a:r>
              <a:rPr lang="ru-RU" b="1" spc="38" dirty="0">
                <a:solidFill>
                  <a:srgbClr val="6C0000"/>
                </a:solidFill>
                <a:latin typeface="Tahoma"/>
                <a:cs typeface="Tahoma"/>
              </a:rPr>
              <a:t>Татарстанское региональное отделение</a:t>
            </a:r>
          </a:p>
        </p:txBody>
      </p:sp>
    </p:spTree>
    <p:extLst>
      <p:ext uri="{BB962C8B-B14F-4D97-AF65-F5344CB8AC3E}">
        <p14:creationId xmlns:p14="http://schemas.microsoft.com/office/powerpoint/2010/main" val="2600575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object 3"/>
          <p:cNvSpPr/>
          <p:nvPr/>
        </p:nvSpPr>
        <p:spPr>
          <a:xfrm rot="5400000">
            <a:off x="2366023" y="-2379545"/>
            <a:ext cx="4398432" cy="9157524"/>
          </a:xfrm>
          <a:prstGeom prst="rect">
            <a:avLst/>
          </a:prstGeom>
          <a:blipFill>
            <a:blip r:embed="rId2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 l="-70161"/>
            </a:stretch>
          </a:blipFill>
        </p:spPr>
        <p:txBody>
          <a:bodyPr wrap="square" lIns="0" tIns="0" rIns="0" bIns="0" rtlCol="0"/>
          <a:lstStyle/>
          <a:p>
            <a:pPr defTabSz="695259"/>
            <a:endParaRPr>
              <a:solidFill>
                <a:prstClr val="black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38"/>
          <a:stretch/>
        </p:blipFill>
        <p:spPr>
          <a:xfrm>
            <a:off x="1985296" y="3704586"/>
            <a:ext cx="4759536" cy="3153415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3" name="TextBox 12"/>
          <p:cNvSpPr txBox="1"/>
          <p:nvPr/>
        </p:nvSpPr>
        <p:spPr>
          <a:xfrm>
            <a:off x="1416221" y="376135"/>
            <a:ext cx="5897686" cy="71653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9526" tIns="34762" rIns="69526" bIns="34762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695259"/>
            <a:r>
              <a:rPr lang="ru-RU" sz="2100" b="1" dirty="0">
                <a:ln w="11430"/>
                <a:solidFill>
                  <a:srgbClr val="6C0000"/>
                </a:solidFill>
              </a:rPr>
              <a:t>Торжественная церемония вступления </a:t>
            </a:r>
          </a:p>
          <a:p>
            <a:pPr algn="ctr" defTabSz="695259"/>
            <a:r>
              <a:rPr lang="ru-RU" sz="2100" b="1" dirty="0">
                <a:ln w="11430"/>
                <a:solidFill>
                  <a:srgbClr val="6C0000"/>
                </a:solidFill>
              </a:rPr>
              <a:t>в ряды «Российского движения школьников» 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0844" y="4770238"/>
            <a:ext cx="1500289" cy="200049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5" y="1151887"/>
            <a:ext cx="2759543" cy="2699319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8820" y="1083600"/>
            <a:ext cx="3104045" cy="2758218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827" y="1239870"/>
            <a:ext cx="3193993" cy="2838144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9" name="Прямоугольник 18"/>
          <p:cNvSpPr/>
          <p:nvPr/>
        </p:nvSpPr>
        <p:spPr>
          <a:xfrm rot="20317556">
            <a:off x="-137545" y="4974252"/>
            <a:ext cx="2497145" cy="439535"/>
          </a:xfrm>
          <a:prstGeom prst="rect">
            <a:avLst/>
          </a:prstGeom>
          <a:noFill/>
        </p:spPr>
        <p:txBody>
          <a:bodyPr wrap="none" lIns="69526" tIns="34762" rIns="69526" bIns="34762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695259"/>
            <a:r>
              <a:rPr lang="ru-RU" sz="24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Первые в России!</a:t>
            </a:r>
          </a:p>
        </p:txBody>
      </p:sp>
    </p:spTree>
    <p:extLst>
      <p:ext uri="{BB962C8B-B14F-4D97-AF65-F5344CB8AC3E}">
        <p14:creationId xmlns:p14="http://schemas.microsoft.com/office/powerpoint/2010/main" val="12134449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Группа 14"/>
          <p:cNvGrpSpPr/>
          <p:nvPr/>
        </p:nvGrpSpPr>
        <p:grpSpPr>
          <a:xfrm>
            <a:off x="441" y="-13848"/>
            <a:ext cx="9214273" cy="6871849"/>
            <a:chOff x="648" y="-15298"/>
            <a:chExt cx="13571857" cy="7590848"/>
          </a:xfrm>
        </p:grpSpPr>
        <p:sp>
          <p:nvSpPr>
            <p:cNvPr id="12" name="object 3"/>
            <p:cNvSpPr/>
            <p:nvPr/>
          </p:nvSpPr>
          <p:spPr>
            <a:xfrm>
              <a:off x="9048778" y="3557"/>
              <a:ext cx="4523727" cy="7571993"/>
            </a:xfrm>
            <a:prstGeom prst="rect">
              <a:avLst/>
            </a:prstGeom>
            <a:blipFill>
              <a:blip r:embed="rId2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</a:blip>
              <a:srcRect/>
              <a:stretch>
                <a:fillRect r="-28548"/>
              </a:stretch>
            </a:blipFill>
          </p:spPr>
          <p:txBody>
            <a:bodyPr wrap="square" lIns="0" tIns="0" rIns="0" bIns="0" rtlCol="0"/>
            <a:lstStyle/>
            <a:p>
              <a:pPr defTabSz="695259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" name="object 3"/>
            <p:cNvSpPr/>
            <p:nvPr/>
          </p:nvSpPr>
          <p:spPr>
            <a:xfrm>
              <a:off x="4524185" y="3557"/>
              <a:ext cx="4523727" cy="7571993"/>
            </a:xfrm>
            <a:prstGeom prst="rect">
              <a:avLst/>
            </a:prstGeom>
            <a:blipFill>
              <a:blip r:embed="rId2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</a:blip>
              <a:srcRect/>
              <a:stretch>
                <a:fillRect r="-28548"/>
              </a:stretch>
            </a:blipFill>
          </p:spPr>
          <p:txBody>
            <a:bodyPr wrap="square" lIns="0" tIns="0" rIns="0" bIns="0" rtlCol="0"/>
            <a:lstStyle/>
            <a:p>
              <a:pPr defTabSz="695259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9" name="object 3"/>
            <p:cNvSpPr/>
            <p:nvPr/>
          </p:nvSpPr>
          <p:spPr>
            <a:xfrm>
              <a:off x="648" y="-15298"/>
              <a:ext cx="4523727" cy="7571993"/>
            </a:xfrm>
            <a:prstGeom prst="rect">
              <a:avLst/>
            </a:prstGeom>
            <a:blipFill>
              <a:blip r:embed="rId2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</a:blip>
              <a:srcRect/>
              <a:stretch>
                <a:fillRect r="-28548"/>
              </a:stretch>
            </a:blipFill>
          </p:spPr>
          <p:txBody>
            <a:bodyPr wrap="square" lIns="0" tIns="0" rIns="0" bIns="0" rtlCol="0"/>
            <a:lstStyle/>
            <a:p>
              <a:pPr defTabSz="695259"/>
              <a:endParaRPr>
                <a:solidFill>
                  <a:prstClr val="black"/>
                </a:solidFill>
              </a:endParaRPr>
            </a:p>
          </p:txBody>
        </p:sp>
      </p:grpSp>
      <p:pic>
        <p:nvPicPr>
          <p:cNvPr id="2" name="Picture 2" descr="G:\1 сентября\Азнакаево\DSC_006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36" y="1206285"/>
            <a:ext cx="3155779" cy="2797756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5641" y="4563290"/>
            <a:ext cx="1655491" cy="2207437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7086" y="1188777"/>
            <a:ext cx="3104045" cy="2748518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3" name="TextBox 2"/>
          <p:cNvSpPr txBox="1"/>
          <p:nvPr/>
        </p:nvSpPr>
        <p:spPr>
          <a:xfrm>
            <a:off x="1157551" y="255811"/>
            <a:ext cx="6624442" cy="103969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9526" tIns="34762" rIns="69526" bIns="34762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695259"/>
            <a:r>
              <a:rPr lang="ru-RU" sz="2100" b="1" dirty="0">
                <a:ln w="11430"/>
                <a:solidFill>
                  <a:srgbClr val="6C0000"/>
                </a:solidFill>
              </a:rPr>
              <a:t>Вступление в ряды «Российского движения школьников»</a:t>
            </a:r>
          </a:p>
          <a:p>
            <a:pPr algn="ctr" defTabSz="695259"/>
            <a:r>
              <a:rPr lang="ru-RU" sz="2100" b="1" dirty="0">
                <a:ln w="11430"/>
                <a:solidFill>
                  <a:srgbClr val="6C0000"/>
                </a:solidFill>
              </a:rPr>
              <a:t> 1 сентября 2016 года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109" y="3427390"/>
            <a:ext cx="3228220" cy="2868558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3" name="Прямоугольник 12"/>
          <p:cNvSpPr/>
          <p:nvPr/>
        </p:nvSpPr>
        <p:spPr>
          <a:xfrm>
            <a:off x="233483" y="4770238"/>
            <a:ext cx="2605187" cy="43953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69526" tIns="34762" rIns="69526" bIns="34762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695259"/>
            <a:r>
              <a:rPr lang="ru-RU" sz="24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50 пилотных школ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581193" y="5314780"/>
            <a:ext cx="2492272" cy="43953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69526" tIns="34762" rIns="69526" bIns="34762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695259"/>
            <a:r>
              <a:rPr lang="ru-RU" sz="24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1500 школьников</a:t>
            </a:r>
          </a:p>
        </p:txBody>
      </p:sp>
    </p:spTree>
    <p:extLst>
      <p:ext uri="{BB962C8B-B14F-4D97-AF65-F5344CB8AC3E}">
        <p14:creationId xmlns:p14="http://schemas.microsoft.com/office/powerpoint/2010/main" val="23256390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36"/>
          <a:stretch/>
        </p:blipFill>
        <p:spPr>
          <a:xfrm>
            <a:off x="5291" y="460429"/>
            <a:ext cx="2521659" cy="4596987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695427" y="566544"/>
            <a:ext cx="5952909" cy="103970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69531" tIns="34765" rIns="69531" bIns="34765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1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anose="02050604050505020204" pitchFamily="18" charset="0"/>
              </a:rPr>
              <a:t>Единый день выборов </a:t>
            </a:r>
          </a:p>
          <a:p>
            <a:pPr algn="ctr"/>
            <a:r>
              <a:rPr lang="ru-RU" sz="21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anose="02050604050505020204" pitchFamily="18" charset="0"/>
              </a:rPr>
              <a:t>органов ученического самоуправления</a:t>
            </a:r>
          </a:p>
          <a:p>
            <a:pPr algn="ctr"/>
            <a:r>
              <a:rPr lang="ru-RU" sz="21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anose="02050604050505020204" pitchFamily="18" charset="0"/>
              </a:rPr>
              <a:t>(вторая неделя октября 2016) 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0251" y="2048566"/>
            <a:ext cx="4743260" cy="3518102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600" y="4655528"/>
            <a:ext cx="1655491" cy="2207437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4" name="Прямоугольник 13"/>
          <p:cNvSpPr/>
          <p:nvPr/>
        </p:nvSpPr>
        <p:spPr>
          <a:xfrm>
            <a:off x="629682" y="3375751"/>
            <a:ext cx="1506563" cy="716540"/>
          </a:xfrm>
          <a:prstGeom prst="rect">
            <a:avLst/>
          </a:prstGeom>
          <a:noFill/>
        </p:spPr>
        <p:txBody>
          <a:bodyPr wrap="none" lIns="69531" tIns="34765" rIns="69531" bIns="34765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1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Школьники</a:t>
            </a:r>
          </a:p>
          <a:p>
            <a:pPr algn="ctr"/>
            <a:r>
              <a:rPr lang="ru-RU" sz="21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голосуют!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6284" y="2049353"/>
            <a:ext cx="1342123" cy="203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5465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262"/>
          <a:stretch/>
        </p:blipFill>
        <p:spPr>
          <a:xfrm>
            <a:off x="24104" y="30049"/>
            <a:ext cx="2609632" cy="6858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474" y="1290546"/>
            <a:ext cx="4086993" cy="5449609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262"/>
          <a:stretch/>
        </p:blipFill>
        <p:spPr>
          <a:xfrm>
            <a:off x="6539659" y="28743"/>
            <a:ext cx="2609632" cy="68580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717741" y="426811"/>
            <a:ext cx="5712459" cy="71654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69531" tIns="34765" rIns="69531" bIns="34765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1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anose="02050604050505020204" pitchFamily="18" charset="0"/>
              </a:rPr>
              <a:t>29 октября - День рождения </a:t>
            </a:r>
          </a:p>
          <a:p>
            <a:pPr algn="ctr"/>
            <a:r>
              <a:rPr lang="ru-RU" sz="21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anose="02050604050505020204" pitchFamily="18" charset="0"/>
              </a:rPr>
              <a:t>«Российского движения школьников»</a:t>
            </a:r>
          </a:p>
        </p:txBody>
      </p:sp>
    </p:spTree>
    <p:extLst>
      <p:ext uri="{BB962C8B-B14F-4D97-AF65-F5344CB8AC3E}">
        <p14:creationId xmlns:p14="http://schemas.microsoft.com/office/powerpoint/2010/main" val="13867495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/>
          <p:cNvGrpSpPr/>
          <p:nvPr/>
        </p:nvGrpSpPr>
        <p:grpSpPr>
          <a:xfrm>
            <a:off x="441" y="-13849"/>
            <a:ext cx="9214273" cy="6871849"/>
            <a:chOff x="648" y="-15298"/>
            <a:chExt cx="13571857" cy="7590848"/>
          </a:xfrm>
        </p:grpSpPr>
        <p:sp>
          <p:nvSpPr>
            <p:cNvPr id="14" name="object 3"/>
            <p:cNvSpPr/>
            <p:nvPr/>
          </p:nvSpPr>
          <p:spPr>
            <a:xfrm>
              <a:off x="9048778" y="3557"/>
              <a:ext cx="4523727" cy="7571993"/>
            </a:xfrm>
            <a:prstGeom prst="rect">
              <a:avLst/>
            </a:prstGeom>
            <a:blipFill>
              <a:blip r:embed="rId2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</a:blip>
              <a:srcRect/>
              <a:stretch>
                <a:fillRect r="-28548"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3"/>
            <p:cNvSpPr/>
            <p:nvPr/>
          </p:nvSpPr>
          <p:spPr>
            <a:xfrm>
              <a:off x="4524185" y="3557"/>
              <a:ext cx="4523727" cy="7571993"/>
            </a:xfrm>
            <a:prstGeom prst="rect">
              <a:avLst/>
            </a:prstGeom>
            <a:blipFill>
              <a:blip r:embed="rId2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</a:blip>
              <a:srcRect/>
              <a:stretch>
                <a:fillRect r="-28548"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3"/>
            <p:cNvSpPr/>
            <p:nvPr/>
          </p:nvSpPr>
          <p:spPr>
            <a:xfrm>
              <a:off x="648" y="-15298"/>
              <a:ext cx="4523727" cy="7571993"/>
            </a:xfrm>
            <a:prstGeom prst="rect">
              <a:avLst/>
            </a:prstGeom>
            <a:blipFill>
              <a:blip r:embed="rId2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</a:blip>
              <a:srcRect/>
              <a:stretch>
                <a:fillRect r="-28548"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Группа 4"/>
          <p:cNvGrpSpPr/>
          <p:nvPr/>
        </p:nvGrpSpPr>
        <p:grpSpPr>
          <a:xfrm>
            <a:off x="1778359" y="1362246"/>
            <a:ext cx="5412881" cy="4345891"/>
            <a:chOff x="1504654" y="3717032"/>
            <a:chExt cx="2073470" cy="1563920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4654" y="3717032"/>
              <a:ext cx="2073470" cy="1563920"/>
            </a:xfrm>
            <a:prstGeom prst="rect">
              <a:avLst/>
            </a:prstGeom>
            <a:effectLst>
              <a:softEdge rad="317500"/>
            </a:effectLst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5154" y="4005064"/>
              <a:ext cx="473932" cy="631909"/>
            </a:xfrm>
            <a:prstGeom prst="rect">
              <a:avLst/>
            </a:prstGeom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62779" y="4321018"/>
              <a:ext cx="287297" cy="383063"/>
            </a:xfrm>
            <a:prstGeom prst="rect">
              <a:avLst/>
            </a:prstGeom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948997" y="4756136"/>
              <a:ext cx="143648" cy="191531"/>
            </a:xfrm>
            <a:prstGeom prst="rect">
              <a:avLst/>
            </a:prstGeom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7872" y="4585267"/>
              <a:ext cx="287297" cy="383063"/>
            </a:xfrm>
            <a:prstGeom prst="rect">
              <a:avLst/>
            </a:prstGeom>
          </p:spPr>
        </p:pic>
      </p:grpSp>
      <p:sp>
        <p:nvSpPr>
          <p:cNvPr id="11" name="Прямоугольник 10"/>
          <p:cNvSpPr/>
          <p:nvPr/>
        </p:nvSpPr>
        <p:spPr>
          <a:xfrm>
            <a:off x="2231847" y="265613"/>
            <a:ext cx="3935402" cy="129915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52148" tIns="26074" rIns="52148" bIns="26074">
            <a:spAutoFit/>
          </a:bodyPr>
          <a:lstStyle/>
          <a:p>
            <a:pPr algn="ctr"/>
            <a:r>
              <a:rPr lang="ru-RU" sz="27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Онлайн-журнал </a:t>
            </a:r>
          </a:p>
          <a:p>
            <a:pPr algn="ctr"/>
            <a:r>
              <a:rPr lang="ru-RU" sz="27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«Школьники Татарстана»</a:t>
            </a:r>
          </a:p>
          <a:p>
            <a:pPr algn="ctr"/>
            <a:r>
              <a:rPr lang="ru-RU" sz="27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(в течение года)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2172" y="4463736"/>
            <a:ext cx="1771108" cy="2361601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7240169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132856"/>
            <a:ext cx="8229600" cy="3993308"/>
          </a:xfrm>
        </p:spPr>
        <p:txBody>
          <a:bodyPr/>
          <a:lstStyle/>
          <a:p>
            <a:pPr marL="0" indent="0" algn="ctr">
              <a:buNone/>
            </a:pPr>
            <a:r>
              <a:rPr lang="ru-RU" sz="5400" b="1" dirty="0" smtClean="0">
                <a:solidFill>
                  <a:schemeClr val="tx2">
                    <a:lumMod val="50000"/>
                  </a:schemeClr>
                </a:solidFill>
              </a:rPr>
              <a:t>Дополнительное образование детей</a:t>
            </a:r>
            <a:endParaRPr lang="ru-RU" sz="5400" b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08541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348" y="735133"/>
            <a:ext cx="6876280" cy="5822221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2447797" y="170919"/>
            <a:ext cx="4360582" cy="88365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52148" tIns="26074" rIns="52148" bIns="26074">
            <a:spAutoFit/>
          </a:bodyPr>
          <a:lstStyle/>
          <a:p>
            <a:pPr algn="ctr"/>
            <a:r>
              <a:rPr lang="ru-RU" sz="27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Центр школьных инициатив</a:t>
            </a:r>
          </a:p>
          <a:p>
            <a:pPr algn="ctr"/>
            <a:r>
              <a:rPr lang="ru-RU" sz="27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(в течение года)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6" r="50000" b="47156"/>
          <a:stretch/>
        </p:blipFill>
        <p:spPr>
          <a:xfrm>
            <a:off x="3899457" y="3980860"/>
            <a:ext cx="651105" cy="1231894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333" y="4719545"/>
            <a:ext cx="1588668" cy="2118334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5261130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1252" y="0"/>
            <a:ext cx="4293929" cy="473898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63" b="18383"/>
          <a:stretch/>
        </p:blipFill>
        <p:spPr>
          <a:xfrm>
            <a:off x="6289807" y="1773423"/>
            <a:ext cx="1396820" cy="1473977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3907" y="4601701"/>
            <a:ext cx="1588668" cy="2118334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9F9F9"/>
              </a:clrFrom>
              <a:clrTo>
                <a:srgbClr val="F9F9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071" y="3161171"/>
            <a:ext cx="5766053" cy="2828278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32947" y="1533619"/>
            <a:ext cx="4752003" cy="701151"/>
          </a:xfrm>
          <a:prstGeom prst="rect">
            <a:avLst/>
          </a:prstGeom>
          <a:noFill/>
        </p:spPr>
        <p:txBody>
          <a:bodyPr wrap="none" lIns="69531" tIns="34765" rIns="69531" bIns="34765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41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Новая концепция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78071" y="5660868"/>
            <a:ext cx="2883479" cy="624207"/>
          </a:xfrm>
          <a:prstGeom prst="rect">
            <a:avLst/>
          </a:prstGeom>
          <a:noFill/>
        </p:spPr>
        <p:txBody>
          <a:bodyPr wrap="none" lIns="69531" tIns="34765" rIns="69531" bIns="34765" rtlCol="0">
            <a:spAutoFit/>
          </a:bodyPr>
          <a:lstStyle/>
          <a:p>
            <a:r>
              <a:rPr lang="ru-RU" sz="3600" dirty="0"/>
              <a:t>(Апрель 2017)</a:t>
            </a:r>
          </a:p>
        </p:txBody>
      </p:sp>
    </p:spTree>
    <p:extLst>
      <p:ext uri="{BB962C8B-B14F-4D97-AF65-F5344CB8AC3E}">
        <p14:creationId xmlns:p14="http://schemas.microsoft.com/office/powerpoint/2010/main" val="29611727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204864"/>
            <a:ext cx="8229600" cy="3921300"/>
          </a:xfrm>
        </p:spPr>
        <p:txBody>
          <a:bodyPr/>
          <a:lstStyle/>
          <a:p>
            <a:pPr marL="0" indent="0" algn="ctr">
              <a:buNone/>
            </a:pPr>
            <a:r>
              <a:rPr lang="ru-RU" sz="5400" b="1" dirty="0" smtClean="0">
                <a:solidFill>
                  <a:schemeClr val="tx2">
                    <a:lumMod val="50000"/>
                  </a:schemeClr>
                </a:solidFill>
              </a:rPr>
              <a:t>Военно-патриотическое воспитание </a:t>
            </a:r>
            <a:endParaRPr lang="ru-RU" sz="5400" b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2335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 flipH="1">
            <a:off x="251520" y="1700808"/>
            <a:ext cx="8640960" cy="432048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Impact" pitchFamily="34" charset="0"/>
              </a:rPr>
              <a:t/>
            </a:r>
            <a:br>
              <a:rPr lang="ru-RU" dirty="0" smtClean="0">
                <a:solidFill>
                  <a:srgbClr val="FF0000"/>
                </a:solidFill>
                <a:latin typeface="Impact" pitchFamily="34" charset="0"/>
              </a:rPr>
            </a:br>
            <a:r>
              <a:rPr lang="ru-RU" dirty="0" smtClean="0">
                <a:solidFill>
                  <a:srgbClr val="FF0000"/>
                </a:solidFill>
                <a:latin typeface="Impact" pitchFamily="34" charset="0"/>
              </a:rPr>
              <a:t/>
            </a:r>
            <a:br>
              <a:rPr lang="ru-RU" dirty="0" smtClean="0">
                <a:solidFill>
                  <a:srgbClr val="FF0000"/>
                </a:solidFill>
                <a:latin typeface="Impact" pitchFamily="34" charset="0"/>
              </a:rPr>
            </a:br>
            <a:r>
              <a:rPr lang="ru-RU" sz="4800" dirty="0" smtClean="0">
                <a:solidFill>
                  <a:srgbClr val="FF0000"/>
                </a:solidFill>
                <a:latin typeface="Impact" pitchFamily="34" charset="0"/>
              </a:rPr>
              <a:t>РЕГИОНАЛЬНОЕ </a:t>
            </a:r>
            <a:r>
              <a:rPr lang="ru-RU" sz="4800" dirty="0">
                <a:solidFill>
                  <a:srgbClr val="FF0000"/>
                </a:solidFill>
                <a:latin typeface="Impact" pitchFamily="34" charset="0"/>
              </a:rPr>
              <a:t>ОТДЕЛЕНИЕ ШТАБА </a:t>
            </a:r>
            <a:r>
              <a:rPr lang="ru-RU" sz="4800" dirty="0" smtClean="0">
                <a:solidFill>
                  <a:srgbClr val="FF0000"/>
                </a:solidFill>
                <a:latin typeface="Impact" pitchFamily="34" charset="0"/>
              </a:rPr>
              <a:t>ВСЕРОССИЙСКОГО ОБЩЕСТВЕННОГО ВОЕННО-ПАТРИОТИЧЕСКОГО ДВИЖЕНИЯ</a:t>
            </a:r>
            <a:br>
              <a:rPr lang="ru-RU" sz="4800" dirty="0" smtClean="0">
                <a:solidFill>
                  <a:srgbClr val="FF0000"/>
                </a:solidFill>
                <a:latin typeface="Impact" pitchFamily="34" charset="0"/>
              </a:rPr>
            </a:br>
            <a:r>
              <a:rPr lang="ru-RU" sz="4800" dirty="0" smtClean="0">
                <a:solidFill>
                  <a:srgbClr val="FF0000"/>
                </a:solidFill>
                <a:latin typeface="Impact" pitchFamily="34" charset="0"/>
              </a:rPr>
              <a:t>«ЮНАРМИЯ»</a:t>
            </a:r>
            <a:r>
              <a:rPr lang="ru-RU" dirty="0" smtClean="0">
                <a:solidFill>
                  <a:srgbClr val="FF0000"/>
                </a:solidFill>
                <a:latin typeface="Impact" pitchFamily="34" charset="0"/>
              </a:rPr>
              <a:t/>
            </a:r>
            <a:br>
              <a:rPr lang="ru-RU" dirty="0" smtClean="0">
                <a:solidFill>
                  <a:srgbClr val="FF0000"/>
                </a:solidFill>
                <a:latin typeface="Impact" pitchFamily="34" charset="0"/>
              </a:rPr>
            </a:br>
            <a:r>
              <a:rPr lang="ru-RU" dirty="0" smtClean="0">
                <a:solidFill>
                  <a:srgbClr val="FF0000"/>
                </a:solidFill>
                <a:latin typeface="Calibri" pitchFamily="34" charset="0"/>
              </a:rPr>
              <a:t/>
            </a:r>
            <a:br>
              <a:rPr lang="ru-RU" dirty="0" smtClean="0">
                <a:solidFill>
                  <a:srgbClr val="FF0000"/>
                </a:solidFill>
                <a:latin typeface="Calibri" pitchFamily="34" charset="0"/>
              </a:rPr>
            </a:b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Picture 7" descr="C:\Users\User\Desktop\Зинаида\юнармия\герб юнармии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7" y="285540"/>
            <a:ext cx="1703538" cy="1702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51520" y="6021288"/>
            <a:ext cx="8640960" cy="648072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2571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>
            <a:off x="179388" y="476672"/>
            <a:ext cx="864076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4" name="Picture 7" descr="C:\Users\User\Desktop\Зинаида\юнармия\герб юнармии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302" y="197755"/>
            <a:ext cx="807674" cy="807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15"/>
          <p:cNvSpPr txBox="1">
            <a:spLocks noChangeArrowheads="1"/>
          </p:cNvSpPr>
          <p:nvPr/>
        </p:nvSpPr>
        <p:spPr bwMode="auto">
          <a:xfrm>
            <a:off x="179392" y="6237312"/>
            <a:ext cx="8856663" cy="36933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b="1" dirty="0" smtClean="0">
                <a:solidFill>
                  <a:prstClr val="white"/>
                </a:solidFill>
                <a:latin typeface="Calibri" pitchFamily="34" charset="0"/>
              </a:rPr>
              <a:t>Региональное </a:t>
            </a:r>
            <a:r>
              <a:rPr lang="ru-RU" b="1" dirty="0">
                <a:solidFill>
                  <a:prstClr val="white"/>
                </a:solidFill>
                <a:latin typeface="Calibri" pitchFamily="34" charset="0"/>
              </a:rPr>
              <a:t>отделение штаба военно-патриотического движения «ЮНАРМИЯ</a:t>
            </a:r>
            <a:r>
              <a:rPr lang="ru-RU" b="1" dirty="0" smtClean="0">
                <a:solidFill>
                  <a:prstClr val="white"/>
                </a:solidFill>
                <a:latin typeface="Calibri" pitchFamily="34" charset="0"/>
              </a:rPr>
              <a:t>»</a:t>
            </a:r>
            <a:endParaRPr lang="ru-RU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7" name="TextBox 15"/>
          <p:cNvSpPr txBox="1">
            <a:spLocks noChangeArrowheads="1"/>
          </p:cNvSpPr>
          <p:nvPr/>
        </p:nvSpPr>
        <p:spPr bwMode="auto">
          <a:xfrm>
            <a:off x="1295698" y="601453"/>
            <a:ext cx="7524452" cy="107721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ru-RU" sz="1600" b="1" dirty="0" smtClean="0">
                <a:solidFill>
                  <a:prstClr val="white"/>
                </a:solidFill>
                <a:cs typeface="Times New Roman" pitchFamily="18" charset="0"/>
              </a:rPr>
              <a:t>Практические занятия по военно-прикладным видам спорта с юнармейцами</a:t>
            </a:r>
          </a:p>
          <a:p>
            <a:pPr algn="ctr"/>
            <a:r>
              <a:rPr lang="ru-RU" sz="1600" dirty="0" smtClean="0">
                <a:solidFill>
                  <a:prstClr val="white"/>
                </a:solidFill>
                <a:cs typeface="Times New Roman" pitchFamily="18" charset="0"/>
              </a:rPr>
              <a:t>16 августа 2016 года, г. Набережные Челны, </a:t>
            </a:r>
          </a:p>
          <a:p>
            <a:pPr algn="ctr"/>
            <a:r>
              <a:rPr lang="ru-RU" sz="1600" dirty="0" smtClean="0">
                <a:solidFill>
                  <a:prstClr val="white"/>
                </a:solidFill>
                <a:cs typeface="Times New Roman" pitchFamily="18" charset="0"/>
              </a:rPr>
              <a:t>база летнего оздоровительного лагеря «Крылатый»</a:t>
            </a:r>
            <a:endParaRPr lang="ru-RU" sz="1600" dirty="0">
              <a:solidFill>
                <a:prstClr val="white"/>
              </a:solidFill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79388" y="1859342"/>
            <a:ext cx="864076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</a:rPr>
              <a:t>Воспитанники из</a:t>
            </a:r>
          </a:p>
          <a:p>
            <a:pPr algn="ctr"/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2000" b="1" dirty="0" smtClean="0">
                <a:solidFill>
                  <a:srgbClr val="990033"/>
                </a:solidFill>
              </a:rPr>
              <a:t>50 муниципальных образований </a:t>
            </a: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</a:rPr>
              <a:t>Республики Татарстан </a:t>
            </a:r>
          </a:p>
          <a:p>
            <a:pPr algn="ctr"/>
            <a:endParaRPr lang="ru-RU" sz="2000" dirty="0" smtClean="0">
              <a:solidFill>
                <a:prstClr val="black"/>
              </a:solidFill>
            </a:endParaRPr>
          </a:p>
          <a:p>
            <a:pPr algn="ctr"/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</a:rPr>
              <a:t>Программа:</a:t>
            </a:r>
          </a:p>
          <a:p>
            <a:pPr algn="ctr"/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</a:rPr>
              <a:t>мастер-класс по армейскому рукопашному бою</a:t>
            </a:r>
          </a:p>
          <a:p>
            <a:pPr algn="ctr"/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</a:rPr>
              <a:t> мастер-класс по тактико-специальной  подготовке</a:t>
            </a:r>
          </a:p>
          <a:p>
            <a:pPr algn="ctr"/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</a:rPr>
              <a:t>выставка автомобильной  техники (ДОСААФ Республики  Татарстан)</a:t>
            </a:r>
            <a:endParaRPr lang="ru-RU" sz="2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5" name="Picture 4" descr="C:\Users\User\Desktop\Юнармия\htmlimage (70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92" y="4365105"/>
            <a:ext cx="2879725" cy="1785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6" descr="C:\Users\User\Desktop\Юнармия\htmlimage (74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162" y="4365108"/>
            <a:ext cx="2786062" cy="178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5" descr="C:\Users\User\Desktop\Юнармия\htmlimage (71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453" y="4365106"/>
            <a:ext cx="3028727" cy="178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54398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>
            <a:off x="179388" y="476672"/>
            <a:ext cx="864076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4" name="Picture 7" descr="C:\Users\User\Desktop\Зинаида\юнармия\герб юнармии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302" y="197755"/>
            <a:ext cx="807674" cy="807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15"/>
          <p:cNvSpPr txBox="1">
            <a:spLocks noChangeArrowheads="1"/>
          </p:cNvSpPr>
          <p:nvPr/>
        </p:nvSpPr>
        <p:spPr bwMode="auto">
          <a:xfrm>
            <a:off x="179392" y="6237312"/>
            <a:ext cx="8856663" cy="36933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b="1" dirty="0" smtClean="0">
                <a:solidFill>
                  <a:prstClr val="white"/>
                </a:solidFill>
                <a:latin typeface="Calibri" pitchFamily="34" charset="0"/>
              </a:rPr>
              <a:t>Региональное </a:t>
            </a:r>
            <a:r>
              <a:rPr lang="ru-RU" b="1" dirty="0">
                <a:solidFill>
                  <a:prstClr val="white"/>
                </a:solidFill>
                <a:latin typeface="Calibri" pitchFamily="34" charset="0"/>
              </a:rPr>
              <a:t>отделение штаба военно-патриотического движения «ЮНАРМИЯ</a:t>
            </a:r>
            <a:r>
              <a:rPr lang="ru-RU" b="1" dirty="0" smtClean="0">
                <a:solidFill>
                  <a:prstClr val="white"/>
                </a:solidFill>
                <a:latin typeface="Calibri" pitchFamily="34" charset="0"/>
              </a:rPr>
              <a:t>»</a:t>
            </a:r>
            <a:endParaRPr lang="ru-RU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7" name="TextBox 15"/>
          <p:cNvSpPr txBox="1">
            <a:spLocks noChangeArrowheads="1"/>
          </p:cNvSpPr>
          <p:nvPr/>
        </p:nvSpPr>
        <p:spPr bwMode="auto">
          <a:xfrm>
            <a:off x="1295698" y="601455"/>
            <a:ext cx="7524452" cy="58477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ru-RU" sz="1600" b="1" dirty="0">
                <a:solidFill>
                  <a:prstClr val="white"/>
                </a:solidFill>
                <a:cs typeface="Times New Roman" pitchFamily="18" charset="0"/>
              </a:rPr>
              <a:t>Первый Слёт «ЮНАРМИИ» Республики Татарстан </a:t>
            </a:r>
          </a:p>
          <a:p>
            <a:pPr algn="ctr">
              <a:defRPr/>
            </a:pPr>
            <a:r>
              <a:rPr lang="ru-RU" sz="1600" dirty="0">
                <a:solidFill>
                  <a:prstClr val="white"/>
                </a:solidFill>
                <a:cs typeface="Times New Roman" pitchFamily="18" charset="0"/>
              </a:rPr>
              <a:t>17 августа 2016 года, г. Набережные Челны </a:t>
            </a:r>
          </a:p>
        </p:txBody>
      </p:sp>
      <p:pic>
        <p:nvPicPr>
          <p:cNvPr id="10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149081"/>
            <a:ext cx="2808436" cy="2000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" descr="C:\Users\User\Desktop\Юнармия\презентация Юнармии\htmlimage (14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4" y="4149081"/>
            <a:ext cx="3023891" cy="2000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 descr="C:\Users\User\Desktop\Юнармия\презентация Юнармии\htmlimage (56)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46" r="20843"/>
          <a:stretch/>
        </p:blipFill>
        <p:spPr bwMode="auto">
          <a:xfrm>
            <a:off x="3131840" y="4149081"/>
            <a:ext cx="2736304" cy="2000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3"/>
          <p:cNvSpPr txBox="1">
            <a:spLocks noChangeArrowheads="1"/>
          </p:cNvSpPr>
          <p:nvPr/>
        </p:nvSpPr>
        <p:spPr bwMode="auto">
          <a:xfrm flipH="1">
            <a:off x="3249618" y="1844824"/>
            <a:ext cx="5786437" cy="2185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000" b="1" dirty="0">
                <a:solidFill>
                  <a:schemeClr val="tx2">
                    <a:lumMod val="50000"/>
                  </a:schemeClr>
                </a:solidFill>
                <a:cs typeface="Times New Roman" pitchFamily="18" charset="0"/>
              </a:rPr>
              <a:t>Юнармейцы</a:t>
            </a:r>
          </a:p>
          <a:p>
            <a:pPr marL="285750" indent="-285750" algn="just">
              <a:buFont typeface="Wingdings" panose="05000000000000000000" pitchFamily="2" charset="2"/>
              <a:buChar char="ü"/>
              <a:defRPr/>
            </a:pPr>
            <a:r>
              <a:rPr lang="ru-RU" sz="2000" b="1" dirty="0">
                <a:solidFill>
                  <a:schemeClr val="tx2">
                    <a:lumMod val="50000"/>
                  </a:schemeClr>
                </a:solidFill>
                <a:cs typeface="Times New Roman" pitchFamily="18" charset="0"/>
              </a:rPr>
              <a:t> дали Торжественную клятву юнармейца </a:t>
            </a:r>
          </a:p>
          <a:p>
            <a:pPr marL="285750" indent="-285750" algn="just">
              <a:buFont typeface="Wingdings" panose="05000000000000000000" pitchFamily="2" charset="2"/>
              <a:buChar char="ü"/>
              <a:defRPr/>
            </a:pPr>
            <a:r>
              <a:rPr lang="ru-RU" sz="2000" b="1" dirty="0">
                <a:solidFill>
                  <a:schemeClr val="tx2">
                    <a:lumMod val="50000"/>
                  </a:schemeClr>
                </a:solidFill>
                <a:cs typeface="Times New Roman" pitchFamily="18" charset="0"/>
              </a:rPr>
              <a:t> были приняты в ряды Всероссийского общественного военно-патриотического  движения  «ЮНАРМИЯ» Республики Татарстан  </a:t>
            </a:r>
          </a:p>
          <a:p>
            <a:pPr algn="just">
              <a:defRPr/>
            </a:pP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</a:p>
          <a:p>
            <a:pPr algn="just">
              <a:defRPr/>
            </a:pPr>
            <a:endParaRPr lang="ru-RU" sz="2000" dirty="0">
              <a:solidFill>
                <a:prstClr val="white"/>
              </a:solidFill>
              <a:cs typeface="Times New Roman" pitchFamily="18" charset="0"/>
            </a:endParaRPr>
          </a:p>
        </p:txBody>
      </p:sp>
      <p:pic>
        <p:nvPicPr>
          <p:cNvPr id="14" name="Picture 2" descr="C:\Users\User\Desktop\Юнармия\презентация Юнармии\htmlimage (53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700808"/>
            <a:ext cx="2808436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34942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>
            <a:off x="179388" y="476672"/>
            <a:ext cx="864076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4" name="Picture 7" descr="C:\Users\User\Desktop\Зинаида\юнармия\герб юнармии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302" y="197755"/>
            <a:ext cx="807674" cy="807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15"/>
          <p:cNvSpPr txBox="1">
            <a:spLocks noChangeArrowheads="1"/>
          </p:cNvSpPr>
          <p:nvPr/>
        </p:nvSpPr>
        <p:spPr bwMode="auto">
          <a:xfrm>
            <a:off x="179388" y="6237312"/>
            <a:ext cx="8856663" cy="36933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b="1" dirty="0" smtClean="0">
                <a:solidFill>
                  <a:prstClr val="white"/>
                </a:solidFill>
                <a:latin typeface="Calibri" pitchFamily="34" charset="0"/>
              </a:rPr>
              <a:t>Региональное </a:t>
            </a:r>
            <a:r>
              <a:rPr lang="ru-RU" b="1" dirty="0">
                <a:solidFill>
                  <a:prstClr val="white"/>
                </a:solidFill>
                <a:latin typeface="Calibri" pitchFamily="34" charset="0"/>
              </a:rPr>
              <a:t>отделение штаба военно-патриотического движения «ЮНАРМИЯ</a:t>
            </a:r>
            <a:r>
              <a:rPr lang="ru-RU" b="1" dirty="0" smtClean="0">
                <a:solidFill>
                  <a:prstClr val="white"/>
                </a:solidFill>
                <a:latin typeface="Calibri" pitchFamily="34" charset="0"/>
              </a:rPr>
              <a:t>»</a:t>
            </a:r>
            <a:endParaRPr lang="ru-RU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7" name="TextBox 15"/>
          <p:cNvSpPr txBox="1">
            <a:spLocks noChangeArrowheads="1"/>
          </p:cNvSpPr>
          <p:nvPr/>
        </p:nvSpPr>
        <p:spPr bwMode="auto">
          <a:xfrm>
            <a:off x="1295698" y="601452"/>
            <a:ext cx="7524452" cy="646331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ru-RU" b="1" dirty="0" smtClean="0">
                <a:solidFill>
                  <a:prstClr val="white"/>
                </a:solidFill>
                <a:cs typeface="Times New Roman" pitchFamily="18" charset="0"/>
              </a:rPr>
              <a:t>Крупномасштабные мероприятия проводимые </a:t>
            </a:r>
          </a:p>
          <a:p>
            <a:pPr algn="ctr">
              <a:defRPr/>
            </a:pPr>
            <a:r>
              <a:rPr lang="ru-RU" b="1" dirty="0" smtClean="0">
                <a:solidFill>
                  <a:prstClr val="white"/>
                </a:solidFill>
                <a:cs typeface="Times New Roman" pitchFamily="18" charset="0"/>
              </a:rPr>
              <a:t>в 2016/2017 учебном году</a:t>
            </a:r>
            <a:endParaRPr lang="ru-RU" dirty="0">
              <a:solidFill>
                <a:prstClr val="white"/>
              </a:solidFill>
              <a:cs typeface="Times New Roman" pitchFamily="18" charset="0"/>
            </a:endParaRPr>
          </a:p>
        </p:txBody>
      </p:sp>
      <p:sp>
        <p:nvSpPr>
          <p:cNvPr id="13" name="TextBox 13"/>
          <p:cNvSpPr txBox="1">
            <a:spLocks noChangeArrowheads="1"/>
          </p:cNvSpPr>
          <p:nvPr/>
        </p:nvSpPr>
        <p:spPr bwMode="auto">
          <a:xfrm flipH="1">
            <a:off x="251520" y="1435998"/>
            <a:ext cx="8568630" cy="5786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cs typeface="Times New Roman" pitchFamily="18" charset="0"/>
              </a:rPr>
              <a:t>Задачи по развитию Юнармейского движения</a:t>
            </a: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cs typeface="Times New Roman" pitchFamily="18" charset="0"/>
              </a:rPr>
              <a:t>:</a:t>
            </a:r>
          </a:p>
          <a:p>
            <a:pPr algn="ctr">
              <a:defRPr/>
            </a:pPr>
            <a:endParaRPr lang="ru-RU" sz="2200" b="1" dirty="0">
              <a:solidFill>
                <a:srgbClr val="1F497D"/>
              </a:solidFill>
              <a:cs typeface="Times New Roman" pitchFamily="18" charset="0"/>
            </a:endParaRPr>
          </a:p>
          <a:p>
            <a:pPr marL="355600" indent="-355600" algn="just">
              <a:buFont typeface="Wingdings" panose="05000000000000000000" pitchFamily="2" charset="2"/>
              <a:buChar char="ü"/>
              <a:defRPr/>
            </a:pPr>
            <a:r>
              <a:rPr lang="ru-RU" sz="2400" b="1" dirty="0" smtClean="0">
                <a:solidFill>
                  <a:srgbClr val="C00000"/>
                </a:solidFill>
                <a:cs typeface="Times New Roman" pitchFamily="18" charset="0"/>
              </a:rPr>
              <a:t>до </a:t>
            </a:r>
            <a:r>
              <a:rPr lang="ru-RU" sz="2400" b="1" dirty="0">
                <a:solidFill>
                  <a:srgbClr val="C00000"/>
                </a:solidFill>
                <a:cs typeface="Times New Roman" pitchFamily="18" charset="0"/>
              </a:rPr>
              <a:t>20 сентября 2016 года </a:t>
            </a:r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cs typeface="Times New Roman" pitchFamily="18" charset="0"/>
              </a:rPr>
              <a:t>сформировать Юнармейские отряды в муниципальных районах </a:t>
            </a: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cs typeface="Times New Roman" pitchFamily="18" charset="0"/>
              </a:rPr>
              <a:t>республики</a:t>
            </a:r>
            <a:endParaRPr lang="ru-RU" sz="2400" b="1" dirty="0">
              <a:solidFill>
                <a:schemeClr val="tx2">
                  <a:lumMod val="50000"/>
                </a:schemeClr>
              </a:solidFill>
              <a:cs typeface="Times New Roman" pitchFamily="18" charset="0"/>
            </a:endParaRPr>
          </a:p>
          <a:p>
            <a:pPr marL="355600" indent="-355600" algn="just">
              <a:buFont typeface="Wingdings" panose="05000000000000000000" pitchFamily="2" charset="2"/>
              <a:buChar char="ü"/>
              <a:defRPr/>
            </a:pPr>
            <a:r>
              <a:rPr lang="ru-RU" sz="2400" b="1" dirty="0" smtClean="0">
                <a:solidFill>
                  <a:srgbClr val="C00000"/>
                </a:solidFill>
                <a:cs typeface="Times New Roman" pitchFamily="18" charset="0"/>
              </a:rPr>
              <a:t>до </a:t>
            </a:r>
            <a:r>
              <a:rPr lang="ru-RU" sz="2400" b="1" dirty="0">
                <a:solidFill>
                  <a:srgbClr val="C00000"/>
                </a:solidFill>
                <a:cs typeface="Times New Roman" pitchFamily="18" charset="0"/>
              </a:rPr>
              <a:t>1 октября </a:t>
            </a:r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cs typeface="Times New Roman" pitchFamily="18" charset="0"/>
              </a:rPr>
              <a:t>провести Слеты местных отрядов в муниципальных </a:t>
            </a: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cs typeface="Times New Roman" pitchFamily="18" charset="0"/>
              </a:rPr>
              <a:t>районах</a:t>
            </a:r>
            <a:endParaRPr lang="ru-RU" sz="2400" b="1" dirty="0">
              <a:solidFill>
                <a:schemeClr val="tx2">
                  <a:lumMod val="50000"/>
                </a:schemeClr>
              </a:solidFill>
              <a:cs typeface="Times New Roman" pitchFamily="18" charset="0"/>
            </a:endParaRPr>
          </a:p>
          <a:p>
            <a:pPr marL="355600" indent="-355600" algn="just">
              <a:buFont typeface="Wingdings" panose="05000000000000000000" pitchFamily="2" charset="2"/>
              <a:buChar char="ü"/>
              <a:defRPr/>
            </a:pPr>
            <a:r>
              <a:rPr lang="ru-RU" sz="2400" b="1" dirty="0" smtClean="0">
                <a:solidFill>
                  <a:srgbClr val="C00000"/>
                </a:solidFill>
                <a:cs typeface="Times New Roman" pitchFamily="18" charset="0"/>
              </a:rPr>
              <a:t>до </a:t>
            </a:r>
            <a:r>
              <a:rPr lang="ru-RU" sz="2400" b="1" dirty="0">
                <a:solidFill>
                  <a:srgbClr val="C00000"/>
                </a:solidFill>
                <a:cs typeface="Times New Roman" pitchFamily="18" charset="0"/>
              </a:rPr>
              <a:t>1 октября </a:t>
            </a:r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cs typeface="Times New Roman" pitchFamily="18" charset="0"/>
              </a:rPr>
              <a:t>провести Республиканский Слет движения «ЮНАРМИЯ</a:t>
            </a: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cs typeface="Times New Roman" pitchFamily="18" charset="0"/>
              </a:rPr>
              <a:t>»</a:t>
            </a:r>
            <a:endParaRPr lang="ru-RU" sz="2400" b="1" dirty="0">
              <a:solidFill>
                <a:schemeClr val="tx2">
                  <a:lumMod val="50000"/>
                </a:schemeClr>
              </a:solidFill>
              <a:cs typeface="Times New Roman" pitchFamily="18" charset="0"/>
            </a:endParaRPr>
          </a:p>
          <a:p>
            <a:pPr marL="355600" indent="-355600" algn="just">
              <a:buFont typeface="Wingdings" panose="05000000000000000000" pitchFamily="2" charset="2"/>
              <a:buChar char="ü"/>
              <a:defRPr/>
            </a:pPr>
            <a:r>
              <a:rPr lang="ru-RU" sz="2400" b="1" dirty="0" smtClean="0">
                <a:solidFill>
                  <a:srgbClr val="C00000"/>
                </a:solidFill>
                <a:cs typeface="Times New Roman" pitchFamily="18" charset="0"/>
              </a:rPr>
              <a:t>до </a:t>
            </a:r>
            <a:r>
              <a:rPr lang="ru-RU" sz="2400" b="1" dirty="0">
                <a:solidFill>
                  <a:srgbClr val="C00000"/>
                </a:solidFill>
                <a:cs typeface="Times New Roman" pitchFamily="18" charset="0"/>
              </a:rPr>
              <a:t>20 октября </a:t>
            </a:r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cs typeface="Times New Roman" pitchFamily="18" charset="0"/>
              </a:rPr>
              <a:t>составить планы мероприятий местных отделений и отрядов движения «ЮНАРМИЯ» в муниципальных образованиях и </a:t>
            </a: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cs typeface="Times New Roman" pitchFamily="18" charset="0"/>
              </a:rPr>
              <a:t>школах</a:t>
            </a:r>
            <a:endParaRPr lang="ru-RU" sz="2400" b="1" dirty="0">
              <a:solidFill>
                <a:schemeClr val="tx2">
                  <a:lumMod val="50000"/>
                </a:schemeClr>
              </a:solidFill>
              <a:cs typeface="Times New Roman" pitchFamily="18" charset="0"/>
            </a:endParaRPr>
          </a:p>
          <a:p>
            <a:pPr algn="just">
              <a:buFont typeface="Wingdings" pitchFamily="2" charset="2"/>
              <a:buChar char="q"/>
              <a:defRPr/>
            </a:pPr>
            <a:endParaRPr lang="ru-RU" dirty="0">
              <a:solidFill>
                <a:prstClr val="black"/>
              </a:solidFill>
              <a:cs typeface="Times New Roman" pitchFamily="18" charset="0"/>
            </a:endParaRPr>
          </a:p>
          <a:p>
            <a:pPr algn="just">
              <a:buFont typeface="Wingdings" pitchFamily="2" charset="2"/>
              <a:buChar char="q"/>
              <a:defRPr/>
            </a:pPr>
            <a:endParaRPr lang="ru-RU" dirty="0" smtClean="0">
              <a:solidFill>
                <a:prstClr val="black"/>
              </a:solidFill>
            </a:endParaRPr>
          </a:p>
          <a:p>
            <a:pPr algn="just">
              <a:buFont typeface="Wingdings" pitchFamily="2" charset="2"/>
              <a:buChar char="q"/>
              <a:defRPr/>
            </a:pPr>
            <a:endParaRPr lang="ru-RU" dirty="0" smtClean="0">
              <a:solidFill>
                <a:prstClr val="black"/>
              </a:solidFill>
              <a:cs typeface="Times New Roman" pitchFamily="18" charset="0"/>
            </a:endParaRPr>
          </a:p>
          <a:p>
            <a:pPr algn="just">
              <a:buFont typeface="Wingdings" pitchFamily="2" charset="2"/>
              <a:buChar char="q"/>
              <a:defRPr/>
            </a:pPr>
            <a:endParaRPr lang="ru-RU" dirty="0">
              <a:solidFill>
                <a:prstClr val="black"/>
              </a:solidFill>
              <a:cs typeface="Times New Roman" pitchFamily="18" charset="0"/>
            </a:endParaRPr>
          </a:p>
          <a:p>
            <a:pPr algn="just">
              <a:defRPr/>
            </a:pP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</a:p>
          <a:p>
            <a:pPr algn="just">
              <a:defRPr/>
            </a:pPr>
            <a:endParaRPr lang="ru-RU" sz="2000" dirty="0">
              <a:solidFill>
                <a:prstClr val="white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5740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>
            <a:off x="179388" y="476672"/>
            <a:ext cx="864076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4" name="Picture 7" descr="C:\Users\User\Desktop\Зинаида\юнармия\герб юнармии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302" y="197755"/>
            <a:ext cx="807674" cy="807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15"/>
          <p:cNvSpPr txBox="1">
            <a:spLocks noChangeArrowheads="1"/>
          </p:cNvSpPr>
          <p:nvPr/>
        </p:nvSpPr>
        <p:spPr bwMode="auto">
          <a:xfrm>
            <a:off x="179388" y="6237312"/>
            <a:ext cx="8856663" cy="36933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b="1" dirty="0" smtClean="0">
                <a:solidFill>
                  <a:prstClr val="white"/>
                </a:solidFill>
                <a:latin typeface="Calibri" pitchFamily="34" charset="0"/>
              </a:rPr>
              <a:t>Региональное </a:t>
            </a:r>
            <a:r>
              <a:rPr lang="ru-RU" b="1" dirty="0">
                <a:solidFill>
                  <a:prstClr val="white"/>
                </a:solidFill>
                <a:latin typeface="Calibri" pitchFamily="34" charset="0"/>
              </a:rPr>
              <a:t>отделение штаба военно-патриотического движения «ЮНАРМИЯ</a:t>
            </a:r>
            <a:r>
              <a:rPr lang="ru-RU" b="1" dirty="0" smtClean="0">
                <a:solidFill>
                  <a:prstClr val="white"/>
                </a:solidFill>
                <a:latin typeface="Calibri" pitchFamily="34" charset="0"/>
              </a:rPr>
              <a:t>»</a:t>
            </a:r>
            <a:endParaRPr lang="ru-RU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7" name="TextBox 15"/>
          <p:cNvSpPr txBox="1">
            <a:spLocks noChangeArrowheads="1"/>
          </p:cNvSpPr>
          <p:nvPr/>
        </p:nvSpPr>
        <p:spPr bwMode="auto">
          <a:xfrm>
            <a:off x="1295698" y="601453"/>
            <a:ext cx="7524452" cy="646331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ru-RU" b="1" dirty="0" smtClean="0">
                <a:solidFill>
                  <a:prstClr val="white"/>
                </a:solidFill>
                <a:cs typeface="Times New Roman" pitchFamily="18" charset="0"/>
              </a:rPr>
              <a:t>Крупномасштабные мероприятия проводимые </a:t>
            </a:r>
          </a:p>
          <a:p>
            <a:pPr algn="ctr">
              <a:defRPr/>
            </a:pPr>
            <a:r>
              <a:rPr lang="ru-RU" b="1" dirty="0" smtClean="0">
                <a:solidFill>
                  <a:prstClr val="white"/>
                </a:solidFill>
                <a:cs typeface="Times New Roman" pitchFamily="18" charset="0"/>
              </a:rPr>
              <a:t>в 2016/2017 учебном году</a:t>
            </a:r>
            <a:endParaRPr lang="ru-RU" dirty="0">
              <a:solidFill>
                <a:prstClr val="white"/>
              </a:solidFill>
              <a:cs typeface="Times New Roman" pitchFamily="18" charset="0"/>
            </a:endParaRPr>
          </a:p>
        </p:txBody>
      </p:sp>
      <p:sp>
        <p:nvSpPr>
          <p:cNvPr id="13" name="TextBox 13"/>
          <p:cNvSpPr txBox="1">
            <a:spLocks noChangeArrowheads="1"/>
          </p:cNvSpPr>
          <p:nvPr/>
        </p:nvSpPr>
        <p:spPr bwMode="auto">
          <a:xfrm flipH="1">
            <a:off x="3216073" y="1435998"/>
            <a:ext cx="5786437" cy="5170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cs typeface="Times New Roman" pitchFamily="18" charset="0"/>
              </a:rPr>
              <a:t>Мероприятия</a:t>
            </a:r>
          </a:p>
          <a:p>
            <a:pPr marL="355600" indent="-3556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cs typeface="Times New Roman" pitchFamily="18" charset="0"/>
              </a:rPr>
              <a:t>Республиканский этап Всероссийской военно-спортивной игры «Вперед Юнармейцы!»</a:t>
            </a:r>
            <a:endParaRPr lang="ru-RU" b="1" dirty="0">
              <a:solidFill>
                <a:schemeClr val="tx2">
                  <a:lumMod val="50000"/>
                </a:schemeClr>
              </a:solidFill>
              <a:cs typeface="Times New Roman" pitchFamily="18" charset="0"/>
            </a:endParaRPr>
          </a:p>
          <a:p>
            <a:pPr marL="355600" indent="-3556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cs typeface="Times New Roman" pitchFamily="18" charset="0"/>
              </a:rPr>
              <a:t>Республиканский слет «Юнармейских отрядов»</a:t>
            </a:r>
          </a:p>
          <a:p>
            <a:pPr marL="355600" indent="-3556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Всероссийская акция 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«Георгиевская ленточка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»</a:t>
            </a:r>
          </a:p>
          <a:p>
            <a:pPr marL="355600" indent="-3556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Международный Фестиваль 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военно-патриотической песни «Крымская весна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»</a:t>
            </a:r>
          </a:p>
          <a:p>
            <a:pPr marL="355600" indent="-3556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Всероссийский фестиваль 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детско-юношеского творчества «Таланты и поклонники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»</a:t>
            </a:r>
          </a:p>
          <a:p>
            <a:pPr marL="355600" indent="-3556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r>
              <a:rPr lang="ru-RU" b="1" dirty="0">
                <a:solidFill>
                  <a:schemeClr val="tx2">
                    <a:lumMod val="50000"/>
                  </a:schemeClr>
                </a:solidFill>
                <a:cs typeface="Times New Roman" pitchFamily="18" charset="0"/>
              </a:rPr>
              <a:t>Республиканский этап Всероссийской военно-спортивной игры «Вперед Юнармейцы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cs typeface="Times New Roman" pitchFamily="18" charset="0"/>
              </a:rPr>
              <a:t>!»</a:t>
            </a:r>
            <a:endParaRPr lang="ru-RU" b="1" dirty="0">
              <a:solidFill>
                <a:schemeClr val="tx2">
                  <a:lumMod val="50000"/>
                </a:schemeClr>
              </a:solidFill>
              <a:cs typeface="Times New Roman" pitchFamily="18" charset="0"/>
            </a:endParaRPr>
          </a:p>
          <a:p>
            <a:pPr marL="355600" indent="-3556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r>
              <a:rPr lang="ru-RU" b="1" dirty="0">
                <a:solidFill>
                  <a:schemeClr val="tx2">
                    <a:lumMod val="50000"/>
                  </a:schemeClr>
                </a:solidFill>
                <a:cs typeface="Times New Roman" pitchFamily="18" charset="0"/>
              </a:rPr>
              <a:t>Республиканский этап Всероссийской военно-спортивной игры 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cs typeface="Times New Roman" pitchFamily="18" charset="0"/>
              </a:rPr>
              <a:t>«Зарница»</a:t>
            </a:r>
            <a:endParaRPr lang="ru-RU" dirty="0">
              <a:solidFill>
                <a:prstClr val="black"/>
              </a:solidFill>
              <a:cs typeface="Times New Roman" pitchFamily="18" charset="0"/>
            </a:endParaRPr>
          </a:p>
          <a:p>
            <a:pPr algn="just">
              <a:defRPr/>
            </a:pPr>
            <a:endParaRPr lang="ru-RU" sz="2000" dirty="0">
              <a:solidFill>
                <a:prstClr val="white"/>
              </a:solidFill>
              <a:cs typeface="Times New Roman" pitchFamily="18" charset="0"/>
            </a:endParaRPr>
          </a:p>
        </p:txBody>
      </p:sp>
      <p:pic>
        <p:nvPicPr>
          <p:cNvPr id="15" name="Picture 4" descr="G:\ПОБЕДА 2016 отобранное\4Y1A232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03"/>
          <a:stretch/>
        </p:blipFill>
        <p:spPr bwMode="auto">
          <a:xfrm>
            <a:off x="107505" y="1628800"/>
            <a:ext cx="3142109" cy="1416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G:\КАДЕТЫЫЫЫЫЫ\IMG_087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86" b="-5104"/>
          <a:stretch/>
        </p:blipFill>
        <p:spPr bwMode="auto">
          <a:xfrm>
            <a:off x="99345" y="3100366"/>
            <a:ext cx="1579214" cy="1192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" descr="G:\победа-2015\IMG_573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7" y="3100366"/>
            <a:ext cx="1473095" cy="1145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G:\КАДЕТЫЫЫЫЫЫ\IMG_020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274069"/>
            <a:ext cx="3142109" cy="1646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07899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641380"/>
          </a:xfrm>
        </p:spPr>
        <p:txBody>
          <a:bodyPr/>
          <a:lstStyle/>
          <a:p>
            <a:pPr marL="0" indent="0" algn="ctr">
              <a:buNone/>
            </a:pPr>
            <a:r>
              <a:rPr lang="ru-RU" sz="4800" b="1" dirty="0" smtClean="0">
                <a:solidFill>
                  <a:schemeClr val="tx2">
                    <a:lumMod val="50000"/>
                  </a:schemeClr>
                </a:solidFill>
              </a:rPr>
              <a:t>Профессиональное развитие и поддержка кадров сферы воспитания и дополнительного образования детей</a:t>
            </a:r>
            <a:endParaRPr lang="ru-RU" sz="4800" b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10787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5" y="115891"/>
            <a:ext cx="7560519" cy="792831"/>
          </a:xfrm>
        </p:spPr>
        <p:txBody>
          <a:bodyPr rtlCol="0">
            <a:normAutofit fontScale="90000"/>
          </a:bodyPr>
          <a:lstStyle/>
          <a:p>
            <a:pPr lvl="0" algn="ctr" defTabSz="914400" fontAlgn="base">
              <a:lnSpc>
                <a:spcPct val="100000"/>
              </a:lnSpc>
              <a:spcAft>
                <a:spcPct val="0"/>
              </a:spcAft>
              <a:defRPr/>
            </a:pPr>
            <a:r>
              <a:rPr lang="ru-RU" sz="2400" b="1" dirty="0" smtClean="0">
                <a:solidFill>
                  <a:srgbClr val="800000"/>
                </a:solidFill>
                <a:latin typeface="Arial" pitchFamily="34" charset="0"/>
                <a:ea typeface="Microsoft YaHei" pitchFamily="34" charset="-122"/>
                <a:cs typeface="Arial" pitchFamily="34" charset="0"/>
              </a:rPr>
              <a:t/>
            </a:r>
            <a:br>
              <a:rPr lang="ru-RU" sz="2400" b="1" dirty="0" smtClean="0">
                <a:solidFill>
                  <a:srgbClr val="800000"/>
                </a:solidFill>
                <a:latin typeface="Arial" pitchFamily="34" charset="0"/>
                <a:ea typeface="Microsoft YaHei" pitchFamily="34" charset="-122"/>
                <a:cs typeface="Arial" pitchFamily="34" charset="0"/>
              </a:rPr>
            </a:br>
            <a:r>
              <a:rPr lang="ru-RU" sz="3600" b="1" dirty="0">
                <a:solidFill>
                  <a:schemeClr val="tx2">
                    <a:lumMod val="50000"/>
                  </a:schemeClr>
                </a:solidFill>
                <a:latin typeface="+mn-lt"/>
                <a:ea typeface="Microsoft YaHei" pitchFamily="34" charset="-122"/>
                <a:cs typeface="Arial" pitchFamily="34" charset="0"/>
              </a:rPr>
              <a:t/>
            </a:r>
            <a:br>
              <a:rPr lang="ru-RU" sz="3600" b="1" dirty="0">
                <a:solidFill>
                  <a:schemeClr val="tx2">
                    <a:lumMod val="50000"/>
                  </a:schemeClr>
                </a:solidFill>
                <a:latin typeface="+mn-lt"/>
                <a:ea typeface="Microsoft YaHei" pitchFamily="34" charset="-122"/>
                <a:cs typeface="Arial" pitchFamily="34" charset="0"/>
              </a:rPr>
            </a:br>
            <a:endParaRPr lang="ru-RU" sz="3600" b="1" dirty="0">
              <a:solidFill>
                <a:schemeClr val="tx2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099" name="Объект 2"/>
          <p:cNvSpPr>
            <a:spLocks noGrp="1"/>
          </p:cNvSpPr>
          <p:nvPr>
            <p:ph idx="1"/>
          </p:nvPr>
        </p:nvSpPr>
        <p:spPr>
          <a:xfrm>
            <a:off x="244479" y="260648"/>
            <a:ext cx="8648001" cy="6336703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spcBef>
                <a:spcPct val="0"/>
              </a:spcBef>
              <a:buFont typeface="Arial" charset="0"/>
              <a:buNone/>
              <a:tabLst>
                <a:tab pos="630238" algn="l"/>
                <a:tab pos="765175" algn="l"/>
              </a:tabLst>
            </a:pPr>
            <a:r>
              <a:rPr lang="ru-RU" sz="3000" b="1" dirty="0" smtClean="0">
                <a:solidFill>
                  <a:srgbClr val="44546A">
                    <a:lumMod val="75000"/>
                  </a:srgbClr>
                </a:solidFill>
                <a:ea typeface="+mj-ea"/>
                <a:cs typeface="+mj-cs"/>
              </a:rPr>
              <a:t>Грант </a:t>
            </a:r>
            <a:r>
              <a:rPr lang="ru-RU" sz="3000" b="1" dirty="0">
                <a:solidFill>
                  <a:srgbClr val="44546A">
                    <a:lumMod val="75000"/>
                  </a:srgbClr>
                </a:solidFill>
                <a:ea typeface="+mj-ea"/>
                <a:cs typeface="+mj-cs"/>
              </a:rPr>
              <a:t>«Лучший работник сферы воспитания и дополнительного образования детей</a:t>
            </a:r>
            <a:r>
              <a:rPr lang="ru-RU" sz="3000" b="1" dirty="0" smtClean="0">
                <a:solidFill>
                  <a:srgbClr val="44546A">
                    <a:lumMod val="75000"/>
                  </a:srgbClr>
                </a:solidFill>
                <a:ea typeface="+mj-ea"/>
                <a:cs typeface="+mj-cs"/>
              </a:rPr>
              <a:t>»</a:t>
            </a:r>
          </a:p>
          <a:p>
            <a:pPr marL="0" indent="0" algn="ctr">
              <a:spcBef>
                <a:spcPct val="0"/>
              </a:spcBef>
              <a:buFont typeface="Arial" charset="0"/>
              <a:buNone/>
              <a:tabLst>
                <a:tab pos="630238" algn="l"/>
                <a:tab pos="765175" algn="l"/>
              </a:tabLst>
            </a:pPr>
            <a:endParaRPr lang="ru-RU" altLang="ru-RU" sz="2800" b="1" dirty="0">
              <a:solidFill>
                <a:srgbClr val="44546A">
                  <a:lumMod val="75000"/>
                </a:srgbClr>
              </a:solidFill>
              <a:ea typeface="+mj-ea"/>
              <a:cs typeface="+mj-cs"/>
            </a:endParaRPr>
          </a:p>
          <a:p>
            <a:pPr marL="0" indent="0" algn="ctr">
              <a:spcBef>
                <a:spcPct val="0"/>
              </a:spcBef>
              <a:buFont typeface="Arial" charset="0"/>
              <a:buNone/>
              <a:tabLst>
                <a:tab pos="630238" algn="l"/>
                <a:tab pos="765175" algn="l"/>
              </a:tabLst>
            </a:pPr>
            <a:r>
              <a:rPr lang="ru-RU" altLang="ru-RU" sz="3500" b="1" dirty="0" smtClean="0">
                <a:solidFill>
                  <a:srgbClr val="800000"/>
                </a:solidFill>
                <a:cs typeface="Times New Roman" pitchFamily="18" charset="0"/>
              </a:rPr>
              <a:t>15 000 000 рублей – 320 Грантов в год</a:t>
            </a:r>
          </a:p>
          <a:p>
            <a:pPr marL="0" indent="0" algn="ctr">
              <a:spcBef>
                <a:spcPct val="0"/>
              </a:spcBef>
              <a:buFont typeface="Arial" charset="0"/>
              <a:buNone/>
              <a:tabLst>
                <a:tab pos="630238" algn="l"/>
                <a:tab pos="765175" algn="l"/>
              </a:tabLst>
            </a:pPr>
            <a:r>
              <a:rPr lang="ru-RU" altLang="ru-RU" sz="2800" b="1" dirty="0" smtClean="0">
                <a:solidFill>
                  <a:srgbClr val="1B1E3E"/>
                </a:solidFill>
                <a:cs typeface="Times New Roman" pitchFamily="18" charset="0"/>
              </a:rPr>
              <a:t> </a:t>
            </a:r>
            <a:endParaRPr lang="ru-RU" altLang="ru-RU" sz="2800" b="1" dirty="0" smtClean="0">
              <a:solidFill>
                <a:srgbClr val="1B1E3E"/>
              </a:solidFill>
              <a:cs typeface="Arial" charset="0"/>
            </a:endParaRPr>
          </a:p>
          <a:p>
            <a:pPr marL="0" indent="0" algn="ctr">
              <a:spcBef>
                <a:spcPct val="0"/>
              </a:spcBef>
              <a:buNone/>
              <a:tabLst>
                <a:tab pos="630238" algn="l"/>
                <a:tab pos="765175" algn="l"/>
              </a:tabLst>
            </a:pPr>
            <a:r>
              <a:rPr lang="ru-RU" altLang="ru-RU" sz="3000" b="1" dirty="0">
                <a:solidFill>
                  <a:srgbClr val="1B1E3E"/>
                </a:solidFill>
                <a:cs typeface="Times New Roman" pitchFamily="18" charset="0"/>
              </a:rPr>
              <a:t>Конкурсы</a:t>
            </a:r>
            <a:r>
              <a:rPr lang="ru-RU" altLang="ru-RU" sz="2800" b="1" dirty="0">
                <a:solidFill>
                  <a:srgbClr val="1B1E3E"/>
                </a:solidFill>
                <a:cs typeface="Times New Roman" pitchFamily="18" charset="0"/>
              </a:rPr>
              <a:t/>
            </a:r>
            <a:br>
              <a:rPr lang="ru-RU" altLang="ru-RU" sz="2800" b="1" dirty="0">
                <a:solidFill>
                  <a:srgbClr val="1B1E3E"/>
                </a:solidFill>
                <a:cs typeface="Times New Roman" pitchFamily="18" charset="0"/>
              </a:rPr>
            </a:br>
            <a:r>
              <a:rPr lang="ru-RU" altLang="ru-RU" sz="2800" b="1" dirty="0">
                <a:solidFill>
                  <a:srgbClr val="C00000"/>
                </a:solidFill>
                <a:cs typeface="Times New Roman" pitchFamily="18" charset="0"/>
              </a:rPr>
              <a:t>январь-апрель 2017г.</a:t>
            </a:r>
          </a:p>
          <a:p>
            <a:pPr marL="0" indent="0" algn="ctr">
              <a:spcBef>
                <a:spcPct val="0"/>
              </a:spcBef>
              <a:buNone/>
              <a:tabLst>
                <a:tab pos="630238" algn="l"/>
                <a:tab pos="765175" algn="l"/>
              </a:tabLst>
            </a:pPr>
            <a:r>
              <a:rPr lang="ru-RU" altLang="ru-RU" sz="2800" b="1" dirty="0">
                <a:solidFill>
                  <a:srgbClr val="1B1E3E"/>
                </a:solidFill>
                <a:cs typeface="Times New Roman" pitchFamily="18" charset="0"/>
              </a:rPr>
              <a:t/>
            </a:r>
            <a:br>
              <a:rPr lang="ru-RU" altLang="ru-RU" sz="2800" b="1" dirty="0">
                <a:solidFill>
                  <a:srgbClr val="1B1E3E"/>
                </a:solidFill>
                <a:cs typeface="Times New Roman" pitchFamily="18" charset="0"/>
              </a:rPr>
            </a:br>
            <a:r>
              <a:rPr lang="ru-RU" altLang="ru-RU" sz="3000" b="1" dirty="0">
                <a:solidFill>
                  <a:srgbClr val="1B1E3E"/>
                </a:solidFill>
                <a:cs typeface="Times New Roman" pitchFamily="18" charset="0"/>
              </a:rPr>
              <a:t>«Заместитель начальника по воспитательной работе»</a:t>
            </a:r>
          </a:p>
          <a:p>
            <a:pPr marL="0" indent="0" algn="ctr">
              <a:spcBef>
                <a:spcPct val="0"/>
              </a:spcBef>
              <a:buNone/>
              <a:tabLst>
                <a:tab pos="630238" algn="l"/>
                <a:tab pos="765175" algn="l"/>
              </a:tabLst>
            </a:pPr>
            <a:endParaRPr lang="ru-RU" altLang="ru-RU" sz="3000" b="1" dirty="0">
              <a:solidFill>
                <a:srgbClr val="1B1E3E"/>
              </a:solidFill>
              <a:cs typeface="Times New Roman" pitchFamily="18" charset="0"/>
            </a:endParaRPr>
          </a:p>
          <a:p>
            <a:pPr marL="0" indent="0" algn="ctr">
              <a:spcBef>
                <a:spcPct val="0"/>
              </a:spcBef>
              <a:buNone/>
              <a:tabLst>
                <a:tab pos="630238" algn="l"/>
                <a:tab pos="765175" algn="l"/>
              </a:tabLst>
            </a:pPr>
            <a:r>
              <a:rPr lang="ru-RU" altLang="ru-RU" sz="3000" b="1" dirty="0">
                <a:solidFill>
                  <a:srgbClr val="1B1E3E"/>
                </a:solidFill>
                <a:cs typeface="Times New Roman" pitchFamily="18" charset="0"/>
              </a:rPr>
              <a:t>«Заместитель директора по воспитательной работе»</a:t>
            </a:r>
          </a:p>
          <a:p>
            <a:pPr marL="0" indent="0" algn="ctr">
              <a:spcBef>
                <a:spcPct val="0"/>
              </a:spcBef>
              <a:buNone/>
              <a:tabLst>
                <a:tab pos="630238" algn="l"/>
                <a:tab pos="765175" algn="l"/>
              </a:tabLst>
            </a:pPr>
            <a:endParaRPr lang="ru-RU" altLang="ru-RU" sz="3000" b="1" dirty="0">
              <a:solidFill>
                <a:srgbClr val="1B1E3E"/>
              </a:solidFill>
              <a:cs typeface="Times New Roman" pitchFamily="18" charset="0"/>
            </a:endParaRPr>
          </a:p>
          <a:p>
            <a:pPr marL="0" indent="0" algn="ctr">
              <a:spcBef>
                <a:spcPct val="0"/>
              </a:spcBef>
              <a:buNone/>
              <a:tabLst>
                <a:tab pos="630238" algn="l"/>
                <a:tab pos="765175" algn="l"/>
              </a:tabLst>
            </a:pPr>
            <a:r>
              <a:rPr lang="ru-RU" altLang="ru-RU" sz="3000" b="1" dirty="0">
                <a:solidFill>
                  <a:srgbClr val="1B1E3E"/>
                </a:solidFill>
                <a:cs typeface="Times New Roman" pitchFamily="18" charset="0"/>
              </a:rPr>
              <a:t>«Руководитель структурного подразделения» </a:t>
            </a:r>
          </a:p>
          <a:p>
            <a:pPr marL="0" indent="0" algn="ctr">
              <a:spcBef>
                <a:spcPct val="0"/>
              </a:spcBef>
              <a:buNone/>
              <a:tabLst>
                <a:tab pos="630238" algn="l"/>
                <a:tab pos="765175" algn="l"/>
              </a:tabLst>
            </a:pPr>
            <a:r>
              <a:rPr lang="ru-RU" altLang="ru-RU" sz="3000" b="1" dirty="0">
                <a:solidFill>
                  <a:srgbClr val="1B1E3E"/>
                </a:solidFill>
                <a:cs typeface="Times New Roman" pitchFamily="18" charset="0"/>
              </a:rPr>
              <a:t>(заведующий отделом)</a:t>
            </a:r>
          </a:p>
          <a:p>
            <a:pPr marL="0" indent="0" algn="ctr">
              <a:spcBef>
                <a:spcPct val="0"/>
              </a:spcBef>
              <a:buNone/>
              <a:tabLst>
                <a:tab pos="630238" algn="l"/>
                <a:tab pos="765175" algn="l"/>
              </a:tabLst>
            </a:pPr>
            <a:endParaRPr lang="ru-RU" altLang="ru-RU" sz="2400" b="1" dirty="0">
              <a:solidFill>
                <a:srgbClr val="1B1E3E"/>
              </a:solidFill>
              <a:cs typeface="Times New Roman" pitchFamily="18" charset="0"/>
            </a:endParaRPr>
          </a:p>
          <a:p>
            <a:pPr marL="0" indent="0" algn="ctr">
              <a:spcBef>
                <a:spcPct val="0"/>
              </a:spcBef>
              <a:buFont typeface="Arial" charset="0"/>
              <a:buNone/>
              <a:tabLst>
                <a:tab pos="630238" algn="l"/>
                <a:tab pos="765175" algn="l"/>
              </a:tabLst>
            </a:pPr>
            <a:r>
              <a:rPr lang="ru-RU" altLang="ru-RU" sz="2400" b="1" dirty="0" smtClean="0">
                <a:solidFill>
                  <a:srgbClr val="1B1E3E"/>
                </a:solidFill>
                <a:cs typeface="Times New Roman" pitchFamily="18" charset="0"/>
              </a:rPr>
              <a:t> </a:t>
            </a:r>
            <a:endParaRPr lang="ru-RU" altLang="ru-RU" b="1" dirty="0" smtClean="0">
              <a:solidFill>
                <a:srgbClr val="1B1E3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573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Afanaseva\Desktop\сам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03" y="115889"/>
            <a:ext cx="821746" cy="803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500063" y="260351"/>
            <a:ext cx="7859712" cy="1728788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ru-RU" sz="2800" b="1" kern="0" dirty="0">
              <a:solidFill>
                <a:srgbClr val="1F497D"/>
              </a:solidFill>
            </a:endParaRPr>
          </a:p>
        </p:txBody>
      </p:sp>
      <p:sp>
        <p:nvSpPr>
          <p:cNvPr id="38916" name="Заголовок 1"/>
          <p:cNvSpPr txBox="1">
            <a:spLocks/>
          </p:cNvSpPr>
          <p:nvPr/>
        </p:nvSpPr>
        <p:spPr bwMode="auto">
          <a:xfrm>
            <a:off x="842549" y="115890"/>
            <a:ext cx="7690264" cy="1008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endParaRPr lang="ru-RU" altLang="ru-RU" sz="2800" b="1" dirty="0" smtClean="0">
              <a:solidFill>
                <a:prstClr val="black"/>
              </a:solidFill>
              <a:latin typeface="Calibri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endParaRPr lang="ru-RU" altLang="ru-RU" sz="2800" b="1" dirty="0">
              <a:solidFill>
                <a:prstClr val="black"/>
              </a:solidFill>
              <a:latin typeface="Calibri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endParaRPr lang="ru-RU" sz="2400" b="1" dirty="0" smtClean="0">
              <a:solidFill>
                <a:schemeClr val="tx2">
                  <a:lumMod val="50000"/>
                </a:schemeClr>
              </a:solidFill>
              <a:latin typeface="Calibri"/>
              <a:ea typeface="+mj-ea"/>
              <a:cs typeface="+mj-cs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endParaRPr lang="ru-RU" sz="2400" b="1" dirty="0" smtClean="0">
              <a:solidFill>
                <a:srgbClr val="C00000"/>
              </a:solidFill>
              <a:latin typeface="Calibri"/>
              <a:ea typeface="+mj-ea"/>
              <a:cs typeface="+mj-cs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endParaRPr lang="ru-RU" sz="2400" b="1" dirty="0">
              <a:solidFill>
                <a:srgbClr val="C00000"/>
              </a:solidFill>
              <a:latin typeface="Calibri"/>
              <a:ea typeface="+mj-ea"/>
              <a:cs typeface="+mj-cs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endParaRPr lang="ru-RU" sz="2400" b="1" dirty="0" smtClean="0">
              <a:solidFill>
                <a:srgbClr val="C00000"/>
              </a:solidFill>
              <a:latin typeface="Calibri"/>
              <a:ea typeface="+mj-ea"/>
              <a:cs typeface="+mj-cs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endParaRPr lang="ru-RU" b="1" dirty="0" smtClean="0">
              <a:solidFill>
                <a:srgbClr val="C00000"/>
              </a:solidFill>
              <a:latin typeface="Calibri"/>
              <a:ea typeface="+mj-ea"/>
              <a:cs typeface="+mj-cs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endParaRPr lang="ru-RU" b="1" dirty="0">
              <a:solidFill>
                <a:srgbClr val="C00000"/>
              </a:solidFill>
              <a:latin typeface="Calibri"/>
              <a:ea typeface="+mj-ea"/>
              <a:cs typeface="+mj-cs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endParaRPr lang="ru-RU" b="1" dirty="0" smtClean="0">
              <a:solidFill>
                <a:srgbClr val="C00000"/>
              </a:solidFill>
              <a:latin typeface="Calibri"/>
              <a:ea typeface="+mj-ea"/>
              <a:cs typeface="+mj-cs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endParaRPr lang="ru-RU" b="1" dirty="0" smtClean="0">
              <a:solidFill>
                <a:srgbClr val="C00000"/>
              </a:solidFill>
              <a:latin typeface="Calibri"/>
              <a:ea typeface="+mj-ea"/>
              <a:cs typeface="+mj-cs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Calibri"/>
                <a:ea typeface="+mj-ea"/>
                <a:cs typeface="+mj-cs"/>
              </a:rPr>
              <a:t>Развитие новой модели дополнительного образования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endParaRPr lang="ru-RU" sz="2400" b="1" dirty="0">
              <a:solidFill>
                <a:srgbClr val="C00000"/>
              </a:solidFill>
              <a:latin typeface="Calibri"/>
              <a:ea typeface="+mj-ea"/>
              <a:cs typeface="+mj-cs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Calibri"/>
                <a:ea typeface="+mj-ea"/>
                <a:cs typeface="+mj-cs"/>
              </a:rPr>
              <a:t>ФЦПРО по мероприятию 3.2.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Calibri"/>
                <a:ea typeface="+mj-ea"/>
                <a:cs typeface="+mj-cs"/>
              </a:rPr>
              <a:t>«Формирование современных управленческих и организационно-экономических механизмов в системе дополнительного образования детей»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endParaRPr lang="ru-RU" sz="2400" b="1" dirty="0">
              <a:solidFill>
                <a:schemeClr val="tx2">
                  <a:lumMod val="50000"/>
                </a:schemeClr>
              </a:solidFill>
              <a:latin typeface="Calibri"/>
              <a:ea typeface="+mj-ea"/>
              <a:cs typeface="+mj-cs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endParaRPr lang="ru-RU" sz="2400" b="1" dirty="0" smtClean="0">
              <a:solidFill>
                <a:schemeClr val="tx2">
                  <a:lumMod val="50000"/>
                </a:schemeClr>
              </a:solidFill>
              <a:latin typeface="Calibri"/>
              <a:ea typeface="+mj-ea"/>
              <a:cs typeface="+mj-cs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endParaRPr lang="ru-RU" sz="2400" b="1" dirty="0" smtClean="0">
              <a:solidFill>
                <a:srgbClr val="1F497D">
                  <a:lumMod val="50000"/>
                </a:srgbClr>
              </a:solidFill>
              <a:latin typeface="Calibri"/>
              <a:ea typeface="+mj-ea"/>
              <a:cs typeface="+mj-cs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endParaRPr lang="ru-RU" altLang="ru-RU" sz="2800" b="1" dirty="0" smtClean="0">
              <a:solidFill>
                <a:prstClr val="black"/>
              </a:solidFill>
              <a:latin typeface="Calibri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endParaRPr lang="ru-RU" altLang="ru-RU" sz="2800" b="1" dirty="0" smtClean="0">
              <a:solidFill>
                <a:prstClr val="black"/>
              </a:solidFill>
              <a:latin typeface="Calibri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052200"/>
              </p:ext>
            </p:extLst>
          </p:nvPr>
        </p:nvGraphicFramePr>
        <p:xfrm>
          <a:off x="457355" y="3573017"/>
          <a:ext cx="8286501" cy="2304254"/>
        </p:xfrm>
        <a:graphic>
          <a:graphicData uri="http://schemas.openxmlformats.org/drawingml/2006/table">
            <a:tbl>
              <a:tblPr/>
              <a:tblGrid>
                <a:gridCol w="4042637"/>
                <a:gridCol w="4243864"/>
              </a:tblGrid>
              <a:tr h="552883"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Calibri" pitchFamily="34" charset="0"/>
                        </a:rPr>
                        <a:t>Объемы финансирования в 2016 году</a:t>
                      </a:r>
                      <a:endParaRPr kumimoji="0" lang="ru-RU" alt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1510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Calibri" pitchFamily="34" charset="0"/>
                        </a:rPr>
                        <a:t>Федеральный  бюджет</a:t>
                      </a:r>
                      <a:endParaRPr kumimoji="0" lang="ru-RU" alt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Calibri" pitchFamily="34" charset="0"/>
                        </a:rPr>
                        <a:t>Республиканский  бюджет</a:t>
                      </a:r>
                      <a:endParaRPr kumimoji="0" lang="ru-RU" alt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3626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Calibri" pitchFamily="34" charset="0"/>
                        </a:rPr>
                        <a:t>21 806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Calibri" pitchFamily="34" charset="0"/>
                        </a:rPr>
                        <a:t>тыс. руб.</a:t>
                      </a:r>
                      <a:endParaRPr kumimoji="0" lang="ru-RU" alt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Calibri" pitchFamily="34" charset="0"/>
                        </a:rPr>
                        <a:t>10 400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Calibri" pitchFamily="34" charset="0"/>
                        </a:rPr>
                        <a:t>тыс. руб.</a:t>
                      </a:r>
                      <a:endParaRPr kumimoji="0" lang="ru-RU" alt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0402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844824"/>
            <a:ext cx="8229600" cy="4281340"/>
          </a:xfrm>
        </p:spPr>
        <p:txBody>
          <a:bodyPr/>
          <a:lstStyle/>
          <a:p>
            <a:pPr marL="0" indent="0" algn="ctr">
              <a:buNone/>
            </a:pPr>
            <a:r>
              <a:rPr lang="ru-RU" sz="4800" b="1" dirty="0" smtClean="0">
                <a:solidFill>
                  <a:schemeClr val="tx2">
                    <a:lumMod val="50000"/>
                  </a:schemeClr>
                </a:solidFill>
              </a:rPr>
              <a:t>Спортивно-оздоровительная деятельность и развитие школьного спорта</a:t>
            </a:r>
            <a:endParaRPr lang="ru-RU" sz="4800" b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0939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6682235"/>
              </p:ext>
            </p:extLst>
          </p:nvPr>
        </p:nvGraphicFramePr>
        <p:xfrm>
          <a:off x="467548" y="447679"/>
          <a:ext cx="5400596" cy="6064000"/>
        </p:xfrm>
        <a:graphic>
          <a:graphicData uri="http://schemas.openxmlformats.org/drawingml/2006/table">
            <a:tbl>
              <a:tblPr/>
              <a:tblGrid>
                <a:gridCol w="5400596"/>
              </a:tblGrid>
              <a:tr h="9989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b="0" kern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Региональный этап Всероссийской Спартакиады среди обучающихся общеобразовательных организаций</a:t>
                      </a:r>
                      <a:endParaRPr lang="ru-RU" sz="1900" b="0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89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b="0" kern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Республиканский этап Всероссийских спортивных соревнований школьников "Президентские состязания" </a:t>
                      </a:r>
                      <a:endParaRPr lang="ru-RU" sz="1900" b="0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89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b="0" kern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Республиканский этап Всероссийских спортивных игр школьников "Президентские спортивные игры"</a:t>
                      </a:r>
                      <a:endParaRPr lang="ru-RU" sz="1900" b="0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3609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b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Чемпионат</a:t>
                      </a:r>
                      <a:r>
                        <a:rPr lang="ru-RU" sz="1900" b="0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Школьной баскетбольной лиги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b="0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«КЭС-БАСКЕТ»</a:t>
                      </a:r>
                      <a:endParaRPr lang="ru-RU" sz="1900" b="0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89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b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Фестивали Всероссийского физкультурно-спортивного комплекса  Готов к труду и к обороне (ГТО)</a:t>
                      </a:r>
                      <a:endParaRPr lang="ru-RU" sz="1900" b="0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3197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b="0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Спартакиада обучающихся профессиональных образовательных организаций РТ «Готов к труду и обороне»</a:t>
                      </a:r>
                      <a:endParaRPr lang="ru-RU" sz="1900" b="0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8" name="Picture 1" descr="D:\ФОТО\IMG_859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12160" y="452670"/>
            <a:ext cx="2714644" cy="19204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 descr="D:\ФОТО\IMG_263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28598" y="2564904"/>
            <a:ext cx="2681768" cy="1764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" descr="D:\ФОТО\ПИ 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45036" y="4509120"/>
            <a:ext cx="2681768" cy="2034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 descr="C:\Users\Afanaseva\Desktop\сам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03" y="115889"/>
            <a:ext cx="821746" cy="803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793467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title"/>
          </p:nvPr>
        </p:nvSpPr>
        <p:spPr>
          <a:xfrm>
            <a:off x="842550" y="115890"/>
            <a:ext cx="8121938" cy="936846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План-график спортивно-массовых мероприятий среди обучающихся общеобразовательных организаций  </a:t>
            </a:r>
          </a:p>
        </p:txBody>
      </p:sp>
      <p:sp>
        <p:nvSpPr>
          <p:cNvPr id="11" name="Содержимое 2"/>
          <p:cNvSpPr txBox="1">
            <a:spLocks/>
          </p:cNvSpPr>
          <p:nvPr/>
        </p:nvSpPr>
        <p:spPr bwMode="auto">
          <a:xfrm>
            <a:off x="3786195" y="3429000"/>
            <a:ext cx="2357437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  <a:defRPr/>
            </a:pP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14340" name="Rectangle 2"/>
          <p:cNvSpPr>
            <a:spLocks noChangeArrowheads="1"/>
          </p:cNvSpPr>
          <p:nvPr/>
        </p:nvSpPr>
        <p:spPr bwMode="auto">
          <a:xfrm>
            <a:off x="4" y="-184667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4341" name="Rectangle 3"/>
          <p:cNvSpPr>
            <a:spLocks noChangeArrowheads="1"/>
          </p:cNvSpPr>
          <p:nvPr/>
        </p:nvSpPr>
        <p:spPr bwMode="auto">
          <a:xfrm>
            <a:off x="4" y="120598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1579670"/>
              </p:ext>
            </p:extLst>
          </p:nvPr>
        </p:nvGraphicFramePr>
        <p:xfrm>
          <a:off x="184735" y="1205984"/>
          <a:ext cx="8851761" cy="5358400"/>
        </p:xfrm>
        <a:graphic>
          <a:graphicData uri="http://schemas.openxmlformats.org/drawingml/2006/table">
            <a:tbl>
              <a:tblPr/>
              <a:tblGrid>
                <a:gridCol w="3739193"/>
                <a:gridCol w="1224136"/>
                <a:gridCol w="1296144"/>
                <a:gridCol w="1296144"/>
                <a:gridCol w="1296144"/>
              </a:tblGrid>
              <a:tr h="35080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Arial" pitchFamily="34" charset="0"/>
                        </a:rPr>
                        <a:t>Мероприятия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Arial" pitchFamily="34" charset="0"/>
                        </a:rPr>
                        <a:t>Школьный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err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Arial" pitchFamily="34" charset="0"/>
                        </a:rPr>
                        <a:t>Муниц-ый</a:t>
                      </a:r>
                      <a:endParaRPr lang="ru-RU" sz="1800" b="0" dirty="0">
                        <a:solidFill>
                          <a:schemeClr val="tx2">
                            <a:lumMod val="50000"/>
                          </a:schemeClr>
                        </a:solidFill>
                        <a:latin typeface="+mn-lt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Arial" pitchFamily="34" charset="0"/>
                        </a:rPr>
                        <a:t>Зональный</a:t>
                      </a:r>
                      <a:endParaRPr lang="ru-RU" sz="1800" b="0" dirty="0">
                        <a:solidFill>
                          <a:schemeClr val="tx2">
                            <a:lumMod val="50000"/>
                          </a:schemeClr>
                        </a:solidFill>
                        <a:latin typeface="+mn-lt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Arial" pitchFamily="34" charset="0"/>
                        </a:rPr>
                        <a:t>Финальный</a:t>
                      </a:r>
                      <a:endParaRPr lang="ru-RU" sz="1800" b="0" dirty="0">
                        <a:solidFill>
                          <a:schemeClr val="tx2">
                            <a:lumMod val="50000"/>
                          </a:schemeClr>
                        </a:solidFill>
                        <a:latin typeface="+mn-lt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56261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Arial" pitchFamily="34" charset="0"/>
                        </a:rPr>
                        <a:t>Чемпионат Школьной Баскетбольной Лиги "КЭС-БАСКЕТ"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Arial" pitchFamily="34" charset="0"/>
                        </a:rPr>
                        <a:t>Октябрь 2016</a:t>
                      </a:r>
                      <a:endParaRPr lang="ru-RU" sz="1800" b="0" dirty="0">
                        <a:solidFill>
                          <a:schemeClr val="tx2">
                            <a:lumMod val="50000"/>
                          </a:schemeClr>
                        </a:solidFill>
                        <a:latin typeface="+mn-lt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Arial" pitchFamily="34" charset="0"/>
                        </a:rPr>
                        <a:t>Ноябрь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Arial" pitchFamily="34" charset="0"/>
                        </a:rPr>
                        <a:t>2016</a:t>
                      </a:r>
                      <a:r>
                        <a:rPr lang="ru-RU" sz="1800" b="0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Arial" pitchFamily="34" charset="0"/>
                        </a:rPr>
                        <a:t> </a:t>
                      </a:r>
                      <a:endParaRPr lang="ru-RU" sz="1800" b="0" dirty="0">
                        <a:solidFill>
                          <a:schemeClr val="tx2">
                            <a:lumMod val="50000"/>
                          </a:schemeClr>
                        </a:solidFill>
                        <a:latin typeface="+mn-lt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Arial" pitchFamily="34" charset="0"/>
                        </a:rPr>
                        <a:t>Декабрь 2016</a:t>
                      </a:r>
                      <a:endParaRPr lang="ru-RU" sz="1800" b="0" dirty="0">
                        <a:solidFill>
                          <a:schemeClr val="tx2">
                            <a:lumMod val="50000"/>
                          </a:schemeClr>
                        </a:solidFill>
                        <a:latin typeface="+mn-lt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Arial" pitchFamily="34" charset="0"/>
                        </a:rPr>
                        <a:t>Февраль 2017</a:t>
                      </a:r>
                      <a:endParaRPr lang="ru-RU" sz="1800" b="0" dirty="0">
                        <a:solidFill>
                          <a:schemeClr val="tx2">
                            <a:lumMod val="50000"/>
                          </a:schemeClr>
                        </a:solidFill>
                        <a:latin typeface="+mn-lt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66520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Arial" pitchFamily="34" charset="0"/>
                        </a:rPr>
                        <a:t>Турнир по</a:t>
                      </a:r>
                      <a:r>
                        <a:rPr lang="ru-RU" sz="1800" b="1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Arial" pitchFamily="34" charset="0"/>
                        </a:rPr>
                        <a:t> мини-футболу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Arial" pitchFamily="34" charset="0"/>
                        </a:rPr>
                        <a:t>«Мини-футбол </a:t>
                      </a:r>
                      <a:r>
                        <a:rPr lang="ru-RU" sz="18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Arial" pitchFamily="34" charset="0"/>
                        </a:rPr>
                        <a:t>в школу»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Arial" pitchFamily="34" charset="0"/>
                        </a:rPr>
                        <a:t>Ноябрь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Arial" pitchFamily="34" charset="0"/>
                        </a:rPr>
                        <a:t>2016</a:t>
                      </a:r>
                      <a:r>
                        <a:rPr lang="ru-RU" sz="1800" b="0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Arial" pitchFamily="34" charset="0"/>
                        </a:rPr>
                        <a:t> </a:t>
                      </a:r>
                      <a:endParaRPr lang="ru-RU" sz="1800" b="0" dirty="0">
                        <a:solidFill>
                          <a:schemeClr val="tx2">
                            <a:lumMod val="50000"/>
                          </a:schemeClr>
                        </a:solidFill>
                        <a:latin typeface="+mn-lt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Arial" pitchFamily="34" charset="0"/>
                        </a:rPr>
                        <a:t>Декабрь 2016</a:t>
                      </a:r>
                      <a:endParaRPr lang="ru-RU" sz="1800" b="0" dirty="0">
                        <a:solidFill>
                          <a:schemeClr val="tx2">
                            <a:lumMod val="50000"/>
                          </a:schemeClr>
                        </a:solidFill>
                        <a:latin typeface="+mn-lt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Arial" pitchFamily="34" charset="0"/>
                        </a:rPr>
                        <a:t>Январь</a:t>
                      </a:r>
                      <a:r>
                        <a:rPr lang="ru-RU" sz="1800" b="0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ru-RU" sz="1800" b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Arial" pitchFamily="34" charset="0"/>
                        </a:rPr>
                        <a:t>2017</a:t>
                      </a:r>
                      <a:endParaRPr lang="ru-RU" sz="1800" b="0" dirty="0">
                        <a:solidFill>
                          <a:schemeClr val="tx2">
                            <a:lumMod val="50000"/>
                          </a:schemeClr>
                        </a:solidFill>
                        <a:latin typeface="+mn-lt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Arial" pitchFamily="34" charset="0"/>
                        </a:rPr>
                        <a:t>Январь</a:t>
                      </a:r>
                      <a:r>
                        <a:rPr lang="ru-RU" sz="1800" b="0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ru-RU" sz="1800" b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Arial" pitchFamily="34" charset="0"/>
                        </a:rPr>
                        <a:t>2017</a:t>
                      </a:r>
                      <a:endParaRPr lang="ru-RU" sz="1800" b="0" dirty="0">
                        <a:solidFill>
                          <a:schemeClr val="tx2">
                            <a:lumMod val="50000"/>
                          </a:schemeClr>
                        </a:solidFill>
                        <a:latin typeface="+mn-lt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109704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Arial" pitchFamily="34" charset="0"/>
                        </a:rPr>
                        <a:t>Республиканский этап Всероссийских спортивных  школьников </a:t>
                      </a:r>
                      <a:r>
                        <a:rPr lang="ru-RU" sz="18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Arial" pitchFamily="34" charset="0"/>
                        </a:rPr>
                        <a:t>«Президентские состязания»</a:t>
                      </a:r>
                      <a:endParaRPr lang="ru-RU" sz="18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+mn-lt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Arial" pitchFamily="34" charset="0"/>
                        </a:rPr>
                        <a:t>Октябрь-декабрь</a:t>
                      </a:r>
                      <a:r>
                        <a:rPr lang="ru-RU" sz="1800" b="0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Arial" pitchFamily="34" charset="0"/>
                        </a:rPr>
                        <a:t> 2016</a:t>
                      </a:r>
                      <a:endParaRPr lang="ru-RU" sz="1800" b="0" dirty="0">
                        <a:solidFill>
                          <a:schemeClr val="tx2">
                            <a:lumMod val="50000"/>
                          </a:schemeClr>
                        </a:solidFill>
                        <a:latin typeface="+mn-lt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Arial" pitchFamily="34" charset="0"/>
                        </a:rPr>
                        <a:t>Январь-февраль</a:t>
                      </a:r>
                      <a:r>
                        <a:rPr lang="ru-RU" sz="1800" b="0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Arial" pitchFamily="34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Arial" pitchFamily="34" charset="0"/>
                        </a:rPr>
                        <a:t> 2017</a:t>
                      </a:r>
                      <a:endParaRPr lang="ru-RU" sz="1800" b="0" dirty="0">
                        <a:solidFill>
                          <a:schemeClr val="tx2">
                            <a:lumMod val="50000"/>
                          </a:schemeClr>
                        </a:solidFill>
                        <a:latin typeface="+mn-lt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Arial" pitchFamily="34" charset="0"/>
                        </a:rPr>
                        <a:t>-</a:t>
                      </a:r>
                      <a:endParaRPr lang="ru-RU" sz="1800" b="0" dirty="0">
                        <a:solidFill>
                          <a:schemeClr val="tx2">
                            <a:lumMod val="50000"/>
                          </a:schemeClr>
                        </a:solidFill>
                        <a:latin typeface="+mn-lt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Arial" pitchFamily="34" charset="0"/>
                        </a:rPr>
                        <a:t>Май 2017</a:t>
                      </a:r>
                      <a:endParaRPr lang="ru-RU" sz="1800" b="0" dirty="0">
                        <a:solidFill>
                          <a:schemeClr val="tx2">
                            <a:lumMod val="50000"/>
                          </a:schemeClr>
                        </a:solidFill>
                        <a:latin typeface="+mn-lt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109704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Arial" pitchFamily="34" charset="0"/>
                        </a:rPr>
                        <a:t>Республиканский этап Всероссийских спортивных игр школьников </a:t>
                      </a:r>
                      <a:r>
                        <a:rPr lang="ru-RU" sz="18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Arial" pitchFamily="34" charset="0"/>
                        </a:rPr>
                        <a:t>«Президентские </a:t>
                      </a:r>
                      <a:r>
                        <a:rPr lang="ru-RU" sz="18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Arial" pitchFamily="34" charset="0"/>
                        </a:rPr>
                        <a:t>спортивные </a:t>
                      </a:r>
                      <a:r>
                        <a:rPr lang="ru-RU" sz="18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Arial" pitchFamily="34" charset="0"/>
                        </a:rPr>
                        <a:t>игры»</a:t>
                      </a:r>
                      <a:endParaRPr lang="ru-RU" sz="18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+mn-lt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Arial" pitchFamily="34" charset="0"/>
                        </a:rPr>
                        <a:t>Октябрь-декабрь</a:t>
                      </a:r>
                      <a:r>
                        <a:rPr lang="ru-RU" sz="1800" b="0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Arial" pitchFamily="34" charset="0"/>
                        </a:rPr>
                        <a:t> 2016</a:t>
                      </a:r>
                      <a:endParaRPr lang="ru-RU" sz="1800" b="0" dirty="0" smtClean="0">
                        <a:solidFill>
                          <a:schemeClr val="tx2">
                            <a:lumMod val="50000"/>
                          </a:schemeClr>
                        </a:solidFill>
                        <a:latin typeface="+mn-lt"/>
                        <a:ea typeface="Calibri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0" dirty="0">
                        <a:solidFill>
                          <a:schemeClr val="tx2">
                            <a:lumMod val="50000"/>
                          </a:schemeClr>
                        </a:solidFill>
                        <a:latin typeface="+mn-lt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Arial" pitchFamily="34" charset="0"/>
                        </a:rPr>
                        <a:t>Январь-апрель</a:t>
                      </a:r>
                      <a:r>
                        <a:rPr lang="ru-RU" sz="1800" b="0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Arial" pitchFamily="34" charset="0"/>
                        </a:rPr>
                        <a:t> 2017</a:t>
                      </a:r>
                      <a:endParaRPr lang="ru-RU" sz="1800" b="0" dirty="0" smtClean="0">
                        <a:solidFill>
                          <a:schemeClr val="tx2">
                            <a:lumMod val="50000"/>
                          </a:schemeClr>
                        </a:solidFill>
                        <a:latin typeface="+mn-lt"/>
                        <a:ea typeface="Calibri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0" dirty="0">
                        <a:solidFill>
                          <a:schemeClr val="tx2">
                            <a:lumMod val="50000"/>
                          </a:schemeClr>
                        </a:solidFill>
                        <a:latin typeface="+mn-lt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Arial" pitchFamily="34" charset="0"/>
                        </a:rPr>
                        <a:t>-</a:t>
                      </a:r>
                      <a:endParaRPr lang="ru-RU" sz="1800" b="0" dirty="0">
                        <a:solidFill>
                          <a:schemeClr val="tx2">
                            <a:lumMod val="50000"/>
                          </a:schemeClr>
                        </a:solidFill>
                        <a:latin typeface="+mn-lt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Arial" pitchFamily="34" charset="0"/>
                        </a:rPr>
                        <a:t>Май 2017</a:t>
                      </a:r>
                      <a:endParaRPr lang="ru-RU" sz="1800" b="0" dirty="0">
                        <a:solidFill>
                          <a:schemeClr val="tx2">
                            <a:lumMod val="50000"/>
                          </a:schemeClr>
                        </a:solidFill>
                        <a:latin typeface="+mn-lt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11983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Arial" pitchFamily="34" charset="0"/>
                        </a:rPr>
                        <a:t>Фестивали Всероссийского физкультурно-спортивного </a:t>
                      </a:r>
                      <a:r>
                        <a:rPr lang="ru-RU" sz="18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Arial" pitchFamily="34" charset="0"/>
                        </a:rPr>
                        <a:t>комплекса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Arial" pitchFamily="34" charset="0"/>
                        </a:rPr>
                        <a:t>«</a:t>
                      </a:r>
                      <a:r>
                        <a:rPr lang="ru-RU" sz="18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Arial" pitchFamily="34" charset="0"/>
                        </a:rPr>
                        <a:t>Готов к труду и к обороне»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Arial" pitchFamily="34" charset="0"/>
                        </a:rPr>
                        <a:t>-</a:t>
                      </a:r>
                      <a:endParaRPr lang="ru-RU" sz="1800" b="0" dirty="0">
                        <a:solidFill>
                          <a:schemeClr val="tx2">
                            <a:lumMod val="50000"/>
                          </a:schemeClr>
                        </a:solidFill>
                        <a:latin typeface="+mn-lt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Arial" pitchFamily="34" charset="0"/>
                        </a:rPr>
                        <a:t>-</a:t>
                      </a:r>
                      <a:endParaRPr lang="ru-RU" sz="1800" b="0" dirty="0">
                        <a:solidFill>
                          <a:schemeClr val="tx2">
                            <a:lumMod val="50000"/>
                          </a:schemeClr>
                        </a:solidFill>
                        <a:latin typeface="+mn-lt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Arial" pitchFamily="34" charset="0"/>
                        </a:rPr>
                        <a:t>-</a:t>
                      </a:r>
                      <a:endParaRPr lang="ru-RU" sz="1800" b="0" dirty="0">
                        <a:solidFill>
                          <a:schemeClr val="tx2">
                            <a:lumMod val="50000"/>
                          </a:schemeClr>
                        </a:solidFill>
                        <a:latin typeface="+mn-lt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Arial" pitchFamily="34" charset="0"/>
                        </a:rPr>
                        <a:t>Ноябрь</a:t>
                      </a:r>
                      <a:r>
                        <a:rPr lang="ru-RU" sz="1800" b="0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Arial" pitchFamily="34" charset="0"/>
                        </a:rPr>
                        <a:t> 2016,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Arial" pitchFamily="34" charset="0"/>
                        </a:rPr>
                        <a:t>Март, июнь 2017</a:t>
                      </a:r>
                      <a:endParaRPr lang="ru-RU" sz="1800" b="0" dirty="0">
                        <a:solidFill>
                          <a:schemeClr val="tx2">
                            <a:lumMod val="50000"/>
                          </a:schemeClr>
                        </a:solidFill>
                        <a:latin typeface="+mn-lt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7" name="Picture 2" descr="C:\Users\Afanaseva\Desktop\сам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03" y="115889"/>
            <a:ext cx="821746" cy="803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0737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ctrTitle"/>
          </p:nvPr>
        </p:nvSpPr>
        <p:spPr>
          <a:xfrm>
            <a:off x="785786" y="6"/>
            <a:ext cx="7772400" cy="571479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rgbClr val="002060"/>
                </a:solidFill>
              </a:rPr>
              <a:t/>
            </a:r>
            <a:br>
              <a:rPr lang="ru-RU" sz="3200" b="1" dirty="0" smtClean="0">
                <a:solidFill>
                  <a:srgbClr val="002060"/>
                </a:solidFill>
              </a:rPr>
            </a:br>
            <a:endParaRPr lang="ru-RU" sz="3200" b="1" dirty="0" smtClean="0"/>
          </a:p>
        </p:txBody>
      </p:sp>
      <p:sp>
        <p:nvSpPr>
          <p:cNvPr id="16" name="Подзаголовок 15"/>
          <p:cNvSpPr>
            <a:spLocks noGrp="1"/>
          </p:cNvSpPr>
          <p:nvPr>
            <p:ph type="subTitle" idx="1"/>
          </p:nvPr>
        </p:nvSpPr>
        <p:spPr>
          <a:xfrm>
            <a:off x="899592" y="115889"/>
            <a:ext cx="7858180" cy="1071627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8000" b="1" dirty="0" smtClean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Спартакиада обучающихся профессиональных образовательных организаций Республики Татарстан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8000" b="1" dirty="0" smtClean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 «Готов к труду и обороне» </a:t>
            </a:r>
            <a:r>
              <a:rPr lang="tt-RU" sz="8000" b="1" dirty="0" smtClean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в 201</a:t>
            </a:r>
            <a:r>
              <a:rPr lang="ru-RU" sz="8000" b="1" dirty="0" smtClean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6</a:t>
            </a:r>
            <a:r>
              <a:rPr lang="tt-RU" sz="8000" b="1" dirty="0" smtClean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-201</a:t>
            </a:r>
            <a:r>
              <a:rPr lang="ru-RU" sz="8000" b="1" dirty="0" smtClean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7</a:t>
            </a:r>
            <a:r>
              <a:rPr lang="tt-RU" sz="8000" b="1" dirty="0" smtClean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 учебном году</a:t>
            </a:r>
            <a:endParaRPr lang="ru-RU" sz="8000" b="1" dirty="0" smtClean="0">
              <a:solidFill>
                <a:schemeClr val="tx2">
                  <a:lumMod val="75000"/>
                </a:schemeClr>
              </a:solidFill>
              <a:cs typeface="Arial" pitchFamily="34" charset="0"/>
            </a:endParaRPr>
          </a:p>
          <a:p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1" name="Содержимое 2"/>
          <p:cNvSpPr txBox="1">
            <a:spLocks/>
          </p:cNvSpPr>
          <p:nvPr/>
        </p:nvSpPr>
        <p:spPr bwMode="auto">
          <a:xfrm>
            <a:off x="3786195" y="3429000"/>
            <a:ext cx="2357437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  <a:defRPr/>
            </a:pP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14340" name="Rectangle 2"/>
          <p:cNvSpPr>
            <a:spLocks noChangeArrowheads="1"/>
          </p:cNvSpPr>
          <p:nvPr/>
        </p:nvSpPr>
        <p:spPr bwMode="auto">
          <a:xfrm>
            <a:off x="4" y="-184667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4341" name="Rectangle 3"/>
          <p:cNvSpPr>
            <a:spLocks noChangeArrowheads="1"/>
          </p:cNvSpPr>
          <p:nvPr/>
        </p:nvSpPr>
        <p:spPr bwMode="auto">
          <a:xfrm>
            <a:off x="4" y="120598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5133111"/>
              </p:ext>
            </p:extLst>
          </p:nvPr>
        </p:nvGraphicFramePr>
        <p:xfrm>
          <a:off x="184736" y="1205985"/>
          <a:ext cx="8779758" cy="5247355"/>
        </p:xfrm>
        <a:graphic>
          <a:graphicData uri="http://schemas.openxmlformats.org/drawingml/2006/table">
            <a:tbl>
              <a:tblPr/>
              <a:tblGrid>
                <a:gridCol w="498832"/>
                <a:gridCol w="4896544"/>
                <a:gridCol w="1854793"/>
                <a:gridCol w="1529589"/>
              </a:tblGrid>
              <a:tr h="285707">
                <a:tc rowSpan="2">
                  <a:txBody>
                    <a:bodyPr/>
                    <a:lstStyle/>
                    <a:p>
                      <a:pPr indent="90170"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№</a:t>
                      </a:r>
                    </a:p>
                  </a:txBody>
                  <a:tcPr marL="57172" marR="571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 rowSpan="2">
                  <a:txBody>
                    <a:bodyPr/>
                    <a:lstStyle/>
                    <a:p>
                      <a:pPr indent="15240"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Вид программы</a:t>
                      </a:r>
                    </a:p>
                  </a:txBody>
                  <a:tcPr marL="57172" marR="571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 gridSpan="2">
                  <a:txBody>
                    <a:bodyPr/>
                    <a:lstStyle/>
                    <a:p>
                      <a:pPr indent="6350"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Сроки проведения</a:t>
                      </a:r>
                    </a:p>
                  </a:txBody>
                  <a:tcPr marL="57172" marR="571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2114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6350"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 этап (зональный)</a:t>
                      </a:r>
                    </a:p>
                  </a:txBody>
                  <a:tcPr marL="57172" marR="571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indent="6350"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3 этап (финальный)</a:t>
                      </a:r>
                    </a:p>
                  </a:txBody>
                  <a:tcPr marL="57172" marR="571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</a:tr>
              <a:tr h="285707"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ОСЕННЕ-ЗИМНИЙ ЭТАП</a:t>
                      </a:r>
                    </a:p>
                  </a:txBody>
                  <a:tcPr marL="57172" marR="571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97765">
                <a:tc rowSpan="2">
                  <a:txBody>
                    <a:bodyPr/>
                    <a:lstStyle/>
                    <a:p>
                      <a:pPr indent="90170"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57172" marR="571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90170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Настольный теннис (юноши)</a:t>
                      </a:r>
                    </a:p>
                  </a:txBody>
                  <a:tcPr marL="57172" marR="5717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1590"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октябрь</a:t>
                      </a:r>
                      <a:endParaRPr lang="ru-RU" sz="18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7172" marR="5717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rowSpan="6">
                  <a:txBody>
                    <a:bodyPr/>
                    <a:lstStyle/>
                    <a:p>
                      <a:pPr marL="21590"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февраль</a:t>
                      </a:r>
                      <a:endParaRPr lang="ru-RU" sz="18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7172" marR="5717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9998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90170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Настольный тени с (девушки)</a:t>
                      </a:r>
                    </a:p>
                  </a:txBody>
                  <a:tcPr marL="57172" marR="5717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1590"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октябрь</a:t>
                      </a:r>
                      <a:endParaRPr lang="ru-RU" sz="18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7172" marR="5717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21590" algn="ctr">
                        <a:spcAft>
                          <a:spcPts val="0"/>
                        </a:spcAft>
                      </a:pPr>
                      <a:endParaRPr lang="ru-RU" sz="1200" b="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7172" marR="5717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85707">
                <a:tc rowSpan="2">
                  <a:txBody>
                    <a:bodyPr/>
                    <a:lstStyle/>
                    <a:p>
                      <a:pPr indent="90170" algn="ctr"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</a:t>
                      </a:r>
                    </a:p>
                  </a:txBody>
                  <a:tcPr marL="57172" marR="571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90170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Баскетбол юноши</a:t>
                      </a:r>
                    </a:p>
                  </a:txBody>
                  <a:tcPr marL="57172" marR="5717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1590"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ноябрь</a:t>
                      </a:r>
                      <a:endParaRPr lang="ru-RU" sz="18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7172" marR="5717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21590" algn="ctr">
                        <a:spcAft>
                          <a:spcPts val="0"/>
                        </a:spcAft>
                      </a:pPr>
                      <a:endParaRPr lang="ru-RU" sz="1200" b="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7172" marR="5717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1426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90170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Баскетбол девушки</a:t>
                      </a:r>
                    </a:p>
                  </a:txBody>
                  <a:tcPr marL="57172" marR="5717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1590"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ноябрь</a:t>
                      </a:r>
                      <a:endParaRPr lang="ru-RU" sz="18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7172" marR="5717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21590" algn="ctr">
                        <a:spcAft>
                          <a:spcPts val="0"/>
                        </a:spcAft>
                      </a:pPr>
                      <a:endParaRPr lang="ru-RU" sz="1200" b="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7172" marR="5717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571413">
                <a:tc>
                  <a:txBody>
                    <a:bodyPr/>
                    <a:lstStyle/>
                    <a:p>
                      <a:pPr indent="90170" algn="ctr"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3</a:t>
                      </a:r>
                    </a:p>
                  </a:txBody>
                  <a:tcPr marL="57172" marR="571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925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Лыжные гонки </a:t>
                      </a:r>
                      <a:r>
                        <a:rPr lang="ru-RU" sz="1800" b="1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8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(юноши,</a:t>
                      </a:r>
                      <a:r>
                        <a:rPr lang="ru-RU" sz="1800" b="1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8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девушки.)</a:t>
                      </a:r>
                      <a:endParaRPr lang="ru-RU" sz="18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7172" marR="5717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1590"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январь </a:t>
                      </a:r>
                      <a:r>
                        <a:rPr lang="ru-RU" sz="18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–</a:t>
                      </a:r>
                    </a:p>
                    <a:p>
                      <a:pPr marL="21590"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февраль</a:t>
                      </a:r>
                      <a:endParaRPr lang="ru-RU" sz="18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7172" marR="5717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21590" algn="ctr">
                        <a:spcAft>
                          <a:spcPts val="0"/>
                        </a:spcAft>
                      </a:pPr>
                      <a:endParaRPr lang="ru-RU" sz="1200" b="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7172" marR="5717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85707">
                <a:tc>
                  <a:txBody>
                    <a:bodyPr/>
                    <a:lstStyle/>
                    <a:p>
                      <a:pPr indent="90170" algn="ctr"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4</a:t>
                      </a:r>
                    </a:p>
                  </a:txBody>
                  <a:tcPr marL="57172" marR="571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90170"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Хоккей</a:t>
                      </a:r>
                    </a:p>
                  </a:txBody>
                  <a:tcPr marL="57172" marR="5717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1590"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ноябрь-февраль</a:t>
                      </a:r>
                      <a:endParaRPr lang="ru-RU" sz="18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7172" marR="5717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21590" algn="ctr">
                        <a:spcAft>
                          <a:spcPts val="0"/>
                        </a:spcAft>
                      </a:pPr>
                      <a:endParaRPr lang="ru-RU" sz="1200" b="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7172" marR="5717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85707"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ВЕСЕННЕ-ЛЕТНИЙ ЭТАП</a:t>
                      </a:r>
                    </a:p>
                  </a:txBody>
                  <a:tcPr marL="57172" marR="571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85707">
                <a:tc>
                  <a:txBody>
                    <a:bodyPr/>
                    <a:lstStyle/>
                    <a:p>
                      <a:pPr indent="90170"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57172" marR="571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90170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Мини-футбол</a:t>
                      </a:r>
                    </a:p>
                  </a:txBody>
                  <a:tcPr marL="57172" marR="5717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1590"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март – апрель</a:t>
                      </a:r>
                      <a:endParaRPr lang="ru-RU" sz="18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7172" marR="5717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1590"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апрель</a:t>
                      </a:r>
                      <a:endParaRPr lang="ru-RU" sz="18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7172" marR="5717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85707">
                <a:tc rowSpan="2">
                  <a:txBody>
                    <a:bodyPr/>
                    <a:lstStyle/>
                    <a:p>
                      <a:pPr indent="90170" algn="ctr"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</a:t>
                      </a:r>
                    </a:p>
                  </a:txBody>
                  <a:tcPr marL="57172" marR="571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90170"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Волейбол юноши</a:t>
                      </a:r>
                    </a:p>
                  </a:txBody>
                  <a:tcPr marL="57172" marR="5717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1590"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март</a:t>
                      </a:r>
                      <a:endParaRPr lang="ru-RU" sz="18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7172" marR="5717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1590"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апрель</a:t>
                      </a:r>
                      <a:endParaRPr lang="ru-RU" sz="18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7172" marR="5717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8570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90170"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Волейбол девушки</a:t>
                      </a:r>
                    </a:p>
                  </a:txBody>
                  <a:tcPr marL="57172" marR="5717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1590"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март</a:t>
                      </a:r>
                      <a:endParaRPr lang="ru-RU" sz="18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7172" marR="5717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1590"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апрель</a:t>
                      </a:r>
                      <a:endParaRPr lang="ru-RU" sz="18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7172" marR="5717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85707">
                <a:tc>
                  <a:txBody>
                    <a:bodyPr/>
                    <a:lstStyle/>
                    <a:p>
                      <a:pPr indent="90170" algn="ctr"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3</a:t>
                      </a:r>
                    </a:p>
                  </a:txBody>
                  <a:tcPr marL="57172" marR="571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90170"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Национальная борьба</a:t>
                      </a:r>
                    </a:p>
                  </a:txBody>
                  <a:tcPr marL="57172" marR="5717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1590"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апрель</a:t>
                      </a:r>
                      <a:endParaRPr lang="ru-RU" sz="18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7172" marR="5717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1590"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апрель</a:t>
                      </a:r>
                      <a:endParaRPr lang="ru-RU" sz="18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7172" marR="5717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571413">
                <a:tc>
                  <a:txBody>
                    <a:bodyPr/>
                    <a:lstStyle/>
                    <a:p>
                      <a:pPr indent="90170"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4</a:t>
                      </a:r>
                    </a:p>
                  </a:txBody>
                  <a:tcPr marL="57172" marR="571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Студенческое  многоборье </a:t>
                      </a:r>
                      <a:r>
                        <a:rPr lang="ru-RU" sz="18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«Готов к труду и обороне»</a:t>
                      </a:r>
                      <a:endParaRPr lang="ru-RU" sz="18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7172" marR="5717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1590"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апрель-май</a:t>
                      </a:r>
                      <a:endParaRPr lang="ru-RU" sz="18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7172" marR="5717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1590"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20-25 </a:t>
                      </a:r>
                      <a:r>
                        <a:rPr lang="ru-RU" sz="18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мая</a:t>
                      </a:r>
                      <a:endParaRPr lang="ru-RU" sz="18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7172" marR="5717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8" name="Picture 2" descr="C:\Users\Afanaseva\Desktop\сам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03" y="115889"/>
            <a:ext cx="821746" cy="803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3338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251520" y="1347002"/>
            <a:ext cx="5544616" cy="3306134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Реализация проекта «Гольф в школу» осуществляется рамках третьего урока физической культуры либо внеурочной спортивно-оздоровительной деятельности </a:t>
            </a:r>
            <a:b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</a:b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/>
            </a:r>
            <a:b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</a:b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Участники – </a:t>
            </a:r>
            <a:r>
              <a:rPr lang="ru-RU" sz="3200" b="1" dirty="0" smtClean="0">
                <a:solidFill>
                  <a:srgbClr val="990033"/>
                </a:solidFill>
                <a:latin typeface="+mn-lt"/>
              </a:rPr>
              <a:t>16 школ </a:t>
            </a: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города Казани </a:t>
            </a:r>
            <a:b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</a:b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С 22 по 26 августа завершилась первая сессия обучения педагогов</a:t>
            </a:r>
            <a:b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</a:br>
            <a:r>
              <a:rPr lang="ru-RU" sz="1800" dirty="0" smtClean="0"/>
              <a:t/>
            </a:r>
            <a:br>
              <a:rPr lang="ru-RU" sz="1800" dirty="0" smtClean="0"/>
            </a:br>
            <a:endParaRPr lang="ru-RU" sz="18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5" name="Подзаголовок 14"/>
          <p:cNvSpPr>
            <a:spLocks noGrp="1"/>
          </p:cNvSpPr>
          <p:nvPr>
            <p:ph type="subTitle" idx="1"/>
          </p:nvPr>
        </p:nvSpPr>
        <p:spPr>
          <a:xfrm>
            <a:off x="505388" y="4965173"/>
            <a:ext cx="8001056" cy="995355"/>
          </a:xfrm>
        </p:spPr>
        <p:txBody>
          <a:bodyPr>
            <a:noAutofit/>
          </a:bodyPr>
          <a:lstStyle/>
          <a:p>
            <a:pPr algn="just"/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</a:rPr>
              <a:t>10 сентября 2016 года на базе гольф-клуба «</a:t>
            </a:r>
            <a:r>
              <a:rPr lang="ru-RU" sz="2000" b="1" dirty="0" err="1" smtClean="0">
                <a:solidFill>
                  <a:schemeClr val="tx2">
                    <a:lumMod val="50000"/>
                  </a:schemeClr>
                </a:solidFill>
              </a:rPr>
              <a:t>Свияжские</a:t>
            </a: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</a:rPr>
              <a:t> холмы» состоится вручение сертификата школам  на приобретение инвентаря школам с участием Президента РТ Р.Н. </a:t>
            </a:r>
            <a:r>
              <a:rPr lang="ru-RU" sz="2000" b="1" dirty="0" err="1" smtClean="0">
                <a:solidFill>
                  <a:schemeClr val="tx2">
                    <a:lumMod val="50000"/>
                  </a:schemeClr>
                </a:solidFill>
              </a:rPr>
              <a:t>Миннеханова</a:t>
            </a: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</a:rPr>
              <a:t> и Президента Ассоциации гольфа России В.Б. Христенко</a:t>
            </a:r>
            <a:endParaRPr lang="ru-RU" sz="20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971600" y="64465"/>
            <a:ext cx="44644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1F497D">
                    <a:lumMod val="75000"/>
                  </a:srgbClr>
                </a:solidFill>
                <a:latin typeface="Calibri" pitchFamily="34" charset="0"/>
                <a:cs typeface="Calibri" pitchFamily="34" charset="0"/>
              </a:rPr>
              <a:t> Реализация проекта </a:t>
            </a:r>
          </a:p>
          <a:p>
            <a:pPr algn="ctr"/>
            <a:r>
              <a:rPr lang="ru-RU" sz="2400" b="1" dirty="0" smtClean="0">
                <a:solidFill>
                  <a:srgbClr val="1F497D">
                    <a:lumMod val="75000"/>
                  </a:srgbClr>
                </a:solidFill>
                <a:latin typeface="Calibri" pitchFamily="34" charset="0"/>
                <a:cs typeface="Calibri" pitchFamily="34" charset="0"/>
              </a:rPr>
              <a:t>«Гольф в школу</a:t>
            </a:r>
            <a:r>
              <a:rPr lang="en-US" sz="2400" b="1" dirty="0" smtClean="0">
                <a:solidFill>
                  <a:srgbClr val="1F497D">
                    <a:lumMod val="75000"/>
                  </a:srgbClr>
                </a:solidFill>
                <a:latin typeface="Calibri" pitchFamily="34" charset="0"/>
                <a:cs typeface="Calibri" pitchFamily="34" charset="0"/>
              </a:rPr>
              <a:t>!</a:t>
            </a:r>
            <a:r>
              <a:rPr lang="ru-RU" sz="2400" b="1" dirty="0" smtClean="0">
                <a:solidFill>
                  <a:srgbClr val="1F497D">
                    <a:lumMod val="75000"/>
                  </a:srgbClr>
                </a:solidFill>
                <a:latin typeface="Calibri" pitchFamily="34" charset="0"/>
                <a:cs typeface="Calibri" pitchFamily="34" charset="0"/>
              </a:rPr>
              <a:t>»</a:t>
            </a:r>
            <a:endParaRPr lang="ru-RU" sz="2400" b="1" dirty="0" smtClean="0">
              <a:solidFill>
                <a:srgbClr val="1F497D">
                  <a:lumMod val="75000"/>
                </a:srgb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027" name="Picture 3" descr="C:\Users\User\Documents\Спорт 5 2017\Гольф\день 3\c9KfMeZY7_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2160" y="302221"/>
            <a:ext cx="2786082" cy="2089563"/>
          </a:xfrm>
          <a:prstGeom prst="rect">
            <a:avLst/>
          </a:prstGeom>
          <a:noFill/>
        </p:spPr>
      </p:pic>
      <p:pic>
        <p:nvPicPr>
          <p:cNvPr id="1028" name="Picture 4" descr="C:\Users\User\Documents\Спорт 5 2017\Гольф\день 3\k6iGKzQuoc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35980" y="2391789"/>
            <a:ext cx="2762269" cy="2071703"/>
          </a:xfrm>
          <a:prstGeom prst="rect">
            <a:avLst/>
          </a:prstGeom>
          <a:noFill/>
        </p:spPr>
      </p:pic>
      <p:pic>
        <p:nvPicPr>
          <p:cNvPr id="7" name="Picture 2" descr="C:\Users\Afanaseva\Desktop\сам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03" y="115889"/>
            <a:ext cx="821746" cy="803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2545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ctrTitle"/>
          </p:nvPr>
        </p:nvSpPr>
        <p:spPr>
          <a:xfrm>
            <a:off x="395536" y="5877271"/>
            <a:ext cx="8060332" cy="664095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По итогам реализации проекта в 2016-2017 гг. предполагается поставка спортивного оборудования в школы Республики Татарстан</a:t>
            </a:r>
            <a:endParaRPr lang="ru-RU" sz="2000" b="1" dirty="0">
              <a:solidFill>
                <a:schemeClr val="tx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45094" name="Подзаголовок 5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endParaRPr lang="ru-RU" sz="2800" b="1" dirty="0" smtClean="0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83468" y="-9240"/>
            <a:ext cx="80724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1F497D">
                    <a:lumMod val="75000"/>
                  </a:srgb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2800" b="1" dirty="0" smtClean="0">
                <a:solidFill>
                  <a:srgbClr val="1F497D">
                    <a:lumMod val="75000"/>
                  </a:srgbClr>
                </a:solidFill>
                <a:latin typeface="Calibri" pitchFamily="34" charset="0"/>
                <a:cs typeface="Calibri" pitchFamily="34" charset="0"/>
              </a:rPr>
              <a:t>Реализация пилотного проекта «Самбо в школу!» </a:t>
            </a:r>
          </a:p>
        </p:txBody>
      </p:sp>
      <p:sp>
        <p:nvSpPr>
          <p:cNvPr id="10" name="Подзаголовок 8"/>
          <p:cNvSpPr txBox="1">
            <a:spLocks/>
          </p:cNvSpPr>
          <p:nvPr/>
        </p:nvSpPr>
        <p:spPr bwMode="auto">
          <a:xfrm>
            <a:off x="928662" y="1714494"/>
            <a:ext cx="6400800" cy="928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 eaLnBrk="0" hangingPunct="0">
              <a:spcBef>
                <a:spcPct val="20000"/>
              </a:spcBef>
              <a:defRPr/>
            </a:pPr>
            <a:endParaRPr lang="ru-RU" sz="2000" dirty="0">
              <a:solidFill>
                <a:prstClr val="black"/>
              </a:solidFill>
              <a:latin typeface="Calibri"/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3133379"/>
              </p:ext>
            </p:extLst>
          </p:nvPr>
        </p:nvGraphicFramePr>
        <p:xfrm>
          <a:off x="395540" y="836716"/>
          <a:ext cx="5112567" cy="4973214"/>
        </p:xfrm>
        <a:graphic>
          <a:graphicData uri="http://schemas.openxmlformats.org/drawingml/2006/table">
            <a:tbl>
              <a:tblPr/>
              <a:tblGrid>
                <a:gridCol w="430028"/>
                <a:gridCol w="2749953"/>
                <a:gridCol w="1932586"/>
              </a:tblGrid>
              <a:tr h="26226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1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№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chemeClr val="tx1"/>
                          </a:solidFill>
                          <a:latin typeface="+mn-lt"/>
                        </a:rPr>
                        <a:t>Муниципальные</a:t>
                      </a:r>
                      <a:r>
                        <a:rPr lang="ru-RU" sz="1600" b="1" i="0" u="none" strike="noStrike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районы</a:t>
                      </a:r>
                      <a:endParaRPr lang="ru-RU" sz="1600" b="1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1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Количество школ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26226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1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Аксубаевский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1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6226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1" i="0" u="none" strike="noStrike">
                          <a:solidFill>
                            <a:schemeClr val="tx1"/>
                          </a:solidFill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Алексеевский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1" i="0" u="none" strike="noStrike">
                          <a:solidFill>
                            <a:schemeClr val="tx1"/>
                          </a:solidFill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6226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1" i="0" u="none" strike="noStrike">
                          <a:solidFill>
                            <a:schemeClr val="tx1"/>
                          </a:solidFill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Апастовский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1" i="0" u="none" strike="noStrike">
                          <a:solidFill>
                            <a:schemeClr val="tx1"/>
                          </a:solidFill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6226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1" i="0" u="none" strike="noStrike">
                          <a:solidFill>
                            <a:schemeClr val="tx1"/>
                          </a:solidFill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Бугульминский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1" i="0" u="none" strike="noStrike">
                          <a:solidFill>
                            <a:schemeClr val="tx1"/>
                          </a:solidFill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6226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1" i="0" u="none" strike="noStrike">
                          <a:solidFill>
                            <a:schemeClr val="tx1"/>
                          </a:solidFill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Дрожжановский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1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6226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1" i="0" u="none" strike="noStrike">
                          <a:solidFill>
                            <a:schemeClr val="tx1"/>
                          </a:solidFill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Елабужский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1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6226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1" i="0" u="none" strike="noStrike">
                          <a:solidFill>
                            <a:schemeClr val="tx1"/>
                          </a:solidFill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Заинский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1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6226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1" i="0" u="none" strike="noStrike">
                          <a:solidFill>
                            <a:schemeClr val="tx1"/>
                          </a:solidFill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Зеленодольский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1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6226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1" i="0" u="none" strike="noStrike">
                          <a:solidFill>
                            <a:schemeClr val="tx1"/>
                          </a:solidFill>
                          <a:latin typeface="+mn-lt"/>
                        </a:rPr>
                        <a:t>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Кайбицкий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1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6226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1" i="0" u="none" strike="noStrike">
                          <a:solidFill>
                            <a:schemeClr val="tx1"/>
                          </a:solidFill>
                          <a:latin typeface="+mn-lt"/>
                        </a:rPr>
                        <a:t>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Мамадышский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1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6226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1" i="0" u="none" strike="noStrike">
                          <a:solidFill>
                            <a:schemeClr val="tx1"/>
                          </a:solidFill>
                          <a:latin typeface="+mn-lt"/>
                        </a:rPr>
                        <a:t>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Менделеевский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1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6226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1" i="0" u="none" strike="noStrike">
                          <a:solidFill>
                            <a:schemeClr val="tx1"/>
                          </a:solidFill>
                          <a:latin typeface="+mn-lt"/>
                        </a:rPr>
                        <a:t>12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г. </a:t>
                      </a:r>
                      <a:r>
                        <a:rPr lang="ru-RU" sz="1600" b="1" i="0" u="none" strike="noStrike" dirty="0" err="1">
                          <a:solidFill>
                            <a:schemeClr val="tx1"/>
                          </a:solidFill>
                          <a:latin typeface="+mn-lt"/>
                        </a:rPr>
                        <a:t>Наб</a:t>
                      </a:r>
                      <a:r>
                        <a:rPr lang="ru-RU" sz="1600" b="1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. Челны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1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6226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1" i="0" u="none" strike="noStrike">
                          <a:solidFill>
                            <a:schemeClr val="tx1"/>
                          </a:solidFill>
                          <a:latin typeface="+mn-lt"/>
                        </a:rPr>
                        <a:t>13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i="0" u="none" strike="noStrike">
                          <a:solidFill>
                            <a:schemeClr val="tx1"/>
                          </a:solidFill>
                          <a:latin typeface="+mn-lt"/>
                        </a:rPr>
                        <a:t>Новошешминский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1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6226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1" i="0" u="none" strike="noStrike">
                          <a:solidFill>
                            <a:schemeClr val="tx1"/>
                          </a:solidFill>
                          <a:latin typeface="+mn-lt"/>
                        </a:rPr>
                        <a:t>14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Нурлатский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1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6226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1" i="0" u="none" strike="noStrike">
                          <a:solidFill>
                            <a:schemeClr val="tx1"/>
                          </a:solidFill>
                          <a:latin typeface="+mn-lt"/>
                        </a:rPr>
                        <a:t>15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Пестречинский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1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51467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1" i="0" u="none" strike="noStrike">
                          <a:solidFill>
                            <a:schemeClr val="tx1"/>
                          </a:solidFill>
                          <a:latin typeface="+mn-lt"/>
                        </a:rPr>
                        <a:t>16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г. Казань Вахитовский и Приволжский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1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62267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chemeClr val="tx1"/>
                          </a:solidFill>
                          <a:latin typeface="+mn-lt"/>
                        </a:rPr>
                        <a:t>ИГОГО</a:t>
                      </a:r>
                      <a:endParaRPr lang="ru-RU" sz="1600" b="1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1" i="0" u="none" strike="noStrike" dirty="0" smtClean="0">
                          <a:solidFill>
                            <a:schemeClr val="tx1"/>
                          </a:solidFill>
                          <a:latin typeface="+mn-lt"/>
                        </a:rPr>
                        <a:t>25</a:t>
                      </a:r>
                      <a:endParaRPr lang="ru-RU" sz="1500" b="1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2289" name="Picture 1" descr="C:\Users\User\Desktop\1_20121117_10844902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6136" y="3645024"/>
            <a:ext cx="2802899" cy="1867016"/>
          </a:xfrm>
          <a:prstGeom prst="rect">
            <a:avLst/>
          </a:prstGeom>
          <a:noFill/>
        </p:spPr>
      </p:pic>
      <p:pic>
        <p:nvPicPr>
          <p:cNvPr id="12291" name="Picture 3" descr="C:\Users\User\Desktop\samb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6136" y="1124744"/>
            <a:ext cx="2805407" cy="1973411"/>
          </a:xfrm>
          <a:prstGeom prst="rect">
            <a:avLst/>
          </a:prstGeom>
          <a:noFill/>
        </p:spPr>
      </p:pic>
      <p:pic>
        <p:nvPicPr>
          <p:cNvPr id="9" name="Picture 2" descr="C:\Users\Afanaseva\Desktop\сам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03" y="115889"/>
            <a:ext cx="821746" cy="803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2579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299207" y="4536"/>
            <a:ext cx="70723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</a:rPr>
              <a:t>Проект  «Всеобуч по плаванию»</a:t>
            </a:r>
            <a:endParaRPr lang="ru-RU" sz="2800" b="1" dirty="0" smtClean="0">
              <a:solidFill>
                <a:schemeClr val="tx2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026" name="Picture 2" descr="C:\Users\User\Desktop\1458548691_806519b932b379cdff6bdc6b1f81333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84127" y="4797153"/>
            <a:ext cx="2456933" cy="1643075"/>
          </a:xfrm>
          <a:prstGeom prst="rect">
            <a:avLst/>
          </a:prstGeom>
          <a:noFill/>
        </p:spPr>
      </p:pic>
      <p:pic>
        <p:nvPicPr>
          <p:cNvPr id="1027" name="Picture 3" descr="C:\Users\User\Desktop\1421032048420_bulleti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49917" y="2852937"/>
            <a:ext cx="2462687" cy="1643075"/>
          </a:xfrm>
          <a:prstGeom prst="rect">
            <a:avLst/>
          </a:prstGeom>
          <a:noFill/>
        </p:spPr>
      </p:pic>
      <p:pic>
        <p:nvPicPr>
          <p:cNvPr id="1028" name="Picture 4" descr="C:\Users\User\Desktop\moskva-shkola_obucheniyu_plavaniyu_542150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49913" y="799825"/>
            <a:ext cx="2452348" cy="1643075"/>
          </a:xfrm>
          <a:prstGeom prst="rect">
            <a:avLst/>
          </a:prstGeom>
          <a:noFill/>
        </p:spPr>
      </p:pic>
      <p:sp>
        <p:nvSpPr>
          <p:cNvPr id="14" name="Прямоугольник 13"/>
          <p:cNvSpPr/>
          <p:nvPr/>
        </p:nvSpPr>
        <p:spPr>
          <a:xfrm>
            <a:off x="179513" y="919528"/>
            <a:ext cx="6120680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6C0000"/>
                </a:solidFill>
              </a:rPr>
              <a:t>Цель:   </a:t>
            </a:r>
            <a:r>
              <a:rPr lang="ru-RU" sz="2200" b="1" dirty="0">
                <a:solidFill>
                  <a:srgbClr val="1F497D">
                    <a:lumMod val="75000"/>
                  </a:srgbClr>
                </a:solidFill>
              </a:rPr>
              <a:t>обязательное обучение плаванию  обучающихся 2-х классов в рамках третьего урока физической культуры либо внеурочной спортивно-оздоровительной деятельности. </a:t>
            </a:r>
            <a:endParaRPr lang="ru-RU" sz="2200" b="1" dirty="0" smtClean="0">
              <a:solidFill>
                <a:srgbClr val="1F497D">
                  <a:lumMod val="75000"/>
                </a:srgbClr>
              </a:solidFill>
            </a:endParaRPr>
          </a:p>
          <a:p>
            <a:r>
              <a:rPr lang="ru-RU" sz="2200" b="1" dirty="0" smtClean="0">
                <a:solidFill>
                  <a:srgbClr val="6C0000"/>
                </a:solidFill>
              </a:rPr>
              <a:t>Задачи </a:t>
            </a:r>
            <a:endParaRPr lang="ru-RU" sz="2200" b="1" dirty="0">
              <a:solidFill>
                <a:srgbClr val="6C0000"/>
              </a:solidFill>
            </a:endParaRPr>
          </a:p>
          <a:p>
            <a:r>
              <a:rPr lang="ru-RU" sz="2200" b="1" dirty="0" smtClean="0">
                <a:solidFill>
                  <a:srgbClr val="1F497D">
                    <a:lumMod val="75000"/>
                  </a:srgbClr>
                </a:solidFill>
              </a:rPr>
              <a:t>- обучить </a:t>
            </a:r>
            <a:r>
              <a:rPr lang="ru-RU" sz="2200" b="1" dirty="0">
                <a:solidFill>
                  <a:srgbClr val="1F497D">
                    <a:lumMod val="75000"/>
                  </a:srgbClr>
                </a:solidFill>
              </a:rPr>
              <a:t>детей самостоятельно держаться на воде;</a:t>
            </a:r>
            <a:br>
              <a:rPr lang="ru-RU" sz="2200" b="1" dirty="0">
                <a:solidFill>
                  <a:srgbClr val="1F497D">
                    <a:lumMod val="75000"/>
                  </a:srgbClr>
                </a:solidFill>
              </a:rPr>
            </a:br>
            <a:r>
              <a:rPr lang="ru-RU" sz="2200" b="1" dirty="0">
                <a:solidFill>
                  <a:srgbClr val="1F497D">
                    <a:lumMod val="75000"/>
                  </a:srgbClr>
                </a:solidFill>
              </a:rPr>
              <a:t>- повысить интерес к здоровому образу жизни;</a:t>
            </a:r>
            <a:br>
              <a:rPr lang="ru-RU" sz="2200" b="1" dirty="0">
                <a:solidFill>
                  <a:srgbClr val="1F497D">
                    <a:lumMod val="75000"/>
                  </a:srgbClr>
                </a:solidFill>
              </a:rPr>
            </a:br>
            <a:r>
              <a:rPr lang="ru-RU" sz="2200" b="1" dirty="0">
                <a:solidFill>
                  <a:srgbClr val="1F497D">
                    <a:lumMod val="75000"/>
                  </a:srgbClr>
                </a:solidFill>
              </a:rPr>
              <a:t>- расширить возможности системы физкультурно-спортивного воспитания в образовательных организациях </a:t>
            </a:r>
          </a:p>
          <a:p>
            <a:r>
              <a:rPr lang="ru-RU" sz="2200" b="1" dirty="0" smtClean="0">
                <a:solidFill>
                  <a:srgbClr val="6C0000"/>
                </a:solidFill>
              </a:rPr>
              <a:t>Инфраструктура</a:t>
            </a:r>
            <a:r>
              <a:rPr lang="ru-RU" sz="2200" b="1" dirty="0">
                <a:solidFill>
                  <a:srgbClr val="6C0000"/>
                </a:solidFill>
              </a:rPr>
              <a:t>: </a:t>
            </a:r>
            <a:r>
              <a:rPr lang="ru-RU" sz="2200" b="1" dirty="0">
                <a:solidFill>
                  <a:srgbClr val="1F497D">
                    <a:lumMod val="75000"/>
                  </a:srgbClr>
                </a:solidFill>
              </a:rPr>
              <a:t>муниципальные бассейны</a:t>
            </a:r>
            <a:br>
              <a:rPr lang="ru-RU" sz="2200" b="1" dirty="0">
                <a:solidFill>
                  <a:srgbClr val="1F497D">
                    <a:lumMod val="75000"/>
                  </a:srgbClr>
                </a:solidFill>
              </a:rPr>
            </a:br>
            <a:r>
              <a:rPr lang="ru-RU" sz="2200" b="1" dirty="0">
                <a:solidFill>
                  <a:srgbClr val="1F497D">
                    <a:lumMod val="75000"/>
                  </a:srgbClr>
                </a:solidFill>
              </a:rPr>
              <a:t>В настоящее время ведется подготовка распоряжения Кабинета Министров </a:t>
            </a:r>
            <a:r>
              <a:rPr lang="ru-RU" sz="2200" b="1" dirty="0" smtClean="0">
                <a:solidFill>
                  <a:srgbClr val="1F497D">
                    <a:lumMod val="75000"/>
                  </a:srgbClr>
                </a:solidFill>
              </a:rPr>
              <a:t>РТ</a:t>
            </a:r>
            <a:endParaRPr lang="ru-RU" sz="2200" b="1" dirty="0">
              <a:solidFill>
                <a:srgbClr val="1F497D">
                  <a:lumMod val="75000"/>
                </a:srgbClr>
              </a:solidFill>
            </a:endParaRPr>
          </a:p>
        </p:txBody>
      </p:sp>
      <p:pic>
        <p:nvPicPr>
          <p:cNvPr id="7" name="Picture 2" descr="C:\Users\Afanaseva\Desktop\сам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03" y="115889"/>
            <a:ext cx="821746" cy="803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6430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94" name="Подзаголовок 5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25000" lnSpcReduction="20000"/>
          </a:bodyPr>
          <a:lstStyle/>
          <a:p>
            <a:r>
              <a:rPr lang="ru-RU" sz="8800" b="1" dirty="0" smtClean="0">
                <a:cs typeface="Times New Roman" pitchFamily="18" charset="0"/>
              </a:rPr>
              <a:t> </a:t>
            </a:r>
            <a:endParaRPr lang="ru-RU" sz="8800" dirty="0" smtClean="0"/>
          </a:p>
          <a:p>
            <a:pPr algn="l"/>
            <a:endParaRPr lang="ru-RU" sz="8800" b="1" dirty="0" smtClean="0">
              <a:solidFill>
                <a:schemeClr val="tx2">
                  <a:lumMod val="50000"/>
                </a:schemeClr>
              </a:solidFill>
            </a:endParaRPr>
          </a:p>
          <a:p>
            <a:pPr algn="l"/>
            <a:endParaRPr lang="ru-RU" sz="8800" b="1" dirty="0" smtClean="0">
              <a:solidFill>
                <a:schemeClr val="tx2">
                  <a:lumMod val="50000"/>
                </a:schemeClr>
              </a:solidFill>
            </a:endParaRPr>
          </a:p>
          <a:p>
            <a:pPr algn="l"/>
            <a:endParaRPr lang="ru-RU" sz="8800" b="1" dirty="0" smtClean="0">
              <a:solidFill>
                <a:schemeClr val="tx2">
                  <a:lumMod val="50000"/>
                </a:schemeClr>
              </a:solidFill>
            </a:endParaRPr>
          </a:p>
          <a:p>
            <a:pPr algn="l"/>
            <a:endParaRPr lang="ru-RU" sz="8800" b="1" dirty="0" smtClean="0">
              <a:solidFill>
                <a:schemeClr val="tx2">
                  <a:lumMod val="50000"/>
                </a:schemeClr>
              </a:solidFill>
            </a:endParaRPr>
          </a:p>
          <a:p>
            <a:pPr algn="l"/>
            <a:endParaRPr lang="ru-RU" sz="8800" b="1" dirty="0" smtClean="0">
              <a:solidFill>
                <a:schemeClr val="tx2">
                  <a:lumMod val="50000"/>
                </a:schemeClr>
              </a:solidFill>
            </a:endParaRPr>
          </a:p>
          <a:p>
            <a:endParaRPr lang="ru-RU" sz="72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endParaRPr lang="ru-RU" sz="2800" b="1" dirty="0" smtClean="0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115616" y="164637"/>
            <a:ext cx="76536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1F497D">
                    <a:lumMod val="75000"/>
                  </a:srgbClr>
                </a:solidFill>
              </a:rPr>
              <a:t>Проект «Чемпионат мира по футболу 2018»</a:t>
            </a:r>
            <a:endParaRPr lang="ru-RU" sz="2800" b="1" dirty="0" smtClean="0">
              <a:solidFill>
                <a:srgbClr val="1F497D">
                  <a:lumMod val="75000"/>
                </a:srgbClr>
              </a:solidFill>
              <a:ea typeface="Tahoma" pitchFamily="34" charset="0"/>
              <a:cs typeface="Tahoma" pitchFamily="34" charset="0"/>
            </a:endParaRPr>
          </a:p>
        </p:txBody>
      </p:sp>
      <p:sp>
        <p:nvSpPr>
          <p:cNvPr id="10" name="Подзаголовок 8"/>
          <p:cNvSpPr txBox="1">
            <a:spLocks/>
          </p:cNvSpPr>
          <p:nvPr/>
        </p:nvSpPr>
        <p:spPr bwMode="auto">
          <a:xfrm>
            <a:off x="928662" y="1714494"/>
            <a:ext cx="6400800" cy="928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 eaLnBrk="0" hangingPunct="0">
              <a:spcBef>
                <a:spcPct val="20000"/>
              </a:spcBef>
              <a:defRPr/>
            </a:pPr>
            <a:endParaRPr lang="ru-RU" sz="20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7650" name="Picture 2" descr="C:\Users\User\Desktop\0_b1679_f7f955db_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40986" y="4396790"/>
            <a:ext cx="2528284" cy="1741487"/>
          </a:xfrm>
          <a:prstGeom prst="rect">
            <a:avLst/>
          </a:prstGeom>
          <a:noFill/>
        </p:spPr>
      </p:pic>
      <p:pic>
        <p:nvPicPr>
          <p:cNvPr id="27651" name="Picture 3" descr="C:\Users\User\Desktop\DSC040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52528" y="2643181"/>
            <a:ext cx="2548001" cy="1753609"/>
          </a:xfrm>
          <a:prstGeom prst="rect">
            <a:avLst/>
          </a:prstGeom>
          <a:noFill/>
        </p:spPr>
      </p:pic>
      <p:pic>
        <p:nvPicPr>
          <p:cNvPr id="27652" name="Picture 4" descr="C:\Users\User\Desktop\fa3f4254-d939-4ea3-a081-1257b5d361c8_800x600_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0192" y="862264"/>
            <a:ext cx="2500330" cy="1768983"/>
          </a:xfrm>
          <a:prstGeom prst="rect">
            <a:avLst/>
          </a:prstGeom>
          <a:noFill/>
        </p:spPr>
      </p:pic>
      <p:sp>
        <p:nvSpPr>
          <p:cNvPr id="16" name="Прямоугольник 15"/>
          <p:cNvSpPr/>
          <p:nvPr/>
        </p:nvSpPr>
        <p:spPr>
          <a:xfrm>
            <a:off x="323528" y="886109"/>
            <a:ext cx="5688632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Arial" pitchFamily="34" charset="0"/>
              <a:buChar char="•"/>
            </a:pPr>
            <a:endParaRPr lang="ru-RU" sz="2400" b="1" dirty="0" smtClean="0">
              <a:solidFill>
                <a:srgbClr val="1F497D">
                  <a:lumMod val="75000"/>
                </a:srgbClr>
              </a:solidFill>
            </a:endParaRPr>
          </a:p>
          <a:p>
            <a:pPr algn="just">
              <a:buFont typeface="Arial" pitchFamily="34" charset="0"/>
              <a:buChar char="•"/>
            </a:pPr>
            <a:r>
              <a:rPr lang="ru-RU" sz="2400" b="1" dirty="0" smtClean="0">
                <a:solidFill>
                  <a:srgbClr val="1F497D">
                    <a:lumMod val="75000"/>
                  </a:srgbClr>
                </a:solidFill>
              </a:rPr>
              <a:t>«Уроки футбола» (сентябрь)</a:t>
            </a:r>
          </a:p>
          <a:p>
            <a:pPr algn="just">
              <a:buFont typeface="Arial" pitchFamily="34" charset="0"/>
              <a:buChar char="•"/>
            </a:pPr>
            <a:endParaRPr lang="ru-RU" sz="2400" b="1" dirty="0" smtClean="0">
              <a:solidFill>
                <a:srgbClr val="1F497D">
                  <a:lumMod val="75000"/>
                </a:srgbClr>
              </a:solidFill>
            </a:endParaRPr>
          </a:p>
          <a:p>
            <a:pPr algn="just">
              <a:buFont typeface="Arial" pitchFamily="34" charset="0"/>
              <a:buChar char="•"/>
            </a:pPr>
            <a:r>
              <a:rPr lang="ru-RU" sz="2400" b="1" dirty="0" smtClean="0">
                <a:solidFill>
                  <a:srgbClr val="1F497D">
                    <a:lumMod val="75000"/>
                  </a:srgbClr>
                </a:solidFill>
              </a:rPr>
              <a:t> «Тематические дни футбола» (ноябрь, январь, июнь, март)</a:t>
            </a:r>
          </a:p>
          <a:p>
            <a:pPr algn="just">
              <a:buFont typeface="Arial" pitchFamily="34" charset="0"/>
              <a:buChar char="•"/>
            </a:pPr>
            <a:endParaRPr lang="ru-RU" sz="2400" b="1" dirty="0" smtClean="0">
              <a:solidFill>
                <a:srgbClr val="1F497D">
                  <a:lumMod val="75000"/>
                </a:srgbClr>
              </a:solidFill>
            </a:endParaRPr>
          </a:p>
          <a:p>
            <a:pPr algn="just">
              <a:buFont typeface="Arial" pitchFamily="34" charset="0"/>
              <a:buChar char="•"/>
            </a:pPr>
            <a:r>
              <a:rPr lang="ru-RU" sz="2400" b="1" dirty="0" smtClean="0">
                <a:solidFill>
                  <a:srgbClr val="1F497D">
                    <a:lumMod val="75000"/>
                  </a:srgbClr>
                </a:solidFill>
              </a:rPr>
              <a:t> Проект «Мини-футбол в школу» (ноябрь-январь)</a:t>
            </a:r>
          </a:p>
          <a:p>
            <a:pPr algn="just">
              <a:buFont typeface="Arial" pitchFamily="34" charset="0"/>
              <a:buChar char="•"/>
            </a:pPr>
            <a:endParaRPr lang="ru-RU" sz="2400" b="1" dirty="0" smtClean="0">
              <a:solidFill>
                <a:srgbClr val="1F497D">
                  <a:lumMod val="75000"/>
                </a:srgbClr>
              </a:solidFill>
            </a:endParaRPr>
          </a:p>
          <a:p>
            <a:pPr algn="just">
              <a:buFont typeface="Arial" pitchFamily="34" charset="0"/>
              <a:buChar char="•"/>
            </a:pPr>
            <a:r>
              <a:rPr lang="ru-RU" sz="2400" b="1" dirty="0" smtClean="0">
                <a:solidFill>
                  <a:srgbClr val="1F497D">
                    <a:lumMod val="75000"/>
                  </a:srgbClr>
                </a:solidFill>
              </a:rPr>
              <a:t> Соревнования по мини-футболу в рамках Спартакиады обучающихся профессиональных образовательных организаций</a:t>
            </a:r>
          </a:p>
          <a:p>
            <a:endParaRPr lang="ru-RU" sz="2800" b="1" dirty="0" smtClean="0">
              <a:solidFill>
                <a:srgbClr val="1F497D">
                  <a:lumMod val="75000"/>
                </a:srgbClr>
              </a:solidFill>
            </a:endParaRPr>
          </a:p>
          <a:p>
            <a:r>
              <a:rPr lang="ru-RU" sz="2800" b="1" dirty="0" smtClean="0">
                <a:solidFill>
                  <a:srgbClr val="1F497D">
                    <a:lumMod val="75000"/>
                  </a:srgbClr>
                </a:solidFill>
              </a:rPr>
              <a:t>  </a:t>
            </a:r>
            <a:endParaRPr lang="ru-RU" sz="2800" b="1" dirty="0">
              <a:solidFill>
                <a:srgbClr val="1F497D">
                  <a:lumMod val="75000"/>
                </a:srgbClr>
              </a:solidFill>
            </a:endParaRPr>
          </a:p>
        </p:txBody>
      </p:sp>
      <p:pic>
        <p:nvPicPr>
          <p:cNvPr id="9" name="Picture 2" descr="C:\Users\Afanaseva\Desktop\сам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03" y="115889"/>
            <a:ext cx="821746" cy="803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1731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6" name="Рисунок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8363" y="3206754"/>
            <a:ext cx="4152900" cy="3119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Скругленный прямоугольник 16"/>
          <p:cNvSpPr/>
          <p:nvPr/>
        </p:nvSpPr>
        <p:spPr>
          <a:xfrm>
            <a:off x="107951" y="4941168"/>
            <a:ext cx="4392042" cy="1152128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dirty="0">
                <a:solidFill>
                  <a:prstClr val="white"/>
                </a:solidFill>
              </a:rPr>
              <a:t>Организация производственного контроля по недопущению фальсифицированной продукции</a:t>
            </a:r>
          </a:p>
        </p:txBody>
      </p:sp>
      <p:pic>
        <p:nvPicPr>
          <p:cNvPr id="54278" name="Рисунок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043" y="91085"/>
            <a:ext cx="4298950" cy="3219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107957" y="3442695"/>
            <a:ext cx="4392041" cy="121044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dirty="0">
                <a:solidFill>
                  <a:srgbClr val="F79646">
                    <a:lumMod val="75000"/>
                  </a:srgbClr>
                </a:solidFill>
              </a:rPr>
              <a:t>Обеспечение бесплатным питанием детей из многодетных и малообеспеченных семей</a:t>
            </a: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4788032" y="1890718"/>
            <a:ext cx="4198813" cy="1171575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dirty="0">
                <a:solidFill>
                  <a:prstClr val="white"/>
                </a:solidFill>
              </a:rPr>
              <a:t>Двухнедельное меню рационов двухразового горячего питания учащихся общеобразовательных школ </a:t>
            </a: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4788024" y="764704"/>
            <a:ext cx="4198814" cy="9361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dirty="0">
                <a:solidFill>
                  <a:srgbClr val="F79646">
                    <a:lumMod val="75000"/>
                  </a:srgbClr>
                </a:solidFill>
              </a:rPr>
              <a:t>Недопустимо «религиозное питание»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dirty="0">
                <a:solidFill>
                  <a:srgbClr val="F79646">
                    <a:lumMod val="75000"/>
                  </a:srgbClr>
                </a:solidFill>
              </a:rPr>
              <a:t>в светском образовании</a:t>
            </a:r>
          </a:p>
        </p:txBody>
      </p:sp>
      <p:sp>
        <p:nvSpPr>
          <p:cNvPr id="54282" name="Заголовок 1"/>
          <p:cNvSpPr>
            <a:spLocks noGrp="1"/>
          </p:cNvSpPr>
          <p:nvPr>
            <p:ph type="title"/>
          </p:nvPr>
        </p:nvSpPr>
        <p:spPr>
          <a:xfrm>
            <a:off x="4876800" y="116632"/>
            <a:ext cx="4249738" cy="576064"/>
          </a:xfrm>
        </p:spPr>
        <p:txBody>
          <a:bodyPr/>
          <a:lstStyle/>
          <a:p>
            <a:r>
              <a:rPr lang="ru-RU" altLang="ru-RU" sz="2800" b="1" dirty="0" smtClean="0">
                <a:solidFill>
                  <a:srgbClr val="1F497D"/>
                </a:solidFill>
                <a:cs typeface="Tahoma" pitchFamily="34" charset="0"/>
              </a:rPr>
              <a:t> Организация питания</a:t>
            </a:r>
            <a:endParaRPr lang="ru-RU" altLang="ru-RU" sz="2800" dirty="0" smtClean="0"/>
          </a:p>
        </p:txBody>
      </p:sp>
    </p:spTree>
    <p:extLst>
      <p:ext uri="{BB962C8B-B14F-4D97-AF65-F5344CB8AC3E}">
        <p14:creationId xmlns:p14="http://schemas.microsoft.com/office/powerpoint/2010/main" val="16994425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" y="6384927"/>
            <a:ext cx="9358313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63" name="Заголовок 1"/>
          <p:cNvSpPr>
            <a:spLocks noGrp="1"/>
          </p:cNvSpPr>
          <p:nvPr>
            <p:ph type="title"/>
          </p:nvPr>
        </p:nvSpPr>
        <p:spPr>
          <a:xfrm>
            <a:off x="323528" y="292100"/>
            <a:ext cx="8496944" cy="1143000"/>
          </a:xfrm>
        </p:spPr>
        <p:txBody>
          <a:bodyPr>
            <a:normAutofit fontScale="90000"/>
          </a:bodyPr>
          <a:lstStyle/>
          <a:p>
            <a:r>
              <a:rPr lang="ru-RU" altLang="ru-RU" sz="2800" b="1" dirty="0" smtClean="0">
                <a:solidFill>
                  <a:srgbClr val="1F497D"/>
                </a:solidFill>
                <a:cs typeface="Tahoma" pitchFamily="34" charset="0"/>
              </a:rPr>
              <a:t/>
            </a:r>
            <a:br>
              <a:rPr lang="ru-RU" altLang="ru-RU" sz="2800" b="1" dirty="0" smtClean="0">
                <a:solidFill>
                  <a:srgbClr val="1F497D"/>
                </a:solidFill>
                <a:cs typeface="Tahoma" pitchFamily="34" charset="0"/>
              </a:rPr>
            </a:br>
            <a:r>
              <a:rPr lang="ru-RU" altLang="ru-RU" sz="2800" b="1" dirty="0" smtClean="0">
                <a:solidFill>
                  <a:srgbClr val="1F497D"/>
                </a:solidFill>
                <a:cs typeface="Tahoma" pitchFamily="34" charset="0"/>
              </a:rPr>
              <a:t>Культура питания</a:t>
            </a:r>
            <a:br>
              <a:rPr lang="ru-RU" altLang="ru-RU" sz="2800" b="1" dirty="0" smtClean="0">
                <a:solidFill>
                  <a:srgbClr val="1F497D"/>
                </a:solidFill>
                <a:cs typeface="Tahoma" pitchFamily="34" charset="0"/>
              </a:rPr>
            </a:br>
            <a:r>
              <a:rPr lang="ru-RU" altLang="ru-RU" sz="2400" b="1" dirty="0" smtClean="0">
                <a:solidFill>
                  <a:srgbClr val="990033"/>
                </a:solidFill>
                <a:cs typeface="Tahoma" pitchFamily="34" charset="0"/>
              </a:rPr>
              <a:t>Реализация программы</a:t>
            </a:r>
            <a:br>
              <a:rPr lang="ru-RU" altLang="ru-RU" sz="2400" b="1" dirty="0" smtClean="0">
                <a:solidFill>
                  <a:srgbClr val="990033"/>
                </a:solidFill>
                <a:cs typeface="Tahoma" pitchFamily="34" charset="0"/>
              </a:rPr>
            </a:br>
            <a:r>
              <a:rPr lang="ru-RU" altLang="ru-RU" sz="2400" b="1" dirty="0" smtClean="0">
                <a:solidFill>
                  <a:srgbClr val="990033"/>
                </a:solidFill>
                <a:cs typeface="Tahoma" pitchFamily="34" charset="0"/>
              </a:rPr>
              <a:t> «Разговор о правильном питании»</a:t>
            </a:r>
            <a:br>
              <a:rPr lang="ru-RU" altLang="ru-RU" sz="2400" b="1" dirty="0" smtClean="0">
                <a:solidFill>
                  <a:srgbClr val="990033"/>
                </a:solidFill>
                <a:cs typeface="Tahoma" pitchFamily="34" charset="0"/>
              </a:rPr>
            </a:br>
            <a:endParaRPr lang="ru-RU" altLang="ru-RU" sz="2400" b="1" dirty="0" smtClean="0">
              <a:solidFill>
                <a:srgbClr val="990033"/>
              </a:solidFill>
              <a:cs typeface="Tahoma" pitchFamily="34" charset="0"/>
            </a:endParaRPr>
          </a:p>
        </p:txBody>
      </p:sp>
      <p:sp>
        <p:nvSpPr>
          <p:cNvPr id="15364" name="Объект 2"/>
          <p:cNvSpPr>
            <a:spLocks noGrp="1"/>
          </p:cNvSpPr>
          <p:nvPr>
            <p:ph idx="1"/>
          </p:nvPr>
        </p:nvSpPr>
        <p:spPr>
          <a:xfrm>
            <a:off x="563563" y="3716339"/>
            <a:ext cx="8229600" cy="825500"/>
          </a:xfrm>
        </p:spPr>
        <p:txBody>
          <a:bodyPr/>
          <a:lstStyle/>
          <a:p>
            <a:pPr marL="0" indent="0" algn="ctr">
              <a:buNone/>
            </a:pPr>
            <a:r>
              <a:rPr lang="ru-RU" altLang="ru-RU" sz="2000" b="1" dirty="0" smtClean="0">
                <a:solidFill>
                  <a:srgbClr val="990033"/>
                </a:solidFill>
                <a:latin typeface="Arial" charset="0"/>
                <a:ea typeface="Times New Roman" pitchFamily="18" charset="0"/>
                <a:cs typeface="Arial" charset="0"/>
              </a:rPr>
              <a:t>В 2016-2017 учебном году планируется охватить городские школы всех муниципальных образований</a:t>
            </a:r>
          </a:p>
          <a:p>
            <a:endParaRPr lang="ru-RU" altLang="ru-RU" dirty="0" smtClean="0">
              <a:ea typeface="Times New Roman" pitchFamily="18" charset="0"/>
              <a:cs typeface="Arial" charset="0"/>
            </a:endParaRPr>
          </a:p>
        </p:txBody>
      </p:sp>
      <p:pic>
        <p:nvPicPr>
          <p:cNvPr id="15365" name="Рисунок 15" descr="C:\Users\Valeev\Documents\гузель\2016 год\питание\Разговор о правильном питании\popup_inn_top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04" r="33179" b="72008"/>
          <a:stretch>
            <a:fillRect/>
          </a:stretch>
        </p:blipFill>
        <p:spPr bwMode="auto">
          <a:xfrm>
            <a:off x="6876257" y="261941"/>
            <a:ext cx="2074068" cy="129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8" name="Таблица 17"/>
          <p:cNvGraphicFramePr>
            <a:graphicFrameLocks noGrp="1"/>
          </p:cNvGraphicFramePr>
          <p:nvPr/>
        </p:nvGraphicFramePr>
        <p:xfrm>
          <a:off x="574675" y="1577979"/>
          <a:ext cx="8208964" cy="192287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36131"/>
                <a:gridCol w="1491827"/>
                <a:gridCol w="1700957"/>
                <a:gridCol w="1627002"/>
                <a:gridCol w="1553047"/>
              </a:tblGrid>
              <a:tr h="60960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</a:rPr>
                        <a:t>Учебный год</a:t>
                      </a:r>
                      <a:endParaRPr lang="ru-RU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8" marR="68588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</a:rPr>
                        <a:t>2012-2013</a:t>
                      </a:r>
                      <a:endParaRPr lang="ru-RU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8" marR="68588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900" b="1" dirty="0" smtClean="0">
                          <a:effectLst/>
                        </a:rPr>
                        <a:t>2013-2014</a:t>
                      </a:r>
                      <a:endParaRPr lang="ru-RU" sz="1900" b="1" dirty="0" smtClean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endParaRPr lang="ru-RU" sz="1900" dirty="0"/>
                    </a:p>
                  </a:txBody>
                  <a:tcPr marL="68588" marR="68588" marT="0" marB="0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effectLst/>
                          <a:latin typeface="Times New Roman"/>
                          <a:ea typeface="Times New Roman"/>
                        </a:rPr>
                        <a:t>2014-2015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ru-RU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8" marR="68588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Times New Roman"/>
                          <a:ea typeface="Times New Roman"/>
                        </a:rPr>
                        <a:t>2015-2016</a:t>
                      </a:r>
                      <a:endParaRPr lang="ru-RU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8" marR="68588" marT="0" marB="0"/>
                </a:tc>
              </a:tr>
              <a:tr h="66563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</a:rPr>
                        <a:t>Количество школ</a:t>
                      </a:r>
                      <a:endParaRPr lang="ru-RU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8" marR="6858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</a:rPr>
                        <a:t>179</a:t>
                      </a:r>
                      <a:endParaRPr lang="ru-RU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8" marR="6858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</a:rPr>
                        <a:t>185</a:t>
                      </a:r>
                      <a:endParaRPr lang="ru-RU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8" marR="6858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</a:rPr>
                        <a:t>247</a:t>
                      </a:r>
                      <a:endParaRPr lang="ru-RU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8" marR="6858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Times New Roman"/>
                          <a:ea typeface="Times New Roman"/>
                        </a:rPr>
                        <a:t>263</a:t>
                      </a:r>
                      <a:endParaRPr lang="ru-RU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8" marR="68588" marT="0" marB="0" anchor="ctr"/>
                </a:tc>
              </a:tr>
              <a:tr h="64763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</a:rPr>
                        <a:t>Количество обучающихся</a:t>
                      </a:r>
                      <a:endParaRPr lang="ru-RU" sz="20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8" marR="6858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</a:rPr>
                        <a:t>25 000</a:t>
                      </a:r>
                      <a:endParaRPr lang="ru-RU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8" marR="6858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</a:rPr>
                        <a:t>28 000</a:t>
                      </a:r>
                      <a:endParaRPr lang="ru-RU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8" marR="6858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</a:rPr>
                        <a:t>37 000</a:t>
                      </a:r>
                      <a:endParaRPr lang="ru-RU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8" marR="6858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Times New Roman"/>
                          <a:ea typeface="Times New Roman"/>
                        </a:rPr>
                        <a:t> 38 900</a:t>
                      </a:r>
                      <a:endParaRPr lang="ru-RU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8" marR="68588" marT="0" marB="0" anchor="ctr"/>
                </a:tc>
              </a:tr>
            </a:tbl>
          </a:graphicData>
        </a:graphic>
      </p:graphicFrame>
      <p:pic>
        <p:nvPicPr>
          <p:cNvPr id="15392" name="Picture 2" descr="C:\Users\Valeev\Documents\гузель\2016 год\августовка 2016\банеры\фото, картинки\фото для сборника\питание\Безымянный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7719" r="14079" b="10878"/>
          <a:stretch>
            <a:fillRect/>
          </a:stretch>
        </p:blipFill>
        <p:spPr bwMode="auto">
          <a:xfrm>
            <a:off x="250825" y="4667256"/>
            <a:ext cx="2400300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93" name="Picture 3" descr="C:\Users\Valeev\Documents\гузель\2016 год\августовка 2016\банеры\фото, картинки\фото для сборника\питание\Безымянный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8000" r="13448" b="11438"/>
          <a:stretch>
            <a:fillRect/>
          </a:stretch>
        </p:blipFill>
        <p:spPr bwMode="auto">
          <a:xfrm>
            <a:off x="6435725" y="4710118"/>
            <a:ext cx="2514600" cy="153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94" name="Рисунок 1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99672">
            <a:off x="2930525" y="4930779"/>
            <a:ext cx="1017588" cy="1366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95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6863" y="4487863"/>
            <a:ext cx="1008062" cy="1306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96" name="Picture 4" descr="C:\Users\Valeev\Documents\гузель\2016 год\августовка 2016\банеры\фото, картинки\фото для сборника\питание\98d6044b8443db8d1a37bd7a6ce94664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88815">
            <a:off x="5216525" y="5022851"/>
            <a:ext cx="990600" cy="130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C:\Users\Afanaseva\Desktop\сам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03" y="115889"/>
            <a:ext cx="821746" cy="803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237836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562075"/>
          </a:xfrm>
        </p:spPr>
        <p:txBody>
          <a:bodyPr/>
          <a:lstStyle/>
          <a:p>
            <a:pPr lvl="0" eaLnBrk="1" hangingPunct="1">
              <a:defRPr/>
            </a:pPr>
            <a:r>
              <a:rPr lang="ru-RU" sz="2400" b="1" dirty="0" smtClean="0">
                <a:solidFill>
                  <a:srgbClr val="1F497D">
                    <a:lumMod val="50000"/>
                  </a:srgbClr>
                </a:solidFill>
                <a:ea typeface="+mn-ea"/>
                <a:cs typeface="+mn-cs"/>
              </a:rPr>
              <a:t/>
            </a:r>
            <a:br>
              <a:rPr lang="ru-RU" sz="2400" b="1" dirty="0" smtClean="0">
                <a:solidFill>
                  <a:srgbClr val="1F497D">
                    <a:lumMod val="50000"/>
                  </a:srgbClr>
                </a:solidFill>
                <a:ea typeface="+mn-ea"/>
                <a:cs typeface="+mn-cs"/>
              </a:rPr>
            </a:br>
            <a:r>
              <a:rPr lang="ru-RU" sz="2400" b="1" dirty="0" smtClean="0">
                <a:solidFill>
                  <a:srgbClr val="1F497D">
                    <a:lumMod val="50000"/>
                  </a:srgbClr>
                </a:solidFill>
                <a:ea typeface="+mn-ea"/>
                <a:cs typeface="+mn-cs"/>
              </a:rPr>
              <a:t/>
            </a:r>
            <a:br>
              <a:rPr lang="ru-RU" sz="2400" b="1" dirty="0" smtClean="0">
                <a:solidFill>
                  <a:srgbClr val="1F497D">
                    <a:lumMod val="50000"/>
                  </a:srgbClr>
                </a:solidFill>
                <a:ea typeface="+mn-ea"/>
                <a:cs typeface="+mn-cs"/>
              </a:rPr>
            </a:br>
            <a:r>
              <a:rPr lang="ru-RU" sz="2400" b="1" dirty="0" smtClean="0">
                <a:solidFill>
                  <a:srgbClr val="1F497D">
                    <a:lumMod val="50000"/>
                  </a:srgbClr>
                </a:solidFill>
                <a:ea typeface="+mn-ea"/>
                <a:cs typeface="+mn-cs"/>
              </a:rPr>
              <a:t/>
            </a:r>
            <a:br>
              <a:rPr lang="ru-RU" sz="2400" b="1" dirty="0" smtClean="0">
                <a:solidFill>
                  <a:srgbClr val="1F497D">
                    <a:lumMod val="50000"/>
                  </a:srgbClr>
                </a:solidFill>
                <a:ea typeface="+mn-ea"/>
                <a:cs typeface="+mn-cs"/>
              </a:rPr>
            </a:br>
            <a:r>
              <a:rPr lang="ru-RU" sz="2400" b="1" dirty="0" smtClean="0">
                <a:solidFill>
                  <a:srgbClr val="1F497D">
                    <a:lumMod val="50000"/>
                  </a:srgbClr>
                </a:solidFill>
                <a:ea typeface="+mn-ea"/>
                <a:cs typeface="+mn-cs"/>
              </a:rPr>
              <a:t>ФЦПРО по мероприятию 3.2. </a:t>
            </a:r>
            <a:br>
              <a:rPr lang="ru-RU" sz="2400" b="1" dirty="0" smtClean="0">
                <a:solidFill>
                  <a:srgbClr val="1F497D">
                    <a:lumMod val="50000"/>
                  </a:srgbClr>
                </a:solidFill>
                <a:ea typeface="+mn-ea"/>
                <a:cs typeface="+mn-cs"/>
              </a:rPr>
            </a:br>
            <a:r>
              <a:rPr lang="ru-RU" sz="2400" b="1" dirty="0" smtClean="0">
                <a:solidFill>
                  <a:srgbClr val="1F497D">
                    <a:lumMod val="50000"/>
                  </a:srgbClr>
                </a:solidFill>
                <a:ea typeface="+mn-ea"/>
                <a:cs typeface="+mn-cs"/>
              </a:rPr>
              <a:t>«Формирование современных управленческих и организационно-экономических механизмов в системе дополнительного образования детей» </a:t>
            </a:r>
            <a:br>
              <a:rPr lang="ru-RU" sz="2400" b="1" dirty="0" smtClean="0">
                <a:solidFill>
                  <a:srgbClr val="1F497D">
                    <a:lumMod val="50000"/>
                  </a:srgbClr>
                </a:solidFill>
                <a:ea typeface="+mn-ea"/>
                <a:cs typeface="+mn-cs"/>
              </a:rPr>
            </a:br>
            <a:r>
              <a:rPr lang="ru-RU" sz="3600" b="1" kern="0" dirty="0" smtClean="0">
                <a:solidFill>
                  <a:srgbClr val="C00000"/>
                </a:solidFill>
                <a:ea typeface="+mn-ea"/>
                <a:cs typeface="+mn-cs"/>
              </a:rPr>
              <a:t>21 806 тыс. рублей</a:t>
            </a:r>
            <a:endParaRPr lang="ru-RU" sz="3600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72733467"/>
              </p:ext>
            </p:extLst>
          </p:nvPr>
        </p:nvGraphicFramePr>
        <p:xfrm>
          <a:off x="457200" y="2404844"/>
          <a:ext cx="8229600" cy="41100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35080"/>
                <a:gridCol w="1594520"/>
              </a:tblGrid>
              <a:tr h="110360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</a:rPr>
                        <a:t>Обучение и повышение квалификации руководящих и педагогических работников образовательных организаций дополнительного образования детей</a:t>
                      </a:r>
                      <a:endParaRPr lang="ru-RU" sz="20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R="25400" algn="ctr">
                        <a:lnSpc>
                          <a:spcPts val="1330"/>
                        </a:lnSpc>
                        <a:spcBef>
                          <a:spcPts val="3300"/>
                        </a:spcBef>
                        <a:spcAft>
                          <a:spcPts val="0"/>
                        </a:spcAft>
                      </a:pPr>
                      <a:r>
                        <a:rPr lang="ru-RU" sz="2400" b="1" baseline="0" dirty="0" smtClean="0">
                          <a:solidFill>
                            <a:srgbClr val="C00000"/>
                          </a:solidFill>
                          <a:effectLst/>
                          <a:latin typeface="+mn-lt"/>
                          <a:ea typeface="Times New Roman"/>
                        </a:rPr>
                        <a:t>                    </a:t>
                      </a:r>
                      <a:r>
                        <a:rPr lang="ru-RU" sz="2400" b="1" dirty="0" smtClean="0">
                          <a:solidFill>
                            <a:srgbClr val="C00000"/>
                          </a:solidFill>
                          <a:effectLst/>
                          <a:latin typeface="+mn-lt"/>
                          <a:ea typeface="Times New Roman"/>
                        </a:rPr>
                        <a:t>2 000 </a:t>
                      </a:r>
                      <a:r>
                        <a:rPr lang="ru-RU" sz="2400" b="1" dirty="0" err="1" smtClean="0">
                          <a:solidFill>
                            <a:srgbClr val="C00000"/>
                          </a:solidFill>
                          <a:effectLst/>
                          <a:latin typeface="+mn-lt"/>
                          <a:ea typeface="Times New Roman"/>
                        </a:rPr>
                        <a:t>тыс.руб</a:t>
                      </a:r>
                      <a:r>
                        <a:rPr lang="ru-RU" sz="2400" b="1" dirty="0" smtClean="0">
                          <a:solidFill>
                            <a:srgbClr val="C00000"/>
                          </a:solidFill>
                          <a:effectLst/>
                          <a:latin typeface="+mn-lt"/>
                          <a:ea typeface="Times New Roman"/>
                        </a:rPr>
                        <a:t>.</a:t>
                      </a:r>
                      <a:endParaRPr lang="ru-RU" sz="2400" b="1" dirty="0">
                        <a:solidFill>
                          <a:srgbClr val="C00000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90593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</a:rPr>
                        <a:t>Создание </a:t>
                      </a:r>
                      <a:r>
                        <a:rPr lang="ru-RU" sz="20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</a:rPr>
                        <a:t>ресурсного центра для методического </a:t>
                      </a:r>
                      <a:r>
                        <a:rPr lang="ru-RU" sz="20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</a:rPr>
                        <a:t>обеспечения</a:t>
                      </a:r>
                      <a:endParaRPr lang="ru-RU" sz="20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R="25400" algn="ctr">
                        <a:lnSpc>
                          <a:spcPts val="133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2400" b="1" dirty="0" smtClean="0">
                        <a:solidFill>
                          <a:srgbClr val="C00000"/>
                        </a:solidFill>
                        <a:effectLst/>
                        <a:latin typeface="+mn-lt"/>
                        <a:ea typeface="Times New Roman"/>
                      </a:endParaRPr>
                    </a:p>
                    <a:p>
                      <a:pPr marR="25400" algn="ctr">
                        <a:lnSpc>
                          <a:spcPts val="133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rgbClr val="C00000"/>
                          </a:solidFill>
                          <a:effectLst/>
                          <a:latin typeface="+mn-lt"/>
                          <a:ea typeface="Times New Roman"/>
                        </a:rPr>
                        <a:t>4</a:t>
                      </a:r>
                      <a:r>
                        <a:rPr lang="ru-RU" sz="2400" b="1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Times New Roman"/>
                        </a:rPr>
                        <a:t> 200 </a:t>
                      </a:r>
                      <a:endParaRPr lang="en-US" sz="2400" b="1" dirty="0" smtClean="0">
                        <a:solidFill>
                          <a:srgbClr val="C00000"/>
                        </a:solidFill>
                        <a:effectLst/>
                        <a:latin typeface="+mn-lt"/>
                        <a:ea typeface="Times New Roman"/>
                      </a:endParaRPr>
                    </a:p>
                    <a:p>
                      <a:pPr marR="25400" algn="ctr">
                        <a:lnSpc>
                          <a:spcPts val="133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b="1" dirty="0" err="1" smtClean="0">
                          <a:solidFill>
                            <a:srgbClr val="C00000"/>
                          </a:solidFill>
                          <a:effectLst/>
                          <a:latin typeface="+mn-lt"/>
                          <a:ea typeface="Times New Roman"/>
                        </a:rPr>
                        <a:t>тыс.руб</a:t>
                      </a:r>
                      <a:r>
                        <a:rPr lang="ru-RU" sz="2400" b="1" dirty="0" smtClean="0">
                          <a:solidFill>
                            <a:srgbClr val="C00000"/>
                          </a:solidFill>
                          <a:effectLst/>
                          <a:latin typeface="+mn-lt"/>
                          <a:ea typeface="Times New Roman"/>
                        </a:rPr>
                        <a:t>.</a:t>
                      </a:r>
                    </a:p>
                    <a:p>
                      <a:pPr marR="25400" algn="ctr">
                        <a:lnSpc>
                          <a:spcPts val="133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2400" b="1" dirty="0">
                        <a:solidFill>
                          <a:srgbClr val="C00000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84504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</a:rPr>
                        <a:t>Создание и оснащение базовых площадок по направлению </a:t>
                      </a:r>
                      <a:r>
                        <a:rPr lang="ru-RU" sz="2000" b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</a:rPr>
                        <a:t>JuniorSkills</a:t>
                      </a:r>
                      <a:r>
                        <a:rPr lang="ru-RU" sz="20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</a:rPr>
                        <a:t> современным оборудованием</a:t>
                      </a: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R="25400" algn="ctr">
                        <a:lnSpc>
                          <a:spcPts val="133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2400" b="1" dirty="0" smtClean="0">
                        <a:solidFill>
                          <a:srgbClr val="C00000"/>
                        </a:solidFill>
                        <a:effectLst/>
                        <a:latin typeface="+mn-lt"/>
                        <a:ea typeface="Times New Roman"/>
                      </a:endParaRPr>
                    </a:p>
                    <a:p>
                      <a:pPr marR="25400" algn="ctr">
                        <a:lnSpc>
                          <a:spcPts val="133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rgbClr val="C00000"/>
                          </a:solidFill>
                          <a:effectLst/>
                          <a:latin typeface="+mn-lt"/>
                          <a:ea typeface="Times New Roman"/>
                        </a:rPr>
                        <a:t>6 </a:t>
                      </a:r>
                      <a:r>
                        <a:rPr lang="ru-RU" sz="2400" b="1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Times New Roman"/>
                        </a:rPr>
                        <a:t>606 </a:t>
                      </a:r>
                      <a:endParaRPr lang="en-US" sz="2400" b="1" dirty="0" smtClean="0">
                        <a:solidFill>
                          <a:srgbClr val="C00000"/>
                        </a:solidFill>
                        <a:effectLst/>
                        <a:latin typeface="+mn-lt"/>
                        <a:ea typeface="Times New Roman"/>
                      </a:endParaRPr>
                    </a:p>
                    <a:p>
                      <a:pPr marR="25400" algn="ctr">
                        <a:lnSpc>
                          <a:spcPts val="133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b="1" dirty="0" err="1" smtClean="0">
                          <a:solidFill>
                            <a:srgbClr val="C00000"/>
                          </a:solidFill>
                          <a:effectLst/>
                          <a:latin typeface="+mn-lt"/>
                          <a:ea typeface="Times New Roman"/>
                        </a:rPr>
                        <a:t>тыс.руб</a:t>
                      </a:r>
                      <a:r>
                        <a:rPr lang="ru-RU" sz="2400" b="1" dirty="0" smtClean="0">
                          <a:solidFill>
                            <a:srgbClr val="C00000"/>
                          </a:solidFill>
                          <a:effectLst/>
                          <a:latin typeface="+mn-lt"/>
                          <a:ea typeface="Times New Roman"/>
                        </a:rPr>
                        <a:t>.</a:t>
                      </a:r>
                      <a:endParaRPr lang="ru-RU" sz="2400" b="1" dirty="0">
                        <a:solidFill>
                          <a:srgbClr val="C00000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125551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</a:rPr>
                        <a:t>Разработка </a:t>
                      </a:r>
                      <a:r>
                        <a:rPr lang="ru-RU" sz="20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</a:rPr>
                        <a:t>и внедрение механизма получения услуг дополнительного образования на основе персонифицированного финансирования</a:t>
                      </a: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R="25400" algn="ctr">
                        <a:lnSpc>
                          <a:spcPts val="1330"/>
                        </a:lnSpc>
                        <a:spcBef>
                          <a:spcPts val="3300"/>
                        </a:spcBef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rgbClr val="C00000"/>
                          </a:solidFill>
                          <a:effectLst/>
                          <a:latin typeface="+mn-lt"/>
                          <a:ea typeface="Times New Roman"/>
                        </a:rPr>
                        <a:t>                          9</a:t>
                      </a:r>
                      <a:r>
                        <a:rPr lang="ru-RU" sz="2400" b="1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Times New Roman"/>
                        </a:rPr>
                        <a:t> </a:t>
                      </a:r>
                      <a:r>
                        <a:rPr lang="ru-RU" sz="2400" b="1" dirty="0" smtClean="0">
                          <a:solidFill>
                            <a:srgbClr val="C00000"/>
                          </a:solidFill>
                          <a:effectLst/>
                          <a:latin typeface="+mn-lt"/>
                          <a:ea typeface="Times New Roman"/>
                        </a:rPr>
                        <a:t>000 </a:t>
                      </a:r>
                      <a:r>
                        <a:rPr lang="ru-RU" sz="2400" b="1" dirty="0" err="1" smtClean="0">
                          <a:solidFill>
                            <a:srgbClr val="C00000"/>
                          </a:solidFill>
                          <a:effectLst/>
                          <a:latin typeface="+mn-lt"/>
                          <a:ea typeface="Times New Roman"/>
                        </a:rPr>
                        <a:t>тыс.руб</a:t>
                      </a:r>
                      <a:r>
                        <a:rPr lang="ru-RU" sz="2400" b="1" dirty="0" smtClean="0">
                          <a:solidFill>
                            <a:srgbClr val="C00000"/>
                          </a:solidFill>
                          <a:effectLst/>
                          <a:latin typeface="+mn-lt"/>
                          <a:ea typeface="Times New Roman"/>
                        </a:rPr>
                        <a:t>.</a:t>
                      </a:r>
                      <a:endParaRPr lang="ru-RU" sz="2400" b="1" dirty="0">
                        <a:solidFill>
                          <a:srgbClr val="C00000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</a:tbl>
          </a:graphicData>
        </a:graphic>
      </p:graphicFrame>
      <p:pic>
        <p:nvPicPr>
          <p:cNvPr id="4" name="Picture 2" descr="C:\Users\Afanaseva\Desktop\сам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03" y="115889"/>
            <a:ext cx="821746" cy="803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096740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348880"/>
            <a:ext cx="8229600" cy="3777284"/>
          </a:xfrm>
        </p:spPr>
        <p:txBody>
          <a:bodyPr/>
          <a:lstStyle/>
          <a:p>
            <a:pPr marL="0" indent="0" algn="ctr">
              <a:buNone/>
            </a:pPr>
            <a:r>
              <a:rPr lang="ru-RU" altLang="ru-RU" sz="4400" b="1" dirty="0">
                <a:solidFill>
                  <a:srgbClr val="1F497D">
                    <a:lumMod val="50000"/>
                  </a:srgbClr>
                </a:solidFill>
                <a:ea typeface="+mj-ea"/>
                <a:cs typeface="Tahoma" pitchFamily="34" charset="0"/>
              </a:rPr>
              <a:t>Развитие системы семейного воспитания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290097149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Заголовок 1"/>
          <p:cNvSpPr>
            <a:spLocks noGrp="1"/>
          </p:cNvSpPr>
          <p:nvPr>
            <p:ph type="title"/>
          </p:nvPr>
        </p:nvSpPr>
        <p:spPr>
          <a:xfrm>
            <a:off x="1116013" y="188641"/>
            <a:ext cx="7777162" cy="64807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altLang="ru-RU" sz="3000" b="1" dirty="0" smtClean="0">
                <a:solidFill>
                  <a:schemeClr val="tx2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Развитие системы семейного воспитания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312" y="1052518"/>
            <a:ext cx="8929687" cy="5561009"/>
          </a:xfrm>
        </p:spPr>
        <p:txBody>
          <a:bodyPr rtlCol="0">
            <a:noAutofit/>
          </a:bodyPr>
          <a:lstStyle/>
          <a:p>
            <a:pPr marL="355600" indent="-35560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1.	</a:t>
            </a:r>
            <a:r>
              <a:rPr lang="ru-RU" sz="2400" b="1" dirty="0" smtClean="0">
                <a:solidFill>
                  <a:srgbClr val="6C0000"/>
                </a:solidFill>
                <a:latin typeface="Arial" pitchFamily="34" charset="0"/>
                <a:cs typeface="Arial" pitchFamily="34" charset="0"/>
              </a:rPr>
              <a:t>Поддержка и р</a:t>
            </a:r>
            <a:r>
              <a:rPr lang="ru-RU" sz="2800" b="1" dirty="0" smtClean="0">
                <a:solidFill>
                  <a:srgbClr val="6C0000"/>
                </a:solidFill>
                <a:cs typeface="Arial" pitchFamily="34" charset="0"/>
              </a:rPr>
              <a:t>азвитие </a:t>
            </a:r>
            <a:r>
              <a:rPr lang="ru-RU" sz="2800" b="1" dirty="0" smtClean="0">
                <a:solidFill>
                  <a:srgbClr val="800000"/>
                </a:solidFill>
                <a:cs typeface="Arial" pitchFamily="34" charset="0"/>
              </a:rPr>
              <a:t>родительских общественных формирований. </a:t>
            </a:r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  <a:cs typeface="Arial" pitchFamily="34" charset="0"/>
              </a:rPr>
              <a:t>Конкурс родительских комитетов «Секреты дружного класса». 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  <a:cs typeface="Arial" pitchFamily="34" charset="0"/>
              </a:rPr>
              <a:t>2. </a:t>
            </a:r>
            <a:r>
              <a:rPr lang="ru-RU" sz="2800" b="1" dirty="0" smtClean="0">
                <a:solidFill>
                  <a:srgbClr val="800000"/>
                </a:solidFill>
                <a:cs typeface="Arial" pitchFamily="34" charset="0"/>
              </a:rPr>
              <a:t>Реализация проекта «Семьеведение»                                                                           </a:t>
            </a:r>
          </a:p>
          <a:p>
            <a:pPr lvl="0" eaLnBrk="1" fontAlgn="auto" hangingPunct="1">
              <a:spcAft>
                <a:spcPts val="0"/>
              </a:spcAft>
              <a:buNone/>
              <a:defRPr/>
            </a:pPr>
            <a:r>
              <a:rPr lang="ru-RU" sz="2800" b="1" dirty="0" smtClean="0">
                <a:solidFill>
                  <a:schemeClr val="bg2">
                    <a:lumMod val="10000"/>
                  </a:schemeClr>
                </a:solidFill>
                <a:cs typeface="Arial" pitchFamily="34" charset="0"/>
              </a:rPr>
              <a:t>3. </a:t>
            </a:r>
            <a:r>
              <a:rPr lang="ru-RU" sz="2800" b="1" dirty="0" smtClean="0">
                <a:solidFill>
                  <a:srgbClr val="800000"/>
                </a:solidFill>
                <a:cs typeface="Arial" pitchFamily="34" charset="0"/>
              </a:rPr>
              <a:t>Уроки </a:t>
            </a:r>
            <a:r>
              <a:rPr lang="ru-RU" sz="2800" b="1" dirty="0">
                <a:solidFill>
                  <a:srgbClr val="800000"/>
                </a:solidFill>
                <a:cs typeface="Arial" pitchFamily="34" charset="0"/>
              </a:rPr>
              <a:t>семьи и семейных </a:t>
            </a:r>
            <a:r>
              <a:rPr lang="ru-RU" sz="2800" b="1" dirty="0" smtClean="0">
                <a:solidFill>
                  <a:srgbClr val="800000"/>
                </a:solidFill>
                <a:cs typeface="Arial" pitchFamily="34" charset="0"/>
              </a:rPr>
              <a:t>ценностей. </a:t>
            </a:r>
            <a:r>
              <a:rPr lang="ru-RU" sz="2800" b="1" dirty="0" smtClean="0">
                <a:solidFill>
                  <a:srgbClr val="1F497D">
                    <a:lumMod val="50000"/>
                  </a:srgbClr>
                </a:solidFill>
                <a:cs typeface="Arial" pitchFamily="34" charset="0"/>
              </a:rPr>
              <a:t>Конкурсы </a:t>
            </a:r>
            <a:r>
              <a:rPr lang="ru-RU" sz="2800" b="1" dirty="0">
                <a:solidFill>
                  <a:srgbClr val="1F497D">
                    <a:lumMod val="50000"/>
                  </a:srgbClr>
                </a:solidFill>
                <a:cs typeface="Arial" pitchFamily="34" charset="0"/>
              </a:rPr>
              <a:t>творческих работ (сочинения, эссе на родных языках обучающихся, рисунки, поделки по прикладному творчеству, газеты, видеоролики), спортивные, праздничные мероприятия на </a:t>
            </a:r>
            <a:r>
              <a:rPr lang="ru-RU" sz="2800" b="1" dirty="0" smtClean="0">
                <a:solidFill>
                  <a:srgbClr val="1F497D">
                    <a:lumMod val="50000"/>
                  </a:srgbClr>
                </a:solidFill>
                <a:cs typeface="Arial" pitchFamily="34" charset="0"/>
              </a:rPr>
              <a:t>тему.</a:t>
            </a:r>
            <a:endParaRPr lang="ru-RU" sz="2800" b="1" dirty="0">
              <a:solidFill>
                <a:srgbClr val="1F497D">
                  <a:lumMod val="50000"/>
                </a:srgbClr>
              </a:solidFill>
              <a:cs typeface="Arial" pitchFamily="34" charset="0"/>
            </a:endParaRPr>
          </a:p>
          <a:p>
            <a:pPr lvl="0" eaLnBrk="1" fontAlgn="auto" hangingPunct="1">
              <a:spcAft>
                <a:spcPts val="0"/>
              </a:spcAft>
              <a:buNone/>
              <a:tabLst>
                <a:tab pos="355600" algn="l"/>
              </a:tabLst>
              <a:defRPr/>
            </a:pPr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  <a:cs typeface="Arial" pitchFamily="34" charset="0"/>
              </a:rPr>
              <a:t>4.	</a:t>
            </a:r>
            <a:r>
              <a:rPr lang="ru-RU" sz="2800" b="1" dirty="0" smtClean="0">
                <a:solidFill>
                  <a:srgbClr val="800000"/>
                </a:solidFill>
                <a:cs typeface="Arial" pitchFamily="34" charset="0"/>
              </a:rPr>
              <a:t>Повышение </a:t>
            </a:r>
            <a:r>
              <a:rPr lang="ru-RU" sz="2800" b="1" dirty="0">
                <a:solidFill>
                  <a:srgbClr val="800000"/>
                </a:solidFill>
                <a:cs typeface="Arial" pitchFamily="34" charset="0"/>
              </a:rPr>
              <a:t>психолого-педагогической </a:t>
            </a:r>
            <a:r>
              <a:rPr lang="ru-RU" sz="2800" b="1" dirty="0" smtClean="0">
                <a:solidFill>
                  <a:srgbClr val="800000"/>
                </a:solidFill>
                <a:cs typeface="Arial" pitchFamily="34" charset="0"/>
              </a:rPr>
              <a:t>грамотности </a:t>
            </a:r>
            <a:r>
              <a:rPr lang="ru-RU" sz="2800" b="1" dirty="0">
                <a:solidFill>
                  <a:srgbClr val="800000"/>
                </a:solidFill>
                <a:cs typeface="Arial" pitchFamily="34" charset="0"/>
              </a:rPr>
              <a:t>родителей</a:t>
            </a:r>
            <a:endParaRPr lang="ru-RU" sz="2800" b="1" dirty="0">
              <a:solidFill>
                <a:srgbClr val="EEECE1">
                  <a:lumMod val="10000"/>
                </a:srgbClr>
              </a:solidFill>
              <a:cs typeface="Arial" pitchFamily="34" charset="0"/>
            </a:endParaRPr>
          </a:p>
          <a:p>
            <a:pPr indent="20638" algn="just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sz="1100" b="1" dirty="0" smtClean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789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5"/>
            <a:ext cx="1071563" cy="105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2221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634083"/>
          </a:xfrm>
        </p:spPr>
        <p:txBody>
          <a:bodyPr/>
          <a:lstStyle/>
          <a:p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Конкурсный отбор базовых площадок </a:t>
            </a:r>
            <a:endParaRPr lang="ru-RU" sz="3200" b="1" dirty="0">
              <a:solidFill>
                <a:schemeClr val="tx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Участники  – </a:t>
            </a:r>
            <a:r>
              <a:rPr lang="ru-RU" sz="3600" b="1" dirty="0" smtClean="0">
                <a:solidFill>
                  <a:srgbClr val="C00000"/>
                </a:solidFill>
              </a:rPr>
              <a:t>27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 образовательных организаций 19 территорий РТ</a:t>
            </a:r>
          </a:p>
          <a:p>
            <a:endParaRPr lang="ru-RU" b="1" dirty="0" smtClean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  Победители – </a:t>
            </a:r>
            <a:r>
              <a:rPr lang="ru-RU" sz="3600" b="1" dirty="0" smtClean="0">
                <a:solidFill>
                  <a:srgbClr val="C00000"/>
                </a:solidFill>
              </a:rPr>
              <a:t>9</a:t>
            </a:r>
            <a:r>
              <a:rPr lang="ru-RU" b="1" dirty="0" smtClean="0">
                <a:solidFill>
                  <a:srgbClr val="C00000"/>
                </a:solidFill>
              </a:rPr>
              <a:t> 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образовательных организаций  7 территорий РТ</a:t>
            </a:r>
          </a:p>
          <a:p>
            <a:endParaRPr lang="ru-RU" b="1" dirty="0" smtClean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Общая сумма субсидии – </a:t>
            </a:r>
            <a:r>
              <a:rPr lang="ru-RU" sz="3600" b="1" dirty="0" smtClean="0">
                <a:solidFill>
                  <a:srgbClr val="C00000"/>
                </a:solidFill>
              </a:rPr>
              <a:t>6 606 тыс. руб.</a:t>
            </a:r>
          </a:p>
          <a:p>
            <a:endParaRPr lang="ru-RU" dirty="0"/>
          </a:p>
        </p:txBody>
      </p:sp>
      <p:pic>
        <p:nvPicPr>
          <p:cNvPr id="4" name="Picture 2" descr="C:\Users\Afanaseva\Desktop\сам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03" y="115889"/>
            <a:ext cx="821746" cy="803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93253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20080"/>
          </a:xfrm>
        </p:spPr>
        <p:txBody>
          <a:bodyPr/>
          <a:lstStyle/>
          <a:p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Базовые площадки</a:t>
            </a:r>
            <a:endParaRPr lang="ru-RU" sz="3200" b="1" dirty="0">
              <a:solidFill>
                <a:schemeClr val="tx2">
                  <a:lumMod val="50000"/>
                </a:schemeClr>
              </a:solidFill>
              <a:latin typeface="+mn-lt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72006795"/>
              </p:ext>
            </p:extLst>
          </p:nvPr>
        </p:nvGraphicFramePr>
        <p:xfrm>
          <a:off x="179520" y="1052741"/>
          <a:ext cx="8640959" cy="5085545"/>
        </p:xfrm>
        <a:graphic>
          <a:graphicData uri="http://schemas.openxmlformats.org/drawingml/2006/table">
            <a:tbl>
              <a:tblPr firstRow="1" firstCol="1" bandRow="1"/>
              <a:tblGrid>
                <a:gridCol w="288032"/>
                <a:gridCol w="4536504"/>
                <a:gridCol w="2296771"/>
                <a:gridCol w="1519652"/>
              </a:tblGrid>
              <a:tr h="9144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</a:rPr>
                        <a:t>№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</a:rPr>
                        <a:t>Наименование образовательной организации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</a:rPr>
                        <a:t>Название компетенции</a:t>
                      </a:r>
                      <a:endParaRPr lang="ru-RU" sz="2000" b="1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</a:rPr>
                        <a:t>Предоставляемая сумма, руб.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96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</a:rPr>
                        <a:t>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</a:rPr>
                        <a:t>МБОУ </a:t>
                      </a:r>
                      <a:r>
                        <a:rPr lang="ru-RU" sz="20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</a:rPr>
                        <a:t>«Лицей </a:t>
                      </a:r>
                      <a:r>
                        <a:rPr lang="ru-RU" sz="20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</a:rPr>
                        <a:t>№ </a:t>
                      </a:r>
                      <a:r>
                        <a:rPr lang="ru-RU" sz="20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</a:rPr>
                        <a:t>4» Азнакаевский муниципальный район</a:t>
                      </a:r>
                      <a:endParaRPr lang="ru-RU" sz="20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</a:rPr>
                        <a:t>Прототипирование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Times New Roman"/>
                        </a:rPr>
                        <a:t>800 </a:t>
                      </a:r>
                      <a:endParaRPr lang="ru-RU" sz="2000" b="1" dirty="0" smtClean="0">
                        <a:solidFill>
                          <a:srgbClr val="C00000"/>
                        </a:solidFill>
                        <a:effectLst/>
                        <a:latin typeface="+mn-lt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err="1" smtClean="0">
                          <a:solidFill>
                            <a:srgbClr val="C00000"/>
                          </a:solidFill>
                          <a:effectLst/>
                          <a:latin typeface="+mn-lt"/>
                          <a:ea typeface="Times New Roman"/>
                        </a:rPr>
                        <a:t>тыс.руб</a:t>
                      </a:r>
                      <a:r>
                        <a:rPr lang="ru-RU" sz="2000" b="1" dirty="0" smtClean="0">
                          <a:solidFill>
                            <a:srgbClr val="C00000"/>
                          </a:solidFill>
                          <a:effectLst/>
                          <a:latin typeface="+mn-lt"/>
                          <a:ea typeface="Times New Roman"/>
                        </a:rPr>
                        <a:t>.</a:t>
                      </a:r>
                      <a:endParaRPr lang="ru-RU" sz="2000" b="1" dirty="0">
                        <a:solidFill>
                          <a:srgbClr val="C00000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144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</a:rPr>
                        <a:t>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</a:rPr>
                        <a:t>МБОУ </a:t>
                      </a:r>
                      <a:r>
                        <a:rPr lang="ru-RU" sz="20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</a:rPr>
                        <a:t>«Средняя </a:t>
                      </a:r>
                      <a:r>
                        <a:rPr lang="ru-RU" sz="20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</a:rPr>
                        <a:t>общеобразовательная школа № </a:t>
                      </a:r>
                      <a:r>
                        <a:rPr lang="ru-RU" sz="20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</a:rPr>
                        <a:t>20» Альметьевский муниципальный район</a:t>
                      </a:r>
                      <a:endParaRPr lang="ru-RU" sz="20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</a:rPr>
                        <a:t>Мехатроника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Times New Roman"/>
                        </a:rPr>
                        <a:t>1 000 </a:t>
                      </a:r>
                      <a:r>
                        <a:rPr lang="ru-RU" sz="2000" b="1" dirty="0" err="1" smtClean="0">
                          <a:solidFill>
                            <a:srgbClr val="C00000"/>
                          </a:solidFill>
                          <a:effectLst/>
                          <a:latin typeface="+mn-lt"/>
                          <a:ea typeface="Times New Roman"/>
                        </a:rPr>
                        <a:t>тыс.руб</a:t>
                      </a:r>
                      <a:r>
                        <a:rPr lang="ru-RU" sz="2000" b="1" dirty="0" smtClean="0">
                          <a:solidFill>
                            <a:srgbClr val="C00000"/>
                          </a:solidFill>
                          <a:effectLst/>
                          <a:latin typeface="+mn-lt"/>
                          <a:ea typeface="Times New Roman"/>
                        </a:rPr>
                        <a:t>.</a:t>
                      </a:r>
                      <a:endParaRPr lang="ru-RU" sz="2000" b="1" dirty="0">
                        <a:solidFill>
                          <a:srgbClr val="C00000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144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</a:rPr>
                        <a:t>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</a:rPr>
                        <a:t>МБОУ </a:t>
                      </a:r>
                      <a:r>
                        <a:rPr lang="ru-RU" sz="20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</a:rPr>
                        <a:t>«Высокогорская </a:t>
                      </a:r>
                      <a:r>
                        <a:rPr lang="ru-RU" sz="20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</a:rPr>
                        <a:t>средняя общеобразовательная школа № </a:t>
                      </a:r>
                      <a:r>
                        <a:rPr lang="ru-RU" sz="20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</a:rPr>
                        <a:t>3» Высокогорский муниципальный район </a:t>
                      </a:r>
                      <a:endParaRPr lang="ru-RU" sz="20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</a:rPr>
                        <a:t>Лазерные технологии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Times New Roman"/>
                        </a:rPr>
                        <a:t>1 000 </a:t>
                      </a:r>
                      <a:r>
                        <a:rPr lang="ru-RU" sz="2000" b="1" dirty="0" err="1" smtClean="0">
                          <a:solidFill>
                            <a:srgbClr val="C00000"/>
                          </a:solidFill>
                          <a:effectLst/>
                          <a:latin typeface="+mn-lt"/>
                          <a:ea typeface="Times New Roman"/>
                        </a:rPr>
                        <a:t>тыс.руб</a:t>
                      </a:r>
                      <a:r>
                        <a:rPr lang="ru-RU" sz="2000" b="1" dirty="0" smtClean="0">
                          <a:solidFill>
                            <a:srgbClr val="C00000"/>
                          </a:solidFill>
                          <a:effectLst/>
                          <a:latin typeface="+mn-lt"/>
                          <a:ea typeface="Times New Roman"/>
                        </a:rPr>
                        <a:t>.</a:t>
                      </a:r>
                      <a:endParaRPr lang="ru-RU" sz="2000" b="1" dirty="0">
                        <a:solidFill>
                          <a:srgbClr val="C00000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144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</a:rPr>
                        <a:t>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</a:rPr>
                        <a:t>МБУ ДО </a:t>
                      </a:r>
                      <a:r>
                        <a:rPr lang="ru-RU" sz="20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</a:rPr>
                        <a:t>«Городской </a:t>
                      </a:r>
                      <a:r>
                        <a:rPr lang="ru-RU" sz="20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</a:rPr>
                        <a:t>центр детского технического творчества </a:t>
                      </a:r>
                      <a:r>
                        <a:rPr lang="ru-RU" sz="2000" b="1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</a:rPr>
                        <a:t> </a:t>
                      </a:r>
                      <a:r>
                        <a:rPr lang="ru-RU" sz="20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</a:rPr>
                        <a:t>им</a:t>
                      </a:r>
                      <a:r>
                        <a:rPr lang="ru-RU" sz="20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</a:rPr>
                        <a:t>. В.П. </a:t>
                      </a:r>
                      <a:r>
                        <a:rPr lang="ru-RU" sz="20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</a:rPr>
                        <a:t>Чкалова» г.Казань</a:t>
                      </a:r>
                      <a:endParaRPr lang="ru-RU" sz="20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</a:rPr>
                        <a:t>Электроника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Times New Roman"/>
                        </a:rPr>
                        <a:t>1 000 </a:t>
                      </a:r>
                      <a:r>
                        <a:rPr lang="ru-RU" sz="2000" b="1" dirty="0" err="1" smtClean="0">
                          <a:solidFill>
                            <a:srgbClr val="C00000"/>
                          </a:solidFill>
                          <a:effectLst/>
                          <a:latin typeface="+mn-lt"/>
                          <a:ea typeface="Times New Roman"/>
                        </a:rPr>
                        <a:t>тыс.руб</a:t>
                      </a:r>
                      <a:r>
                        <a:rPr lang="ru-RU" sz="2000" b="1" dirty="0" smtClean="0">
                          <a:solidFill>
                            <a:srgbClr val="C00000"/>
                          </a:solidFill>
                          <a:effectLst/>
                          <a:latin typeface="+mn-lt"/>
                          <a:ea typeface="Times New Roman"/>
                        </a:rPr>
                        <a:t>.</a:t>
                      </a:r>
                      <a:endParaRPr lang="ru-RU" sz="2000" b="1" dirty="0">
                        <a:solidFill>
                          <a:srgbClr val="C00000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1834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</a:rPr>
                        <a:t>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</a:rPr>
                        <a:t>МБОУ "Средняя общеобразовательная школа № 91" </a:t>
                      </a:r>
                      <a:r>
                        <a:rPr lang="ru-RU" sz="20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</a:rPr>
                        <a:t>г</a:t>
                      </a:r>
                      <a:r>
                        <a:rPr lang="ru-RU" sz="20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</a:rPr>
                        <a:t>. Казани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</a:rPr>
                        <a:t>Прототипирование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Times New Roman"/>
                        </a:rPr>
                        <a:t>800 </a:t>
                      </a:r>
                      <a:endParaRPr lang="ru-RU" sz="2000" b="1" dirty="0" smtClean="0">
                        <a:solidFill>
                          <a:srgbClr val="C00000"/>
                        </a:solidFill>
                        <a:effectLst/>
                        <a:latin typeface="+mn-lt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err="1" smtClean="0">
                          <a:solidFill>
                            <a:srgbClr val="C00000"/>
                          </a:solidFill>
                          <a:effectLst/>
                          <a:latin typeface="+mn-lt"/>
                          <a:ea typeface="Times New Roman"/>
                        </a:rPr>
                        <a:t>тыс.руб</a:t>
                      </a:r>
                      <a:r>
                        <a:rPr lang="ru-RU" sz="2000" b="1" dirty="0" smtClean="0">
                          <a:solidFill>
                            <a:srgbClr val="C00000"/>
                          </a:solidFill>
                          <a:effectLst/>
                          <a:latin typeface="+mn-lt"/>
                          <a:ea typeface="Times New Roman"/>
                        </a:rPr>
                        <a:t>.</a:t>
                      </a:r>
                      <a:endParaRPr lang="ru-RU" sz="2000" b="1" dirty="0">
                        <a:solidFill>
                          <a:srgbClr val="C00000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5" name="Picture 2" descr="C:\Users\Afanaseva\Desktop\сам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03" y="115889"/>
            <a:ext cx="821746" cy="803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73208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20080"/>
          </a:xfrm>
        </p:spPr>
        <p:txBody>
          <a:bodyPr/>
          <a:lstStyle/>
          <a:p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Базовые площадки</a:t>
            </a:r>
            <a:endParaRPr lang="ru-RU" sz="3200" b="1" dirty="0">
              <a:solidFill>
                <a:schemeClr val="tx2">
                  <a:lumMod val="50000"/>
                </a:schemeClr>
              </a:solidFill>
              <a:latin typeface="+mn-lt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19156609"/>
              </p:ext>
            </p:extLst>
          </p:nvPr>
        </p:nvGraphicFramePr>
        <p:xfrm>
          <a:off x="251526" y="908719"/>
          <a:ext cx="8640959" cy="5181600"/>
        </p:xfrm>
        <a:graphic>
          <a:graphicData uri="http://schemas.openxmlformats.org/drawingml/2006/table">
            <a:tbl>
              <a:tblPr firstRow="1" firstCol="1" bandRow="1"/>
              <a:tblGrid>
                <a:gridCol w="288032"/>
                <a:gridCol w="4344085"/>
                <a:gridCol w="2489190"/>
                <a:gridCol w="1519652"/>
              </a:tblGrid>
              <a:tr h="9144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</a:rPr>
                        <a:t>№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</a:rPr>
                        <a:t>Наименование образовательной организации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</a:rPr>
                        <a:t>Название компетенции</a:t>
                      </a:r>
                      <a:endParaRPr lang="ru-RU" sz="2000" b="1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</a:rPr>
                        <a:t>Предоставляемая сумма, руб.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96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</a:rPr>
                        <a:t>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</a:rPr>
                        <a:t>МАОУ "Лицей № </a:t>
                      </a:r>
                      <a:r>
                        <a:rPr lang="ru-RU" sz="20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</a:rPr>
                        <a:t>121« г. Казань</a:t>
                      </a:r>
                      <a:endParaRPr lang="ru-RU" sz="20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</a:rPr>
                        <a:t>Интернет вещей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Times New Roman"/>
                        </a:rPr>
                        <a:t>400 </a:t>
                      </a:r>
                      <a:endParaRPr lang="ru-RU" sz="2000" b="1" dirty="0" smtClean="0">
                        <a:solidFill>
                          <a:srgbClr val="C00000"/>
                        </a:solidFill>
                        <a:effectLst/>
                        <a:latin typeface="+mn-lt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err="1" smtClean="0">
                          <a:solidFill>
                            <a:srgbClr val="C00000"/>
                          </a:solidFill>
                          <a:effectLst/>
                          <a:latin typeface="+mn-lt"/>
                          <a:ea typeface="Times New Roman"/>
                        </a:rPr>
                        <a:t>тыс.руб</a:t>
                      </a:r>
                      <a:r>
                        <a:rPr lang="ru-RU" sz="2000" b="1" dirty="0" smtClean="0">
                          <a:solidFill>
                            <a:srgbClr val="C00000"/>
                          </a:solidFill>
                          <a:effectLst/>
                          <a:latin typeface="+mn-lt"/>
                          <a:ea typeface="Times New Roman"/>
                        </a:rPr>
                        <a:t>.</a:t>
                      </a:r>
                      <a:endParaRPr lang="ru-RU" sz="2000" b="1" dirty="0">
                        <a:solidFill>
                          <a:srgbClr val="C00000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192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</a:rPr>
                        <a:t>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</a:rPr>
                        <a:t>МБОУ </a:t>
                      </a:r>
                      <a:r>
                        <a:rPr lang="ru-RU" sz="20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</a:rPr>
                        <a:t>«</a:t>
                      </a:r>
                      <a:r>
                        <a:rPr lang="ru-RU" sz="2000" b="1" dirty="0" err="1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</a:rPr>
                        <a:t>Затонская</a:t>
                      </a:r>
                      <a:r>
                        <a:rPr lang="ru-RU" sz="20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</a:rPr>
                        <a:t> </a:t>
                      </a:r>
                      <a:r>
                        <a:rPr lang="ru-RU" sz="20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</a:rPr>
                        <a:t>средняя общеобразовательная </a:t>
                      </a:r>
                      <a:r>
                        <a:rPr lang="ru-RU" sz="20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</a:rPr>
                        <a:t>школа</a:t>
                      </a:r>
                      <a:r>
                        <a:rPr lang="ru-RU" sz="2000" b="1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</a:rPr>
                        <a:t> </a:t>
                      </a:r>
                      <a:r>
                        <a:rPr lang="ru-RU" sz="20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</a:rPr>
                        <a:t>им</a:t>
                      </a:r>
                      <a:r>
                        <a:rPr lang="ru-RU" sz="20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</a:rPr>
                        <a:t>. В.П. </a:t>
                      </a:r>
                      <a:r>
                        <a:rPr lang="ru-RU" sz="20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</a:rPr>
                        <a:t>Муравьева» Камско-</a:t>
                      </a:r>
                      <a:r>
                        <a:rPr lang="ru-RU" sz="2000" b="1" dirty="0" err="1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</a:rPr>
                        <a:t>Устьинский</a:t>
                      </a:r>
                      <a:r>
                        <a:rPr lang="ru-RU" sz="20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</a:rPr>
                        <a:t> район</a:t>
                      </a:r>
                      <a:endParaRPr lang="ru-RU" sz="20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</a:rPr>
                        <a:t>Кровельное дело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C00000"/>
                          </a:solidFill>
                          <a:effectLst/>
                          <a:latin typeface="+mn-lt"/>
                          <a:ea typeface="Times New Roman"/>
                        </a:rPr>
                        <a:t>606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err="1" smtClean="0">
                          <a:solidFill>
                            <a:srgbClr val="C00000"/>
                          </a:solidFill>
                          <a:effectLst/>
                          <a:latin typeface="+mn-lt"/>
                          <a:ea typeface="Times New Roman"/>
                        </a:rPr>
                        <a:t>тыс.руб</a:t>
                      </a:r>
                      <a:r>
                        <a:rPr lang="ru-RU" sz="2000" b="1" dirty="0" smtClean="0">
                          <a:solidFill>
                            <a:srgbClr val="C00000"/>
                          </a:solidFill>
                          <a:effectLst/>
                          <a:latin typeface="+mn-lt"/>
                          <a:ea typeface="Times New Roman"/>
                        </a:rPr>
                        <a:t>.</a:t>
                      </a:r>
                      <a:endParaRPr lang="ru-RU" sz="2000" b="1" dirty="0">
                        <a:solidFill>
                          <a:srgbClr val="C00000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144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</a:rPr>
                        <a:t>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</a:rPr>
                        <a:t>МБОУ "Средняя общеобразовательная школа д. </a:t>
                      </a:r>
                      <a:r>
                        <a:rPr lang="ru-RU" sz="20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</a:rPr>
                        <a:t>Починок-</a:t>
                      </a:r>
                      <a:r>
                        <a:rPr lang="ru-RU" sz="2000" b="1" dirty="0" err="1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</a:rPr>
                        <a:t>Сутер</a:t>
                      </a:r>
                      <a:r>
                        <a:rPr lang="ru-RU" sz="20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</a:rPr>
                        <a:t>» </a:t>
                      </a:r>
                      <a:r>
                        <a:rPr lang="ru-RU" sz="2000" b="1" dirty="0" err="1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</a:rPr>
                        <a:t>Кукморский</a:t>
                      </a:r>
                      <a:r>
                        <a:rPr lang="ru-RU" sz="20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</a:rPr>
                        <a:t> район</a:t>
                      </a:r>
                      <a:endParaRPr lang="ru-RU" sz="20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</a:rPr>
                        <a:t>Инженерный дизайн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Times New Roman"/>
                        </a:rPr>
                        <a:t>500 </a:t>
                      </a:r>
                      <a:r>
                        <a:rPr lang="ru-RU" sz="2000" b="1" dirty="0" smtClean="0">
                          <a:solidFill>
                            <a:srgbClr val="C00000"/>
                          </a:solidFill>
                          <a:effectLst/>
                          <a:latin typeface="+mn-lt"/>
                          <a:ea typeface="Times New Roman"/>
                        </a:rPr>
                        <a:t> </a:t>
                      </a:r>
                      <a:r>
                        <a:rPr lang="ru-RU" sz="2000" b="1" dirty="0" err="1" smtClean="0">
                          <a:solidFill>
                            <a:srgbClr val="C00000"/>
                          </a:solidFill>
                          <a:effectLst/>
                          <a:latin typeface="+mn-lt"/>
                          <a:ea typeface="Times New Roman"/>
                        </a:rPr>
                        <a:t>тыс.руб</a:t>
                      </a:r>
                      <a:r>
                        <a:rPr lang="ru-RU" sz="2000" b="1" dirty="0" smtClean="0">
                          <a:solidFill>
                            <a:srgbClr val="C00000"/>
                          </a:solidFill>
                          <a:effectLst/>
                          <a:latin typeface="+mn-lt"/>
                          <a:ea typeface="Times New Roman"/>
                        </a:rPr>
                        <a:t>.</a:t>
                      </a:r>
                      <a:endParaRPr lang="ru-RU" sz="2000" b="1" dirty="0">
                        <a:solidFill>
                          <a:srgbClr val="C00000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144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</a:rPr>
                        <a:t>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</a:rPr>
                        <a:t>МБОУ "Средняя общеобразовательная школа № </a:t>
                      </a:r>
                      <a:r>
                        <a:rPr lang="ru-RU" sz="20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</a:rPr>
                        <a:t>53» </a:t>
                      </a:r>
                      <a:r>
                        <a:rPr lang="ru-RU" sz="2000" b="1" dirty="0" err="1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</a:rPr>
                        <a:t>г.Набережные</a:t>
                      </a:r>
                      <a:r>
                        <a:rPr lang="ru-RU" sz="20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</a:rPr>
                        <a:t> Челны</a:t>
                      </a:r>
                      <a:endParaRPr lang="ru-RU" sz="20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</a:rPr>
                        <a:t>Инженерный дизайн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Times New Roman"/>
                        </a:rPr>
                        <a:t>500 </a:t>
                      </a:r>
                      <a:r>
                        <a:rPr lang="ru-RU" sz="2000" b="1" dirty="0" smtClean="0">
                          <a:solidFill>
                            <a:srgbClr val="C00000"/>
                          </a:solidFill>
                          <a:effectLst/>
                          <a:latin typeface="+mn-lt"/>
                          <a:ea typeface="Times New Roman"/>
                        </a:rPr>
                        <a:t>  </a:t>
                      </a:r>
                      <a:r>
                        <a:rPr lang="ru-RU" sz="2000" b="1" dirty="0" err="1" smtClean="0">
                          <a:solidFill>
                            <a:srgbClr val="C00000"/>
                          </a:solidFill>
                          <a:effectLst/>
                          <a:latin typeface="+mn-lt"/>
                          <a:ea typeface="Times New Roman"/>
                        </a:rPr>
                        <a:t>тыс.руб</a:t>
                      </a:r>
                      <a:r>
                        <a:rPr lang="ru-RU" sz="2000" b="1" dirty="0" smtClean="0">
                          <a:solidFill>
                            <a:srgbClr val="C00000"/>
                          </a:solidFill>
                          <a:effectLst/>
                          <a:latin typeface="+mn-lt"/>
                          <a:ea typeface="Times New Roman"/>
                        </a:rPr>
                        <a:t>.</a:t>
                      </a:r>
                      <a:endParaRPr lang="ru-RU" sz="2000" b="1" dirty="0">
                        <a:solidFill>
                          <a:srgbClr val="C00000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96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20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ИТОГО</a:t>
                      </a:r>
                      <a:endParaRPr lang="ru-RU" sz="20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20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Times New Roman"/>
                        </a:rPr>
                        <a:t>6 606 </a:t>
                      </a:r>
                      <a:r>
                        <a:rPr lang="ru-RU" sz="2000" b="1" dirty="0" err="1" smtClean="0">
                          <a:solidFill>
                            <a:srgbClr val="C00000"/>
                          </a:solidFill>
                          <a:effectLst/>
                          <a:latin typeface="+mn-lt"/>
                          <a:ea typeface="Times New Roman"/>
                        </a:rPr>
                        <a:t>тыс.руб</a:t>
                      </a:r>
                      <a:r>
                        <a:rPr lang="ru-RU" sz="2000" b="1" dirty="0" smtClean="0">
                          <a:solidFill>
                            <a:srgbClr val="C00000"/>
                          </a:solidFill>
                          <a:effectLst/>
                          <a:latin typeface="+mn-lt"/>
                          <a:ea typeface="Times New Roman"/>
                        </a:rPr>
                        <a:t>.</a:t>
                      </a:r>
                      <a:endParaRPr lang="ru-RU" sz="2000" b="1" dirty="0">
                        <a:solidFill>
                          <a:srgbClr val="C00000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5" name="Picture 2" descr="C:\Users\Afanaseva\Desktop\сам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03" y="115889"/>
            <a:ext cx="821746" cy="803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40278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500063" y="260351"/>
            <a:ext cx="7859712" cy="1728788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ru-RU" sz="2800" b="1" kern="0" dirty="0">
              <a:solidFill>
                <a:srgbClr val="1F497D"/>
              </a:solidFill>
            </a:endParaRPr>
          </a:p>
        </p:txBody>
      </p:sp>
      <p:sp>
        <p:nvSpPr>
          <p:cNvPr id="38916" name="Заголовок 1"/>
          <p:cNvSpPr txBox="1">
            <a:spLocks/>
          </p:cNvSpPr>
          <p:nvPr/>
        </p:nvSpPr>
        <p:spPr bwMode="auto">
          <a:xfrm>
            <a:off x="498475" y="115889"/>
            <a:ext cx="8034338" cy="1873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endParaRPr lang="ru-RU" altLang="ru-RU" sz="2800" b="1" dirty="0" smtClean="0">
              <a:solidFill>
                <a:prstClr val="black"/>
              </a:solidFill>
              <a:latin typeface="Calibri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endParaRPr lang="ru-RU" altLang="ru-RU" sz="2800" b="1" dirty="0">
              <a:solidFill>
                <a:prstClr val="black"/>
              </a:solidFill>
              <a:latin typeface="Calibri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endParaRPr lang="ru-RU" sz="2400" b="1" dirty="0" smtClean="0">
              <a:solidFill>
                <a:srgbClr val="1F497D">
                  <a:lumMod val="50000"/>
                </a:srgbClr>
              </a:solidFill>
              <a:latin typeface="Calibri"/>
              <a:ea typeface="+mj-ea"/>
              <a:cs typeface="+mj-cs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endParaRPr lang="ru-RU" sz="2400" b="1" dirty="0">
              <a:solidFill>
                <a:srgbClr val="1F497D">
                  <a:lumMod val="50000"/>
                </a:srgbClr>
              </a:solidFill>
              <a:latin typeface="Calibri"/>
              <a:ea typeface="+mj-ea"/>
              <a:cs typeface="+mj-cs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endParaRPr lang="ru-RU" sz="2400" b="1" dirty="0" smtClean="0">
              <a:solidFill>
                <a:srgbClr val="1F497D">
                  <a:lumMod val="50000"/>
                </a:srgbClr>
              </a:solidFill>
              <a:latin typeface="Calibri"/>
              <a:ea typeface="+mj-ea"/>
              <a:cs typeface="+mj-cs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endParaRPr lang="ru-RU" sz="2400" b="1" dirty="0" smtClean="0">
              <a:solidFill>
                <a:srgbClr val="1F497D">
                  <a:lumMod val="50000"/>
                </a:srgbClr>
              </a:solidFill>
              <a:latin typeface="Calibri"/>
              <a:ea typeface="+mj-ea"/>
              <a:cs typeface="+mj-cs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endParaRPr lang="ru-RU" sz="2400" b="1" dirty="0">
              <a:solidFill>
                <a:srgbClr val="1F497D">
                  <a:lumMod val="50000"/>
                </a:srgbClr>
              </a:solidFill>
              <a:latin typeface="Calibri"/>
              <a:ea typeface="+mj-ea"/>
              <a:cs typeface="+mj-cs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ru-RU" sz="2400" b="1" dirty="0" smtClean="0">
                <a:solidFill>
                  <a:srgbClr val="1F497D">
                    <a:lumMod val="50000"/>
                  </a:srgbClr>
                </a:solidFill>
                <a:latin typeface="Calibri"/>
                <a:ea typeface="+mj-ea"/>
                <a:cs typeface="+mj-cs"/>
              </a:rPr>
              <a:t>ФЦПРО </a:t>
            </a:r>
            <a:r>
              <a:rPr lang="ru-RU" sz="2400" b="1" dirty="0">
                <a:solidFill>
                  <a:srgbClr val="1F497D">
                    <a:lumMod val="50000"/>
                  </a:srgbClr>
                </a:solidFill>
                <a:latin typeface="Calibri"/>
                <a:ea typeface="+mj-ea"/>
                <a:cs typeface="+mj-cs"/>
              </a:rPr>
              <a:t>по </a:t>
            </a:r>
            <a:r>
              <a:rPr lang="ru-RU" sz="2400" b="1" dirty="0" smtClean="0">
                <a:solidFill>
                  <a:srgbClr val="1F497D">
                    <a:lumMod val="50000"/>
                  </a:srgbClr>
                </a:solidFill>
                <a:latin typeface="Calibri"/>
                <a:ea typeface="+mj-ea"/>
                <a:cs typeface="+mj-cs"/>
              </a:rPr>
              <a:t>задачи 3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ru-RU" sz="2400" b="1" dirty="0">
                <a:solidFill>
                  <a:srgbClr val="1F497D">
                    <a:lumMod val="50000"/>
                  </a:srgbClr>
                </a:solidFill>
                <a:latin typeface="Calibri"/>
                <a:ea typeface="+mj-ea"/>
                <a:cs typeface="+mj-cs"/>
              </a:rPr>
              <a:t>«Реализация мер по развитию научно-образовательной и творческой среды в общеобразовательных организациях, развитие системы дополнительного образования детей</a:t>
            </a:r>
            <a:r>
              <a:rPr lang="ru-RU" sz="2400" b="1" dirty="0" smtClean="0">
                <a:solidFill>
                  <a:srgbClr val="1F497D">
                    <a:lumMod val="50000"/>
                  </a:srgbClr>
                </a:solidFill>
                <a:latin typeface="Calibri"/>
                <a:ea typeface="+mj-ea"/>
                <a:cs typeface="+mj-cs"/>
              </a:rPr>
              <a:t>»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endParaRPr lang="ru-RU" sz="2400" b="1" dirty="0">
              <a:solidFill>
                <a:srgbClr val="1F497D">
                  <a:lumMod val="50000"/>
                </a:srgbClr>
              </a:solidFill>
              <a:latin typeface="Calibri"/>
              <a:ea typeface="+mj-ea"/>
              <a:cs typeface="+mj-cs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  <a:latin typeface="Calibri"/>
                <a:ea typeface="+mj-ea"/>
                <a:cs typeface="+mj-cs"/>
              </a:rPr>
              <a:t>Создание Технопарков</a:t>
            </a:r>
            <a:r>
              <a:rPr lang="ru-RU" sz="2800" b="1" dirty="0" smtClean="0">
                <a:solidFill>
                  <a:srgbClr val="C00000"/>
                </a:solidFill>
                <a:latin typeface="Calibri"/>
                <a:ea typeface="+mj-ea"/>
                <a:cs typeface="+mj-cs"/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ru-RU" sz="2800" b="1" dirty="0" smtClean="0">
                <a:solidFill>
                  <a:srgbClr val="C00000"/>
                </a:solidFill>
                <a:latin typeface="Calibri"/>
                <a:ea typeface="+mj-ea"/>
                <a:cs typeface="+mj-cs"/>
              </a:rPr>
              <a:t>гг. Альметьевск и Нижнекамск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endParaRPr lang="ru-RU" sz="2400" b="1" dirty="0" smtClean="0">
              <a:solidFill>
                <a:srgbClr val="1F497D">
                  <a:lumMod val="50000"/>
                </a:srgbClr>
              </a:solidFill>
              <a:latin typeface="Calibri"/>
              <a:ea typeface="+mj-ea"/>
              <a:cs typeface="+mj-cs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endParaRPr lang="ru-RU" altLang="ru-RU" sz="2800" b="1" dirty="0" smtClean="0">
              <a:solidFill>
                <a:prstClr val="black"/>
              </a:solidFill>
              <a:latin typeface="Calibri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endParaRPr lang="ru-RU" altLang="ru-RU" sz="2800" b="1" dirty="0" smtClean="0">
              <a:solidFill>
                <a:prstClr val="black"/>
              </a:solidFill>
              <a:latin typeface="Calibri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8959421"/>
              </p:ext>
            </p:extLst>
          </p:nvPr>
        </p:nvGraphicFramePr>
        <p:xfrm>
          <a:off x="457355" y="3645024"/>
          <a:ext cx="8286501" cy="2263109"/>
        </p:xfrm>
        <a:graphic>
          <a:graphicData uri="http://schemas.openxmlformats.org/drawingml/2006/table">
            <a:tbl>
              <a:tblPr/>
              <a:tblGrid>
                <a:gridCol w="4114645"/>
                <a:gridCol w="4171856"/>
              </a:tblGrid>
              <a:tr h="555490"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Calibri" pitchFamily="34" charset="0"/>
                        </a:rPr>
                        <a:t>Объемы финансирования в 2016 году</a:t>
                      </a:r>
                      <a:endParaRPr kumimoji="0" lang="ru-RU" alt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966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Calibri" pitchFamily="34" charset="0"/>
                        </a:rPr>
                        <a:t>Федеральный бюджет</a:t>
                      </a:r>
                      <a:endParaRPr kumimoji="0" lang="ru-RU" alt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Calibri" pitchFamily="34" charset="0"/>
                        </a:rPr>
                        <a:t>Республиканский  бюджет</a:t>
                      </a:r>
                      <a:endParaRPr kumimoji="0" lang="ru-RU" alt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1098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Calibri" pitchFamily="34" charset="0"/>
                        </a:rPr>
                        <a:t>47 699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Calibri" pitchFamily="34" charset="0"/>
                        </a:rPr>
                        <a:t>тыс. руб.</a:t>
                      </a:r>
                      <a:endParaRPr kumimoji="0" lang="ru-RU" alt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Calibri" pitchFamily="34" charset="0"/>
                        </a:rPr>
                        <a:t>30 000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Calibri" pitchFamily="34" charset="0"/>
                        </a:rPr>
                        <a:t>тыс. руб.</a:t>
                      </a:r>
                      <a:endParaRPr kumimoji="0" lang="ru-RU" alt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" name="Picture 2" descr="C:\Users\Afanaseva\Desktop\сам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03" y="115889"/>
            <a:ext cx="821746" cy="803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2653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Прямоугольник 7"/>
          <p:cNvSpPr>
            <a:spLocks noChangeArrowheads="1"/>
          </p:cNvSpPr>
          <p:nvPr/>
        </p:nvSpPr>
        <p:spPr bwMode="auto">
          <a:xfrm>
            <a:off x="1042988" y="225428"/>
            <a:ext cx="748945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3000" b="1" dirty="0" err="1" smtClean="0">
                <a:solidFill>
                  <a:schemeClr val="tx2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WorldSkills</a:t>
            </a:r>
            <a:r>
              <a:rPr lang="ru-RU" altLang="ru-RU" sz="3000" b="1" dirty="0" smtClean="0">
                <a:solidFill>
                  <a:schemeClr val="tx2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ru-RU" altLang="ru-RU" sz="3000" b="1" dirty="0" err="1" smtClean="0">
                <a:solidFill>
                  <a:schemeClr val="tx2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Russia</a:t>
            </a:r>
            <a:r>
              <a:rPr lang="ru-RU" altLang="ru-RU" sz="3000" b="1" dirty="0" smtClean="0">
                <a:solidFill>
                  <a:schemeClr val="tx2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3000" b="1" dirty="0" smtClean="0">
                <a:solidFill>
                  <a:schemeClr val="tx2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по стандартам </a:t>
            </a:r>
            <a:r>
              <a:rPr lang="ru-RU" altLang="ru-RU" sz="3000" b="1" dirty="0" err="1" smtClean="0">
                <a:solidFill>
                  <a:schemeClr val="tx2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JuniorSkills</a:t>
            </a:r>
            <a:endParaRPr lang="ru-RU" altLang="ru-RU" sz="3000" b="1" dirty="0" smtClean="0">
              <a:solidFill>
                <a:schemeClr val="tx2">
                  <a:lumMod val="50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1229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8925" y="5027613"/>
            <a:ext cx="2325688" cy="145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5062540"/>
            <a:ext cx="2255838" cy="1525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2" descr="C:\Users\Safina\Desktop\Лабораторный и химический анализ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321210"/>
            <a:ext cx="2325688" cy="139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3" descr="C:\Users\Safina\Desktop\Электроника 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287" y="3375025"/>
            <a:ext cx="2357438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9" y="1581735"/>
            <a:ext cx="2357437" cy="157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9602" y="1560512"/>
            <a:ext cx="2325688" cy="153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9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156" y="1581735"/>
            <a:ext cx="1998857" cy="1367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0" name="Рисунок 1" descr="IMG_545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4729" y="5132390"/>
            <a:ext cx="2271713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C:\Users\Afanaseva\Desktop\сам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03" y="115889"/>
            <a:ext cx="821746" cy="803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6398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4A4A4A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1436</TotalTime>
  <Words>1473</Words>
  <Application>Microsoft Office PowerPoint</Application>
  <PresentationFormat>Экран (4:3)</PresentationFormat>
  <Paragraphs>440</Paragraphs>
  <Slides>41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41</vt:i4>
      </vt:variant>
    </vt:vector>
  </HeadingPairs>
  <TitlesOfParts>
    <vt:vector size="43" baseType="lpstr">
      <vt:lpstr>4_Тема Office</vt:lpstr>
      <vt:lpstr>Office Theme</vt:lpstr>
      <vt:lpstr>Презентация PowerPoint</vt:lpstr>
      <vt:lpstr>Презентация PowerPoint</vt:lpstr>
      <vt:lpstr>Презентация PowerPoint</vt:lpstr>
      <vt:lpstr>   ФЦПРО по мероприятию 3.2.  «Формирование современных управленческих и организационно-экономических механизмов в системе дополнительного образования детей»  21 806 тыс. рублей</vt:lpstr>
      <vt:lpstr>Конкурсный отбор базовых площадок </vt:lpstr>
      <vt:lpstr>Базовые площадки</vt:lpstr>
      <vt:lpstr>Базовые площадки</vt:lpstr>
      <vt:lpstr>Презентация PowerPoint</vt:lpstr>
      <vt:lpstr>Презентация PowerPoint</vt:lpstr>
      <vt:lpstr>Компетенции </vt:lpstr>
      <vt:lpstr>Этапы подготовки</vt:lpstr>
      <vt:lpstr>Чемпионаты по стандартам JuniorSkills </vt:lpstr>
      <vt:lpstr>Фестиваль по поддержке и развитию дополнительного образования детей «Без бергә» (май-июнь 2017г.)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РЕГИОНАЛЬНОЕ ОТДЕЛЕНИЕ ШТАБА ВСЕРОССИЙСКОГО ОБЩЕСТВЕННОГО ВОЕННО-ПАТРИОТИЧЕСКОГО ДВИЖЕНИЯ «ЮНАРМИЯ»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</vt:lpstr>
      <vt:lpstr>Презентация PowerPoint</vt:lpstr>
      <vt:lpstr>Презентация PowerPoint</vt:lpstr>
      <vt:lpstr>План-график спортивно-массовых мероприятий среди обучающихся общеобразовательных организаций  </vt:lpstr>
      <vt:lpstr> </vt:lpstr>
      <vt:lpstr>Реализация проекта «Гольф в школу» осуществляется рамках третьего урока физической культуры либо внеурочной спортивно-оздоровительной деятельности   Участники – 16 школ города Казани  С 22 по 26 августа завершилась первая сессия обучения педагогов  </vt:lpstr>
      <vt:lpstr>По итогам реализации проекта в 2016-2017 гг. предполагается поставка спортивного оборудования в школы Республики Татарстан</vt:lpstr>
      <vt:lpstr>Презентация PowerPoint</vt:lpstr>
      <vt:lpstr>Презентация PowerPoint</vt:lpstr>
      <vt:lpstr> Организация питания</vt:lpstr>
      <vt:lpstr> Культура питания Реализация программы  «Разговор о правильном питании» </vt:lpstr>
      <vt:lpstr>Презентация PowerPoint</vt:lpstr>
      <vt:lpstr>Развитие системы семейного воспитания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Грант «Лучший работник сферы воспитания и дополнительного образования детей»</dc:title>
  <dc:creator>Safina</dc:creator>
  <cp:lastModifiedBy>Safina</cp:lastModifiedBy>
  <cp:revision>76</cp:revision>
  <cp:lastPrinted>2016-09-22T03:57:54Z</cp:lastPrinted>
  <dcterms:created xsi:type="dcterms:W3CDTF">2016-09-02T05:15:24Z</dcterms:created>
  <dcterms:modified xsi:type="dcterms:W3CDTF">2016-09-22T03:59:31Z</dcterms:modified>
</cp:coreProperties>
</file>