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1" r:id="rId27"/>
    <p:sldId id="280" r:id="rId28"/>
    <p:sldId id="286" r:id="rId29"/>
    <p:sldId id="287" r:id="rId30"/>
    <p:sldId id="282" r:id="rId31"/>
  </p:sldIdLst>
  <p:sldSz cx="9144000" cy="5143500" type="screen16x9"/>
  <p:notesSz cx="6858000" cy="9144000"/>
  <p:defaultTextStyle>
    <a:defPPr>
      <a:defRPr lang="ru-RU"/>
    </a:defPPr>
    <a:lvl1pPr marL="0" algn="l" defTabSz="9143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7" algn="l" defTabSz="9143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7" algn="l" defTabSz="9143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7" algn="l" defTabSz="9143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92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457863499366559E-2"/>
          <c:y val="3.6901882696794383E-2"/>
          <c:w val="0.96373715485402967"/>
          <c:h val="0.84479502277524743"/>
        </c:manualLayout>
      </c:layout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val>
            <c:numRef>
              <c:f>Лист1!$D$4:$D$10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80352"/>
        <c:axId val="71419008"/>
      </c:lineChart>
      <c:catAx>
        <c:axId val="71380352"/>
        <c:scaling>
          <c:orientation val="minMax"/>
        </c:scaling>
        <c:delete val="1"/>
        <c:axPos val="b"/>
        <c:majorTickMark val="out"/>
        <c:minorTickMark val="none"/>
        <c:tickLblPos val="nextTo"/>
        <c:crossAx val="71419008"/>
        <c:crosses val="autoZero"/>
        <c:auto val="1"/>
        <c:lblAlgn val="ctr"/>
        <c:lblOffset val="100"/>
        <c:noMultiLvlLbl val="0"/>
      </c:catAx>
      <c:valAx>
        <c:axId val="714190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1380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24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417775539492964E-2"/>
          <c:y val="0.13332884346640178"/>
          <c:w val="0.95336512983571786"/>
          <c:h val="0.63511359467163353"/>
        </c:manualLayout>
      </c:layout>
      <c:lineChart>
        <c:grouping val="standard"/>
        <c:varyColors val="0"/>
        <c:ser>
          <c:idx val="0"/>
          <c:order val="0"/>
          <c:tx>
            <c:v>Всероссийская олимпиада школьников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4.2632048292612398E-2"/>
                  <c:y val="0.156992045719673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487049161079751E-2"/>
                  <c:y val="0.1024339087578863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</a:rPr>
                      <a:t>141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Sheet1!$A$1:$H$1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Sheet1!$A$2:$H$2</c:f>
              <c:numCache>
                <c:formatCode>General</c:formatCode>
                <c:ptCount val="8"/>
                <c:pt idx="0">
                  <c:v>58</c:v>
                </c:pt>
                <c:pt idx="1">
                  <c:v>59</c:v>
                </c:pt>
                <c:pt idx="2">
                  <c:v>75</c:v>
                </c:pt>
                <c:pt idx="3">
                  <c:v>69</c:v>
                </c:pt>
                <c:pt idx="4">
                  <c:v>76</c:v>
                </c:pt>
                <c:pt idx="5">
                  <c:v>73</c:v>
                </c:pt>
                <c:pt idx="6">
                  <c:v>109</c:v>
                </c:pt>
                <c:pt idx="7">
                  <c:v>141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66944"/>
        <c:axId val="83272832"/>
      </c:lineChart>
      <c:catAx>
        <c:axId val="8326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272832"/>
        <c:crosses val="autoZero"/>
        <c:auto val="1"/>
        <c:lblAlgn val="ctr"/>
        <c:lblOffset val="100"/>
        <c:noMultiLvlLbl val="0"/>
      </c:catAx>
      <c:valAx>
        <c:axId val="83272832"/>
        <c:scaling>
          <c:orientation val="minMax"/>
          <c:max val="141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8326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7D323-3AE6-44E9-B3D7-CAD36790476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E3EC8D-2D34-4AB3-AEB6-79A6C3827554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ответственность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2B4013-705F-41FE-B57D-78432FD50628}" type="parTrans" cxnId="{093ADA5B-2FD0-46C2-87DF-E77B6DA72842}">
      <dgm:prSet/>
      <dgm:spPr/>
      <dgm:t>
        <a:bodyPr/>
        <a:lstStyle/>
        <a:p>
          <a:endParaRPr lang="ru-RU"/>
        </a:p>
      </dgm:t>
    </dgm:pt>
    <dgm:pt modelId="{C5D64982-24DC-4A06-8906-E72554E6D274}" type="sibTrans" cxnId="{093ADA5B-2FD0-46C2-87DF-E77B6DA72842}">
      <dgm:prSet/>
      <dgm:spPr/>
      <dgm:t>
        <a:bodyPr/>
        <a:lstStyle/>
        <a:p>
          <a:endParaRPr lang="ru-RU"/>
        </a:p>
      </dgm:t>
    </dgm:pt>
    <dgm:pt modelId="{C0E80B72-DC0D-4BE5-9A82-FA9E40A39C42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Уголовная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ответственность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37ED-9BBF-4B2C-8C29-CBE5EF21F907}" type="parTrans" cxnId="{92EFD7DD-7B95-4BB8-B5E2-79DECB2CDF41}">
      <dgm:prSet/>
      <dgm:spPr/>
      <dgm:t>
        <a:bodyPr/>
        <a:lstStyle/>
        <a:p>
          <a:endParaRPr lang="ru-RU"/>
        </a:p>
      </dgm:t>
    </dgm:pt>
    <dgm:pt modelId="{BBD02C66-AF6D-49B8-903D-D44E1AE9900C}" type="sibTrans" cxnId="{92EFD7DD-7B95-4BB8-B5E2-79DECB2CDF41}">
      <dgm:prSet/>
      <dgm:spPr/>
      <dgm:t>
        <a:bodyPr/>
        <a:lstStyle/>
        <a:p>
          <a:endParaRPr lang="ru-RU"/>
        </a:p>
      </dgm:t>
    </dgm:pt>
    <dgm:pt modelId="{578B8C20-89C6-4F22-B79E-0AF07911822A}" type="pres">
      <dgm:prSet presAssocID="{D697D323-3AE6-44E9-B3D7-CAD3679047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855D84-C9CB-4D11-A4BD-53956BA90305}" type="pres">
      <dgm:prSet presAssocID="{1CE3EC8D-2D34-4AB3-AEB6-79A6C382755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7E8C6-5C33-45B5-906F-E2CA61CABEB2}" type="pres">
      <dgm:prSet presAssocID="{C0E80B72-DC0D-4BE5-9A82-FA9E40A39C4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3CE38-10F2-43E0-8EDB-8B6FC88ED486}" type="presOf" srcId="{C0E80B72-DC0D-4BE5-9A82-FA9E40A39C42}" destId="{B2F7E8C6-5C33-45B5-906F-E2CA61CABEB2}" srcOrd="0" destOrd="0" presId="urn:microsoft.com/office/officeart/2005/8/layout/arrow5"/>
    <dgm:cxn modelId="{093ADA5B-2FD0-46C2-87DF-E77B6DA72842}" srcId="{D697D323-3AE6-44E9-B3D7-CAD367904768}" destId="{1CE3EC8D-2D34-4AB3-AEB6-79A6C3827554}" srcOrd="0" destOrd="0" parTransId="{C92B4013-705F-41FE-B57D-78432FD50628}" sibTransId="{C5D64982-24DC-4A06-8906-E72554E6D274}"/>
    <dgm:cxn modelId="{92EFD7DD-7B95-4BB8-B5E2-79DECB2CDF41}" srcId="{D697D323-3AE6-44E9-B3D7-CAD367904768}" destId="{C0E80B72-DC0D-4BE5-9A82-FA9E40A39C42}" srcOrd="1" destOrd="0" parTransId="{991437ED-9BBF-4B2C-8C29-CBE5EF21F907}" sibTransId="{BBD02C66-AF6D-49B8-903D-D44E1AE9900C}"/>
    <dgm:cxn modelId="{FF42F407-6A4F-47A0-971A-17409A9F293E}" type="presOf" srcId="{1CE3EC8D-2D34-4AB3-AEB6-79A6C3827554}" destId="{B2855D84-C9CB-4D11-A4BD-53956BA90305}" srcOrd="0" destOrd="0" presId="urn:microsoft.com/office/officeart/2005/8/layout/arrow5"/>
    <dgm:cxn modelId="{EDA3E198-8CB6-4697-8E95-78C2B93151C5}" type="presOf" srcId="{D697D323-3AE6-44E9-B3D7-CAD367904768}" destId="{578B8C20-89C6-4F22-B79E-0AF07911822A}" srcOrd="0" destOrd="0" presId="urn:microsoft.com/office/officeart/2005/8/layout/arrow5"/>
    <dgm:cxn modelId="{82A8E690-7605-4CB5-9423-7D9B452697A7}" type="presParOf" srcId="{578B8C20-89C6-4F22-B79E-0AF07911822A}" destId="{B2855D84-C9CB-4D11-A4BD-53956BA90305}" srcOrd="0" destOrd="0" presId="urn:microsoft.com/office/officeart/2005/8/layout/arrow5"/>
    <dgm:cxn modelId="{97B5DADE-0D54-4AE8-8A14-7A5FA5C7CA73}" type="presParOf" srcId="{578B8C20-89C6-4F22-B79E-0AF07911822A}" destId="{B2F7E8C6-5C33-45B5-906F-E2CA61CABEB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DB3DD-3C06-4F58-9093-E757CCA856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E4E88EA-902A-47FE-BD18-12BE78A7CDE2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Набережные Челны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3EC7DD-016D-45D1-AFC7-DEEA2A4F911D}" type="parTrans" cxnId="{B574F90F-D0C6-4AA3-97F8-59A18C184CD4}">
      <dgm:prSet/>
      <dgm:spPr/>
      <dgm:t>
        <a:bodyPr/>
        <a:lstStyle/>
        <a:p>
          <a:endParaRPr lang="ru-RU"/>
        </a:p>
      </dgm:t>
    </dgm:pt>
    <dgm:pt modelId="{0678CAC1-0991-4498-A3AC-0689864768A0}" type="sibTrans" cxnId="{B574F90F-D0C6-4AA3-97F8-59A18C184CD4}">
      <dgm:prSet/>
      <dgm:spPr/>
      <dgm:t>
        <a:bodyPr/>
        <a:lstStyle/>
        <a:p>
          <a:endParaRPr lang="ru-RU"/>
        </a:p>
      </dgm:t>
    </dgm:pt>
    <dgm:pt modelId="{F9B11C2B-A5FE-4363-B293-8D0F28C5A797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Буинский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район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889EAC-AD00-4AA8-BEC8-9DB1DA81A069}" type="parTrans" cxnId="{6308CEB5-3C45-4F27-ADCF-E04E759B5235}">
      <dgm:prSet/>
      <dgm:spPr/>
      <dgm:t>
        <a:bodyPr/>
        <a:lstStyle/>
        <a:p>
          <a:endParaRPr lang="ru-RU"/>
        </a:p>
      </dgm:t>
    </dgm:pt>
    <dgm:pt modelId="{164900CA-66BA-4D2F-B357-49776944AA3A}" type="sibTrans" cxnId="{6308CEB5-3C45-4F27-ADCF-E04E759B5235}">
      <dgm:prSet/>
      <dgm:spPr/>
      <dgm:t>
        <a:bodyPr/>
        <a:lstStyle/>
        <a:p>
          <a:endParaRPr lang="ru-RU"/>
        </a:p>
      </dgm:t>
    </dgm:pt>
    <dgm:pt modelId="{98C1CD1D-5A32-4261-9F78-494944D9F27A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Актанышский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район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56D285-4F7D-4EA2-90C4-D5B63D43C467}" type="parTrans" cxnId="{9281C1A4-C75A-4D97-B21E-E15975A0FDE9}">
      <dgm:prSet/>
      <dgm:spPr/>
      <dgm:t>
        <a:bodyPr/>
        <a:lstStyle/>
        <a:p>
          <a:endParaRPr lang="ru-RU"/>
        </a:p>
      </dgm:t>
    </dgm:pt>
    <dgm:pt modelId="{25872EC6-47D7-47F2-8A68-2E857A5C8472}" type="sibTrans" cxnId="{9281C1A4-C75A-4D97-B21E-E15975A0FDE9}">
      <dgm:prSet/>
      <dgm:spPr/>
      <dgm:t>
        <a:bodyPr/>
        <a:lstStyle/>
        <a:p>
          <a:endParaRPr lang="ru-RU"/>
        </a:p>
      </dgm:t>
    </dgm:pt>
    <dgm:pt modelId="{AD2C8345-A7A8-4C66-860A-3889F9CF0A0C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Тюлячинский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район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98571-79F5-492B-A835-AF7AF34B701B}" type="parTrans" cxnId="{B92A2C32-4A9D-4732-A6BD-7B45CBD56759}">
      <dgm:prSet/>
      <dgm:spPr/>
      <dgm:t>
        <a:bodyPr/>
        <a:lstStyle/>
        <a:p>
          <a:endParaRPr lang="ru-RU"/>
        </a:p>
      </dgm:t>
    </dgm:pt>
    <dgm:pt modelId="{46523501-1539-466B-87BB-BA3E5E5ECC24}" type="sibTrans" cxnId="{B92A2C32-4A9D-4732-A6BD-7B45CBD56759}">
      <dgm:prSet/>
      <dgm:spPr/>
      <dgm:t>
        <a:bodyPr/>
        <a:lstStyle/>
        <a:p>
          <a:endParaRPr lang="ru-RU"/>
        </a:p>
      </dgm:t>
    </dgm:pt>
    <dgm:pt modelId="{BCFF3AE9-DCE3-44F4-88BB-FD1A842124D3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Мамадышский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район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8C8B13-826C-4429-9D18-4524C6845D32}" type="parTrans" cxnId="{321E0329-D0ED-4BBF-9B9E-97A7FA470494}">
      <dgm:prSet/>
      <dgm:spPr/>
      <dgm:t>
        <a:bodyPr/>
        <a:lstStyle/>
        <a:p>
          <a:endParaRPr lang="ru-RU"/>
        </a:p>
      </dgm:t>
    </dgm:pt>
    <dgm:pt modelId="{300C5782-2708-4B2D-A04C-AD40E985B12D}" type="sibTrans" cxnId="{321E0329-D0ED-4BBF-9B9E-97A7FA470494}">
      <dgm:prSet/>
      <dgm:spPr/>
      <dgm:t>
        <a:bodyPr/>
        <a:lstStyle/>
        <a:p>
          <a:endParaRPr lang="ru-RU"/>
        </a:p>
      </dgm:t>
    </dgm:pt>
    <dgm:pt modelId="{55C78E7E-8B42-43F5-B0FF-CA57F09F278E}" type="pres">
      <dgm:prSet presAssocID="{BE0DB3DD-3C06-4F58-9093-E757CCA85606}" presName="linearFlow" presStyleCnt="0">
        <dgm:presLayoutVars>
          <dgm:dir/>
          <dgm:resizeHandles val="exact"/>
        </dgm:presLayoutVars>
      </dgm:prSet>
      <dgm:spPr/>
    </dgm:pt>
    <dgm:pt modelId="{29142B31-1135-46DB-B3DE-D375D0E62484}" type="pres">
      <dgm:prSet presAssocID="{FE4E88EA-902A-47FE-BD18-12BE78A7CDE2}" presName="composite" presStyleCnt="0"/>
      <dgm:spPr/>
    </dgm:pt>
    <dgm:pt modelId="{966133BB-9B95-4808-B5D4-A4DC077FEF4D}" type="pres">
      <dgm:prSet presAssocID="{FE4E88EA-902A-47FE-BD18-12BE78A7CDE2}" presName="imgShp" presStyleLbl="fgImgPlace1" presStyleIdx="0" presStyleCnt="5"/>
      <dgm:spPr>
        <a:solidFill>
          <a:srgbClr val="FF0000"/>
        </a:solidFill>
      </dgm:spPr>
    </dgm:pt>
    <dgm:pt modelId="{EBD29326-E02A-4283-81EC-A78D8BE296E4}" type="pres">
      <dgm:prSet presAssocID="{FE4E88EA-902A-47FE-BD18-12BE78A7CDE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5E08E-E3A8-4CC7-AAD3-18D84BF1D442}" type="pres">
      <dgm:prSet presAssocID="{0678CAC1-0991-4498-A3AC-0689864768A0}" presName="spacing" presStyleCnt="0"/>
      <dgm:spPr/>
    </dgm:pt>
    <dgm:pt modelId="{B00371FA-756D-42F0-8FF0-6270DC0B5C1A}" type="pres">
      <dgm:prSet presAssocID="{AD2C8345-A7A8-4C66-860A-3889F9CF0A0C}" presName="composite" presStyleCnt="0"/>
      <dgm:spPr/>
    </dgm:pt>
    <dgm:pt modelId="{1486EC76-7945-4154-A051-72E3171402BE}" type="pres">
      <dgm:prSet presAssocID="{AD2C8345-A7A8-4C66-860A-3889F9CF0A0C}" presName="imgShp" presStyleLbl="fgImgPlace1" presStyleIdx="1" presStyleCnt="5"/>
      <dgm:spPr>
        <a:solidFill>
          <a:srgbClr val="FF0000"/>
        </a:solidFill>
      </dgm:spPr>
    </dgm:pt>
    <dgm:pt modelId="{5DD9B8AE-5E51-4F7D-8498-924C25B8BFF8}" type="pres">
      <dgm:prSet presAssocID="{AD2C8345-A7A8-4C66-860A-3889F9CF0A0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B371E-ECCF-4A24-BA22-D90936F6EF2B}" type="pres">
      <dgm:prSet presAssocID="{46523501-1539-466B-87BB-BA3E5E5ECC24}" presName="spacing" presStyleCnt="0"/>
      <dgm:spPr/>
    </dgm:pt>
    <dgm:pt modelId="{2EB82BB5-E855-4D6B-8713-1769CAAABF9F}" type="pres">
      <dgm:prSet presAssocID="{BCFF3AE9-DCE3-44F4-88BB-FD1A842124D3}" presName="composite" presStyleCnt="0"/>
      <dgm:spPr/>
    </dgm:pt>
    <dgm:pt modelId="{ACDBBC5F-954D-41C0-88F9-7F9DF86E91ED}" type="pres">
      <dgm:prSet presAssocID="{BCFF3AE9-DCE3-44F4-88BB-FD1A842124D3}" presName="imgShp" presStyleLbl="fgImgPlace1" presStyleIdx="2" presStyleCnt="5"/>
      <dgm:spPr>
        <a:solidFill>
          <a:srgbClr val="FF0000"/>
        </a:solidFill>
      </dgm:spPr>
    </dgm:pt>
    <dgm:pt modelId="{DA975EA5-56A6-4495-95C5-9B2576EF063A}" type="pres">
      <dgm:prSet presAssocID="{BCFF3AE9-DCE3-44F4-88BB-FD1A842124D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03C6B-5874-42AE-9D8C-6DC170513C52}" type="pres">
      <dgm:prSet presAssocID="{300C5782-2708-4B2D-A04C-AD40E985B12D}" presName="spacing" presStyleCnt="0"/>
      <dgm:spPr/>
    </dgm:pt>
    <dgm:pt modelId="{A8824276-0967-4C28-A7CB-860856BF002B}" type="pres">
      <dgm:prSet presAssocID="{F9B11C2B-A5FE-4363-B293-8D0F28C5A797}" presName="composite" presStyleCnt="0"/>
      <dgm:spPr/>
    </dgm:pt>
    <dgm:pt modelId="{8C892E96-2245-402B-AC3D-A497B4ACB754}" type="pres">
      <dgm:prSet presAssocID="{F9B11C2B-A5FE-4363-B293-8D0F28C5A797}" presName="imgShp" presStyleLbl="fgImgPlace1" presStyleIdx="3" presStyleCnt="5"/>
      <dgm:spPr>
        <a:solidFill>
          <a:srgbClr val="FF0000"/>
        </a:solidFill>
      </dgm:spPr>
    </dgm:pt>
    <dgm:pt modelId="{4477368E-DB01-4073-A80C-2FBBD67D1A87}" type="pres">
      <dgm:prSet presAssocID="{F9B11C2B-A5FE-4363-B293-8D0F28C5A79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56A31-81A2-4923-99E2-DED716259775}" type="pres">
      <dgm:prSet presAssocID="{164900CA-66BA-4D2F-B357-49776944AA3A}" presName="spacing" presStyleCnt="0"/>
      <dgm:spPr/>
    </dgm:pt>
    <dgm:pt modelId="{09AAD9C0-5072-4429-B074-D398288B56BD}" type="pres">
      <dgm:prSet presAssocID="{98C1CD1D-5A32-4261-9F78-494944D9F27A}" presName="composite" presStyleCnt="0"/>
      <dgm:spPr/>
    </dgm:pt>
    <dgm:pt modelId="{EB327A75-AD69-4A3F-BA54-B807F17F32AF}" type="pres">
      <dgm:prSet presAssocID="{98C1CD1D-5A32-4261-9F78-494944D9F27A}" presName="imgShp" presStyleLbl="fgImgPlace1" presStyleIdx="4" presStyleCnt="5"/>
      <dgm:spPr>
        <a:solidFill>
          <a:srgbClr val="FF0000"/>
        </a:solidFill>
      </dgm:spPr>
    </dgm:pt>
    <dgm:pt modelId="{0194D53E-0BD3-4DCC-B957-3BD96CCB2A1D}" type="pres">
      <dgm:prSet presAssocID="{98C1CD1D-5A32-4261-9F78-494944D9F27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DCA20-1B88-4280-ABF2-A450ACF5DB08}" type="presOf" srcId="{F9B11C2B-A5FE-4363-B293-8D0F28C5A797}" destId="{4477368E-DB01-4073-A80C-2FBBD67D1A87}" srcOrd="0" destOrd="0" presId="urn:microsoft.com/office/officeart/2005/8/layout/vList3"/>
    <dgm:cxn modelId="{321E0329-D0ED-4BBF-9B9E-97A7FA470494}" srcId="{BE0DB3DD-3C06-4F58-9093-E757CCA85606}" destId="{BCFF3AE9-DCE3-44F4-88BB-FD1A842124D3}" srcOrd="2" destOrd="0" parTransId="{DF8C8B13-826C-4429-9D18-4524C6845D32}" sibTransId="{300C5782-2708-4B2D-A04C-AD40E985B12D}"/>
    <dgm:cxn modelId="{B92A2C32-4A9D-4732-A6BD-7B45CBD56759}" srcId="{BE0DB3DD-3C06-4F58-9093-E757CCA85606}" destId="{AD2C8345-A7A8-4C66-860A-3889F9CF0A0C}" srcOrd="1" destOrd="0" parTransId="{EFF98571-79F5-492B-A835-AF7AF34B701B}" sibTransId="{46523501-1539-466B-87BB-BA3E5E5ECC24}"/>
    <dgm:cxn modelId="{921627C6-ED26-4287-9E4A-9EC582E27069}" type="presOf" srcId="{AD2C8345-A7A8-4C66-860A-3889F9CF0A0C}" destId="{5DD9B8AE-5E51-4F7D-8498-924C25B8BFF8}" srcOrd="0" destOrd="0" presId="urn:microsoft.com/office/officeart/2005/8/layout/vList3"/>
    <dgm:cxn modelId="{9281C1A4-C75A-4D97-B21E-E15975A0FDE9}" srcId="{BE0DB3DD-3C06-4F58-9093-E757CCA85606}" destId="{98C1CD1D-5A32-4261-9F78-494944D9F27A}" srcOrd="4" destOrd="0" parTransId="{2256D285-4F7D-4EA2-90C4-D5B63D43C467}" sibTransId="{25872EC6-47D7-47F2-8A68-2E857A5C8472}"/>
    <dgm:cxn modelId="{72BB4B02-9DBD-477F-A5B3-80F5B978F93A}" type="presOf" srcId="{BE0DB3DD-3C06-4F58-9093-E757CCA85606}" destId="{55C78E7E-8B42-43F5-B0FF-CA57F09F278E}" srcOrd="0" destOrd="0" presId="urn:microsoft.com/office/officeart/2005/8/layout/vList3"/>
    <dgm:cxn modelId="{CCE8F69D-D63B-43DF-B553-61087CE81D02}" type="presOf" srcId="{BCFF3AE9-DCE3-44F4-88BB-FD1A842124D3}" destId="{DA975EA5-56A6-4495-95C5-9B2576EF063A}" srcOrd="0" destOrd="0" presId="urn:microsoft.com/office/officeart/2005/8/layout/vList3"/>
    <dgm:cxn modelId="{6290FE16-8037-4F2E-928C-89BAB3B26E8C}" type="presOf" srcId="{98C1CD1D-5A32-4261-9F78-494944D9F27A}" destId="{0194D53E-0BD3-4DCC-B957-3BD96CCB2A1D}" srcOrd="0" destOrd="0" presId="urn:microsoft.com/office/officeart/2005/8/layout/vList3"/>
    <dgm:cxn modelId="{B574F90F-D0C6-4AA3-97F8-59A18C184CD4}" srcId="{BE0DB3DD-3C06-4F58-9093-E757CCA85606}" destId="{FE4E88EA-902A-47FE-BD18-12BE78A7CDE2}" srcOrd="0" destOrd="0" parTransId="{403EC7DD-016D-45D1-AFC7-DEEA2A4F911D}" sibTransId="{0678CAC1-0991-4498-A3AC-0689864768A0}"/>
    <dgm:cxn modelId="{36DBE560-E0DD-4A31-92AB-ABDEE2814212}" type="presOf" srcId="{FE4E88EA-902A-47FE-BD18-12BE78A7CDE2}" destId="{EBD29326-E02A-4283-81EC-A78D8BE296E4}" srcOrd="0" destOrd="0" presId="urn:microsoft.com/office/officeart/2005/8/layout/vList3"/>
    <dgm:cxn modelId="{6308CEB5-3C45-4F27-ADCF-E04E759B5235}" srcId="{BE0DB3DD-3C06-4F58-9093-E757CCA85606}" destId="{F9B11C2B-A5FE-4363-B293-8D0F28C5A797}" srcOrd="3" destOrd="0" parTransId="{7E889EAC-AD00-4AA8-BEC8-9DB1DA81A069}" sibTransId="{164900CA-66BA-4D2F-B357-49776944AA3A}"/>
    <dgm:cxn modelId="{2B35FBE9-FDA4-4071-BB35-8750FAAABA83}" type="presParOf" srcId="{55C78E7E-8B42-43F5-B0FF-CA57F09F278E}" destId="{29142B31-1135-46DB-B3DE-D375D0E62484}" srcOrd="0" destOrd="0" presId="urn:microsoft.com/office/officeart/2005/8/layout/vList3"/>
    <dgm:cxn modelId="{6EC5D23E-3016-4DB0-8FC1-223E4B6801D0}" type="presParOf" srcId="{29142B31-1135-46DB-B3DE-D375D0E62484}" destId="{966133BB-9B95-4808-B5D4-A4DC077FEF4D}" srcOrd="0" destOrd="0" presId="urn:microsoft.com/office/officeart/2005/8/layout/vList3"/>
    <dgm:cxn modelId="{5264B141-9E3E-4FA9-AC16-184D7DA6DC5A}" type="presParOf" srcId="{29142B31-1135-46DB-B3DE-D375D0E62484}" destId="{EBD29326-E02A-4283-81EC-A78D8BE296E4}" srcOrd="1" destOrd="0" presId="urn:microsoft.com/office/officeart/2005/8/layout/vList3"/>
    <dgm:cxn modelId="{B7B7F279-C072-4487-93D8-6194327EA07E}" type="presParOf" srcId="{55C78E7E-8B42-43F5-B0FF-CA57F09F278E}" destId="{6DA5E08E-E3A8-4CC7-AAD3-18D84BF1D442}" srcOrd="1" destOrd="0" presId="urn:microsoft.com/office/officeart/2005/8/layout/vList3"/>
    <dgm:cxn modelId="{A228E2E9-9EFB-4C24-ABAD-49D90F634933}" type="presParOf" srcId="{55C78E7E-8B42-43F5-B0FF-CA57F09F278E}" destId="{B00371FA-756D-42F0-8FF0-6270DC0B5C1A}" srcOrd="2" destOrd="0" presId="urn:microsoft.com/office/officeart/2005/8/layout/vList3"/>
    <dgm:cxn modelId="{0BC191B8-FF21-4AC6-BAFC-94A9505C0598}" type="presParOf" srcId="{B00371FA-756D-42F0-8FF0-6270DC0B5C1A}" destId="{1486EC76-7945-4154-A051-72E3171402BE}" srcOrd="0" destOrd="0" presId="urn:microsoft.com/office/officeart/2005/8/layout/vList3"/>
    <dgm:cxn modelId="{DEFD3507-9020-4244-8C96-D3E1A96FE456}" type="presParOf" srcId="{B00371FA-756D-42F0-8FF0-6270DC0B5C1A}" destId="{5DD9B8AE-5E51-4F7D-8498-924C25B8BFF8}" srcOrd="1" destOrd="0" presId="urn:microsoft.com/office/officeart/2005/8/layout/vList3"/>
    <dgm:cxn modelId="{5A646C00-3DAD-452F-812A-C1A847534366}" type="presParOf" srcId="{55C78E7E-8B42-43F5-B0FF-CA57F09F278E}" destId="{FA9B371E-ECCF-4A24-BA22-D90936F6EF2B}" srcOrd="3" destOrd="0" presId="urn:microsoft.com/office/officeart/2005/8/layout/vList3"/>
    <dgm:cxn modelId="{213E997E-F26D-45EC-8B78-65670EDB1CE9}" type="presParOf" srcId="{55C78E7E-8B42-43F5-B0FF-CA57F09F278E}" destId="{2EB82BB5-E855-4D6B-8713-1769CAAABF9F}" srcOrd="4" destOrd="0" presId="urn:microsoft.com/office/officeart/2005/8/layout/vList3"/>
    <dgm:cxn modelId="{A104C09D-FA0A-476A-BB4D-8D4431FDE7F1}" type="presParOf" srcId="{2EB82BB5-E855-4D6B-8713-1769CAAABF9F}" destId="{ACDBBC5F-954D-41C0-88F9-7F9DF86E91ED}" srcOrd="0" destOrd="0" presId="urn:microsoft.com/office/officeart/2005/8/layout/vList3"/>
    <dgm:cxn modelId="{83948CD0-039D-4CFD-847E-3AFE70F6C279}" type="presParOf" srcId="{2EB82BB5-E855-4D6B-8713-1769CAAABF9F}" destId="{DA975EA5-56A6-4495-95C5-9B2576EF063A}" srcOrd="1" destOrd="0" presId="urn:microsoft.com/office/officeart/2005/8/layout/vList3"/>
    <dgm:cxn modelId="{EB44615C-3094-453A-B866-42A918D181CF}" type="presParOf" srcId="{55C78E7E-8B42-43F5-B0FF-CA57F09F278E}" destId="{E8E03C6B-5874-42AE-9D8C-6DC170513C52}" srcOrd="5" destOrd="0" presId="urn:microsoft.com/office/officeart/2005/8/layout/vList3"/>
    <dgm:cxn modelId="{E56514E4-937B-43A9-A7F7-ACA75D06A0D2}" type="presParOf" srcId="{55C78E7E-8B42-43F5-B0FF-CA57F09F278E}" destId="{A8824276-0967-4C28-A7CB-860856BF002B}" srcOrd="6" destOrd="0" presId="urn:microsoft.com/office/officeart/2005/8/layout/vList3"/>
    <dgm:cxn modelId="{2E2BDB70-A09C-4E24-9241-867E13E1A329}" type="presParOf" srcId="{A8824276-0967-4C28-A7CB-860856BF002B}" destId="{8C892E96-2245-402B-AC3D-A497B4ACB754}" srcOrd="0" destOrd="0" presId="urn:microsoft.com/office/officeart/2005/8/layout/vList3"/>
    <dgm:cxn modelId="{3E0D11B3-EAC3-4098-8ED3-785F1211728A}" type="presParOf" srcId="{A8824276-0967-4C28-A7CB-860856BF002B}" destId="{4477368E-DB01-4073-A80C-2FBBD67D1A87}" srcOrd="1" destOrd="0" presId="urn:microsoft.com/office/officeart/2005/8/layout/vList3"/>
    <dgm:cxn modelId="{10E1CEB2-B34C-4A9F-918A-287EB8FA3F3B}" type="presParOf" srcId="{55C78E7E-8B42-43F5-B0FF-CA57F09F278E}" destId="{F6356A31-81A2-4923-99E2-DED716259775}" srcOrd="7" destOrd="0" presId="urn:microsoft.com/office/officeart/2005/8/layout/vList3"/>
    <dgm:cxn modelId="{1892863A-8FF3-43E8-87B6-0E807BFD1A91}" type="presParOf" srcId="{55C78E7E-8B42-43F5-B0FF-CA57F09F278E}" destId="{09AAD9C0-5072-4429-B074-D398288B56BD}" srcOrd="8" destOrd="0" presId="urn:microsoft.com/office/officeart/2005/8/layout/vList3"/>
    <dgm:cxn modelId="{6AD44534-6C37-4E62-99D2-E38C87BFE3E6}" type="presParOf" srcId="{09AAD9C0-5072-4429-B074-D398288B56BD}" destId="{EB327A75-AD69-4A3F-BA54-B807F17F32AF}" srcOrd="0" destOrd="0" presId="urn:microsoft.com/office/officeart/2005/8/layout/vList3"/>
    <dgm:cxn modelId="{B091DA1B-8D7F-45C1-B854-419C9CB4B3D4}" type="presParOf" srcId="{09AAD9C0-5072-4429-B074-D398288B56BD}" destId="{0194D53E-0BD3-4DCC-B957-3BD96CCB2A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55D84-C9CB-4D11-A4BD-53956BA90305}">
      <dsp:nvSpPr>
        <dsp:cNvPr id="0" name=""/>
        <dsp:cNvSpPr/>
      </dsp:nvSpPr>
      <dsp:spPr>
        <a:xfrm rot="16200000">
          <a:off x="647" y="1306"/>
          <a:ext cx="2875850" cy="2875850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ответственность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48" y="720267"/>
        <a:ext cx="2372576" cy="1437925"/>
      </dsp:txXfrm>
    </dsp:sp>
    <dsp:sp modelId="{B2F7E8C6-5C33-45B5-906F-E2CA61CABEB2}">
      <dsp:nvSpPr>
        <dsp:cNvPr id="0" name=""/>
        <dsp:cNvSpPr/>
      </dsp:nvSpPr>
      <dsp:spPr>
        <a:xfrm rot="5400000">
          <a:off x="5861990" y="1306"/>
          <a:ext cx="2875850" cy="2875850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Уголовная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ответственность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365265" y="720269"/>
        <a:ext cx="2372576" cy="1437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29326-E02A-4283-81EC-A78D8BE296E4}">
      <dsp:nvSpPr>
        <dsp:cNvPr id="0" name=""/>
        <dsp:cNvSpPr/>
      </dsp:nvSpPr>
      <dsp:spPr>
        <a:xfrm rot="10800000">
          <a:off x="1173892" y="184"/>
          <a:ext cx="4053840" cy="611251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Набережные Челны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26705" y="184"/>
        <a:ext cx="3901027" cy="611251"/>
      </dsp:txXfrm>
    </dsp:sp>
    <dsp:sp modelId="{966133BB-9B95-4808-B5D4-A4DC077FEF4D}">
      <dsp:nvSpPr>
        <dsp:cNvPr id="0" name=""/>
        <dsp:cNvSpPr/>
      </dsp:nvSpPr>
      <dsp:spPr>
        <a:xfrm>
          <a:off x="868267" y="184"/>
          <a:ext cx="611251" cy="61125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9B8AE-5E51-4F7D-8498-924C25B8BFF8}">
      <dsp:nvSpPr>
        <dsp:cNvPr id="0" name=""/>
        <dsp:cNvSpPr/>
      </dsp:nvSpPr>
      <dsp:spPr>
        <a:xfrm rot="10800000">
          <a:off x="1173892" y="793899"/>
          <a:ext cx="4053840" cy="611251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Тюлячинский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район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26705" y="793899"/>
        <a:ext cx="3901027" cy="611251"/>
      </dsp:txXfrm>
    </dsp:sp>
    <dsp:sp modelId="{1486EC76-7945-4154-A051-72E3171402BE}">
      <dsp:nvSpPr>
        <dsp:cNvPr id="0" name=""/>
        <dsp:cNvSpPr/>
      </dsp:nvSpPr>
      <dsp:spPr>
        <a:xfrm>
          <a:off x="868267" y="793899"/>
          <a:ext cx="611251" cy="61125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75EA5-56A6-4495-95C5-9B2576EF063A}">
      <dsp:nvSpPr>
        <dsp:cNvPr id="0" name=""/>
        <dsp:cNvSpPr/>
      </dsp:nvSpPr>
      <dsp:spPr>
        <a:xfrm rot="10800000">
          <a:off x="1173892" y="1587615"/>
          <a:ext cx="4053840" cy="611251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Мамадышский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район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26705" y="1587615"/>
        <a:ext cx="3901027" cy="611251"/>
      </dsp:txXfrm>
    </dsp:sp>
    <dsp:sp modelId="{ACDBBC5F-954D-41C0-88F9-7F9DF86E91ED}">
      <dsp:nvSpPr>
        <dsp:cNvPr id="0" name=""/>
        <dsp:cNvSpPr/>
      </dsp:nvSpPr>
      <dsp:spPr>
        <a:xfrm>
          <a:off x="868267" y="1587615"/>
          <a:ext cx="611251" cy="61125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7368E-DB01-4073-A80C-2FBBD67D1A87}">
      <dsp:nvSpPr>
        <dsp:cNvPr id="0" name=""/>
        <dsp:cNvSpPr/>
      </dsp:nvSpPr>
      <dsp:spPr>
        <a:xfrm rot="10800000">
          <a:off x="1173892" y="2381330"/>
          <a:ext cx="4053840" cy="611251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Буинский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район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26705" y="2381330"/>
        <a:ext cx="3901027" cy="611251"/>
      </dsp:txXfrm>
    </dsp:sp>
    <dsp:sp modelId="{8C892E96-2245-402B-AC3D-A497B4ACB754}">
      <dsp:nvSpPr>
        <dsp:cNvPr id="0" name=""/>
        <dsp:cNvSpPr/>
      </dsp:nvSpPr>
      <dsp:spPr>
        <a:xfrm>
          <a:off x="868267" y="2381330"/>
          <a:ext cx="611251" cy="61125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4D53E-0BD3-4DCC-B957-3BD96CCB2A1D}">
      <dsp:nvSpPr>
        <dsp:cNvPr id="0" name=""/>
        <dsp:cNvSpPr/>
      </dsp:nvSpPr>
      <dsp:spPr>
        <a:xfrm rot="10800000">
          <a:off x="1173892" y="3175045"/>
          <a:ext cx="4053840" cy="611251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Актанышский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район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26705" y="3175045"/>
        <a:ext cx="3901027" cy="611251"/>
      </dsp:txXfrm>
    </dsp:sp>
    <dsp:sp modelId="{EB327A75-AD69-4A3F-BA54-B807F17F32AF}">
      <dsp:nvSpPr>
        <dsp:cNvPr id="0" name=""/>
        <dsp:cNvSpPr/>
      </dsp:nvSpPr>
      <dsp:spPr>
        <a:xfrm>
          <a:off x="868267" y="3175045"/>
          <a:ext cx="611251" cy="61125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0.2137</cdr:x>
      <cdr:y>0.30596</cdr:y>
    </cdr:from>
    <cdr:to>
      <cdr:x>0.25127</cdr:x>
      <cdr:y>0.58543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7304" y="572821"/>
          <a:ext cx="29488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>
              <a:solidFill>
                <a:srgbClr val="0070C0"/>
              </a:solidFill>
              <a:latin typeface="+mn-lt"/>
            </a:rPr>
            <a:t>2</a:t>
          </a:r>
        </a:p>
      </cdr:txBody>
    </cdr:sp>
  </cdr:relSizeAnchor>
  <cdr:relSizeAnchor xmlns:cdr="http://schemas.openxmlformats.org/drawingml/2006/chartDrawing">
    <cdr:from>
      <cdr:x>0.08526</cdr:x>
      <cdr:y>0.46387</cdr:y>
    </cdr:from>
    <cdr:to>
      <cdr:x>0.12282</cdr:x>
      <cdr:y>0.74334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9195" y="868461"/>
          <a:ext cx="29480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>
              <a:solidFill>
                <a:srgbClr val="0070C0"/>
              </a:solidFill>
              <a:latin typeface="+mn-lt"/>
            </a:rPr>
            <a:t>0</a:t>
          </a:r>
        </a:p>
      </cdr:txBody>
    </cdr:sp>
  </cdr:relSizeAnchor>
  <cdr:relSizeAnchor xmlns:cdr="http://schemas.openxmlformats.org/drawingml/2006/chartDrawing">
    <cdr:from>
      <cdr:x>0.34214</cdr:x>
      <cdr:y>0.22214</cdr:y>
    </cdr:from>
    <cdr:to>
      <cdr:x>0.3797</cdr:x>
      <cdr:y>0.50161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85413" y="415892"/>
          <a:ext cx="29480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latin typeface="+mn-lt"/>
            </a:rPr>
            <a:t>3</a:t>
          </a:r>
          <a:endParaRPr lang="ru-RU" sz="2800" b="1" dirty="0">
            <a:solidFill>
              <a:srgbClr val="0070C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0.47049</cdr:x>
      <cdr:y>0.26103</cdr:y>
    </cdr:from>
    <cdr:to>
      <cdr:x>0.50805</cdr:x>
      <cdr:y>0.5405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92816" y="488702"/>
          <a:ext cx="29480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latin typeface="+mn-lt"/>
            </a:rPr>
            <a:t>2</a:t>
          </a:r>
          <a:endParaRPr lang="ru-RU" sz="2800" b="1" dirty="0">
            <a:solidFill>
              <a:srgbClr val="0070C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0.58985</cdr:x>
      <cdr:y>0.34304</cdr:y>
    </cdr:from>
    <cdr:to>
      <cdr:x>0.62506</cdr:x>
      <cdr:y>0.63216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629621" y="642247"/>
          <a:ext cx="276411" cy="5412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>
              <a:solidFill>
                <a:srgbClr val="0070C0"/>
              </a:solidFill>
              <a:latin typeface="+mn-lt"/>
            </a:rPr>
            <a:t>1</a:t>
          </a:r>
        </a:p>
      </cdr:txBody>
    </cdr:sp>
  </cdr:relSizeAnchor>
  <cdr:relSizeAnchor xmlns:cdr="http://schemas.openxmlformats.org/drawingml/2006/chartDrawing">
    <cdr:from>
      <cdr:x>0.71829</cdr:x>
      <cdr:y>0.23231</cdr:y>
    </cdr:from>
    <cdr:to>
      <cdr:x>0.75585</cdr:x>
      <cdr:y>0.51178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637766" y="434933"/>
          <a:ext cx="29480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>
              <a:solidFill>
                <a:srgbClr val="0070C0"/>
              </a:solidFill>
              <a:latin typeface="+mn-lt"/>
            </a:rPr>
            <a:t>4</a:t>
          </a:r>
        </a:p>
      </cdr:txBody>
    </cdr:sp>
  </cdr:relSizeAnchor>
  <cdr:relSizeAnchor xmlns:cdr="http://schemas.openxmlformats.org/drawingml/2006/chartDrawing">
    <cdr:from>
      <cdr:x>0.84673</cdr:x>
      <cdr:y>0.0884</cdr:y>
    </cdr:from>
    <cdr:to>
      <cdr:x>0.88411</cdr:x>
      <cdr:y>0.36787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645875" y="165503"/>
          <a:ext cx="29339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latin typeface="+mn-lt"/>
            </a:rPr>
            <a:t>7</a:t>
          </a:r>
          <a:endParaRPr lang="ru-RU" sz="2800" b="1" dirty="0">
            <a:solidFill>
              <a:srgbClr val="0070C0"/>
            </a:solidFill>
            <a:latin typeface="+mn-l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1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2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2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205979"/>
            <a:ext cx="601979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6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8511" y="3382302"/>
            <a:ext cx="12336462" cy="23336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7023" y="6169175"/>
            <a:ext cx="10159439" cy="27821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D53D-2F6F-4C1E-A24C-FFF6753E7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9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C918-54F9-4671-A4B2-045393EEF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7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465" y="6995766"/>
            <a:ext cx="12336462" cy="216223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65" y="4614282"/>
            <a:ext cx="12336462" cy="238148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4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1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8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5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9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7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35EE-4D1E-4805-9454-92B379266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15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5674" y="1905192"/>
            <a:ext cx="6410122" cy="538794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77688" y="1905192"/>
            <a:ext cx="6410122" cy="538794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6F71-239A-4405-81CF-04EA045C9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0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74" y="435978"/>
            <a:ext cx="13062136" cy="18144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674" y="2436927"/>
            <a:ext cx="6412643" cy="101559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5674" y="3452520"/>
            <a:ext cx="6412643" cy="627249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72662" y="2436927"/>
            <a:ext cx="6415162" cy="101559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372662" y="3452520"/>
            <a:ext cx="6415162" cy="627249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B6BF8-E91B-4BD0-90AC-B054405A6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9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2207-A9B8-4B11-8720-97179856B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0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9074-DA07-481B-A549-90CE05A78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5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88" y="433454"/>
            <a:ext cx="4774836" cy="18447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369" y="433476"/>
            <a:ext cx="8113441" cy="929156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5688" y="2278167"/>
            <a:ext cx="4774836" cy="7446860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E63D-21D6-49AE-A0D6-E94D1633A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4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7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744" y="7620748"/>
            <a:ext cx="8708091" cy="89967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44744" y="972754"/>
            <a:ext cx="8708091" cy="6532068"/>
          </a:xfrm>
        </p:spPr>
        <p:txBody>
          <a:bodyPr lIns="145143" tIns="72571" rIns="145143" bIns="72571" rtlCol="0">
            <a:normAutofit/>
          </a:bodyPr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7" indent="0">
              <a:buNone/>
              <a:defRPr sz="3800"/>
            </a:lvl3pPr>
            <a:lvl4pPr marL="2177141" indent="0">
              <a:buNone/>
              <a:defRPr sz="3200"/>
            </a:lvl4pPr>
            <a:lvl5pPr marL="2902854" indent="0">
              <a:buNone/>
              <a:defRPr sz="3200"/>
            </a:lvl5pPr>
            <a:lvl6pPr marL="3628568" indent="0">
              <a:buNone/>
              <a:defRPr sz="3200"/>
            </a:lvl6pPr>
            <a:lvl7pPr marL="4354281" indent="0">
              <a:buNone/>
              <a:defRPr sz="3200"/>
            </a:lvl7pPr>
            <a:lvl8pPr marL="5079995" indent="0">
              <a:buNone/>
              <a:defRPr sz="3200"/>
            </a:lvl8pPr>
            <a:lvl9pPr marL="5805708" indent="0">
              <a:buNone/>
              <a:defRPr sz="32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4744" y="8520760"/>
            <a:ext cx="8708091" cy="1277685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7CC9C-F2F0-4578-88EA-EE21FB4E3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80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E8F24-101D-437D-B331-2D57B77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8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522276" y="327616"/>
            <a:ext cx="3265534" cy="69655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5674" y="327616"/>
            <a:ext cx="9554711" cy="69655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0013-FE2E-4A7B-8E03-7C84783EB4DD}" type="datetime1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58A5-2860-41A1-BE8D-DD12218DA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5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8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2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599" cy="339447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2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7" indent="0">
              <a:buNone/>
              <a:defRPr sz="1700" b="1"/>
            </a:lvl3pPr>
            <a:lvl4pPr marL="1371597" indent="0">
              <a:buNone/>
              <a:defRPr sz="1600" b="1"/>
            </a:lvl4pPr>
            <a:lvl5pPr marL="1828797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7" indent="0">
              <a:buNone/>
              <a:defRPr sz="1700" b="1"/>
            </a:lvl3pPr>
            <a:lvl4pPr marL="1371597" indent="0">
              <a:buNone/>
              <a:defRPr sz="1600" b="1"/>
            </a:lvl4pPr>
            <a:lvl5pPr marL="1828797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5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9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3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7" indent="0">
              <a:buNone/>
              <a:defRPr sz="1000"/>
            </a:lvl3pPr>
            <a:lvl4pPr marL="1371597" indent="0">
              <a:buNone/>
              <a:defRPr sz="1000"/>
            </a:lvl4pPr>
            <a:lvl5pPr marL="1828797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7" indent="0">
              <a:buNone/>
              <a:defRPr sz="2400"/>
            </a:lvl3pPr>
            <a:lvl4pPr marL="1371597" indent="0">
              <a:buNone/>
              <a:defRPr sz="2100"/>
            </a:lvl4pPr>
            <a:lvl5pPr marL="1828797" indent="0">
              <a:buNone/>
              <a:defRPr sz="2100"/>
            </a:lvl5pPr>
            <a:lvl6pPr marL="2285996" indent="0">
              <a:buNone/>
              <a:defRPr sz="2100"/>
            </a:lvl6pPr>
            <a:lvl7pPr marL="2743194" indent="0">
              <a:buNone/>
              <a:defRPr sz="2100"/>
            </a:lvl7pPr>
            <a:lvl8pPr marL="3200394" indent="0">
              <a:buNone/>
              <a:defRPr sz="2100"/>
            </a:lvl8pPr>
            <a:lvl9pPr marL="3657592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7" indent="0">
              <a:buNone/>
              <a:defRPr sz="1000"/>
            </a:lvl3pPr>
            <a:lvl4pPr marL="1371597" indent="0">
              <a:buNone/>
              <a:defRPr sz="1000"/>
            </a:lvl4pPr>
            <a:lvl5pPr marL="1828797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4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E882-4E1C-4FA8-86D7-AA3C8E038A9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2265D-97B0-4E11-BB5D-9B375BF7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6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1" algn="l" defTabSz="914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7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7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6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4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4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3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1" indent="-228600" algn="l" defTabSz="914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7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7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7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6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4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4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2" algn="l" defTabSz="9143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6067" y="206647"/>
            <a:ext cx="8231866" cy="85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43" tIns="40822" rIns="81643" bIns="40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6067" y="1199563"/>
            <a:ext cx="8231866" cy="339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43" tIns="40822" rIns="81643" bIns="40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6067" y="4768006"/>
            <a:ext cx="2134187" cy="27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43" tIns="40822" rIns="81643" bIns="40822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070013-FE2E-4A7B-8E03-7C84783EB4DD}" type="datetime1">
              <a:rPr lang="ru-RU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21.09.2016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431" y="4768006"/>
            <a:ext cx="2895139" cy="27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43" tIns="40822" rIns="81643" bIns="40822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746" y="4768006"/>
            <a:ext cx="2134187" cy="27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43" tIns="40822" rIns="81643" bIns="40822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9B9858-07D8-41D4-A20E-66B5F6CBD4CE}" type="slidenum">
              <a:rPr lang="ru-RU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2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816428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642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1642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1642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1642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725714" algn="ctr" defTabSz="81642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1451427" algn="ctr" defTabSz="81642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2177141" algn="ctr" defTabSz="81642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2902854" algn="ctr" defTabSz="81642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7420" indent="-307420" algn="l" defTabSz="81642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62718" indent="-254505" algn="l" defTabSz="81642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5" indent="-204108" algn="l" defTabSz="81642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49" indent="-204108" algn="l" defTabSz="81642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63" indent="-204108" algn="l" defTabSz="81642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425" indent="-362857" algn="l" defTabSz="14514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138" indent="-362857" algn="l" defTabSz="14514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852" indent="-362857" algn="l" defTabSz="14514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565" indent="-362857" algn="l" defTabSz="14514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7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4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5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6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8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95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70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3"/>
            <a:ext cx="9175751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42848" y="1424878"/>
            <a:ext cx="8786874" cy="1938963"/>
          </a:xfrm>
          <a:prstGeom prst="rect">
            <a:avLst/>
          </a:prstGeom>
        </p:spPr>
        <p:txBody>
          <a:bodyPr wrap="square" lIns="91409" tIns="45705" rIns="91409" bIns="45705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развития общего образования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Татарстан</a:t>
            </a:r>
            <a:endParaRPr lang="ru-RU" sz="4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44008" y="3579864"/>
            <a:ext cx="4702175" cy="1512094"/>
          </a:xfrm>
          <a:prstGeom prst="rect">
            <a:avLst/>
          </a:prstGeom>
          <a:ln>
            <a:noFill/>
          </a:ln>
          <a:effectLst/>
        </p:spPr>
        <p:txBody>
          <a:bodyPr lIns="91409" tIns="45705" rIns="91409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И.Р.Мухаметов </a:t>
            </a:r>
            <a:endParaRPr lang="ru-RU" sz="21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министра образования</a:t>
            </a:r>
          </a:p>
          <a:p>
            <a:pPr algn="l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науки Республики Татарстан</a:t>
            </a:r>
            <a:endParaRPr lang="ru-RU" sz="2100" b="1" i="1" dirty="0">
              <a:solidFill>
                <a:srgbClr val="1F497D"/>
              </a:solidFill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4" y="4726434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7" y="123483"/>
            <a:ext cx="1076328" cy="10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44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99" y="195486"/>
            <a:ext cx="8569268" cy="708076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Повышение качества </a:t>
            </a:r>
            <a:b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обучения татарскому языку</a:t>
            </a: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3" y="107904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8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6" y="1419623"/>
            <a:ext cx="184758" cy="361064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4588" y="843559"/>
            <a:ext cx="8739900" cy="518603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endParaRPr lang="ru-RU" sz="2100" b="1" dirty="0">
              <a:solidFill>
                <a:srgbClr val="467ABA"/>
              </a:solidFill>
            </a:endParaRPr>
          </a:p>
          <a:p>
            <a:pPr algn="just"/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Методическое </a:t>
            </a:r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обеспечение образовательного процесса на татарском </a:t>
            </a:r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языке</a:t>
            </a:r>
          </a:p>
          <a:p>
            <a:pPr algn="just"/>
            <a:endParaRPr lang="ru-RU" sz="800" b="1" dirty="0">
              <a:solidFill>
                <a:srgbClr val="467ABA"/>
              </a:solidFill>
              <a:cs typeface="Times New Roman" panose="02020603050405020304" pitchFamily="18" charset="0"/>
            </a:endParaRPr>
          </a:p>
          <a:p>
            <a:pPr marL="285751" indent="-285751" algn="just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осуществление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перевода ООП «От рождения до школы» </a:t>
            </a:r>
            <a:r>
              <a:rPr lang="ru-RU" sz="2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С.К.Веракса</a:t>
            </a:r>
            <a:endParaRPr lang="ru-RU" sz="21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1" indent="-285751" algn="just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разработка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региональной ОП дошкольного образования для детских садов с татарским языком воспитания и обучения</a:t>
            </a:r>
          </a:p>
          <a:p>
            <a:pPr algn="just"/>
            <a:endParaRPr lang="ru-RU" sz="2100" b="1" dirty="0">
              <a:solidFill>
                <a:srgbClr val="A8246F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Проведение республиканских конкурсов</a:t>
            </a:r>
          </a:p>
          <a:p>
            <a:pPr algn="just"/>
            <a:endParaRPr lang="ru-RU" sz="800" b="1" dirty="0">
              <a:solidFill>
                <a:srgbClr val="A8246F"/>
              </a:solidFill>
              <a:cs typeface="Times New Roman" panose="02020603050405020304" pitchFamily="18" charset="0"/>
            </a:endParaRPr>
          </a:p>
          <a:p>
            <a:pPr marL="285751" indent="-285751" algn="just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среди русскоязычных педагогов «Я говорю и работаю на татарском»</a:t>
            </a:r>
          </a:p>
          <a:p>
            <a:pPr marL="285751" indent="-285751" algn="just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среди дошкольных образовательных организаций «Лучший билингвальный детский сад» </a:t>
            </a:r>
          </a:p>
          <a:p>
            <a:pPr marL="285751" indent="-285751" algn="just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фестиваль-конкурс детско-юношеских театров на татарском языке</a:t>
            </a:r>
          </a:p>
          <a:p>
            <a:endParaRPr lang="ru-RU" sz="2100" b="1" dirty="0">
              <a:solidFill>
                <a:srgbClr val="467ABA"/>
              </a:solidFill>
            </a:endParaRPr>
          </a:p>
          <a:p>
            <a:r>
              <a:rPr lang="ru-RU" sz="2100" b="1" dirty="0">
                <a:solidFill>
                  <a:srgbClr val="467ABA"/>
                </a:solidFill>
              </a:rPr>
              <a:t> </a:t>
            </a:r>
          </a:p>
          <a:p>
            <a:endParaRPr lang="ru-RU" sz="2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22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5" y="3"/>
            <a:ext cx="9175749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95537" y="1894679"/>
            <a:ext cx="8280921" cy="769405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 algn="ctr" defTabSz="685749"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Школьное образование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20075" y="3507930"/>
            <a:ext cx="5566271" cy="1512094"/>
          </a:xfrm>
          <a:prstGeom prst="rect">
            <a:avLst/>
          </a:prstGeom>
          <a:ln>
            <a:noFill/>
          </a:ln>
          <a:effectLst/>
        </p:spPr>
        <p:txBody>
          <a:bodyPr lIns="91405" tIns="45702" rIns="91405" bIns="45702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ru-RU" sz="2100" b="1" i="1" dirty="0">
              <a:solidFill>
                <a:srgbClr val="1F497D"/>
              </a:solidFill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6974905" y="4890195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72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5" y="51472"/>
            <a:ext cx="8229600" cy="857251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Поэтапное внедрение ФГОС </a:t>
            </a:r>
            <a:b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основного общего образования</a:t>
            </a: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497" y="907605"/>
            <a:ext cx="8715436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rgbClr val="A8246F"/>
                </a:solidFill>
              </a:rPr>
              <a:t>100 % </a:t>
            </a:r>
            <a:r>
              <a:rPr lang="ru-RU" sz="2100" b="1" dirty="0">
                <a:solidFill>
                  <a:srgbClr val="0070C0"/>
                </a:solidFill>
              </a:rPr>
              <a:t>учащихся с 1 по 6 класс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002060"/>
                </a:solidFill>
              </a:rPr>
              <a:t>В пилотном режиме: </a:t>
            </a:r>
            <a:r>
              <a:rPr lang="ru-RU" sz="2100" b="1" dirty="0">
                <a:solidFill>
                  <a:srgbClr val="0070C0"/>
                </a:solidFill>
              </a:rPr>
              <a:t>7 классы (213 школ, 8 162 учащихся)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0070C0"/>
                </a:solidFill>
              </a:rPr>
              <a:t> </a:t>
            </a:r>
            <a:r>
              <a:rPr lang="ru-RU" sz="2100" b="1" dirty="0">
                <a:solidFill>
                  <a:srgbClr val="0070C0"/>
                </a:solidFill>
              </a:rPr>
              <a:t>                                         8 классы (68 школ, 4 307 учащихся)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0070C0"/>
                </a:solidFill>
              </a:rPr>
              <a:t>                                          9 классы (21 школа, 1 830 учащихся)</a:t>
            </a:r>
          </a:p>
          <a:p>
            <a:pPr marL="0" indent="0" algn="ctr">
              <a:buNone/>
            </a:pPr>
            <a:endParaRPr lang="ru-RU" sz="8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2100" b="1" dirty="0">
                <a:solidFill>
                  <a:srgbClr val="0070C0"/>
                </a:solidFill>
              </a:rPr>
              <a:t>Всего обучаются по новым стандартам </a:t>
            </a:r>
            <a:r>
              <a:rPr lang="ru-RU" sz="2100" b="1" dirty="0">
                <a:solidFill>
                  <a:srgbClr val="A8246F"/>
                </a:solidFill>
              </a:rPr>
              <a:t>более 253 276 учащихся</a:t>
            </a:r>
          </a:p>
          <a:p>
            <a:pPr marL="0" indent="0">
              <a:buNone/>
            </a:pPr>
            <a:endParaRPr lang="ru-RU" sz="2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6912" y="4530155"/>
            <a:ext cx="2133600" cy="273844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5895" y="2571751"/>
            <a:ext cx="8712968" cy="738658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lvl="0" algn="just"/>
            <a:r>
              <a:rPr lang="ru-RU" sz="2100" b="1" dirty="0">
                <a:solidFill>
                  <a:srgbClr val="0070C0"/>
                </a:solidFill>
                <a:ea typeface="Calibri"/>
                <a:cs typeface="Times New Roman"/>
              </a:rPr>
              <a:t>С</a:t>
            </a:r>
            <a:r>
              <a:rPr lang="ru-RU" sz="2100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ru-RU" sz="2100" b="1" dirty="0">
                <a:solidFill>
                  <a:srgbClr val="A8246F"/>
                </a:solidFill>
                <a:ea typeface="Calibri"/>
                <a:cs typeface="Times New Roman"/>
              </a:rPr>
              <a:t>01.09.2016</a:t>
            </a:r>
            <a:r>
              <a:rPr lang="ru-RU" sz="2100" dirty="0">
                <a:solidFill>
                  <a:srgbClr val="A8246F"/>
                </a:solidFill>
                <a:ea typeface="Calibri"/>
                <a:cs typeface="Times New Roman"/>
              </a:rPr>
              <a:t> </a:t>
            </a:r>
            <a:r>
              <a:rPr lang="ru-RU" sz="2100" b="1" dirty="0">
                <a:solidFill>
                  <a:srgbClr val="0070C0"/>
                </a:solidFill>
                <a:ea typeface="Calibri"/>
                <a:cs typeface="Times New Roman"/>
              </a:rPr>
              <a:t>в образовательных организациях </a:t>
            </a:r>
            <a:r>
              <a:rPr lang="ru-RU" sz="2100" b="1" dirty="0">
                <a:solidFill>
                  <a:srgbClr val="0070C0"/>
                </a:solidFill>
                <a:ea typeface="Calibri"/>
                <a:cs typeface="Times New Roman"/>
              </a:rPr>
              <a:t>вводятся </a:t>
            </a:r>
            <a:r>
              <a:rPr lang="ru-RU" sz="2100" b="1" dirty="0">
                <a:solidFill>
                  <a:srgbClr val="A8246F"/>
                </a:solidFill>
                <a:ea typeface="Calibri"/>
                <a:cs typeface="Times New Roman"/>
              </a:rPr>
              <a:t>стандарты </a:t>
            </a:r>
            <a:r>
              <a:rPr lang="ru-RU" sz="2100" b="1" dirty="0">
                <a:solidFill>
                  <a:srgbClr val="A8246F"/>
                </a:solidFill>
                <a:ea typeface="Calibri"/>
                <a:cs typeface="Times New Roman"/>
              </a:rPr>
              <a:t>образования </a:t>
            </a:r>
            <a:r>
              <a:rPr lang="ru-RU" sz="2100" b="1" dirty="0">
                <a:solidFill>
                  <a:srgbClr val="A8246F"/>
                </a:solidFill>
                <a:ea typeface="Calibri"/>
                <a:cs typeface="Times New Roman"/>
              </a:rPr>
              <a:t>обучающихся с ограниченными возможностями </a:t>
            </a:r>
            <a:r>
              <a:rPr lang="ru-RU" sz="2100" b="1" dirty="0">
                <a:solidFill>
                  <a:srgbClr val="A8246F"/>
                </a:solidFill>
                <a:ea typeface="Calibri"/>
                <a:cs typeface="Times New Roman"/>
              </a:rPr>
              <a:t>здоровья</a:t>
            </a:r>
            <a:endParaRPr lang="ru-RU" sz="2100" b="1" dirty="0">
              <a:solidFill>
                <a:srgbClr val="A8246F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966" y="3291832"/>
            <a:ext cx="8902132" cy="1435937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285728" indent="-285728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A8246F"/>
                </a:solidFill>
                <a:latin typeface="+mn-lt"/>
                <a:ea typeface="Calibri"/>
                <a:cs typeface="Times New Roman"/>
              </a:rPr>
              <a:t>126 </a:t>
            </a:r>
            <a:r>
              <a:rPr lang="ru-RU" b="1" dirty="0">
                <a:solidFill>
                  <a:srgbClr val="A8246F"/>
                </a:solidFill>
                <a:latin typeface="+mn-lt"/>
                <a:ea typeface="Calibri"/>
                <a:cs typeface="Times New Roman"/>
              </a:rPr>
              <a:t>школ </a:t>
            </a:r>
            <a:r>
              <a:rPr lang="ru-RU" b="1" dirty="0">
                <a:solidFill>
                  <a:srgbClr val="0070C0"/>
                </a:solidFill>
                <a:latin typeface="+mn-lt"/>
                <a:ea typeface="Calibri"/>
                <a:cs typeface="Times New Roman"/>
              </a:rPr>
              <a:t>республики являются базовыми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libri"/>
                <a:cs typeface="Times New Roman"/>
              </a:rPr>
              <a:t>по приему обучающихся по адаптированным образовательным программам</a:t>
            </a:r>
          </a:p>
          <a:p>
            <a:pPr marL="266681" indent="-266681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A8246F"/>
                </a:solidFill>
                <a:latin typeface="+mn-lt"/>
                <a:ea typeface="Calibri"/>
                <a:cs typeface="Times New Roman"/>
              </a:rPr>
              <a:t>498 педагогов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libri"/>
                <a:cs typeface="Times New Roman"/>
              </a:rPr>
              <a:t>прошли обучение по вопросам инклюзивного образования </a:t>
            </a:r>
          </a:p>
          <a:p>
            <a:pPr marL="266681" indent="-266681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A8246F"/>
                </a:solidFill>
                <a:latin typeface="+mn-lt"/>
                <a:ea typeface="Calibri"/>
                <a:cs typeface="Times New Roman"/>
              </a:rPr>
              <a:t>193 </a:t>
            </a:r>
            <a:r>
              <a:rPr lang="ru-RU" b="1" dirty="0">
                <a:solidFill>
                  <a:srgbClr val="A8246F"/>
                </a:solidFill>
                <a:latin typeface="+mn-lt"/>
                <a:ea typeface="Calibri"/>
                <a:cs typeface="Times New Roman"/>
              </a:rPr>
              <a:t>педагога </a:t>
            </a:r>
            <a:r>
              <a:rPr lang="ru-RU" b="1" dirty="0">
                <a:solidFill>
                  <a:srgbClr val="0070C0"/>
                </a:solidFill>
                <a:latin typeface="+mn-lt"/>
                <a:ea typeface="Calibri"/>
                <a:cs typeface="Times New Roman"/>
              </a:rPr>
              <a:t>прошли курсовую подготовку по разработке адаптированных образовательных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libri"/>
                <a:cs typeface="Times New Roman"/>
              </a:rPr>
              <a:t>программ</a:t>
            </a:r>
            <a:endParaRPr lang="ru-RU" b="1" dirty="0">
              <a:solidFill>
                <a:srgbClr val="0070C0"/>
              </a:solidFill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3124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95" y="205979"/>
            <a:ext cx="8229600" cy="857251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Обновление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модернизация предметных областей федеральных государственных стандартов</a:t>
            </a:r>
            <a:r>
              <a:rPr lang="ru-RU" sz="2100" b="1" dirty="0">
                <a:solidFill>
                  <a:srgbClr val="C00000"/>
                </a:solidFill>
              </a:rPr>
              <a:t/>
            </a:r>
            <a:br>
              <a:rPr lang="ru-RU" sz="2100" b="1" dirty="0">
                <a:solidFill>
                  <a:srgbClr val="C00000"/>
                </a:solidFill>
              </a:rPr>
            </a:b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052935"/>
            <a:ext cx="8786874" cy="36790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A8246F"/>
              </a:buClr>
              <a:buAutoNum type="arabicPeriod"/>
            </a:pPr>
            <a:r>
              <a:rPr lang="ru-RU" sz="1700" b="1" dirty="0">
                <a:solidFill>
                  <a:srgbClr val="0070C0"/>
                </a:solidFill>
              </a:rPr>
              <a:t> Концепция математического образования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endParaRPr lang="ru-RU" sz="8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A8246F"/>
                </a:solidFill>
              </a:rPr>
              <a:t>2. </a:t>
            </a:r>
            <a:r>
              <a:rPr lang="ru-RU" sz="1700" b="1" dirty="0">
                <a:solidFill>
                  <a:srgbClr val="0070C0"/>
                </a:solidFill>
              </a:rPr>
              <a:t>Концепция преподавания русского языка и литературы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A8246F"/>
                </a:solidFill>
              </a:rPr>
              <a:t>3. </a:t>
            </a:r>
            <a:r>
              <a:rPr lang="ru-RU" sz="1700" b="1" dirty="0">
                <a:solidFill>
                  <a:srgbClr val="0070C0"/>
                </a:solidFill>
              </a:rPr>
              <a:t>Историко-культурная концепция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A8246F"/>
                </a:solidFill>
              </a:rPr>
              <a:t>4. </a:t>
            </a:r>
            <a:r>
              <a:rPr lang="ru-RU" sz="1700" b="1" dirty="0">
                <a:solidFill>
                  <a:srgbClr val="0070C0"/>
                </a:solidFill>
              </a:rPr>
              <a:t>Концепция физического образования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A8246F"/>
                </a:solidFill>
              </a:rPr>
              <a:t>5. </a:t>
            </a:r>
            <a:r>
              <a:rPr lang="ru-RU" sz="1700" b="1" dirty="0">
                <a:solidFill>
                  <a:srgbClr val="0070C0"/>
                </a:solidFill>
              </a:rPr>
              <a:t>Разработка Концепций обществознания, географии, ОБЖ и технологии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70C0"/>
                </a:solidFill>
              </a:rPr>
              <a:t>    (ФЦПРО, 2.4)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A8246F"/>
                </a:solidFill>
              </a:rPr>
              <a:t>6. </a:t>
            </a:r>
            <a:r>
              <a:rPr lang="ru-RU" sz="1700" b="1" dirty="0">
                <a:solidFill>
                  <a:srgbClr val="0070C0"/>
                </a:solidFill>
              </a:rPr>
              <a:t>Повышение качества образования в школах с низкими результатами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70C0"/>
                </a:solidFill>
              </a:rPr>
              <a:t>     обучения (ФЦПРО, 2.2)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A8246F"/>
                </a:solidFill>
              </a:rPr>
              <a:t>7. </a:t>
            </a:r>
            <a:r>
              <a:rPr lang="ru-RU" sz="1700" b="1" dirty="0">
                <a:solidFill>
                  <a:srgbClr val="0070C0"/>
                </a:solidFill>
              </a:rPr>
              <a:t>Участие в федеральном эксперименте, направленном на модернизацию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70C0"/>
                </a:solidFill>
              </a:rPr>
              <a:t>    содержания предметов «Технология» (в числе 10 субъектов РФ) и «Музыка»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70C0"/>
                </a:solidFill>
              </a:rPr>
              <a:t>    (в числе 16 субъектов РФ)</a:t>
            </a:r>
          </a:p>
          <a:p>
            <a:pPr marL="0" indent="0">
              <a:spcBef>
                <a:spcPts val="0"/>
              </a:spcBef>
              <a:buNone/>
            </a:pPr>
            <a:endParaRPr lang="ru-RU" sz="17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0893" y="4500576"/>
            <a:ext cx="2133600" cy="273844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709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560" y="1484984"/>
            <a:ext cx="6604205" cy="3679057"/>
          </a:xfrm>
        </p:spPr>
        <p:txBody>
          <a:bodyPr/>
          <a:lstStyle/>
          <a:p>
            <a:pPr algn="just"/>
            <a:r>
              <a:rPr lang="ru-RU" sz="2200" b="1" dirty="0">
                <a:solidFill>
                  <a:srgbClr val="0070C0"/>
                </a:solidFill>
              </a:rPr>
              <a:t>Школ Превосходства</a:t>
            </a:r>
          </a:p>
          <a:p>
            <a:pPr algn="just"/>
            <a:r>
              <a:rPr lang="ru-RU" sz="2200" b="1" dirty="0">
                <a:solidFill>
                  <a:srgbClr val="0070C0"/>
                </a:solidFill>
              </a:rPr>
              <a:t>Школ-физико-математических центров</a:t>
            </a:r>
          </a:p>
          <a:p>
            <a:pPr algn="just"/>
            <a:r>
              <a:rPr lang="ru-RU" sz="2200" b="1" dirty="0">
                <a:solidFill>
                  <a:srgbClr val="0070C0"/>
                </a:solidFill>
              </a:rPr>
              <a:t>Школ внедрения технологии С</a:t>
            </a:r>
            <a:r>
              <a:rPr lang="en-US" sz="2200" b="1" dirty="0">
                <a:solidFill>
                  <a:srgbClr val="0070C0"/>
                </a:solidFill>
              </a:rPr>
              <a:t>LIL</a:t>
            </a:r>
          </a:p>
          <a:p>
            <a:pPr algn="just"/>
            <a:r>
              <a:rPr lang="ru-RU" sz="2200" b="1" dirty="0">
                <a:solidFill>
                  <a:srgbClr val="0070C0"/>
                </a:solidFill>
              </a:rPr>
              <a:t>Школ внедрения обучения китайскому языку</a:t>
            </a:r>
          </a:p>
          <a:p>
            <a:pPr algn="just"/>
            <a:r>
              <a:rPr lang="ru-RU" sz="2200" b="1" dirty="0">
                <a:solidFill>
                  <a:srgbClr val="0070C0"/>
                </a:solidFill>
              </a:rPr>
              <a:t>Пилотных площадок по внедрению ФГОС ОО и ФГОС НОО для детей с ОВЗ</a:t>
            </a:r>
            <a:endParaRPr lang="en-US" sz="22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1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4500576"/>
            <a:ext cx="2133600" cy="273844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42995" y="339502"/>
            <a:ext cx="8229600" cy="781596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«дорожных карт» </a:t>
            </a:r>
            <a:b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инновационных площадок:</a:t>
            </a:r>
            <a:r>
              <a:rPr lang="ru-RU" sz="2900" b="1" dirty="0">
                <a:solidFill>
                  <a:srgbClr val="002060"/>
                </a:solidFill>
              </a:rPr>
              <a:t/>
            </a:r>
            <a:br>
              <a:rPr lang="ru-RU" sz="2900" b="1" dirty="0">
                <a:solidFill>
                  <a:srgbClr val="002060"/>
                </a:solidFill>
              </a:rPr>
            </a:br>
            <a:endParaRPr lang="ru-RU" sz="2900" b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://p1.s1.jc9.ru/filecpd.php?u=aHR0cDovL2RhdGEuamM5LnJ1L2ltYWdlcy9fYmFzZWJhemFhci8wMDA0ODQvd2l3ZWJfNzUyOWUwMGU2MTUwNGM0OGY2MWE4MDg1MDJkZDExNjkuanBn&amp;tp=custom&amp;w=-1280&amp;s=5&amp;l&amp;nocrop&amp;sc=8aced&amp;ver=2"/>
          <p:cNvPicPr>
            <a:picLocks noChangeAspect="1" noChangeArrowheads="1"/>
          </p:cNvPicPr>
          <p:nvPr/>
        </p:nvPicPr>
        <p:blipFill>
          <a:blip r:embed="rId4"/>
          <a:srcRect l="4975" r="7967" b="6573"/>
          <a:stretch>
            <a:fillRect/>
          </a:stretch>
        </p:blipFill>
        <p:spPr bwMode="auto">
          <a:xfrm>
            <a:off x="6762768" y="2000246"/>
            <a:ext cx="2166953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440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5487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-13690"/>
            <a:ext cx="8367824" cy="85725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Реализация кадровых проектов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81" y="850653"/>
            <a:ext cx="8858313" cy="38022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</a:rPr>
              <a:t>В 2016-2017 учебном году будут реализовываться </a:t>
            </a:r>
            <a:r>
              <a:rPr lang="ru-RU" sz="2400" b="1" dirty="0">
                <a:solidFill>
                  <a:srgbClr val="A8246F"/>
                </a:solidFill>
              </a:rPr>
              <a:t>гранты и конкурсы как для педагогов так и для школ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Гранты «Успешная школа», «Директор школы» как часть федеральных проектов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Гранты «Наш новый учитель», «Лучший методист»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Конкурсы профессионального мастерства в рамках «Учитель года»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Региональные олимпиады для педагогов-предметников (математика, физика, химия, биология, русский язык, татарский язык - январь, история и обществознание - март)</a:t>
            </a:r>
          </a:p>
          <a:p>
            <a:pPr algn="just">
              <a:buFontTx/>
              <a:buChar char="-"/>
            </a:pPr>
            <a:endParaRPr lang="ru-RU" sz="1700" b="1" dirty="0">
              <a:solidFill>
                <a:srgbClr val="A8246F"/>
              </a:solidFill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7020273" y="4731992"/>
            <a:ext cx="2133600" cy="273844"/>
          </a:xfrm>
          <a:prstGeom prst="rect">
            <a:avLst/>
          </a:prstGeom>
        </p:spPr>
        <p:txBody>
          <a:bodyPr vert="horz" lIns="91405" tIns="45702" rIns="91405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12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5" y="3"/>
            <a:ext cx="9175749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20075" y="3507930"/>
            <a:ext cx="5566271" cy="1512094"/>
          </a:xfrm>
          <a:prstGeom prst="rect">
            <a:avLst/>
          </a:prstGeom>
          <a:ln>
            <a:noFill/>
          </a:ln>
          <a:effectLst/>
        </p:spPr>
        <p:txBody>
          <a:bodyPr lIns="91405" tIns="45702" rIns="91405" bIns="45702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ru-RU" sz="2100" b="1" i="1" dirty="0">
              <a:solidFill>
                <a:srgbClr val="1F497D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995686"/>
            <a:ext cx="9144000" cy="958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Олимпиадное движение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удержать лидирующие позиции в России по количеству призеров и победителей заключительного этапа всероссийской олимпиады школьников, а также эффективности участия нашей команды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6974904" y="4890195"/>
            <a:ext cx="2133600" cy="273844"/>
          </a:xfrm>
          <a:prstGeom prst="rect">
            <a:avLst/>
          </a:prstGeom>
        </p:spPr>
        <p:txBody>
          <a:bodyPr vert="horz" lIns="91405" tIns="45702" rIns="91405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00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68" name="Заголовок 2"/>
          <p:cNvSpPr>
            <a:spLocks noGrp="1"/>
          </p:cNvSpPr>
          <p:nvPr>
            <p:ph type="title"/>
          </p:nvPr>
        </p:nvSpPr>
        <p:spPr>
          <a:xfrm>
            <a:off x="399558" y="-214332"/>
            <a:ext cx="8244408" cy="11035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Количество победителей и </a:t>
            </a: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призеров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7" y="111491"/>
            <a:ext cx="1468936" cy="68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882646"/>
              </p:ext>
            </p:extLst>
          </p:nvPr>
        </p:nvGraphicFramePr>
        <p:xfrm>
          <a:off x="142845" y="3000377"/>
          <a:ext cx="7848871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Заголовок 2"/>
          <p:cNvSpPr txBox="1">
            <a:spLocks/>
          </p:cNvSpPr>
          <p:nvPr/>
        </p:nvSpPr>
        <p:spPr>
          <a:xfrm>
            <a:off x="-714411" y="2929868"/>
            <a:ext cx="8460431" cy="400050"/>
          </a:xfrm>
          <a:prstGeom prst="rect">
            <a:avLst/>
          </a:prstGeom>
        </p:spPr>
        <p:txBody>
          <a:bodyPr vert="horz" lIns="91430" tIns="45714" rIns="91430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Международная олимпиада школьников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173439"/>
              </p:ext>
            </p:extLst>
          </p:nvPr>
        </p:nvGraphicFramePr>
        <p:xfrm>
          <a:off x="214282" y="857238"/>
          <a:ext cx="8244408" cy="192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Picture 2" descr="C:\Users\Afanaseva\Desktop\са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45098" y="785802"/>
            <a:ext cx="5500695" cy="415499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олимпиада школьников</a:t>
            </a:r>
            <a:endParaRPr lang="ru-RU" sz="2100" dirty="0"/>
          </a:p>
        </p:txBody>
      </p:sp>
      <p:sp>
        <p:nvSpPr>
          <p:cNvPr id="10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20273" y="4530155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>
                <a:solidFill>
                  <a:prstClr val="black">
                    <a:tint val="75000"/>
                  </a:prstClr>
                </a:solidFill>
                <a:latin typeface="+mn-lt"/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13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9" y="123479"/>
            <a:ext cx="8501466" cy="892541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lvl="0" algn="ctr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и призеры заключительного этапа </a:t>
            </a:r>
          </a:p>
          <a:p>
            <a:pPr lvl="0" algn="ctr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 школьников 2011-2015 по субъектам РФ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92739"/>
              </p:ext>
            </p:extLst>
          </p:nvPr>
        </p:nvGraphicFramePr>
        <p:xfrm>
          <a:off x="493605" y="1334358"/>
          <a:ext cx="8208913" cy="3137464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864097"/>
                <a:gridCol w="1008113"/>
                <a:gridCol w="936104"/>
                <a:gridCol w="925773"/>
                <a:gridCol w="1048064"/>
                <a:gridCol w="906482"/>
              </a:tblGrid>
              <a:tr h="6849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Субъект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Количество победителей и призеров заключительного этапа предметных олимпиад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2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Татарстан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2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532440" y="2643759"/>
            <a:ext cx="0" cy="2880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2440" y="3291830"/>
            <a:ext cx="0" cy="2880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20273" y="4515968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>
                <a:solidFill>
                  <a:prstClr val="black">
                    <a:tint val="75000"/>
                  </a:prstClr>
                </a:solidFill>
                <a:latin typeface="+mn-lt"/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916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8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7020273" y="4515968"/>
            <a:ext cx="2133600" cy="273844"/>
          </a:xfrm>
          <a:prstGeom prst="rect">
            <a:avLst/>
          </a:prstGeom>
        </p:spPr>
        <p:txBody>
          <a:bodyPr vert="horz" lIns="91405" tIns="45702" rIns="91405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3569" y="51470"/>
            <a:ext cx="8136903" cy="827637"/>
          </a:xfrm>
          <a:prstGeom prst="rect">
            <a:avLst/>
          </a:prstGeom>
        </p:spPr>
        <p:txBody>
          <a:bodyPr vert="horz" lIns="91433" tIns="45717" rIns="91433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Олимпиады, турниры всероссийского </a:t>
            </a:r>
          </a:p>
          <a:p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международного уровней </a:t>
            </a:r>
            <a:endParaRPr lang="ru-RU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965" y="879109"/>
            <a:ext cx="8758336" cy="2339815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Заключительный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этап всероссийской олимпиады школьников по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информатике</a:t>
            </a: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70C0"/>
              </a:solidFill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Заключительный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этап всероссийской олимпиады школьников по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физике</a:t>
            </a: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70C0"/>
              </a:solidFill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Международная олимпиада по русскому языку</a:t>
            </a: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70C0"/>
              </a:solidFill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Международная естественно-научная </a:t>
            </a:r>
            <a:r>
              <a:rPr lang="ru-RU" b="1" dirty="0" smtClean="0">
                <a:solidFill>
                  <a:srgbClr val="A8246F"/>
                </a:solidFill>
                <a:latin typeface="+mn-lt"/>
              </a:rPr>
              <a:t>проектная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олимпиада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«АЧЫЛЫШ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» (математика, физика, химия)</a:t>
            </a:r>
            <a:endParaRPr lang="ru-RU" b="1" dirty="0">
              <a:solidFill>
                <a:srgbClr val="0070C0"/>
              </a:solidFill>
              <a:latin typeface="+mn-lt"/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0070C0"/>
              </a:solidFill>
              <a:latin typeface="+mn-lt"/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" name="Рисунок 12" descr="Итоги XXVIII Всероссийской олимпиады школьников по информатике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854" y="2787775"/>
            <a:ext cx="2219624" cy="145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 descr="Торжественная церемония награждения победителей и  призеров заключительного этапа Всероссийской олимпиады школьников по основам безопасности жизнедеятельност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3" y="2769973"/>
            <a:ext cx="2186940" cy="145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Рисунок 14" descr="http://mon.tatarstan.ru/file/photoreport/view_690104_11519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3" y="3003799"/>
            <a:ext cx="23042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2" descr="C:\Users\Afanaseva\Desktop\са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5" y="153648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14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5" y="3"/>
            <a:ext cx="9175749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95537" y="1874353"/>
            <a:ext cx="8280921" cy="769405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 algn="ctr" defTabSz="685749"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Дошкольное образование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20075" y="3507930"/>
            <a:ext cx="5566271" cy="1512094"/>
          </a:xfrm>
          <a:prstGeom prst="rect">
            <a:avLst/>
          </a:prstGeom>
          <a:ln>
            <a:noFill/>
          </a:ln>
          <a:effectLst/>
        </p:spPr>
        <p:txBody>
          <a:bodyPr lIns="91405" tIns="45702" rIns="91405" bIns="45702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ru-RU" sz="2100" b="1" i="1" dirty="0">
              <a:solidFill>
                <a:srgbClr val="1F497D"/>
              </a:solidFill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6948264" y="4890195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93213" cy="51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07965" y="1347788"/>
            <a:ext cx="8709026" cy="4943476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2100" b="1" dirty="0">
                <a:solidFill>
                  <a:srgbClr val="0070C0"/>
                </a:solidFill>
              </a:rPr>
              <a:t>Организован путем кластерного подхода по принципу </a:t>
            </a:r>
            <a:r>
              <a:rPr lang="ru-RU" sz="2100" b="1" dirty="0">
                <a:solidFill>
                  <a:srgbClr val="A8246F"/>
                </a:solidFill>
              </a:rPr>
              <a:t>«Все в одном месте»</a:t>
            </a:r>
          </a:p>
          <a:p>
            <a:pPr marL="0" indent="0" algn="ctr">
              <a:buNone/>
              <a:defRPr/>
            </a:pPr>
            <a:endParaRPr lang="ru-RU" sz="600" b="1" dirty="0">
              <a:solidFill>
                <a:srgbClr val="0070C0"/>
              </a:solidFill>
            </a:endParaRPr>
          </a:p>
          <a:p>
            <a:pPr marL="0" indent="0" algn="just">
              <a:buNone/>
              <a:defRPr/>
            </a:pPr>
            <a:r>
              <a:rPr lang="ru-RU" sz="1600" b="1" dirty="0">
                <a:solidFill>
                  <a:srgbClr val="0070C0"/>
                </a:solidFill>
              </a:rPr>
              <a:t>Современный оборудованный учебный корпус, способный принимать профильные смены различной предметной направленности и специфики с химической, физической лабораторией, компьютерным классом, медицинским блоком, тренажерным </a:t>
            </a:r>
            <a:r>
              <a:rPr lang="ru-RU" sz="1600" b="1" dirty="0">
                <a:solidFill>
                  <a:srgbClr val="0070C0"/>
                </a:solidFill>
              </a:rPr>
              <a:t>залом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 algn="just">
              <a:buNone/>
              <a:defRPr/>
            </a:pPr>
            <a:endParaRPr lang="ru-RU" sz="1400" b="1" dirty="0">
              <a:solidFill>
                <a:srgbClr val="0070C0"/>
              </a:solidFill>
            </a:endParaRPr>
          </a:p>
          <a:p>
            <a:pPr marL="0" indent="0" algn="just">
              <a:buNone/>
              <a:defRPr/>
            </a:pPr>
            <a:endParaRPr lang="ru-RU" sz="1400" b="1" dirty="0">
              <a:solidFill>
                <a:srgbClr val="0070C0"/>
              </a:solidFill>
            </a:endParaRPr>
          </a:p>
          <a:p>
            <a:pPr marL="0" indent="0" algn="just">
              <a:buNone/>
              <a:defRPr/>
            </a:pPr>
            <a:endParaRPr lang="ru-RU" sz="1400" b="1" dirty="0">
              <a:solidFill>
                <a:srgbClr val="FF0000"/>
              </a:solidFill>
            </a:endParaRPr>
          </a:p>
          <a:p>
            <a:pPr marL="0" indent="0" algn="just">
              <a:buNone/>
              <a:defRPr/>
            </a:pPr>
            <a:endParaRPr lang="ru-RU" sz="1400" b="1" dirty="0">
              <a:solidFill>
                <a:schemeClr val="accent5"/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accent5"/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accent5"/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accent5"/>
              </a:solidFill>
            </a:endParaRPr>
          </a:p>
          <a:p>
            <a:pPr algn="just">
              <a:buNone/>
              <a:defRPr/>
            </a:pPr>
            <a:endParaRPr lang="ru-RU" sz="1400" dirty="0"/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8" y="153990"/>
            <a:ext cx="6762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088" y="163514"/>
            <a:ext cx="8213082" cy="961802"/>
          </a:xfrm>
          <a:prstGeom prst="rect">
            <a:avLst/>
          </a:prstGeom>
        </p:spPr>
        <p:txBody>
          <a:bodyPr wrap="square" lIns="68579" tIns="34290" rIns="68579" bIns="34290">
            <a:spAutoFit/>
          </a:bodyPr>
          <a:lstStyle/>
          <a:p>
            <a:pPr algn="ctr">
              <a:defRPr/>
            </a:pP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Оздоровительный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образовательный круглогодичный центр </a:t>
            </a:r>
            <a:r>
              <a:rPr lang="ru-RU" sz="29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«Дуслык»</a:t>
            </a:r>
          </a:p>
        </p:txBody>
      </p:sp>
      <p:pic>
        <p:nvPicPr>
          <p:cNvPr id="11269" name="Picture 5" descr="http://mon.tatarstan.ru/file/photoreport/print_1607347_1666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0" y="3120869"/>
            <a:ext cx="2027263" cy="13501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mon.tatarstan.ru/file/photoreport/print_1607347_1666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82" y="2952363"/>
            <a:ext cx="2055018" cy="1368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mon.tatarstan.ru/file/photoreport/print_1607347_16661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77" y="3102381"/>
            <a:ext cx="2012156" cy="1368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mon.tatarstan.ru/file/photoreport/print_1607347_16662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89" y="2974424"/>
            <a:ext cx="2083799" cy="13878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Номер слайда 3"/>
          <p:cNvSpPr txBox="1">
            <a:spLocks/>
          </p:cNvSpPr>
          <p:nvPr/>
        </p:nvSpPr>
        <p:spPr bwMode="auto">
          <a:xfrm>
            <a:off x="6975475" y="4516439"/>
            <a:ext cx="2133600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096BA6-CEAF-422C-8228-80645D1DD2E0}" type="slidenum">
              <a:rPr lang="ru-RU" altLang="ru-RU" sz="1300">
                <a:solidFill>
                  <a:srgbClr val="898989"/>
                </a:solidFill>
                <a:cs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30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73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93213" cy="51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217889"/>
              </p:ext>
            </p:extLst>
          </p:nvPr>
        </p:nvGraphicFramePr>
        <p:xfrm>
          <a:off x="363541" y="1419623"/>
          <a:ext cx="8450263" cy="3315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268"/>
                <a:gridCol w="6702019"/>
                <a:gridCol w="1245976"/>
              </a:tblGrid>
              <a:tr h="507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№ п/п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21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 смены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Количество участников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0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Республиканская филологическая профильная смена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Республиканский лингвистический (англо-американский) </a:t>
                      </a:r>
                      <a:r>
                        <a:rPr lang="tt-RU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лагерь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Республиканский лагерь юных экологов-биологов </a:t>
                      </a:r>
                      <a:r>
                        <a:rPr lang="tt-RU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«Биосфера»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Республиканская геологическая профильная смена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Республиканская историко-обществоведческая профильная смена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Летняя химическая школа старшеклассников «Орбиталь»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Республиканская компьютерная </a:t>
                      </a:r>
                      <a:r>
                        <a:rPr lang="tt-RU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школа «Интеллект»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25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Физико-математическая смена для </a:t>
                      </a:r>
                      <a:r>
                        <a:rPr lang="tt-RU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учащихся 6-9 </a:t>
                      </a: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классов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Профильная смена «Лига IQ. Юные </a:t>
                      </a:r>
                      <a:r>
                        <a:rPr lang="tt-RU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физики»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2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22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2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950</a:t>
                      </a:r>
                      <a:endParaRPr lang="ru-RU" sz="22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8941" y="-20535"/>
            <a:ext cx="8853487" cy="1323439"/>
          </a:xfrm>
          <a:prstGeom prst="rect">
            <a:avLst/>
          </a:prstGeom>
        </p:spPr>
        <p:txBody>
          <a:bodyPr lIns="91440" tIns="45721" rIns="91440" bIns="45721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Системные мероприятия по работе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с одаренными детьми и их наставниками </a:t>
            </a:r>
          </a:p>
          <a:p>
            <a:pPr algn="ctr" eaLnBrk="0" hangingPunct="0">
              <a:defRPr/>
            </a:pPr>
            <a:endParaRPr lang="ru-RU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Летние профильные школы и лагеря для одаренных детей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619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1" y="92074"/>
            <a:ext cx="676275" cy="6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9" name="Номер слайда 3"/>
          <p:cNvSpPr txBox="1">
            <a:spLocks/>
          </p:cNvSpPr>
          <p:nvPr/>
        </p:nvSpPr>
        <p:spPr bwMode="auto">
          <a:xfrm>
            <a:off x="7046912" y="4516439"/>
            <a:ext cx="2133600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67338A-4716-49A5-9C13-822426E8F0E6}" type="slidenum">
              <a:rPr lang="ru-RU" altLang="ru-RU" sz="1300">
                <a:solidFill>
                  <a:srgbClr val="898989"/>
                </a:solidFill>
                <a:cs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3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59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>
            <a:fillRect/>
          </a:stretch>
        </p:blipFill>
        <p:spPr bwMode="auto">
          <a:xfrm>
            <a:off x="0" y="0"/>
            <a:ext cx="91932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13608"/>
              </p:ext>
            </p:extLst>
          </p:nvPr>
        </p:nvGraphicFramePr>
        <p:xfrm>
          <a:off x="295274" y="585789"/>
          <a:ext cx="8509000" cy="4490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2635"/>
                <a:gridCol w="2236365"/>
              </a:tblGrid>
              <a:tr h="40525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МЕРОПРИЯТИЕ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КОНТИНГЕНТ УЧАСТНИКОВ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40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УЧЕБНО-МЕТОДИЧЕСКИЙ СЕМИНАР С ПРЕДСЕДАТЕЛЯМИ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ПРЕДМЕТНО-МЕТОДИЧЕСКИХ КОМИССИЙ МУНИЦИПАЛЬНОГО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ЭТАПА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ПО ПОРЯДКУ ПРОВЕДЕНИЯ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ШКОЛЬНОГО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ЭТАПА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ВСОШ – </a:t>
                      </a:r>
                      <a:r>
                        <a:rPr lang="ru-RU" sz="1000" b="1" dirty="0" smtClean="0">
                          <a:solidFill>
                            <a:srgbClr val="A8246F"/>
                          </a:solidFill>
                          <a:effectLst/>
                        </a:rPr>
                        <a:t>1 000 ЧЕЛОВЕК</a:t>
                      </a:r>
                      <a:endParaRPr lang="ru-RU" sz="10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ПРЕДСЕДАТЕЛИ ПРЕДМЕТНО-МЕТОДИЧЕСКИХ КОМИССИЙ 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0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ОРГАНИЗАЦИОННО-МЕТОДИЧЕСКИЙ СЕМИНАР СО СПЕЦИАЛИСТАМИ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МУНИЦИПАЛЬНЫХ ОБРАЗОВАНИЙ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РТ ПО ПОРЯДКУ ПРОВЕДЕНИЯ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МУНИЦИПАЛЬНОГО 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И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РЕГИОНАЛЬНОГО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ЭТАПА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ВСОШ – </a:t>
                      </a:r>
                      <a:r>
                        <a:rPr lang="ru-RU" sz="1000" b="1" dirty="0" smtClean="0">
                          <a:solidFill>
                            <a:srgbClr val="A8246F"/>
                          </a:solidFill>
                          <a:effectLst/>
                        </a:rPr>
                        <a:t>50 ЧЕЛОВЕК</a:t>
                      </a:r>
                      <a:endParaRPr lang="ru-RU" sz="10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СПЕЦИАЛИСТЫ МО РТ ОТВЕТСТВЕННЫЕ ЗА РАБОТУ С ОД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0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ОБРАЗОВАТЕЛЬНЫЕ СЕМИНАРЫ С УЧИТЕЛЯМИ  ШКОЛ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МУНИЦИПАЛЬНЫХ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ОБРАЗОВАНИЙ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ПО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РЕШЕНИЮ ОЛИМПИАДНЫХ ЗАДАНИЙ – </a:t>
                      </a:r>
                      <a:r>
                        <a:rPr lang="ru-RU" sz="1000" b="1" dirty="0" smtClean="0">
                          <a:solidFill>
                            <a:srgbClr val="A8246F"/>
                          </a:solidFill>
                          <a:effectLst/>
                        </a:rPr>
                        <a:t>1 000 ЧЕЛОВЕК</a:t>
                      </a:r>
                      <a:endParaRPr lang="ru-RU" sz="10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УЧИТЕЛЯ И ПЕДАГОГИ ОУ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5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СОВЕЩАНИЕ С ПРЕДСЕДАТЕЛЯМИ ЖЮРИ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РЕГИОНАЛЬНОГО ЭТАПА 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ВСОШ – </a:t>
                      </a:r>
                      <a:r>
                        <a:rPr lang="ru-RU" sz="1000" b="1" dirty="0" smtClean="0">
                          <a:solidFill>
                            <a:srgbClr val="A8246F"/>
                          </a:solidFill>
                          <a:effectLst/>
                        </a:rPr>
                        <a:t>35 ЧЕЛОВЕК</a:t>
                      </a:r>
                      <a:endParaRPr lang="ru-RU" sz="10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ПРЕДСЕДАТЕЛИ ЖЮРИ РЭ ВСОШ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0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ОБУЧАЮЩИЙ ТРЕНИНГ-СЕМИНАР ДЛЯ УЧИТЕЛЕЙ ПО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РЕШЕНИЮ ЗАДАЧ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ПОВЫШЕННОГО УРОВНЯ СЛОЖНОСТИ</a:t>
                      </a:r>
                      <a:r>
                        <a:rPr lang="tt-RU" sz="1000" b="1" dirty="0">
                          <a:solidFill>
                            <a:srgbClr val="0070C0"/>
                          </a:solidFill>
                          <a:effectLst/>
                        </a:rPr>
                        <a:t> – </a:t>
                      </a:r>
                      <a:r>
                        <a:rPr lang="tt-RU" sz="1000" b="1" dirty="0" smtClean="0">
                          <a:solidFill>
                            <a:srgbClr val="A8246F"/>
                          </a:solidFill>
                          <a:effectLst/>
                        </a:rPr>
                        <a:t>1 000 ЧЕЛОВЕК</a:t>
                      </a:r>
                      <a:endParaRPr lang="ru-RU" sz="10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УЧИТЕЛЯ, НАСТАВНИКИ ОЛИМПИАДНИКОВ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505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III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 РЕСПУБЛИКАНСКАЯ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НАУЧНО-ПРАКТИЧЕСКАЯ КОНФЕРЕНЦИЯ «ОДАРЕННЫЕ ДЕТИ В СИСТЕМЕ ОБЩЕГО  ОБРАЗОВАНИЯ: ПРОБЛЕМЫ, ПЕСРПЕКТИВЫ, РАЗВИТИЕ»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A8246F"/>
                          </a:solidFill>
                          <a:effectLst/>
                        </a:rPr>
                        <a:t>300 ЧЕЛОВЕК</a:t>
                      </a:r>
                      <a:endParaRPr lang="ru-RU" sz="10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solidFill>
                            <a:srgbClr val="A8246F"/>
                          </a:solidFill>
                          <a:effectLst/>
                        </a:rPr>
                        <a:t>45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СПЕЦИАЛИСТОВ МУНИЦИПАЛЬНЫХ ОБРАЗОВАНИЙ</a:t>
                      </a:r>
                      <a:r>
                        <a:rPr lang="tt-RU" sz="1000" b="1" dirty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tt-RU" sz="1000" b="1" dirty="0">
                          <a:solidFill>
                            <a:srgbClr val="A8246F"/>
                          </a:solidFill>
                          <a:effectLst/>
                        </a:rPr>
                        <a:t>18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ДИРЕКТОРОВ СПЕЦИАЛИЗИРОВАННЫХ ОРГАНИЗАЦИЙ ДЛЯ ОДАРЕННЫХ ДЕТЕЙ</a:t>
                      </a:r>
                      <a:r>
                        <a:rPr lang="tt-RU" sz="1000" b="1" dirty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tt-RU" sz="1000" b="1" dirty="0">
                          <a:solidFill>
                            <a:srgbClr val="A8246F"/>
                          </a:solidFill>
                          <a:effectLst/>
                        </a:rPr>
                        <a:t>100</a:t>
                      </a:r>
                      <a:r>
                        <a:rPr lang="tt-RU" sz="10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ПЕДАГОГОВ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0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ВСЕРОССИЙСКИЙ СЕМИНАР С УЧИТЕЛЯМИ ФИЗИЧЕСКОЙ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КУЛЬТУРЫ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С УЧАСТИЕМ ПРЕДСЕДАТЕЛЯ ЦЕНТРАЛЬНОЙ ПРЕДМЕТНО-МЕТОДИЧЕСКОЙ КОМИССИИ – </a:t>
                      </a:r>
                      <a:r>
                        <a:rPr lang="ru-RU" sz="1000" b="1" dirty="0" smtClean="0">
                          <a:solidFill>
                            <a:srgbClr val="A8246F"/>
                          </a:solidFill>
                          <a:effectLst/>
                        </a:rPr>
                        <a:t>100 ЧЕЛОВЕК</a:t>
                      </a:r>
                      <a:endParaRPr lang="ru-RU" sz="10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A8246F"/>
                          </a:solidFill>
                          <a:effectLst/>
                        </a:rPr>
                        <a:t>46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ПЕДАГОГОВ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0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РЕСПУБЛИКАНСКИЙ СЕМИНАР ДЛЯ УЧИТЕЛЕЙ ЭКОНОМИКИ, ХИМИИ С ЗАМЕСТИТЕЛЯМИ ПРЕДСЕДАТЕЛЕЙ ЦПМК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A8246F"/>
                          </a:solidFill>
                          <a:effectLst/>
                        </a:rPr>
                        <a:t>100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ПЕДАГОГОВ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52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A8246F"/>
                          </a:solidFill>
                          <a:effectLst/>
                        </a:rPr>
                        <a:t>ОХВАТ</a:t>
                      </a:r>
                      <a:endParaRPr lang="ru-RU" sz="10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solidFill>
                            <a:srgbClr val="A8246F"/>
                          </a:solidFill>
                          <a:effectLst/>
                        </a:rPr>
                        <a:t>4 000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ЧЕЛОВЕК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31748" marB="31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30364" y="30167"/>
            <a:ext cx="6119811" cy="492443"/>
          </a:xfrm>
          <a:prstGeom prst="rect">
            <a:avLst/>
          </a:prstGeom>
        </p:spPr>
        <p:txBody>
          <a:bodyPr lIns="91440" tIns="45721" rIns="91440" bIns="45721">
            <a:spAutoFit/>
          </a:bodyPr>
          <a:lstStyle/>
          <a:p>
            <a:pPr algn="ctr" eaLnBrk="0" hangingPunct="0"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Работа с педагогическими кадрами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720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9" y="25401"/>
            <a:ext cx="811212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1" y="92075"/>
            <a:ext cx="431800" cy="43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9" name="Номер слайда 3"/>
          <p:cNvSpPr txBox="1">
            <a:spLocks/>
          </p:cNvSpPr>
          <p:nvPr/>
        </p:nvSpPr>
        <p:spPr bwMode="auto">
          <a:xfrm>
            <a:off x="6975475" y="4797427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4EFCCC-E3F5-4FBC-BAC6-D6D744DB06DD}" type="slidenum">
              <a:rPr lang="ru-RU" altLang="ru-RU" sz="1300">
                <a:solidFill>
                  <a:srgbClr val="898989"/>
                </a:solidFill>
                <a:cs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30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27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93213" cy="51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5901" y="947739"/>
            <a:ext cx="8709026" cy="4943476"/>
          </a:xfrm>
        </p:spPr>
        <p:txBody>
          <a:bodyPr rtlCol="0">
            <a:norm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ru-RU" sz="1600" b="1" dirty="0">
                <a:solidFill>
                  <a:srgbClr val="0070C0"/>
                </a:solidFill>
              </a:rPr>
              <a:t>ЛЕТНИЕ ПРОФИЛЬНЫЕ ШКОЛЫ – </a:t>
            </a:r>
            <a:r>
              <a:rPr lang="ru-RU" sz="1600" b="1" dirty="0">
                <a:solidFill>
                  <a:srgbClr val="A8246F"/>
                </a:solidFill>
              </a:rPr>
              <a:t>1 000 </a:t>
            </a:r>
            <a:r>
              <a:rPr lang="ru-RU" sz="1600" b="1" dirty="0">
                <a:solidFill>
                  <a:srgbClr val="0070C0"/>
                </a:solidFill>
              </a:rPr>
              <a:t>ОБУЧАЮЩИХСЯ</a:t>
            </a: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endParaRPr lang="ru-RU" sz="8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ru-RU" sz="1600" b="1" dirty="0">
                <a:solidFill>
                  <a:srgbClr val="0070C0"/>
                </a:solidFill>
              </a:rPr>
              <a:t>ИНТЕЛЛЕКТУАЛЬНЫЕ ТУРНИРЫ – </a:t>
            </a:r>
            <a:r>
              <a:rPr lang="ru-RU" sz="1600" b="1" dirty="0">
                <a:solidFill>
                  <a:srgbClr val="A8246F"/>
                </a:solidFill>
              </a:rPr>
              <a:t>400</a:t>
            </a:r>
            <a:r>
              <a:rPr lang="ru-RU" sz="1600" b="1" dirty="0">
                <a:solidFill>
                  <a:srgbClr val="0070C0"/>
                </a:solidFill>
              </a:rPr>
              <a:t> ОБУЧАЮЩИХСЯ</a:t>
            </a: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endParaRPr lang="ru-RU" sz="8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ru-RU" sz="1600" b="1" dirty="0">
                <a:solidFill>
                  <a:srgbClr val="0070C0"/>
                </a:solidFill>
              </a:rPr>
              <a:t>УЧЕБНО-ТРЕНИРОВОЧНЫЕ СБОРЫ ПЕРЕД РЕГИОНАЛЬНЫМ ЭТАПОМ ВСЕРОССИЙСКОЙ ОЛИМПИАДЫ ШКОЛЬНИКОВ ПО </a:t>
            </a:r>
            <a:r>
              <a:rPr lang="ru-RU" sz="1600" b="1" dirty="0">
                <a:solidFill>
                  <a:srgbClr val="A8246F"/>
                </a:solidFill>
              </a:rPr>
              <a:t>24</a:t>
            </a:r>
            <a:r>
              <a:rPr lang="ru-RU" sz="1600" b="1" dirty="0">
                <a:solidFill>
                  <a:srgbClr val="0070C0"/>
                </a:solidFill>
              </a:rPr>
              <a:t> ПРЕДМЕТУ ЕЖЕКВАРТАЛЬНО – </a:t>
            </a:r>
            <a:r>
              <a:rPr lang="ru-RU" sz="1600" b="1" dirty="0">
                <a:solidFill>
                  <a:srgbClr val="A8246F"/>
                </a:solidFill>
              </a:rPr>
              <a:t>5 000 </a:t>
            </a:r>
            <a:r>
              <a:rPr lang="ru-RU" sz="1600" b="1" dirty="0">
                <a:solidFill>
                  <a:srgbClr val="0070C0"/>
                </a:solidFill>
              </a:rPr>
              <a:t>ОБУЧАЮЩИХСЯ</a:t>
            </a: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endParaRPr lang="ru-RU" sz="8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ru-RU" sz="1600" b="1" dirty="0">
                <a:solidFill>
                  <a:srgbClr val="0070C0"/>
                </a:solidFill>
              </a:rPr>
              <a:t>РЕСПУБЛИКАНСКИЕ ПРОФИЛЬНЫЕ СМЕНЫ – </a:t>
            </a:r>
            <a:r>
              <a:rPr lang="ru-RU" sz="1600" b="1" dirty="0">
                <a:solidFill>
                  <a:srgbClr val="A8246F"/>
                </a:solidFill>
              </a:rPr>
              <a:t>2 000 </a:t>
            </a:r>
            <a:r>
              <a:rPr lang="ru-RU" sz="1600" b="1" dirty="0">
                <a:solidFill>
                  <a:srgbClr val="0070C0"/>
                </a:solidFill>
              </a:rPr>
              <a:t>ОБУЧАЮЩИХСЯ</a:t>
            </a: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endParaRPr lang="ru-RU" sz="8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ru-RU" sz="1600" b="1" dirty="0">
                <a:solidFill>
                  <a:srgbClr val="0070C0"/>
                </a:solidFill>
              </a:rPr>
              <a:t>УЧЕБНО-ТРЕНИРОВОЧНЫЕ СБОРЫ ПЕРЕД ЗАКЛЮЧИТЕЛЬНЫМ ЭТАПОМ ВСЕРОССИЙСКОЙ ОЛИМПИАДЫ ШКОЛЬНИКОВ ПО </a:t>
            </a:r>
            <a:r>
              <a:rPr lang="ru-RU" sz="1600" b="1" dirty="0">
                <a:solidFill>
                  <a:srgbClr val="A8246F"/>
                </a:solidFill>
              </a:rPr>
              <a:t>23</a:t>
            </a:r>
            <a:r>
              <a:rPr lang="ru-RU" sz="1600" b="1" dirty="0">
                <a:solidFill>
                  <a:srgbClr val="0070C0"/>
                </a:solidFill>
              </a:rPr>
              <a:t> ПРЕДМЕТАМ – </a:t>
            </a:r>
            <a:r>
              <a:rPr lang="ru-RU" sz="1600" b="1" dirty="0">
                <a:solidFill>
                  <a:srgbClr val="A8246F"/>
                </a:solidFill>
              </a:rPr>
              <a:t>300</a:t>
            </a:r>
            <a:r>
              <a:rPr lang="ru-RU" sz="1600" b="1" dirty="0">
                <a:solidFill>
                  <a:srgbClr val="0070C0"/>
                </a:solidFill>
              </a:rPr>
              <a:t> ОБУЧАЮЩИХСЯ</a:t>
            </a: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endParaRPr lang="ru-RU" sz="8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ru-RU" sz="1600" b="1" dirty="0">
                <a:solidFill>
                  <a:srgbClr val="0070C0"/>
                </a:solidFill>
              </a:rPr>
              <a:t>КОНФЕРЕНЦИИ, КОНКУРСЫ, КВЕСТЫ – </a:t>
            </a:r>
            <a:r>
              <a:rPr lang="ru-RU" sz="1600" b="1" dirty="0">
                <a:solidFill>
                  <a:srgbClr val="A8246F"/>
                </a:solidFill>
              </a:rPr>
              <a:t>5 000 </a:t>
            </a:r>
            <a:r>
              <a:rPr lang="ru-RU" sz="1600" b="1" dirty="0">
                <a:solidFill>
                  <a:srgbClr val="0070C0"/>
                </a:solidFill>
              </a:rPr>
              <a:t>ОБУЧАЮЩИХСЯ</a:t>
            </a: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endParaRPr lang="ru-RU" sz="8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ru-RU" sz="1600" b="1" dirty="0">
                <a:solidFill>
                  <a:srgbClr val="0070C0"/>
                </a:solidFill>
              </a:rPr>
              <a:t>МЕЖДУНАРОДНАЯ ПРОЕКТНАЯ ОЛИМПИАДА ФУНДАМЕНТАЛЬНЫХ НАУК «АЧЫЛЫШ» –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>
                <a:solidFill>
                  <a:srgbClr val="A8246F"/>
                </a:solidFill>
              </a:rPr>
              <a:t> </a:t>
            </a:r>
            <a:r>
              <a:rPr lang="ru-RU" sz="1600" b="1" dirty="0">
                <a:solidFill>
                  <a:srgbClr val="A8246F"/>
                </a:solidFill>
              </a:rPr>
              <a:t>      150 </a:t>
            </a:r>
            <a:r>
              <a:rPr lang="ru-RU" sz="1600" b="1" dirty="0">
                <a:solidFill>
                  <a:srgbClr val="0070C0"/>
                </a:solidFill>
              </a:rPr>
              <a:t>УЧАСТНИКОВ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8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AutoNum type="arabicPeriod" startAt="8"/>
              <a:defRPr/>
            </a:pPr>
            <a:r>
              <a:rPr lang="ru-RU" sz="1600" b="1" dirty="0">
                <a:solidFill>
                  <a:srgbClr val="0070C0"/>
                </a:solidFill>
              </a:rPr>
              <a:t>РЕГИОНАЛЬНЫЙ ЭТАП ВСЕРОССИЙСКОЙ И ЗАКЛЮЧИТЕЛЬНЫЙ ЭТАП РЕСПУБЛИКАНСКОЙ   ОЛИМПИАД ШКОЛЬНИКОВ – </a:t>
            </a:r>
            <a:r>
              <a:rPr lang="ru-RU" sz="1600" b="1" dirty="0">
                <a:solidFill>
                  <a:srgbClr val="A8246F"/>
                </a:solidFill>
              </a:rPr>
              <a:t>5 500 </a:t>
            </a:r>
            <a:r>
              <a:rPr lang="ru-RU" sz="1600" b="1" dirty="0">
                <a:solidFill>
                  <a:srgbClr val="0070C0"/>
                </a:solidFill>
              </a:rPr>
              <a:t>УЧАСТНИКОВ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600" b="1" dirty="0">
              <a:solidFill>
                <a:schemeClr val="accent5"/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schemeClr val="accent5"/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schemeClr val="accent5"/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endParaRPr lang="ru-RU" sz="1600" dirty="0"/>
          </a:p>
        </p:txBody>
      </p:sp>
      <p:pic>
        <p:nvPicPr>
          <p:cNvPr id="819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1" y="92074"/>
            <a:ext cx="676275" cy="6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30364" y="0"/>
            <a:ext cx="6119811" cy="984887"/>
          </a:xfrm>
          <a:prstGeom prst="rect">
            <a:avLst/>
          </a:prstGeom>
        </p:spPr>
        <p:txBody>
          <a:bodyPr lIns="91440" tIns="45721" rIns="91440" bIns="45721">
            <a:spAutoFit/>
          </a:bodyPr>
          <a:lstStyle/>
          <a:p>
            <a:pPr algn="ctr">
              <a:defRPr/>
            </a:pPr>
            <a:r>
              <a:rPr lang="ru-RU" sz="2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Система мероприятий </a:t>
            </a:r>
          </a:p>
          <a:p>
            <a:pPr algn="ctr">
              <a:defRPr/>
            </a:pPr>
            <a:r>
              <a:rPr lang="ru-RU" sz="2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с </a:t>
            </a:r>
            <a:r>
              <a:rPr lang="ru-RU" sz="2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обучающимися около 20 000</a:t>
            </a:r>
            <a:endParaRPr lang="ru-RU" sz="29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8198" name="Номер слайда 3"/>
          <p:cNvSpPr txBox="1">
            <a:spLocks/>
          </p:cNvSpPr>
          <p:nvPr/>
        </p:nvSpPr>
        <p:spPr bwMode="auto">
          <a:xfrm>
            <a:off x="6975475" y="4516439"/>
            <a:ext cx="2133600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8D1AD3-60EF-46A7-867E-6ECD458150B5}" type="slidenum">
              <a:rPr lang="ru-RU" altLang="ru-RU" sz="1300">
                <a:solidFill>
                  <a:srgbClr val="898989"/>
                </a:solidFill>
                <a:cs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30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16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9"/>
            <a:ext cx="8715436" cy="994172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2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2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Введение ФГОС </a:t>
            </a:r>
            <a:r>
              <a:rPr lang="ru-RU" altLang="ru-RU" sz="22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предполагает </a:t>
            </a:r>
            <a:r>
              <a:rPr lang="ru-RU" altLang="ru-RU" sz="2200" b="1" dirty="0">
                <a:solidFill>
                  <a:srgbClr val="A8246F"/>
                </a:solidFill>
                <a:latin typeface="+mn-lt"/>
                <a:ea typeface="Calibri" pitchFamily="34" charset="0"/>
                <a:cs typeface="Times New Roman" pitchFamily="18" charset="0"/>
              </a:rPr>
              <a:t>мониторинг системы образования </a:t>
            </a:r>
            <a:r>
              <a:rPr lang="ru-RU" altLang="ru-RU" sz="22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-систематическое стандартизированное наблюдение </a:t>
            </a:r>
            <a:br>
              <a:rPr lang="ru-RU" altLang="ru-RU" sz="22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за состоянием образования и динамики изменений его результатов</a:t>
            </a:r>
            <a:r>
              <a:rPr lang="ru-RU" altLang="ru-RU" sz="22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2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endParaRPr lang="ru-RU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7010432" y="4515968"/>
            <a:ext cx="2133600" cy="273844"/>
          </a:xfrm>
          <a:prstGeom prst="rect">
            <a:avLst/>
          </a:prstGeom>
        </p:spPr>
        <p:txBody>
          <a:bodyPr vert="horz" lIns="91405" tIns="45702" rIns="91405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7" y="1306801"/>
            <a:ext cx="8715435" cy="3479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b="1" dirty="0">
                <a:solidFill>
                  <a:srgbClr val="A8246F"/>
                </a:solidFill>
              </a:rPr>
              <a:t>Совершенствование</a:t>
            </a:r>
            <a:r>
              <a:rPr lang="ru-RU" sz="2100" b="1" dirty="0">
                <a:solidFill>
                  <a:srgbClr val="0070C0"/>
                </a:solidFill>
              </a:rPr>
              <a:t> процедуры </a:t>
            </a:r>
            <a:r>
              <a:rPr lang="ru-RU" sz="2100" b="1" dirty="0" err="1">
                <a:solidFill>
                  <a:srgbClr val="0070C0"/>
                </a:solidFill>
              </a:rPr>
              <a:t>рейтингования</a:t>
            </a:r>
            <a:r>
              <a:rPr lang="ru-RU" sz="2100" b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rgbClr val="0070C0"/>
                </a:solidFill>
              </a:rPr>
              <a:t>образовательных организаций </a:t>
            </a:r>
            <a:r>
              <a:rPr lang="ru-RU" sz="2100" b="1" dirty="0">
                <a:solidFill>
                  <a:srgbClr val="A8246F"/>
                </a:solidFill>
              </a:rPr>
              <a:t>с учетом кластерного подхода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rgbClr val="002060"/>
                </a:solidFill>
              </a:rPr>
              <a:t>Модель оценки общеобразовательных организаций</a:t>
            </a:r>
          </a:p>
          <a:p>
            <a:pPr marL="216000"/>
            <a:r>
              <a:rPr lang="ru-RU" sz="1700" b="1" dirty="0">
                <a:solidFill>
                  <a:srgbClr val="0070C0"/>
                </a:solidFill>
              </a:rPr>
              <a:t>Обеспечение соответствия качества подготовки обучающихся требованиям ФГОС</a:t>
            </a:r>
          </a:p>
          <a:p>
            <a:pPr marL="216000"/>
            <a:r>
              <a:rPr lang="ru-RU" sz="1700" b="1" dirty="0">
                <a:solidFill>
                  <a:srgbClr val="0070C0"/>
                </a:solidFill>
              </a:rPr>
              <a:t>Развитие таланта</a:t>
            </a:r>
          </a:p>
          <a:p>
            <a:pPr marL="216000"/>
            <a:r>
              <a:rPr lang="ru-RU" sz="1700" b="1" dirty="0">
                <a:solidFill>
                  <a:srgbClr val="0070C0"/>
                </a:solidFill>
              </a:rPr>
              <a:t>Прозрачность и объективность образовательного процесса</a:t>
            </a:r>
          </a:p>
          <a:p>
            <a:pPr marL="216000"/>
            <a:r>
              <a:rPr lang="ru-RU" sz="1700" b="1" dirty="0">
                <a:solidFill>
                  <a:srgbClr val="0070C0"/>
                </a:solidFill>
              </a:rPr>
              <a:t>Качество образовательной среды</a:t>
            </a:r>
          </a:p>
          <a:p>
            <a:pPr marL="216000"/>
            <a:r>
              <a:rPr lang="ru-RU" sz="1700" b="1" dirty="0">
                <a:solidFill>
                  <a:srgbClr val="0070C0"/>
                </a:solidFill>
              </a:rPr>
              <a:t>Индивидуализация образовательного процесса</a:t>
            </a:r>
          </a:p>
          <a:p>
            <a:pPr marL="216000"/>
            <a:r>
              <a:rPr lang="ru-RU" sz="1700" b="1" dirty="0">
                <a:solidFill>
                  <a:srgbClr val="0070C0"/>
                </a:solidFill>
              </a:rPr>
              <a:t>Результаты участия в региональных и федеральных программах подготовки    </a:t>
            </a:r>
          </a:p>
          <a:p>
            <a:pPr marL="216000">
              <a:buNone/>
            </a:pPr>
            <a:r>
              <a:rPr lang="ru-RU" sz="1700" b="1" dirty="0">
                <a:solidFill>
                  <a:srgbClr val="0070C0"/>
                </a:solidFill>
              </a:rPr>
              <a:t>       выпускников</a:t>
            </a:r>
            <a:endParaRPr lang="ru-RU" sz="17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6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11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29" y="279501"/>
            <a:ext cx="8569268" cy="564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Рейтинги по качеству 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 новом учебном году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8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6" y="1419623"/>
            <a:ext cx="184758" cy="361064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424" y="987575"/>
            <a:ext cx="8678059" cy="461664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457200" indent="-457200" algn="just">
              <a:buAutoNum type="arabicPeriod"/>
            </a:pPr>
            <a:endParaRPr lang="ru-RU" sz="2100" b="1" dirty="0">
              <a:solidFill>
                <a:srgbClr val="0070C0"/>
              </a:solidFill>
            </a:endParaRPr>
          </a:p>
          <a:p>
            <a:pPr algn="just"/>
            <a:r>
              <a:rPr lang="ru-RU" sz="2200" b="1" dirty="0">
                <a:solidFill>
                  <a:srgbClr val="0070C0"/>
                </a:solidFill>
              </a:rPr>
              <a:t>1. Рейтинг базовых школ с учетом кластерного подхода</a:t>
            </a:r>
          </a:p>
          <a:p>
            <a:pPr marL="457200" indent="-457200" algn="just"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  <a:p>
            <a:pPr algn="just"/>
            <a:r>
              <a:rPr lang="ru-RU" sz="2200" b="1" dirty="0">
                <a:solidFill>
                  <a:srgbClr val="0070C0"/>
                </a:solidFill>
              </a:rPr>
              <a:t>2. Рейтинг  100 лучших городских и сельских школ (учитывается количество выпускников)</a:t>
            </a:r>
          </a:p>
          <a:p>
            <a:pPr marL="457200" indent="-457200" algn="just"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  <a:p>
            <a:pPr algn="just"/>
            <a:r>
              <a:rPr lang="ru-RU" sz="2200" b="1" dirty="0">
                <a:solidFill>
                  <a:srgbClr val="0070C0"/>
                </a:solidFill>
              </a:rPr>
              <a:t>3. Рейтинг общеобразовательных организаций внутри муниципальных образований</a:t>
            </a:r>
          </a:p>
          <a:p>
            <a:pPr algn="just"/>
            <a:endParaRPr lang="ru-RU" sz="2200" b="1" dirty="0">
              <a:solidFill>
                <a:srgbClr val="0070C0"/>
              </a:solidFill>
            </a:endParaRPr>
          </a:p>
          <a:p>
            <a:pPr algn="just"/>
            <a:r>
              <a:rPr lang="ru-RU" sz="2200" b="1" dirty="0">
                <a:solidFill>
                  <a:srgbClr val="0070C0"/>
                </a:solidFill>
              </a:rPr>
              <a:t>4. Рейтинг муниципальных образований «За высокое качество образования»</a:t>
            </a:r>
            <a:endParaRPr lang="ru-RU" sz="2200" dirty="0">
              <a:solidFill>
                <a:srgbClr val="0070C0"/>
              </a:solidFill>
            </a:endParaRPr>
          </a:p>
          <a:p>
            <a:r>
              <a:rPr lang="ru-RU" b="1" i="1" dirty="0"/>
              <a:t>	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5802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03" y="364618"/>
            <a:ext cx="8569268" cy="564058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Изучение учебно-методической деятельности </a:t>
            </a:r>
            <a:b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в рамках Координационного совета</a:t>
            </a: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515968"/>
            <a:ext cx="2133600" cy="273844"/>
          </a:xfrm>
          <a:prstGeom prst="rect">
            <a:avLst/>
          </a:prstGeom>
        </p:spPr>
        <p:txBody>
          <a:bodyPr vert="horz" lIns="91405" tIns="45702" rIns="91405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4" y="1537173"/>
            <a:ext cx="8643997" cy="267764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marL="285751" indent="-285751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srgbClr val="A8246F"/>
                </a:solidFill>
              </a:rPr>
              <a:t>Сентябрь</a:t>
            </a:r>
            <a:r>
              <a:rPr lang="ru-RU" sz="2400" b="1" dirty="0">
                <a:solidFill>
                  <a:srgbClr val="0070C0"/>
                </a:solidFill>
              </a:rPr>
              <a:t> – Спасский муниципальный районы;</a:t>
            </a:r>
          </a:p>
          <a:p>
            <a:pPr marL="285751" indent="-285751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srgbClr val="A8246F"/>
                </a:solidFill>
              </a:rPr>
              <a:t>Октябрь </a:t>
            </a:r>
            <a:r>
              <a:rPr lang="ru-RU" sz="2400" b="1" dirty="0">
                <a:solidFill>
                  <a:srgbClr val="0070C0"/>
                </a:solidFill>
              </a:rPr>
              <a:t>– </a:t>
            </a:r>
            <a:r>
              <a:rPr lang="ru-RU" sz="2400" b="1" dirty="0" err="1">
                <a:solidFill>
                  <a:srgbClr val="0070C0"/>
                </a:solidFill>
              </a:rPr>
              <a:t>Пестречинский</a:t>
            </a:r>
            <a:r>
              <a:rPr lang="ru-RU" sz="2400" b="1" dirty="0">
                <a:solidFill>
                  <a:srgbClr val="0070C0"/>
                </a:solidFill>
              </a:rPr>
              <a:t>, Алексеевский, </a:t>
            </a:r>
            <a:r>
              <a:rPr lang="ru-RU" sz="2400" b="1" dirty="0" err="1">
                <a:solidFill>
                  <a:srgbClr val="0070C0"/>
                </a:solidFill>
              </a:rPr>
              <a:t>Черемшанский</a:t>
            </a:r>
            <a:r>
              <a:rPr lang="ru-RU" sz="2400" b="1" dirty="0">
                <a:solidFill>
                  <a:srgbClr val="0070C0"/>
                </a:solidFill>
              </a:rPr>
              <a:t> муниципальные районы;</a:t>
            </a:r>
          </a:p>
          <a:p>
            <a:pPr marL="285751" indent="-285751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srgbClr val="A8246F"/>
                </a:solidFill>
              </a:rPr>
              <a:t>Ноябрь</a:t>
            </a:r>
            <a:r>
              <a:rPr lang="ru-RU" sz="2400" b="1" dirty="0">
                <a:solidFill>
                  <a:srgbClr val="0070C0"/>
                </a:solidFill>
              </a:rPr>
              <a:t> –  </a:t>
            </a:r>
            <a:r>
              <a:rPr lang="ru-RU" sz="2400" b="1" dirty="0" err="1">
                <a:solidFill>
                  <a:srgbClr val="0070C0"/>
                </a:solidFill>
              </a:rPr>
              <a:t>Алькеевский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Сармановский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Апастовский</a:t>
            </a:r>
            <a:r>
              <a:rPr lang="ru-RU" sz="2400" b="1" dirty="0">
                <a:solidFill>
                  <a:srgbClr val="0070C0"/>
                </a:solidFill>
              </a:rPr>
              <a:t> муниципальные районы;</a:t>
            </a:r>
          </a:p>
          <a:p>
            <a:pPr marL="285751" indent="-285751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srgbClr val="A8246F"/>
                </a:solidFill>
              </a:rPr>
              <a:t>Декабрь</a:t>
            </a:r>
            <a:r>
              <a:rPr lang="ru-RU" sz="2400" b="1" dirty="0">
                <a:solidFill>
                  <a:srgbClr val="0070C0"/>
                </a:solidFill>
              </a:rPr>
              <a:t> – </a:t>
            </a:r>
            <a:r>
              <a:rPr lang="ru-RU" sz="2400" b="1" dirty="0" err="1">
                <a:solidFill>
                  <a:srgbClr val="0070C0"/>
                </a:solidFill>
              </a:rPr>
              <a:t>Буинский</a:t>
            </a:r>
            <a:r>
              <a:rPr lang="ru-RU" sz="2400" b="1" dirty="0">
                <a:solidFill>
                  <a:srgbClr val="0070C0"/>
                </a:solidFill>
              </a:rPr>
              <a:t>, Менделеевский, Камско-</a:t>
            </a:r>
            <a:r>
              <a:rPr lang="ru-RU" sz="2400" b="1" dirty="0" err="1">
                <a:solidFill>
                  <a:srgbClr val="0070C0"/>
                </a:solidFill>
              </a:rPr>
              <a:t>Устьинский</a:t>
            </a:r>
            <a:r>
              <a:rPr lang="ru-RU" sz="2400" b="1" dirty="0">
                <a:solidFill>
                  <a:srgbClr val="0070C0"/>
                </a:solidFill>
              </a:rPr>
              <a:t> муниципальные районы.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8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377"/>
            <a:ext cx="9194394" cy="51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80955" y="3543508"/>
            <a:ext cx="386607" cy="592836"/>
          </a:xfrm>
          <a:prstGeom prst="rect">
            <a:avLst/>
          </a:prstGeom>
          <a:noFill/>
        </p:spPr>
        <p:txBody>
          <a:bodyPr wrap="none" lIns="145143" tIns="72571" rIns="145143" bIns="7257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1451427">
              <a:defRPr/>
            </a:pPr>
            <a:r>
              <a:rPr lang="ru-RU" sz="2900" b="1" spc="79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7066" y="339502"/>
            <a:ext cx="8879430" cy="100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ctr" defTabSz="8164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Внимание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!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540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20272" y="4515966"/>
            <a:ext cx="2134187" cy="274689"/>
          </a:xfrm>
          <a:noFill/>
        </p:spPr>
        <p:txBody>
          <a:bodyPr/>
          <a:lstStyle/>
          <a:p>
            <a:pPr defTabSz="816428"/>
            <a:fld id="{93442CD7-423E-4625-B447-192EE54E6A3E}" type="slidenum">
              <a:rPr lang="ru-RU" smtClean="0"/>
              <a:pPr defTabSz="816428"/>
              <a:t>27</a:t>
            </a:fld>
            <a:endParaRPr lang="ru-RU" dirty="0" smtClean="0"/>
          </a:p>
        </p:txBody>
      </p:sp>
      <p:pic>
        <p:nvPicPr>
          <p:cNvPr id="65541" name="Picture 2" descr="C:\Users\Afanaseva\Desktop\са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23478"/>
            <a:ext cx="675280" cy="6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2906779"/>
              </p:ext>
            </p:extLst>
          </p:nvPr>
        </p:nvGraphicFramePr>
        <p:xfrm>
          <a:off x="229075" y="1635646"/>
          <a:ext cx="8738488" cy="287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9463" y="2109749"/>
            <a:ext cx="7543279" cy="21163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1451427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Размещение </a:t>
            </a:r>
            <a:endParaRPr lang="ru-RU" sz="3200" b="1" dirty="0" smtClean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defTabSz="1451427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сети Интернет</a:t>
            </a:r>
          </a:p>
          <a:p>
            <a:pPr algn="ctr" defTabSz="1451427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персональных </a:t>
            </a:r>
            <a:endParaRPr lang="ru-RU" sz="3200" b="1" dirty="0" smtClean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defTabSz="1451427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данных</a:t>
            </a:r>
            <a:endParaRPr lang="ru-RU" sz="32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62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394" cy="51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80955" y="3543508"/>
            <a:ext cx="386607" cy="592836"/>
          </a:xfrm>
          <a:prstGeom prst="rect">
            <a:avLst/>
          </a:prstGeom>
          <a:noFill/>
        </p:spPr>
        <p:txBody>
          <a:bodyPr wrap="none" lIns="145143" tIns="72571" rIns="145143" bIns="7257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1451427">
              <a:defRPr/>
            </a:pPr>
            <a:r>
              <a:rPr lang="ru-RU" sz="2900" b="1" spc="79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7106" y="49750"/>
            <a:ext cx="8879430" cy="7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ctr" defTabSz="8164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МО РТ,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разместившие в сети Интернет персональные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данные</a:t>
            </a:r>
          </a:p>
          <a:p>
            <a:pPr algn="ctr" defTabSz="8164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 состоянию на 22.09.2016</a:t>
            </a:r>
            <a:endParaRPr lang="ru-RU" sz="2200" b="1" dirty="0">
              <a:solidFill>
                <a:srgbClr val="A8246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540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20272" y="4515966"/>
            <a:ext cx="2134187" cy="274689"/>
          </a:xfrm>
          <a:noFill/>
        </p:spPr>
        <p:txBody>
          <a:bodyPr/>
          <a:lstStyle/>
          <a:p>
            <a:pPr defTabSz="816428"/>
            <a:fld id="{93442CD7-423E-4625-B447-192EE54E6A3E}" type="slidenum">
              <a:rPr lang="ru-RU" smtClean="0"/>
              <a:pPr defTabSz="816428"/>
              <a:t>28</a:t>
            </a:fld>
            <a:endParaRPr lang="ru-RU" dirty="0" smtClean="0"/>
          </a:p>
        </p:txBody>
      </p:sp>
      <p:pic>
        <p:nvPicPr>
          <p:cNvPr id="65541" name="Picture 2" descr="C:\Users\Afanaseva\Desktop\са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08" y="20413"/>
            <a:ext cx="675280" cy="6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9790168"/>
              </p:ext>
            </p:extLst>
          </p:nvPr>
        </p:nvGraphicFramePr>
        <p:xfrm>
          <a:off x="1257529" y="850156"/>
          <a:ext cx="6096000" cy="378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359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-44449"/>
            <a:ext cx="9175751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803"/>
            <a:ext cx="9144000" cy="830965"/>
          </a:xfrm>
          <a:prstGeom prst="rect">
            <a:avLst/>
          </a:prstGeom>
        </p:spPr>
        <p:txBody>
          <a:bodyPr wrap="square" lIns="91409" tIns="45705" rIns="91409" bIns="45705">
            <a:spAutoFit/>
          </a:bodyPr>
          <a:lstStyle/>
          <a:p>
            <a:pPr algn="ctr"/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19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99" y="279501"/>
            <a:ext cx="8569268" cy="564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Основные задачи 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на 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8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6" y="1419623"/>
            <a:ext cx="184758" cy="361064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2581" y="1184429"/>
            <a:ext cx="8739900" cy="438581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rgbClr val="0070C0"/>
                </a:solidFill>
              </a:rPr>
              <a:t>Введение Федерального государственного образовательного стандарта дошкольного образования</a:t>
            </a:r>
          </a:p>
          <a:p>
            <a:pPr marL="342900" indent="-342900" algn="just">
              <a:buAutoNum type="arabicPeriod"/>
            </a:pPr>
            <a:endParaRPr lang="ru-RU" sz="2400" b="1" dirty="0">
              <a:solidFill>
                <a:srgbClr val="0070C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rgbClr val="0070C0"/>
                </a:solidFill>
              </a:rPr>
              <a:t>Разработка системы оценки качества дошкольного образования</a:t>
            </a:r>
          </a:p>
          <a:p>
            <a:pPr marL="342900" indent="-342900" algn="just">
              <a:buAutoNum type="arabicPeriod"/>
            </a:pPr>
            <a:endParaRPr lang="ru-RU" sz="2400" b="1" dirty="0">
              <a:solidFill>
                <a:srgbClr val="0070C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rgbClr val="0070C0"/>
                </a:solidFill>
              </a:rPr>
              <a:t>Повышение качества обучения государственным языкам республики, организации образовательного процесса в детских садах с татарским языком воспитания и обучения</a:t>
            </a:r>
          </a:p>
          <a:p>
            <a:endParaRPr lang="ru-RU" sz="2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21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1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87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99" y="135485"/>
            <a:ext cx="8569268" cy="564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Внедрение ФГОС ДО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8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6" y="1419623"/>
            <a:ext cx="184758" cy="361064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343" y="689379"/>
            <a:ext cx="9108505" cy="607858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342900" indent="-342900">
              <a:buAutoNum type="arabicPeriod"/>
            </a:pPr>
            <a:endParaRPr lang="ru-RU" sz="2400" b="1" i="1" dirty="0">
              <a:solidFill>
                <a:srgbClr val="A8246F"/>
              </a:solidFill>
            </a:endParaRPr>
          </a:p>
          <a:p>
            <a:pPr marL="342900" indent="-342900">
              <a:buAutoNum type="arabicPeriod"/>
            </a:pPr>
            <a:r>
              <a:rPr lang="ru-RU" sz="2900" b="1" i="1" dirty="0">
                <a:solidFill>
                  <a:srgbClr val="A8246F"/>
                </a:solidFill>
              </a:rPr>
              <a:t>Создание </a:t>
            </a:r>
            <a:r>
              <a:rPr lang="ru-RU" sz="2900" b="1" i="1" dirty="0">
                <a:solidFill>
                  <a:srgbClr val="A8246F"/>
                </a:solidFill>
              </a:rPr>
              <a:t>сети базовых </a:t>
            </a:r>
            <a:r>
              <a:rPr lang="ru-RU" sz="2900" b="1" i="1" dirty="0">
                <a:solidFill>
                  <a:srgbClr val="A8246F"/>
                </a:solidFill>
              </a:rPr>
              <a:t>ДОО</a:t>
            </a:r>
            <a:endParaRPr lang="ru-RU" sz="2400" b="1" i="1" dirty="0">
              <a:solidFill>
                <a:srgbClr val="A8246F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467ABA"/>
                </a:solidFill>
              </a:rPr>
              <a:t>	</a:t>
            </a:r>
            <a:r>
              <a:rPr lang="ru-RU" sz="2400" b="1" dirty="0">
                <a:solidFill>
                  <a:srgbClr val="0070C0"/>
                </a:solidFill>
              </a:rPr>
              <a:t>Утверждение перечня базовых ДОО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70C0"/>
                </a:solidFill>
              </a:rPr>
              <a:t>	Ассессмент руководителей базовых ДОО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70C0"/>
                </a:solidFill>
              </a:rPr>
              <a:t>	Повышение квалификации руководителей базовых ДОО  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endParaRPr lang="ru-RU" b="1" i="1" dirty="0" smtClean="0">
              <a:solidFill>
                <a:srgbClr val="A8246F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	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rgbClr val="467ABA"/>
              </a:solidFill>
            </a:endParaRPr>
          </a:p>
          <a:p>
            <a:r>
              <a:rPr lang="ru-RU" b="1" dirty="0">
                <a:solidFill>
                  <a:srgbClr val="467ABA"/>
                </a:solidFill>
              </a:rPr>
              <a:t>	</a:t>
            </a:r>
            <a:endParaRPr lang="ru-RU" dirty="0" smtClean="0"/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	</a:t>
            </a:r>
          </a:p>
          <a:p>
            <a:endParaRPr lang="ru-RU" dirty="0" smtClean="0"/>
          </a:p>
          <a:p>
            <a:r>
              <a:rPr lang="ru-RU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34618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99" y="135485"/>
            <a:ext cx="8569268" cy="564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Внедрение ФГОС ДО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8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6" y="1419623"/>
            <a:ext cx="184758" cy="361064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342" y="807546"/>
            <a:ext cx="8825138" cy="657103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2200" b="1" i="1" dirty="0">
                <a:solidFill>
                  <a:srgbClr val="A8246F"/>
                </a:solidFill>
              </a:rPr>
              <a:t>2. Создание </a:t>
            </a:r>
            <a:r>
              <a:rPr lang="ru-RU" sz="2200" b="1" i="1" dirty="0">
                <a:solidFill>
                  <a:srgbClr val="A8246F"/>
                </a:solidFill>
              </a:rPr>
              <a:t>системы консультационно-методической поддержки педагогов и руководителей ДОО по вопросам введения ФГОС </a:t>
            </a:r>
            <a:r>
              <a:rPr lang="ru-RU" sz="2200" b="1" i="1" dirty="0">
                <a:solidFill>
                  <a:srgbClr val="A8246F"/>
                </a:solidFill>
              </a:rPr>
              <a:t>ДО при ИРО РТ </a:t>
            </a:r>
            <a:r>
              <a:rPr lang="ru-RU" sz="2200" b="1" dirty="0">
                <a:solidFill>
                  <a:srgbClr val="A8246F"/>
                </a:solidFill>
              </a:rPr>
              <a:t>	</a:t>
            </a:r>
            <a:endParaRPr lang="ru-RU" sz="2200" b="1" dirty="0">
              <a:solidFill>
                <a:srgbClr val="A8246F"/>
              </a:solidFill>
            </a:endParaRPr>
          </a:p>
          <a:p>
            <a:endParaRPr lang="ru-RU" sz="2200" b="1" dirty="0">
              <a:solidFill>
                <a:schemeClr val="tx2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2200" b="1" dirty="0">
                <a:solidFill>
                  <a:srgbClr val="0070C0"/>
                </a:solidFill>
              </a:rPr>
              <a:t>Формирование экспертной группы для оказания консультационно-методической поддержки педагогов ДОО </a:t>
            </a:r>
          </a:p>
          <a:p>
            <a:pPr algn="just">
              <a:spcBef>
                <a:spcPts val="600"/>
              </a:spcBef>
            </a:pPr>
            <a:endParaRPr lang="ru-RU" sz="2200" b="1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2200" b="1" dirty="0">
                <a:solidFill>
                  <a:srgbClr val="0070C0"/>
                </a:solidFill>
              </a:rPr>
              <a:t>Выезды </a:t>
            </a:r>
            <a:r>
              <a:rPr lang="ru-RU" sz="2200" b="1" dirty="0">
                <a:solidFill>
                  <a:srgbClr val="0070C0"/>
                </a:solidFill>
              </a:rPr>
              <a:t>экспертной группы в МО в рамках </a:t>
            </a:r>
            <a:r>
              <a:rPr lang="ru-RU" sz="2200" b="1" dirty="0">
                <a:solidFill>
                  <a:srgbClr val="0070C0"/>
                </a:solidFill>
              </a:rPr>
              <a:t>работы Координационного </a:t>
            </a:r>
            <a:r>
              <a:rPr lang="ru-RU" sz="2200" b="1" dirty="0">
                <a:solidFill>
                  <a:srgbClr val="0070C0"/>
                </a:solidFill>
              </a:rPr>
              <a:t>совета и по запросам МОУО</a:t>
            </a:r>
          </a:p>
          <a:p>
            <a:endParaRPr lang="ru-RU" sz="2200" b="1" dirty="0">
              <a:solidFill>
                <a:schemeClr val="tx2"/>
              </a:solidFill>
            </a:endParaRPr>
          </a:p>
          <a:p>
            <a:endParaRPr lang="ru-RU" sz="2200" b="1" dirty="0">
              <a:solidFill>
                <a:schemeClr val="tx2"/>
              </a:solidFill>
            </a:endParaRPr>
          </a:p>
          <a:p>
            <a:endParaRPr lang="ru-RU" sz="2200" b="1" dirty="0">
              <a:solidFill>
                <a:schemeClr val="tx2"/>
              </a:solidFill>
            </a:endParaRPr>
          </a:p>
          <a:p>
            <a:endParaRPr lang="ru-RU" sz="2200" b="1" dirty="0">
              <a:solidFill>
                <a:srgbClr val="467ABA"/>
              </a:solidFill>
            </a:endParaRPr>
          </a:p>
          <a:p>
            <a:r>
              <a:rPr lang="ru-RU" sz="2200" b="1" dirty="0">
                <a:solidFill>
                  <a:srgbClr val="467ABA"/>
                </a:solidFill>
              </a:rPr>
              <a:t>	</a:t>
            </a:r>
            <a:endParaRPr lang="ru-RU" sz="2200" dirty="0"/>
          </a:p>
          <a:p>
            <a:r>
              <a:rPr lang="ru-RU" sz="2200" dirty="0"/>
              <a:t>	</a:t>
            </a:r>
          </a:p>
          <a:p>
            <a:r>
              <a:rPr lang="ru-RU" sz="2200" dirty="0"/>
              <a:t>	</a:t>
            </a:r>
          </a:p>
          <a:p>
            <a:endParaRPr lang="ru-RU" sz="2200" dirty="0"/>
          </a:p>
          <a:p>
            <a:r>
              <a:rPr lang="ru-RU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2889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99" y="135485"/>
            <a:ext cx="8569268" cy="564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Внедрение ФГОС ДО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8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6" y="1419623"/>
            <a:ext cx="184758" cy="361064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343" y="855750"/>
            <a:ext cx="9108505" cy="458729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2900" b="1" i="1" dirty="0">
                <a:solidFill>
                  <a:srgbClr val="A8246F"/>
                </a:solidFill>
              </a:rPr>
              <a:t>3. Мониторинг введения </a:t>
            </a:r>
            <a:r>
              <a:rPr lang="ru-RU" sz="2900" b="1" i="1" dirty="0">
                <a:solidFill>
                  <a:srgbClr val="A8246F"/>
                </a:solidFill>
              </a:rPr>
              <a:t>ФГОС </a:t>
            </a:r>
            <a:r>
              <a:rPr lang="ru-RU" sz="2900" b="1" i="1" dirty="0">
                <a:solidFill>
                  <a:srgbClr val="A8246F"/>
                </a:solidFill>
              </a:rPr>
              <a:t>ДО   </a:t>
            </a:r>
          </a:p>
          <a:p>
            <a:r>
              <a:rPr lang="ru-RU" sz="2900" b="1" dirty="0">
                <a:solidFill>
                  <a:srgbClr val="A8246F"/>
                </a:solidFill>
              </a:rPr>
              <a:t>	</a:t>
            </a:r>
            <a:r>
              <a:rPr lang="ru-RU" b="1" dirty="0">
                <a:solidFill>
                  <a:srgbClr val="467ABA"/>
                </a:solidFill>
              </a:rPr>
              <a:t>	</a:t>
            </a:r>
            <a:endParaRPr lang="ru-RU" dirty="0" smtClean="0"/>
          </a:p>
          <a:p>
            <a:r>
              <a:rPr lang="ru-RU" dirty="0" smtClean="0"/>
              <a:t>	</a:t>
            </a:r>
            <a:r>
              <a:rPr lang="ru-RU" sz="2100" b="1" dirty="0">
                <a:solidFill>
                  <a:srgbClr val="0070C0"/>
                </a:solidFill>
              </a:rPr>
              <a:t>Показатели  мониторинга введения ФГОС в ДОО:</a:t>
            </a:r>
          </a:p>
          <a:p>
            <a:pPr marL="285751" indent="-285751">
              <a:buFontTx/>
              <a:buChar char="-"/>
            </a:pPr>
            <a:r>
              <a:rPr lang="ru-RU" sz="2100" dirty="0">
                <a:solidFill>
                  <a:srgbClr val="0070C0"/>
                </a:solidFill>
              </a:rPr>
              <a:t>нормативно-правовое обеспечение деятельности ДОО в условиях введения ФГОС</a:t>
            </a:r>
          </a:p>
          <a:p>
            <a:pPr marL="285751" indent="-285751">
              <a:buFontTx/>
              <a:buChar char="-"/>
            </a:pPr>
            <a:r>
              <a:rPr lang="ru-RU" sz="2100" dirty="0">
                <a:solidFill>
                  <a:srgbClr val="0070C0"/>
                </a:solidFill>
              </a:rPr>
              <a:t>к</a:t>
            </a:r>
            <a:r>
              <a:rPr lang="ru-RU" sz="2100" dirty="0">
                <a:solidFill>
                  <a:srgbClr val="0070C0"/>
                </a:solidFill>
              </a:rPr>
              <a:t>адровое обеспечение </a:t>
            </a:r>
          </a:p>
          <a:p>
            <a:pPr marL="285751" indent="-285751">
              <a:buFontTx/>
              <a:buChar char="-"/>
            </a:pPr>
            <a:r>
              <a:rPr lang="ru-RU" sz="2100" dirty="0">
                <a:solidFill>
                  <a:srgbClr val="0070C0"/>
                </a:solidFill>
              </a:rPr>
              <a:t>материально-техническое, финансовое обеспечение</a:t>
            </a:r>
          </a:p>
          <a:p>
            <a:pPr marL="285751" indent="-285751">
              <a:buFontTx/>
              <a:buChar char="-"/>
            </a:pPr>
            <a:r>
              <a:rPr lang="ru-RU" sz="2100" dirty="0">
                <a:solidFill>
                  <a:srgbClr val="0070C0"/>
                </a:solidFill>
              </a:rPr>
              <a:t>п</a:t>
            </a:r>
            <a:r>
              <a:rPr lang="ru-RU" sz="2100" dirty="0">
                <a:solidFill>
                  <a:srgbClr val="0070C0"/>
                </a:solidFill>
              </a:rPr>
              <a:t>сихолого-педагогическое обеспечение (организация работы психолога, логопеда и т.д.)</a:t>
            </a:r>
          </a:p>
          <a:p>
            <a:pPr marL="285751" indent="-285751">
              <a:buFontTx/>
              <a:buChar char="-"/>
            </a:pPr>
            <a:r>
              <a:rPr lang="ru-RU" sz="2100" dirty="0">
                <a:solidFill>
                  <a:srgbClr val="0070C0"/>
                </a:solidFill>
              </a:rPr>
              <a:t>о</a:t>
            </a:r>
            <a:r>
              <a:rPr lang="ru-RU" sz="2100" dirty="0">
                <a:solidFill>
                  <a:srgbClr val="0070C0"/>
                </a:solidFill>
              </a:rPr>
              <a:t>рганизация методического сопровождения введения ФГОС </a:t>
            </a:r>
          </a:p>
          <a:p>
            <a:pPr marL="285751" indent="-285751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	</a:t>
            </a:r>
          </a:p>
          <a:p>
            <a:endParaRPr lang="ru-RU" dirty="0" smtClean="0"/>
          </a:p>
          <a:p>
            <a:r>
              <a:rPr lang="ru-RU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3009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99" y="267495"/>
            <a:ext cx="8569268" cy="564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Оценка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качества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дошкольного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образования </a:t>
            </a: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8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6" y="1419623"/>
            <a:ext cx="184758" cy="361064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6025" y="945760"/>
            <a:ext cx="9108505" cy="369331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457200" indent="-457200" algn="just">
              <a:buAutoNum type="arabicPeriod"/>
            </a:pPr>
            <a:endParaRPr lang="ru-RU" sz="800" b="1" i="1" dirty="0">
              <a:solidFill>
                <a:srgbClr val="A8246F"/>
              </a:solidFill>
            </a:endParaRPr>
          </a:p>
          <a:p>
            <a:pPr algn="just"/>
            <a:r>
              <a:rPr lang="ru-RU" sz="2400" b="1" i="1" dirty="0">
                <a:solidFill>
                  <a:srgbClr val="A8246F"/>
                </a:solidFill>
              </a:rPr>
              <a:t>1. Рейтинг дошкольных образовательных  организаций</a:t>
            </a:r>
          </a:p>
          <a:p>
            <a:pPr algn="just"/>
            <a:r>
              <a:rPr lang="ru-RU" sz="2100" b="1" dirty="0">
                <a:solidFill>
                  <a:srgbClr val="0070C0"/>
                </a:solidFill>
              </a:rPr>
              <a:t>Участники:</a:t>
            </a:r>
          </a:p>
          <a:p>
            <a:pPr algn="just"/>
            <a:r>
              <a:rPr lang="ru-RU" sz="2100" dirty="0">
                <a:solidFill>
                  <a:srgbClr val="0070C0"/>
                </a:solidFill>
              </a:rPr>
              <a:t>1 группа – ДОО с количеством групп 5 и более</a:t>
            </a:r>
          </a:p>
          <a:p>
            <a:pPr algn="just"/>
            <a:r>
              <a:rPr lang="ru-RU" sz="2100" dirty="0">
                <a:solidFill>
                  <a:srgbClr val="0070C0"/>
                </a:solidFill>
              </a:rPr>
              <a:t>2 группа – ДОО с количеством групп 4 и менее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  <a:p>
            <a:pPr marL="457200" indent="-457200" algn="just">
              <a:buAutoNum type="arabicPeriod"/>
            </a:pPr>
            <a:endParaRPr lang="ru-RU" sz="800" b="1" i="1" dirty="0">
              <a:solidFill>
                <a:srgbClr val="0070C0"/>
              </a:solidFill>
            </a:endParaRPr>
          </a:p>
          <a:p>
            <a:pPr algn="just"/>
            <a:r>
              <a:rPr lang="ru-RU" sz="2400" b="1" i="1" dirty="0">
                <a:solidFill>
                  <a:srgbClr val="A8246F"/>
                </a:solidFill>
              </a:rPr>
              <a:t>2. Рейтинг лучших детских садов</a:t>
            </a:r>
          </a:p>
          <a:p>
            <a:pPr marL="457200" indent="-457200" algn="just">
              <a:buAutoNum type="arabicPeriod"/>
            </a:pPr>
            <a:endParaRPr lang="ru-RU" sz="800" b="1" i="1" dirty="0">
              <a:solidFill>
                <a:srgbClr val="A8246F"/>
              </a:solidFill>
            </a:endParaRPr>
          </a:p>
          <a:p>
            <a:pPr marL="457200" indent="-457200" algn="just">
              <a:buAutoNum type="arabicPeriod" startAt="3"/>
            </a:pPr>
            <a:r>
              <a:rPr lang="ru-RU" sz="2400" b="1" i="1" dirty="0">
                <a:solidFill>
                  <a:srgbClr val="A8246F"/>
                </a:solidFill>
              </a:rPr>
              <a:t>Рейтинг муниципальных образований </a:t>
            </a:r>
            <a:r>
              <a:rPr lang="ru-RU" sz="2400" b="1" i="1" dirty="0">
                <a:solidFill>
                  <a:srgbClr val="A8246F"/>
                </a:solidFill>
              </a:rPr>
              <a:t>РТ </a:t>
            </a:r>
            <a:endParaRPr lang="ru-RU" sz="2400" b="1" i="1" dirty="0">
              <a:solidFill>
                <a:srgbClr val="A8246F"/>
              </a:solidFill>
            </a:endParaRPr>
          </a:p>
          <a:p>
            <a:pPr algn="just"/>
            <a:r>
              <a:rPr lang="ru-RU" sz="2400" b="1" i="1" dirty="0">
                <a:solidFill>
                  <a:srgbClr val="A8246F"/>
                </a:solidFill>
              </a:rPr>
              <a:t>      «</a:t>
            </a:r>
            <a:r>
              <a:rPr lang="ru-RU" sz="2400" b="1" i="1" dirty="0">
                <a:solidFill>
                  <a:srgbClr val="A8246F"/>
                </a:solidFill>
              </a:rPr>
              <a:t>За эффективность организации дошкольного </a:t>
            </a:r>
            <a:endParaRPr lang="ru-RU" sz="2400" b="1" i="1" dirty="0">
              <a:solidFill>
                <a:srgbClr val="A8246F"/>
              </a:solidFill>
            </a:endParaRPr>
          </a:p>
          <a:p>
            <a:pPr algn="just"/>
            <a:r>
              <a:rPr lang="ru-RU" sz="2400" b="1" i="1" dirty="0">
                <a:solidFill>
                  <a:srgbClr val="A8246F"/>
                </a:solidFill>
              </a:rPr>
              <a:t>      образования</a:t>
            </a:r>
            <a:r>
              <a:rPr lang="ru-RU" sz="2400" b="1" i="1" dirty="0">
                <a:solidFill>
                  <a:srgbClr val="A8246F"/>
                </a:solidFill>
              </a:rPr>
              <a:t>»</a:t>
            </a:r>
            <a:endParaRPr lang="ru-RU" sz="2400" b="1" dirty="0">
              <a:solidFill>
                <a:srgbClr val="A8246F"/>
              </a:solidFill>
            </a:endParaRPr>
          </a:p>
          <a:p>
            <a:pPr marL="457200" indent="-457200" algn="just">
              <a:buAutoNum type="arabicPeriod"/>
            </a:pPr>
            <a:endParaRPr lang="ru-RU" sz="800" dirty="0">
              <a:solidFill>
                <a:srgbClr val="0070C0"/>
              </a:solidFill>
            </a:endParaRPr>
          </a:p>
          <a:p>
            <a:pPr algn="just"/>
            <a:r>
              <a:rPr lang="ru-RU" b="1" i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Участники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39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52" y="135485"/>
            <a:ext cx="8569268" cy="420043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Рейтинг дошкольных образовательных 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организаций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8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6" y="1419623"/>
            <a:ext cx="184758" cy="361064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8034" y="475381"/>
            <a:ext cx="9108505" cy="4733873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2100" b="1" dirty="0">
                <a:solidFill>
                  <a:srgbClr val="A8246F"/>
                </a:solidFill>
              </a:rPr>
              <a:t>	</a:t>
            </a:r>
            <a:endParaRPr lang="ru-RU" sz="2100" b="1" dirty="0">
              <a:solidFill>
                <a:srgbClr val="A8246F"/>
              </a:solidFill>
            </a:endParaRPr>
          </a:p>
          <a:p>
            <a:pPr algn="just"/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Критерии оценки эффективности деятельности ДОО утверждены приказом</a:t>
            </a:r>
          </a:p>
          <a:p>
            <a:pPr algn="just"/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МОиН РТ от 08.04.2015 №2490/15 (14 показателей) </a:t>
            </a:r>
            <a:endParaRPr lang="ru-RU" sz="1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	</a:t>
            </a:r>
            <a:endParaRPr lang="ru-RU" sz="21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Рейтинг </a:t>
            </a:r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муниципальных образований РТ «За эффективность организации дошкольного </a:t>
            </a:r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образования»</a:t>
            </a:r>
          </a:p>
          <a:p>
            <a:r>
              <a:rPr lang="ru-RU" sz="1400" b="1" dirty="0">
                <a:solidFill>
                  <a:srgbClr val="A8246F"/>
                </a:solidFill>
              </a:rPr>
              <a:t>Критерии </a:t>
            </a:r>
            <a:r>
              <a:rPr lang="ru-RU" sz="1400" b="1" dirty="0">
                <a:solidFill>
                  <a:srgbClr val="A8246F"/>
                </a:solidFill>
              </a:rPr>
              <a:t>рейтинга:</a:t>
            </a:r>
          </a:p>
          <a:p>
            <a:pPr marL="285751" indent="-285751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охват дошкольным образованием,%</a:t>
            </a:r>
          </a:p>
          <a:p>
            <a:pPr marL="285751" indent="-285751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обеспеченность местами детей с 3 до 7 лет, %</a:t>
            </a:r>
          </a:p>
          <a:p>
            <a:pPr marL="285751" indent="-285751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обеспеченность местами детей до 3-х лет, %</a:t>
            </a:r>
          </a:p>
          <a:p>
            <a:pPr marL="285751" indent="-285751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посещаемость ДОО, %</a:t>
            </a:r>
          </a:p>
          <a:p>
            <a:pPr marL="285751" indent="-285751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охват воспитанием и обучением на родном (татарском) языке, % </a:t>
            </a:r>
          </a:p>
          <a:p>
            <a:pPr marL="285751" indent="-285751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доля групп, реализующих адаптивные образовательные программы, %</a:t>
            </a:r>
          </a:p>
          <a:p>
            <a:pPr marL="285751" indent="-285751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соотношение численности воспитанников к численности педагогического персонала</a:t>
            </a:r>
          </a:p>
          <a:p>
            <a:pPr marL="285751" indent="-285751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доля педагогов, аттестованных на 1 и высшую квалификационные категории, %</a:t>
            </a:r>
          </a:p>
          <a:p>
            <a:pPr marL="285751" indent="-285751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организация услуги по постановке на учет в детский сад в электронном виде (доля заявок, поданных в электронном виде, %)</a:t>
            </a:r>
          </a:p>
          <a:p>
            <a:endParaRPr lang="ru-RU" sz="21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90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267494"/>
            <a:ext cx="8569268" cy="708076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Повышение качества </a:t>
            </a:r>
            <a:b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обучения татарскому языку</a:t>
            </a: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3" y="107904"/>
            <a:ext cx="676252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5" y="4515968"/>
            <a:ext cx="2133600" cy="273844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6" y="1419623"/>
            <a:ext cx="184758" cy="361064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441978"/>
            <a:ext cx="8739900" cy="296683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342900" indent="-342900" algn="just" defTabSz="68574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Мониторинг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деятельности базовых национальных детских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садов</a:t>
            </a:r>
          </a:p>
          <a:p>
            <a:pPr marL="342900" indent="-342900" algn="just" defTabSz="68574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42900" indent="-342900" algn="just" defTabSz="68574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Разработка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муниципальных дорожных карт развития сети дошкольных организаций с татарским языком воспитания и обучения на 2017-2020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годы</a:t>
            </a:r>
          </a:p>
          <a:p>
            <a:pPr marL="342900" indent="-342900" algn="just" defTabSz="68574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42900" indent="-342900" algn="just" defTabSz="68574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Повышение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квалификации руководителей  национальных детских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садов</a:t>
            </a:r>
          </a:p>
          <a:p>
            <a:pPr defTabSz="685749">
              <a:spcBef>
                <a:spcPts val="600"/>
              </a:spcBef>
              <a:defRPr/>
            </a:pPr>
            <a:endParaRPr lang="ru-RU" sz="21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86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b="1" dirty="0" smtClean="0">
            <a:solidFill>
              <a:srgbClr val="A8246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1278</Words>
  <Application>Microsoft Office PowerPoint</Application>
  <PresentationFormat>Экран (16:9)</PresentationFormat>
  <Paragraphs>383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1_Тема Office</vt:lpstr>
      <vt:lpstr>Презентация PowerPoint</vt:lpstr>
      <vt:lpstr>Презентация PowerPoint</vt:lpstr>
      <vt:lpstr>Основные задачи  на 2016-2017 учебный год</vt:lpstr>
      <vt:lpstr>Внедрение ФГОС ДО</vt:lpstr>
      <vt:lpstr>Внедрение ФГОС ДО</vt:lpstr>
      <vt:lpstr>Внедрение ФГОС ДО</vt:lpstr>
      <vt:lpstr>Оценка качества  дошкольного образования </vt:lpstr>
      <vt:lpstr>Рейтинг дошкольных образовательных организаций</vt:lpstr>
      <vt:lpstr>Повышение качества  обучения татарскому языку</vt:lpstr>
      <vt:lpstr>Повышение качества  обучения татарскому языку</vt:lpstr>
      <vt:lpstr>Презентация PowerPoint</vt:lpstr>
      <vt:lpstr>Поэтапное внедрение ФГОС  основного общего образования</vt:lpstr>
      <vt:lpstr>Обновление, модернизация предметных областей федеральных государственных стандартов </vt:lpstr>
      <vt:lpstr>Реализация «дорожных карт»  развития инновационных площадок: </vt:lpstr>
      <vt:lpstr>Реализация кадровых проектов</vt:lpstr>
      <vt:lpstr>Олимпиадное движение  Цель: удержать лидирующие позиции в России по количеству призеров и победителей заключительного этапа всероссийской олимпиады школьников, а также эффективности участия нашей команды</vt:lpstr>
      <vt:lpstr>Количество победителей и призеров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Введение ФГОС предполагает мониторинг системы образования -систематическое стандартизированное наблюдение  за состоянием образования и динамики изменений его результатов </vt:lpstr>
      <vt:lpstr>Рейтинги по качеству  в новом учебном году </vt:lpstr>
      <vt:lpstr>Изучение учебно-методической деятельности  в рамках Координационного совета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Afanaseva</cp:lastModifiedBy>
  <cp:revision>8</cp:revision>
  <dcterms:created xsi:type="dcterms:W3CDTF">2016-09-21T15:51:36Z</dcterms:created>
  <dcterms:modified xsi:type="dcterms:W3CDTF">2016-09-21T17:12:20Z</dcterms:modified>
</cp:coreProperties>
</file>