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25" r:id="rId2"/>
    <p:sldId id="420" r:id="rId3"/>
    <p:sldId id="404" r:id="rId4"/>
    <p:sldId id="395" r:id="rId5"/>
    <p:sldId id="427" r:id="rId6"/>
    <p:sldId id="396" r:id="rId7"/>
    <p:sldId id="428" r:id="rId8"/>
    <p:sldId id="429" r:id="rId9"/>
    <p:sldId id="422" r:id="rId10"/>
    <p:sldId id="423" r:id="rId11"/>
    <p:sldId id="426" r:id="rId12"/>
    <p:sldId id="397" r:id="rId13"/>
    <p:sldId id="398" r:id="rId14"/>
    <p:sldId id="399" r:id="rId15"/>
    <p:sldId id="400" r:id="rId16"/>
    <p:sldId id="405" r:id="rId17"/>
    <p:sldId id="406" r:id="rId18"/>
    <p:sldId id="402" r:id="rId19"/>
    <p:sldId id="413" r:id="rId20"/>
    <p:sldId id="407" r:id="rId21"/>
    <p:sldId id="418" r:id="rId22"/>
    <p:sldId id="419" r:id="rId23"/>
    <p:sldId id="430" r:id="rId24"/>
    <p:sldId id="431" r:id="rId2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00"/>
    <a:srgbClr val="000099"/>
    <a:srgbClr val="CCFF66"/>
    <a:srgbClr val="FFCCCC"/>
    <a:srgbClr val="006600"/>
    <a:srgbClr val="800000"/>
    <a:srgbClr val="FFFF66"/>
    <a:srgbClr val="FFCC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4748" autoAdjust="0"/>
  </p:normalViewPr>
  <p:slideViewPr>
    <p:cSldViewPr>
      <p:cViewPr>
        <p:scale>
          <a:sx n="66" d="100"/>
          <a:sy n="66" d="100"/>
        </p:scale>
        <p:origin x="-2112" y="-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87A1BC-ACF1-4DDB-8153-0D0E0E463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56F433-7DB9-4300-BBEC-B0500AB21BF8}" type="slidenum">
              <a:rPr lang="ru-RU" sz="1200"/>
              <a:pPr algn="r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26388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83480F-3CCB-420C-840F-CDDFDFF455F3}" type="slidenum">
              <a:rPr lang="ru-RU" sz="1200"/>
              <a:pPr algn="r"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16909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2161A3-F31C-4C40-AA9D-A288A02971B0}" type="slidenum">
              <a:rPr lang="ru-RU" sz="1200"/>
              <a:pPr algn="r"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22016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B4E69C-E126-48A1-944E-5B91B27D9AD1}" type="slidenum">
              <a:rPr lang="ru-RU" sz="1200"/>
              <a:pPr algn="r"/>
              <a:t>15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7219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EBC6AD-6DD0-4D87-97C2-5D9CBC6CBF86}" type="slidenum">
              <a:rPr lang="ru-RU" sz="1200"/>
              <a:pPr algn="r"/>
              <a:t>16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1907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E2D09A-CE2A-4C9E-A83A-CD54336D31C0}" type="slidenum">
              <a:rPr lang="ru-RU" sz="1200"/>
              <a:pPr algn="r"/>
              <a:t>17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1652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B85C64-048F-4D08-BB02-5FC4F3B2F210}" type="slidenum">
              <a:rPr lang="ru-RU" sz="1200"/>
              <a:pPr algn="r"/>
              <a:t>18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39073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2161A3-F31C-4C40-AA9D-A288A02971B0}" type="slidenum">
              <a:rPr lang="ru-RU" sz="1200"/>
              <a:pPr algn="r"/>
              <a:t>19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95751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509864-AE50-42FD-8B60-93B4C80993BD}" type="slidenum">
              <a:rPr lang="ru-RU" sz="1200"/>
              <a:pPr algn="r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26884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2161A3-F31C-4C40-AA9D-A288A02971B0}" type="slidenum">
              <a:rPr lang="ru-RU" sz="1200"/>
              <a:pPr algn="r"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51080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2161A3-F31C-4C40-AA9D-A288A02971B0}" type="slidenum">
              <a:rPr lang="ru-RU" sz="1200"/>
              <a:pPr algn="r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4727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C6CB1A-C0AA-4C93-B716-EE0B54C90DC4}" type="slidenum">
              <a:rPr lang="ru-RU" sz="1200"/>
              <a:pPr algn="r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573650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38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118202-5762-4192-8DAA-0594CE0DD320}" type="slidenum">
              <a:rPr lang="ru-RU" sz="1200"/>
              <a:pPr algn="r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4551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38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38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46C627-8AAC-4D40-8B6C-DE86E022ABED}" type="slidenum">
              <a:rPr lang="ru-RU" sz="1200"/>
              <a:pPr algn="r"/>
              <a:t>11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163EC5-0540-41CC-92C9-A584C638C4EE}" type="slidenum">
              <a:rPr lang="ru-RU" sz="1200"/>
              <a:pPr algn="r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77690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7A6B-63A1-49A0-80A9-FDD18A63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40D-98EE-4ED5-9447-CB876402E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7AC4-7CE2-4EA5-8CC7-9E37A4A30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1C09-6BE4-4086-B675-A67CC854E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DB37-071C-4A57-9A71-AA92B35AC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0CFB-9FEC-4EB0-9D7C-E42078B88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F1B-33F4-44C2-9ECD-59FC27C2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816-5510-4AFD-93C7-C79C083A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A4C-F595-45A2-BDC3-F4606902A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08E7-5E63-4682-882E-310214032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F05D-12C2-4C62-A085-ED3A72D2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8172D2-D825-4850-ABF4-882FC80D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on.tatarstan.ru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fipi.ru/content/otkrytyy-bank-zadaniy-eg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4;&#1080;&#1085;&#1086;&#1073;&#1088;&#1085;&#1072;&#1091;&#1082;&#1080;.&#1088;&#1092;/" TargetMode="External"/><Relationship Id="rId5" Type="http://schemas.openxmlformats.org/officeDocument/2006/relationships/hyperlink" Target="http://www.obrnadzor.gov.ru/" TargetMode="External"/><Relationship Id="rId4" Type="http://schemas.openxmlformats.org/officeDocument/2006/relationships/hyperlink" Target="http://ege.edu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" y="123395"/>
            <a:ext cx="9182139" cy="6997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67231" y="2235990"/>
            <a:ext cx="8967152" cy="206206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Проведение государственной итоговой аттестации обучающихся по образовательным программам  среднего общего образования </a:t>
            </a:r>
          </a:p>
          <a:p>
            <a:pPr algn="ctr" defTabSz="685749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в 2016 – 2017 учебном году</a:t>
            </a: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55578" y="382588"/>
            <a:ext cx="93884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0" y="6301958"/>
            <a:ext cx="9251951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640"/>
            <a:ext cx="1584176" cy="14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3969" y="4476758"/>
            <a:ext cx="4860032" cy="2216605"/>
          </a:xfrm>
          <a:prstGeom prst="rect">
            <a:avLst/>
          </a:prstGeom>
          <a:ln>
            <a:noFill/>
          </a:ln>
          <a:effectLst/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9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5208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188640"/>
            <a:ext cx="802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Основные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изменения в КИМ ЕГЭ 2017 года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764704"/>
            <a:ext cx="7748829" cy="381642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«биология» -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существенные изменения КИМ,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оптимизирована структура экзаменационной работы: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1. Из экзаменационной работы исключены задания с выбором одного ответа.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Сокращено количество заданий с 40 до 28.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Уменьшен максимальный первичный балл с 61 в 2016 г. до 59 в 2017 г.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 Увеличена продолжительность экзаменационной работы с 180 до 210 минут.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5. 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4786322"/>
            <a:ext cx="7748829" cy="128588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«физика» -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несущественные изменения КИМ,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изменена структура части 1 экзаменационной работы, часть 2 оставлена без изменений. Из экзаменационной работы исключены задания с выбором одного верного ответа и добавлены задания с кратким ответом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8295" y="188640"/>
            <a:ext cx="802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Основные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изменения в КИМ ЕГЭ 2017 года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794" y="1124744"/>
            <a:ext cx="8372654" cy="450059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«химия» -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существенные изменения КИМ,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Оптимизирована структура экзаменационной работы: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1. 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Уменьшено общее количество заданий с 40 (в 2016 г.) до 34.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 </a:t>
            </a:r>
          </a:p>
          <a:p>
            <a:pPr indent="457200"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 Максимальный первичный балл за выполнение работы в целом составит 60 баллов (вместо 64 баллов в 2016 году)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7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857250" y="452438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Иностранные языки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1412776"/>
            <a:ext cx="3816350" cy="10795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При проведении экзамена по иностранному языку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предусмотрен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раздел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«Говорение» на добровольной основе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987" y="2780928"/>
            <a:ext cx="3816350" cy="1000128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В расписании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основного периода определены для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письменной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части (1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день) и устной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части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2 дня)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" y="4064012"/>
            <a:ext cx="3743325" cy="1144576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Иностранный язык оценивается как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один предмет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Апелляция к предмету,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включает оба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раздела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5" y="5214938"/>
            <a:ext cx="3743325" cy="785830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Баллы: письмо – 80 баллов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Устная часть – 20 баллов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7411" y="1273871"/>
            <a:ext cx="4176712" cy="1357310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Процедура сдачи устной части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оборудуется средствами цифровой аудиозаписи, настройка которых обеспечивается техническими специалистами или организаторами 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11688" y="3025734"/>
            <a:ext cx="4176712" cy="835314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Эксперт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 имеет возможность неоднократного прослушивания ответов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8663" y="4064000"/>
            <a:ext cx="4176712" cy="1008063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Задания устной части ориентированы на решение коммуникативных задач, встречающихся в повседневной жизни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11688" y="5208588"/>
            <a:ext cx="4032250" cy="792162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подпись члена ГЭК для получения КИМ в аудитории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08645"/>
              </p:ext>
            </p:extLst>
          </p:nvPr>
        </p:nvGraphicFramePr>
        <p:xfrm>
          <a:off x="216750" y="1527163"/>
          <a:ext cx="8712968" cy="415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48"/>
                <a:gridCol w="3438859"/>
                <a:gridCol w="3098861"/>
              </a:tblGrid>
              <a:tr h="42768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Досрочный период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Учебный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предмет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FF"/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Дата экзамена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ЕГЭ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ГВЭ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34361"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марта (вторник)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u="sng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базовый, профильный уровни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8731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16 марта (четверг)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информатика и ИКТ, история, химия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информатика и ИКТ, история, химия</a:t>
                      </a:r>
                      <a:endParaRPr lang="ru-RU" sz="1600" b="1" u="sng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18 марта (суббота)</a:t>
                      </a:r>
                      <a:endParaRPr lang="ru-RU" sz="1600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 («Говорение»)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0393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20 марта</a:t>
                      </a:r>
                      <a:r>
                        <a:rPr lang="ru-RU" sz="1600" u="none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(понедельник)</a:t>
                      </a:r>
                      <a:endParaRPr lang="ru-RU" sz="1600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22 марта (среда)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биология, физика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биология, физика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24 марта (пятница)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обществознание, география, литература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обществознание, география, литература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59108D-46E6-4639-BD09-4DE7657F2741}" type="slidenum">
              <a:rPr lang="ru-RU"/>
              <a:pPr algn="r"/>
              <a:t>13</a:t>
            </a:fld>
            <a:endParaRPr lang="ru-RU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946150" y="476672"/>
            <a:ext cx="73802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Проект расписания ГИА-11 в 2017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году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(досрочный этап)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77272"/>
            <a:ext cx="49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Резервные дни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3 апреля – 7 апреля </a:t>
            </a: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594A98C-A7FC-4B52-9E1F-7295CA4D38B1}" type="slidenum">
              <a:rPr lang="ru-RU"/>
              <a:pPr algn="r"/>
              <a:t>14</a:t>
            </a:fld>
            <a:endParaRPr lang="ru-RU"/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685228" y="-3261"/>
            <a:ext cx="7202487" cy="40011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ru-RU" sz="20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2498" y="365833"/>
            <a:ext cx="7380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Проект расписания ГИА-11 в 2017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году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(основной этап)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43" y="606055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Резервные дни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 июня – 30 июня </a:t>
            </a: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6742"/>
              </p:ext>
            </p:extLst>
          </p:nvPr>
        </p:nvGraphicFramePr>
        <p:xfrm>
          <a:off x="216158" y="1196830"/>
          <a:ext cx="8712968" cy="486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48"/>
                <a:gridCol w="3438859"/>
                <a:gridCol w="3098861"/>
              </a:tblGrid>
              <a:tr h="42768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Основной период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Учебный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предмет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FF"/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Дата экзамена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ЕГЭ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ГВЭ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83504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29 мая (понедельник)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география, информатика и ИКТ</a:t>
                      </a:r>
                    </a:p>
                  </a:txBody>
                  <a:tcPr marL="180975" marR="180975" marT="152400" marB="15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география,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информаика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 ИКТ</a:t>
                      </a:r>
                    </a:p>
                  </a:txBody>
                  <a:tcPr marL="180975" marR="180975" marT="152400" marB="15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8731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31 мая (среда)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1600" b="1" u="sng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 июня (пятница)</a:t>
                      </a:r>
                      <a:endParaRPr lang="ru-RU" sz="1600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химия,</a:t>
                      </a:r>
                      <a:r>
                        <a:rPr lang="ru-RU" sz="1600" b="1" u="none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история</a:t>
                      </a:r>
                      <a:endParaRPr lang="ru-RU" sz="16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химия, история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0393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5 июня (понедельник)</a:t>
                      </a:r>
                      <a:endParaRPr lang="ru-RU" sz="1600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 (базовый</a:t>
                      </a:r>
                      <a:r>
                        <a:rPr lang="ru-RU" sz="1600" b="1" u="none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уровень)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</a:t>
                      </a:r>
                      <a:endParaRPr lang="ru-RU" sz="16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3896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7 июня (среда)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 (профильный уровень)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9 июня (пятница)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13 июня (вторник)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физика, литература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физика, литература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15 июня (четверг)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языки, биология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языки, биология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16 июня (пятница)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 («Говорение»)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6862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17 июня (суббота)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 («Говорение»)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675424" y="188640"/>
            <a:ext cx="528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Пересдача экзаменов в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 году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Прямоугольник 18"/>
          <p:cNvSpPr>
            <a:spLocks noChangeArrowheads="1"/>
          </p:cNvSpPr>
          <p:nvPr/>
        </p:nvSpPr>
        <p:spPr bwMode="auto">
          <a:xfrm>
            <a:off x="397533" y="836712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Повторно, по решению председателя ГЭК, допускаются к сдаче экзаменов в текущем году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соответствующему учебному предмету:</a:t>
            </a:r>
          </a:p>
        </p:txBody>
      </p:sp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380538" y="173169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обучающиеся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получившие на ГИА неудовлетворительный результат по одному из обязательных учебных предметов;</a:t>
            </a: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469281" y="256490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не явившиеся на экзамены по уважительным причинам (болезнь или иные обстоятельства, подтвержденные документально);</a:t>
            </a:r>
          </a:p>
        </p:txBody>
      </p:sp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469280" y="3356992"/>
            <a:ext cx="7991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не завершившие выполнение экзаменационной работы по уважительным причинам (болезнь или иные обстоятельства, подтвержденные документально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469279" y="4388205"/>
            <a:ext cx="7991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которым конфликтная комиссия удовлетворила апелляцию о нарушении устанавливаемого порядка проведения ГИА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469279" y="5085184"/>
            <a:ext cx="81369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чьи результаты были аннулированы по решению председателя ГЭК в случае выявления фактов нарушений установленного порядка проведения ГИА, совершенных лицами, привлекаемыми к организации ГИА в ППЭ, а также иными (в том числе неустановленными) лицами.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33FA1E-F3D8-48F8-8415-A0C33D5790DB}" type="slidenum">
              <a:rPr lang="ru-RU"/>
              <a:pPr algn="r"/>
              <a:t>16</a:t>
            </a:fld>
            <a:endParaRPr lang="ru-RU"/>
          </a:p>
        </p:txBody>
      </p:sp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785786" y="285728"/>
            <a:ext cx="7202487" cy="40011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ru-RU" sz="20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785786" y="285728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Особенности ГИА для детей с ОВЗ, детей-инвалидов</a:t>
            </a: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297960" y="908160"/>
            <a:ext cx="864399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Дети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с ОВЗ,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дети-инвалиды проходят ГИА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форме ГВЭ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b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желанию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– в форме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ЕГЭ (по отдельным учебным предметам)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157" name="Прямоугольник 1"/>
          <p:cNvSpPr>
            <a:spLocks noChangeArrowheads="1"/>
          </p:cNvSpPr>
          <p:nvPr/>
        </p:nvSpPr>
        <p:spPr bwMode="auto">
          <a:xfrm>
            <a:off x="272901" y="4437112"/>
            <a:ext cx="9018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Для лиц, имеющих медицинские показания для обучения на дому и </a:t>
            </a: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соответствующие рекомендации </a:t>
            </a:r>
            <a:r>
              <a:rPr lang="ru-RU" sz="20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психолого-медико-педагогической</a:t>
            </a: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комиссии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экзамен организуется на дому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985" y="1723917"/>
            <a:ext cx="8388840" cy="25209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Документы для детей с ОВЗ: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Копия рекомендаций психолого-медико-педагогической комиссии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Документы для детей-инвалидов, инвалидов: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оригинал или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заверенная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в установленном порядке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копия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справки,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подтверждающая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факт установления инвалидности, выданной федеральным государственным учреждением медико-социальной экспертизы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0553" y="5417944"/>
            <a:ext cx="8378812" cy="82277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Продолжительность экзамена увеличивается на 1,5 часа, 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</a:rPr>
              <a:t>Продолжительность ЕГЭ по иностранным языкам (раздел «Говорение») увеличивается на 30 минут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E269CE-5B9A-4937-BF44-79377877998C}" type="slidenum">
              <a:rPr lang="ru-RU"/>
              <a:pPr algn="r"/>
              <a:t>17</a:t>
            </a:fld>
            <a:endParaRPr lang="ru-RU"/>
          </a:p>
        </p:txBody>
      </p:sp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435004" y="818857"/>
            <a:ext cx="809743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800" b="1" dirty="0">
                <a:solidFill>
                  <a:srgbClr val="002060"/>
                </a:solidFill>
              </a:rPr>
              <a:t>Во время экзамена на рабочем столе обучающегося, выпускника прошлых лет, помимо экзаменационных материалов, находятся: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3045165" y="188640"/>
            <a:ext cx="228601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Разрешено: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563" y="2228850"/>
            <a:ext cx="4484687" cy="4318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ручка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3" y="2781300"/>
            <a:ext cx="4465637" cy="6477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документ, удостоверяющий личность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22" y="3573463"/>
            <a:ext cx="4437092" cy="4318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Средства обучения и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4149725"/>
            <a:ext cx="4484687" cy="5746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лекарства и питание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при необходимости)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932363" y="3429000"/>
            <a:ext cx="854083" cy="766763"/>
          </a:xfrm>
          <a:prstGeom prst="righ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3" y="4868863"/>
            <a:ext cx="4465637" cy="5048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специальные технические средства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212975"/>
            <a:ext cx="2963853" cy="3808413"/>
          </a:xfrm>
          <a:prstGeom prst="roundRect">
            <a:avLst/>
          </a:prstGeom>
          <a:solidFill>
            <a:schemeClr val="accent3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по математике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– линейка;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по физике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– линейка и непрограммируемый калькулятор;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по химии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- непрограммируемый калькулятор;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по географии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– линейка, транспортир, непрограммируемый калькулятор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677" y="5495943"/>
            <a:ext cx="4465637" cy="5048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черновик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6248" y="836712"/>
            <a:ext cx="4821241" cy="1062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ЗАПРЕЩАЕТСЯ иметь при себе и использовать:</a:t>
            </a:r>
          </a:p>
        </p:txBody>
      </p:sp>
      <p:pic>
        <p:nvPicPr>
          <p:cNvPr id="19458" name="Picture 6" descr="&amp;Dcy;&amp;ocy;&amp;scy;&amp;tcy;&amp;acy;&amp;vcy;&amp;kcy;&amp;acy; Coffee Ma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35189"/>
            <a:ext cx="285752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656" y="908086"/>
            <a:ext cx="273685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ЗАПРЕЩЕНО: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886857"/>
            <a:ext cx="3571900" cy="377439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общаться друг с другом;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вставать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 места;</a:t>
            </a:r>
          </a:p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пересаживаться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обмениваться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материалами и предметами;</a:t>
            </a:r>
          </a:p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перемещаться по аудитории и ППЭ;</a:t>
            </a:r>
          </a:p>
          <a:p>
            <a:pPr indent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выходить во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время экзамена без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сопровождения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3038" y="1886857"/>
            <a:ext cx="3671887" cy="36303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средства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связи;</a:t>
            </a:r>
          </a:p>
          <a:p>
            <a:pPr indent="4572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электронно-вычислительную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технику;</a:t>
            </a:r>
          </a:p>
          <a:p>
            <a:pPr indent="4572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фото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аудио и видеоаппаратуру;</a:t>
            </a:r>
          </a:p>
          <a:p>
            <a:pPr indent="4572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справочные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материалы;</a:t>
            </a:r>
          </a:p>
          <a:p>
            <a:pPr indent="4572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письменные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заметки и иные средства хранения и передачи информации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34294"/>
              </p:ext>
            </p:extLst>
          </p:nvPr>
        </p:nvGraphicFramePr>
        <p:xfrm>
          <a:off x="142844" y="1196752"/>
          <a:ext cx="8858312" cy="481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955"/>
                <a:gridCol w="2953885"/>
                <a:gridCol w="3467472"/>
              </a:tblGrid>
              <a:tr h="675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Учебный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предмет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необходимое для поступления на обучение по программам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бакалавриата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специалитета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необходимое для подтверждения освоения образовательной программы среднего общего образования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0396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(профильный уровень)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27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27</a:t>
                      </a:r>
                      <a:endParaRPr lang="ru-RU" sz="14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799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(базовый уровень)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физика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ru-RU" sz="14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ru-RU" sz="1400" b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химия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информатика и ИКТ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40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биология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история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география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37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42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литература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22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3568" y="26064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Минимальное количество баллов ЕГЭ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стобалльной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шкале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2844" y="6243600"/>
            <a:ext cx="885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6926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ГОСУДАРСТВЕННАЯ ИТОГОВАЯ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АТТЕСТАЦИЯ  (ГИА)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988840"/>
            <a:ext cx="2428892" cy="1152128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ЕДИНЫЙ ГОСУДАРСТВЕННЫЙ ЭКЗАМЕН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(ЕГЭ)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8379" y="1988840"/>
            <a:ext cx="2428892" cy="1152128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ГОСУДАРСТВЕННЫЙ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ВЫПУСКНОЙ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ЭКЗАМЕН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(ГВЭ)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565606"/>
            <a:ext cx="3332297" cy="7920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ДОПУСК К ГИА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1" y="3473753"/>
            <a:ext cx="4286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</a:rPr>
              <a:t>отсутствие академической задолженности, в том числе за итоговое сочинение (изложение)</a:t>
            </a:r>
          </a:p>
          <a:p>
            <a:endParaRPr lang="ru-RU" sz="1500" b="1" dirty="0">
              <a:solidFill>
                <a:srgbClr val="00206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</a:rPr>
              <a:t>наличие годовых отметок по всем учебным предметам учебного плана за каждый год обучения по образовательной программе СОО не ниже удовлетворительных 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91680" y="1612561"/>
            <a:ext cx="360040" cy="185725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294248" y="1612561"/>
            <a:ext cx="360040" cy="197902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149683" y="3708442"/>
            <a:ext cx="360040" cy="229785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62" y="4500570"/>
            <a:ext cx="2736304" cy="108012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подача заявления на участие в ГИА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30106" y="5500702"/>
            <a:ext cx="1884572" cy="504056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 1 ФЕВРАЛЯ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64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41635" y="357900"/>
            <a:ext cx="8196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Ознакомление с результатами и подача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апелляций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349" y="1052736"/>
            <a:ext cx="6607175" cy="4318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Участник ЕГЭ имеет право подать апелляцию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657" y="2420888"/>
            <a:ext cx="3024187" cy="69056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 нарушении Порядка проведения экзамена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382145" y="1916832"/>
            <a:ext cx="557212" cy="344487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7473" y="2420888"/>
            <a:ext cx="3600450" cy="69056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 несогласии с выставленными баллами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095201" y="1922464"/>
            <a:ext cx="558800" cy="344488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010" y="3429000"/>
            <a:ext cx="2879725" cy="187325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Когда?</a:t>
            </a:r>
          </a:p>
          <a:p>
            <a:pPr algn="ctr">
              <a:defRPr/>
            </a:pPr>
            <a:r>
              <a:rPr lang="ru-RU" sz="1800" u="sng" dirty="0">
                <a:solidFill>
                  <a:srgbClr val="002060"/>
                </a:solidFill>
                <a:latin typeface="Calibri" panose="020F0502020204030204" pitchFamily="34" charset="0"/>
              </a:rPr>
              <a:t>В день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проведения ЕГЭ по предмету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 Кому?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Члену ГЭК, не покидая ППЭ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725" y="3599062"/>
            <a:ext cx="3600450" cy="143986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Когда?</a:t>
            </a:r>
          </a:p>
          <a:p>
            <a:pPr algn="ctr">
              <a:defRPr/>
            </a:pPr>
            <a:r>
              <a:rPr lang="ru-RU" sz="1800" u="sng" dirty="0">
                <a:solidFill>
                  <a:srgbClr val="002060"/>
                </a:solidFill>
                <a:latin typeface="Calibri" panose="020F0502020204030204" pitchFamily="34" charset="0"/>
              </a:rPr>
              <a:t>В течение 2 рабочих дней со дня объявления результатов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ЕГЭ по предмету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 Куда?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2518"/>
              </p:ext>
            </p:extLst>
          </p:nvPr>
        </p:nvGraphicFramePr>
        <p:xfrm>
          <a:off x="3106374" y="5508523"/>
          <a:ext cx="6000512" cy="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000"/>
                <a:gridCol w="2430512"/>
              </a:tblGrid>
              <a:tr h="96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места информирования о результатах (образовательная организация, в которой были зарегистрированы на сдачу ЕГЭ, в которой сдавали ЕГЭ) 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 Конфликтную комиссию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5926449" y="5181942"/>
            <a:ext cx="360363" cy="2159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44386" y="5181942"/>
            <a:ext cx="287338" cy="2159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AutoShape 10" descr="https://1.bp.blogspot.com/-2w88Paqy8ng/V9vMsr9uMtI/AAAAAAAAOzY/5c-In21684g52IQnDJJGg4e76IW1rj59wCEw/s1600/%25D0%2595%25D0%2593%25D0%25AD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1.bp.blogspot.com/-2w88Paqy8ng/V9vMsr9uMtI/AAAAAAAAOzY/5c-In21684g52IQnDJJGg4e76IW1rj59wCEw/s1600/%25D0%2595%25D0%2593%25D0%25AD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1.bp.blogspot.com/-2w88Paqy8ng/V9vMsr9uMtI/AAAAAAAAOzY/5c-In21684g52IQnDJJGg4e76IW1rj59wCEw/s1600/%25D0%2595%25D0%2593%25D0%25AD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1472" y="276885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Информирование о приеме на обучение по программам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бакалавриата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программам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специалитета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программам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магистратуры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77214"/>
            <a:ext cx="8841499" cy="45471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innerShdw blurRad="63500" dist="50800" dir="8100000">
              <a:schemeClr val="accent6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500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позднее 1 октября </a:t>
            </a:r>
            <a:r>
              <a:rPr lang="ru-RU" sz="1500" u="sng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года, предшествующего поступлению в ВУЗ на официальных сайтах ВУЗов размещается информация о приеме на обучение, в том числе: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правила приема, утверждаемые организацией самостоятельно;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количество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мест для приема на обучение по различным условиям </a:t>
            </a: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поступления;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 сроках проведения приема;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различным условиям поступления: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перечень вступительных испытаний с указанием приоритетности вступительных испытаний при ранжировании списков поступающих;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минимальное количество баллов;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информация о формах проведения вступительных испытаний, проводимых организацией самостоятельно;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информация об особых правах и преимуществах;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информация о порядке учета индивидуальных достижений поступающих;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информация об особенностях проведения вступительных испытаний для лиц с ограниченными возможностями здоровья, инвалидов;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правила подачи и рассмотрения апелляций по результатам вступительных испытаний, проводимых организацией </a:t>
            </a:r>
            <a:r>
              <a:rPr lang="ru-RU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самостоятельно</a:t>
            </a:r>
            <a:endParaRPr lang="ru-RU" sz="1500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594A98C-A7FC-4B52-9E1F-7295CA4D38B1}" type="slidenum">
              <a:rPr lang="ru-RU"/>
              <a:pPr algn="r"/>
              <a:t>22</a:t>
            </a:fld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5576" y="307952"/>
            <a:ext cx="7380288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Общие требования к организации приема на обучение по программам </a:t>
            </a:r>
            <a:r>
              <a:rPr lang="ru-RU" sz="25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бакалавриата</a:t>
            </a:r>
            <a:r>
              <a:rPr lang="ru-RU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программам </a:t>
            </a:r>
            <a:r>
              <a:rPr lang="ru-RU" sz="25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специалитета</a:t>
            </a:r>
            <a:endParaRPr lang="ru-RU" sz="25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1821646"/>
            <a:ext cx="6215106" cy="64294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Прием на обучение по программам </a:t>
            </a:r>
            <a:r>
              <a:rPr 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бакалавриата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программам </a:t>
            </a:r>
            <a:r>
              <a:rPr 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специалитета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проводится на основании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результатов ЕГЭ.</a:t>
            </a: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2852936"/>
            <a:ext cx="6215106" cy="78581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Результаты ЕГЭ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 приеме на обучение по программам </a:t>
            </a:r>
            <a:r>
              <a:rPr 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бакалавриата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программам </a:t>
            </a:r>
            <a:r>
              <a:rPr 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специалитета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действительны четыре года,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следующих за годом получения таких результатов</a:t>
            </a: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2267" y="3861048"/>
            <a:ext cx="6357982" cy="78581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Минимальное количество баллов ЕГЭ по общеобразовательным предметам, соответствующим специальности или направлению подготовки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устанавливается ВУЗом</a:t>
            </a:r>
          </a:p>
          <a:p>
            <a:pPr algn="ctr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4627" y="4869160"/>
            <a:ext cx="6215106" cy="78581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Минимальное количество баллов ЕГЭ, устанавливаемое ВУЗом,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 может быть ниже количества баллов ЕГЭ, установленных </a:t>
            </a:r>
            <a:r>
              <a:rPr lang="ru-RU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Рособрнадзором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algn="ctr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4373" y="1857364"/>
            <a:ext cx="2236783" cy="16430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Федеральный закон от 29.12.2012</a:t>
            </a:r>
            <a:b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№ 273-ФЗ «Об образовании в Российской Федерации»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602128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3" y="-74782"/>
            <a:ext cx="8086352" cy="1103515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251129"/>
            <a:ext cx="818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37" y="2310997"/>
            <a:ext cx="88346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Информационный портал ЕГЭ </a:t>
            </a:r>
            <a:r>
              <a:rPr lang="en-US" sz="2200" b="1" dirty="0">
                <a:solidFill>
                  <a:srgbClr val="002060"/>
                </a:solidFill>
                <a:hlinkClick r:id="rId4"/>
              </a:rPr>
              <a:t>http://ege.edu.ru</a:t>
            </a:r>
            <a:r>
              <a:rPr lang="en-US" sz="2200" b="1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Официальный сайт 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Рособрнадзора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en-US" sz="2200" b="1" dirty="0">
                <a:solidFill>
                  <a:srgbClr val="002060"/>
                </a:solidFill>
                <a:hlinkClick r:id="rId5"/>
              </a:rPr>
              <a:t>http://www.obrnadzor.gov.ru</a:t>
            </a:r>
            <a:r>
              <a:rPr lang="en-US" sz="2200" b="1" dirty="0" smtClean="0">
                <a:solidFill>
                  <a:srgbClr val="002060"/>
                </a:solidFill>
                <a:hlinkClick r:id="rId5"/>
              </a:rPr>
              <a:t>/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Официальный сайт </a:t>
            </a:r>
            <a:r>
              <a:rPr lang="ru-RU" sz="2200" b="1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2200" b="1" dirty="0" smtClean="0">
                <a:solidFill>
                  <a:srgbClr val="002060"/>
                </a:solidFill>
              </a:rPr>
              <a:t> России  </a:t>
            </a:r>
          </a:p>
          <a:p>
            <a:r>
              <a:rPr lang="en-US" sz="2200" b="1" dirty="0" smtClean="0">
                <a:solidFill>
                  <a:srgbClr val="002060"/>
                </a:solidFill>
                <a:hlinkClick r:id="rId6"/>
              </a:rPr>
              <a:t>http</a:t>
            </a:r>
            <a:r>
              <a:rPr lang="en-US" sz="2200" b="1" dirty="0">
                <a:solidFill>
                  <a:srgbClr val="002060"/>
                </a:solidFill>
                <a:hlinkClick r:id="rId6"/>
              </a:rPr>
              <a:t>://xn--80abucjiibhv9a.xn--p1ai</a:t>
            </a:r>
            <a:r>
              <a:rPr lang="en-US" sz="2200" b="1" dirty="0" smtClean="0">
                <a:solidFill>
                  <a:srgbClr val="002060"/>
                </a:solidFill>
                <a:hlinkClick r:id="rId6"/>
              </a:rPr>
              <a:t>/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Открытый банк заданий ЕГЭ  </a:t>
            </a:r>
            <a:r>
              <a:rPr lang="en-US" sz="2200" b="1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hlinkClick r:id="rId7"/>
              </a:rPr>
              <a:t>www.fipi.ru/content/otkrytyy-bank-zadaniy-ege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Официальный сайт Министерства образования и науки РТ </a:t>
            </a:r>
            <a:r>
              <a:rPr lang="en-US" sz="2200" b="1" dirty="0">
                <a:solidFill>
                  <a:srgbClr val="002060"/>
                </a:solidFill>
                <a:hlinkClick r:id="rId8"/>
              </a:rPr>
              <a:t>http://mon.tatarstan.ru</a:t>
            </a:r>
            <a:r>
              <a:rPr lang="en-US" sz="2200" b="1" dirty="0" smtClean="0">
                <a:solidFill>
                  <a:srgbClr val="002060"/>
                </a:solidFill>
                <a:hlinkClick r:id="rId8"/>
              </a:rPr>
              <a:t>/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755491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9265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5875" y="2180862"/>
            <a:ext cx="9144000" cy="3046958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endParaRPr lang="ru-RU" altLang="ru-RU" sz="4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ЖЕЛАЕМ </a:t>
            </a:r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УСПЕХОВ!</a:t>
            </a:r>
          </a:p>
          <a:p>
            <a:pPr algn="ctr"/>
            <a:endParaRPr lang="ru-RU" altLang="ru-RU" sz="4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4356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8" descr="&amp;Mcy;&amp;Dcy;&amp;Ocy;&amp;Acy;&amp;Ucy; &amp;Dcy;&amp;Scy;18 &quot;&amp;Gcy;&amp;ncy;&amp;iocy;&amp;zcy;&amp;dcy;&amp;ycy;&amp;shcy;&amp;kcy;&amp;ocy;&quot; &amp;gcy;.&amp;Ocy;&amp;rcy;&amp;scy;&amp;kcy;&amp;acy; - &amp;Gcy;&amp;lcy;&amp;acy;&amp;vcy;&amp;ncy;&amp;acy;&amp;yacy; &amp;scy;&amp;tcy;&amp;rcy;&amp;acy;&amp;ncy;&amp;icy;&amp;tscy;&amp;acy; - &amp;Ocy;&amp;bcy;&amp;rcy;&amp;acy;&amp;zcy;&amp;tscy;&amp;ycy; &amp;zcy;&amp;acy;&amp;yacy;&amp;vcy;&amp;lcy;&amp;iecy;&amp;n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81300"/>
            <a:ext cx="229393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05EFBA-DBC5-424F-B5E0-9A3268017197}" type="slidenum">
              <a:rPr lang="ru-RU"/>
              <a:pPr algn="r"/>
              <a:t>3</a:t>
            </a:fld>
            <a:endParaRPr lang="ru-RU"/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083" y="1687521"/>
            <a:ext cx="4065589" cy="391460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Заявление в ГЭК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+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документы,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подтверждающие наличие уважительной причины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!!!ЗА 2 НЕДЕЛИ ДО НАЧАЛА ЭКЗАМЕНА!!!</a:t>
            </a:r>
            <a:endParaRPr lang="ru-RU" sz="3200" dirty="0">
              <a:solidFill>
                <a:srgbClr val="000099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975790" y="387029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Изменение перечня, заявленных предметов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718050" y="1860550"/>
            <a:ext cx="1290638" cy="639763"/>
          </a:xfrm>
          <a:prstGeom prst="rightArrow">
            <a:avLst/>
          </a:prstGeom>
          <a:solidFill>
            <a:schemeClr val="accent3">
              <a:lumMod val="95000"/>
            </a:schemeClr>
          </a:solidFill>
          <a:ln>
            <a:solidFill>
              <a:srgbClr val="247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67463" y="1484784"/>
            <a:ext cx="2447925" cy="11350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Заседание ГЭК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308850" y="3068563"/>
            <a:ext cx="647700" cy="1152525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>
            <a:solidFill>
              <a:srgbClr val="247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4437856"/>
            <a:ext cx="2457438" cy="12954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Решение ГЭК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606871" y="260648"/>
            <a:ext cx="842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Проведение итогового сочинения (изложения)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2016 – 2017 учебном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году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4894" y="1340768"/>
            <a:ext cx="2143140" cy="576064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Расписание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2344115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03  Мая 2017 года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37640" y="2348880"/>
            <a:ext cx="1428760" cy="5111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01 февраля 2017 года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2348880"/>
            <a:ext cx="1500198" cy="49530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07 декабря</a:t>
            </a:r>
            <a:b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2016 года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3271" y="3212976"/>
            <a:ext cx="7416824" cy="8084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Время: начало в 10.00 по местному времени.</a:t>
            </a:r>
          </a:p>
          <a:p>
            <a:pPr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Сочинение (изложение) – 3 часа 55 минут (для лиц с ОВЗ + 1 час 30 минут)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4546517"/>
            <a:ext cx="7488832" cy="6412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Места проведения: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</a:rPr>
              <a:t>для выпускников текущего года – </a:t>
            </a:r>
            <a:r>
              <a:rPr lang="ru-RU" sz="1800" u="sng" dirty="0">
                <a:solidFill>
                  <a:srgbClr val="002060"/>
                </a:solidFill>
                <a:latin typeface="Calibri" panose="020F0502020204030204" pitchFamily="34" charset="0"/>
              </a:rPr>
              <a:t>по месту получения среднего общего образования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602128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3" y="-74782"/>
            <a:ext cx="8086352" cy="1103515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Обязательные предметы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462" y="1604798"/>
            <a:ext cx="8186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Русский язык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Математика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(базового уровня,  профильного уровней)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6860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972343" y="1145252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Математика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213" y="332656"/>
            <a:ext cx="7991475" cy="57626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соответствии с Концепцией развития математического образования в РФ, ЕГЭ по математике разделен на два уровня: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1916832"/>
            <a:ext cx="1944688" cy="386599"/>
          </a:xfrm>
          <a:prstGeom prst="downArrow">
            <a:avLst/>
          </a:prstGeom>
          <a:gradFill flip="none" rotWithShape="1">
            <a:gsLst>
              <a:gs pos="67760">
                <a:srgbClr val="FFFFFF"/>
              </a:gs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553295"/>
            <a:ext cx="2230338" cy="295838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Базовый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Аттестат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Поступление в ВУЗ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</a:rPr>
              <a:t>на направления подготовки без математики</a:t>
            </a:r>
          </a:p>
          <a:p>
            <a:pPr algn="ctr">
              <a:defRPr/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5-балльная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система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оценивания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2303430"/>
            <a:ext cx="2110010" cy="320824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Профильный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Поступление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ВУЗ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100-балльная система оценивания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751" y="5877272"/>
            <a:ext cx="8135937" cy="4318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Выпускники могут сдавать оба уровня или один из уровней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0" y="154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602128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3" y="-74782"/>
            <a:ext cx="8086352" cy="1103515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Предметы по выбору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462" y="1604798"/>
            <a:ext cx="818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96082"/>
              </p:ext>
            </p:extLst>
          </p:nvPr>
        </p:nvGraphicFramePr>
        <p:xfrm>
          <a:off x="827585" y="1590004"/>
          <a:ext cx="7632846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3"/>
                <a:gridCol w="3816423"/>
              </a:tblGrid>
              <a:tr h="125984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обществознание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информатика и ИКТ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физика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 rowSpan="2"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география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химия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биология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 rowSpan="3"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иностранные языки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история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литература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005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" y="17469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602128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3" y="-74782"/>
            <a:ext cx="8086352" cy="1103515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Продолжительность экзаменов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462" y="1604798"/>
            <a:ext cx="818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80219"/>
              </p:ext>
            </p:extLst>
          </p:nvPr>
        </p:nvGraphicFramePr>
        <p:xfrm>
          <a:off x="683568" y="1028732"/>
          <a:ext cx="7992888" cy="470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0"/>
                <a:gridCol w="2232248"/>
              </a:tblGrid>
              <a:tr h="18288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Математика, физика, информатика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и ИКТ, литература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 ч. 55 мин.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Русский язык, обществознание, история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 ч. 30 мин.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Биология, география, химия, иностранный язык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3 ч. 00 мин.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06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9581" y="1250142"/>
            <a:ext cx="8786813" cy="92869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 учебным предметам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indent="45720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«русский язык», «математика» (базовый и профильный уровни), «география», «информатика и ИКТ», «литература» -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структура и содержание КИМ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нет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изменений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8972" y="260648"/>
            <a:ext cx="8029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Основные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изменения в КИМ ЕГЭ 2017 года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855" y="2420888"/>
            <a:ext cx="8786813" cy="71437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«иностранные языки» -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структура и содержание КИМ оставлены без изменений, уточнена формулировка задания 3 устной части экзамена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356992"/>
            <a:ext cx="8786813" cy="92869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«история» -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структура и содержание КИМ оставлены без изменений, изменён максимальный балл за выполнение заданий 3 и 8 (2 балла вместо 1), усовершенствованы формулировка задания 25 и критерии его оценивания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4500570"/>
            <a:ext cx="8786813" cy="150019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«обществознание» - 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несущественные изменения КИМ, </a:t>
            </a:r>
          </a:p>
          <a:p>
            <a:pPr indent="457200"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структура блока заданий части 1, проверяющего содержание раздела «Право», унифицирована по образцу структуры блоков, проверяющих содержание других разделов курса: добавлено задание 17 на выбор верных суждений, изменена нумерация заданий 18 (бывшее 17), 19 (бывшее 18). Задание 19 в том виде, как оно существовало в КИМ предыдущих лет, исключено из работы 	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" y="16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8436</TotalTime>
  <Words>1951</Words>
  <Application>Microsoft Office PowerPoint</Application>
  <PresentationFormat>Экран (4:3)</PresentationFormat>
  <Paragraphs>334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механизмы</dc:title>
  <dc:creator>Горяйнова</dc:creator>
  <cp:lastModifiedBy>Amirova</cp:lastModifiedBy>
  <cp:revision>625</cp:revision>
  <cp:lastPrinted>2016-12-29T14:27:23Z</cp:lastPrinted>
  <dcterms:created xsi:type="dcterms:W3CDTF">2008-09-19T13:56:39Z</dcterms:created>
  <dcterms:modified xsi:type="dcterms:W3CDTF">2016-12-29T14:36:32Z</dcterms:modified>
</cp:coreProperties>
</file>