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41" r:id="rId2"/>
    <p:sldId id="344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71" autoAdjust="0"/>
  </p:normalViewPr>
  <p:slideViewPr>
    <p:cSldViewPr>
      <p:cViewPr>
        <p:scale>
          <a:sx n="66" d="100"/>
          <a:sy n="66" d="100"/>
        </p:scale>
        <p:origin x="-1548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C7E06-78EF-4177-93CC-1143B0BFE051}" type="datetimeFigureOut">
              <a:rPr lang="ru-RU" smtClean="0"/>
              <a:pPr/>
              <a:t>15.09.2011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D0867-0927-47CD-9DF8-0DB54DF64A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372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030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 latinLnBrk="0">
              <a:defRPr lang="ru-RU"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 latinLnBrk="0">
              <a:defRPr lang="ru-RU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  <a:prstGeom prst="rect">
            <a:avLst/>
          </a:prstGeom>
        </p:spPr>
        <p:txBody>
          <a:bodyPr/>
          <a:lstStyle>
            <a:lvl1pPr latinLnBrk="0">
              <a:defRPr lang="ru-RU" sz="3200"/>
            </a:lvl1pPr>
            <a:lvl2pPr latinLnBrk="0">
              <a:defRPr lang="ru-RU" sz="2800"/>
            </a:lvl2pPr>
            <a:lvl3pPr latinLnBrk="0">
              <a:defRPr lang="ru-RU" sz="2400"/>
            </a:lvl3pPr>
            <a:lvl4pPr latinLnBrk="0">
              <a:defRPr lang="ru-RU" sz="2000"/>
            </a:lvl4pPr>
            <a:lvl5pPr latinLnBrk="0">
              <a:defRPr lang="ru-RU" sz="20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2"/>
          <a:stretch>
            <a:fillRect/>
          </a:stretch>
        </p:blipFill>
        <p:spPr bwMode="auto">
          <a:xfrm>
            <a:off x="0" y="0"/>
            <a:ext cx="9144000" cy="561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-5589"/>
            <a:ext cx="9144000" cy="5662084"/>
          </a:xfrm>
          <a:prstGeom prst="rect">
            <a:avLst/>
          </a:prstGeom>
          <a:gradFill rotWithShape="1">
            <a:gsLst>
              <a:gs pos="0">
                <a:schemeClr val="bg1">
                  <a:alpha val="64998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 anchor="ctr"/>
          <a:lstStyle/>
          <a:p>
            <a:pPr defTabSz="1541463"/>
            <a:endParaRPr lang="ru-RU" sz="3000">
              <a:latin typeface="Calibri" pitchFamily="34" charset="0"/>
            </a:endParaRPr>
          </a:p>
        </p:txBody>
      </p:sp>
      <p:pic>
        <p:nvPicPr>
          <p:cNvPr id="6" name="Рисунок 5" descr="Описание: Описание: C:\Users\micadmin\AppData\Local\Microsoft\Windows\Temporary Internet Files\Content.Word\etat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329411"/>
            <a:ext cx="1368151" cy="29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=Work=\Презентации-доклады\Лого\etat_4x3[1]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-20442" y="1822172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e</a:t>
            </a:r>
            <a:r>
              <a:rPr lang="en-US" sz="3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-TATARSTAN: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/>
            </a:r>
            <a:b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WE USE INFORMATION</a:t>
            </a:r>
            <a:b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TECHNOLOGIES</a:t>
            </a:r>
            <a:b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TO SERVE OUR CITIZENS</a:t>
            </a:r>
            <a:b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BETTER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30045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9" t="8696" r="20240" b="4762"/>
          <a:stretch/>
        </p:blipFill>
        <p:spPr bwMode="auto">
          <a:xfrm>
            <a:off x="4080521" y="1916832"/>
            <a:ext cx="4788338" cy="3652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76200"/>
            <a:ext cx="768914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accent1">
                    <a:lumMod val="75000"/>
                  </a:schemeClr>
                </a:solidFill>
              </a:rPr>
              <a:t>Tatarstan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government provided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45 000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</a:rPr>
              <a:t>laptops</a:t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for school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teachers which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are 100% on-line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since 2011 with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11 000 </a:t>
            </a:r>
            <a:r>
              <a:rPr lang="en-US" sz="4000" b="1" dirty="0" err="1" smtClean="0">
                <a:solidFill>
                  <a:srgbClr val="C00000"/>
                </a:solidFill>
              </a:rPr>
              <a:t>wi-fi</a:t>
            </a:r>
            <a:r>
              <a:rPr lang="en-US" sz="4000" b="1" dirty="0">
                <a:solidFill>
                  <a:srgbClr val="C00000"/>
                </a:solidFill>
              </a:rPr>
              <a:t/>
            </a:r>
            <a:br>
              <a:rPr lang="en-US" sz="4000" b="1" dirty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access points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948779"/>
            <a:ext cx="2819400" cy="2216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810000" y="1695847"/>
            <a:ext cx="1828800" cy="461665"/>
          </a:xfrm>
          <a:prstGeom prst="rect">
            <a:avLst/>
          </a:prstGeom>
          <a:solidFill>
            <a:schemeClr val="accent5">
              <a:alpha val="64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edu.tatar.ru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9319"/>
            <a:ext cx="1512000" cy="3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5027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8600" y="177801"/>
            <a:ext cx="768914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36%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of school students and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12%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of their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parents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regularly login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to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</a:rPr>
              <a:t>e-education</a:t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web-portal</a:t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from home</a:t>
            </a:r>
            <a:endParaRPr lang="ru-RU" sz="4000" b="1" dirty="0">
              <a:solidFill>
                <a:srgbClr val="C00000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719264" y="1700808"/>
            <a:ext cx="5029200" cy="4239326"/>
            <a:chOff x="381000" y="1047750"/>
            <a:chExt cx="5453211" cy="4596742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0" y="1047750"/>
              <a:ext cx="5453211" cy="45967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l="18303" t="12857" r="19196" b="15988"/>
            <a:stretch>
              <a:fillRect/>
            </a:stretch>
          </p:blipFill>
          <p:spPr bwMode="auto">
            <a:xfrm>
              <a:off x="2433974" y="3334897"/>
              <a:ext cx="3155735" cy="22454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97105" y="1500175"/>
              <a:ext cx="5402721" cy="41195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9319"/>
            <a:ext cx="1512000" cy="3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9503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04800" y="381001"/>
            <a:ext cx="3810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60</a:t>
            </a:r>
            <a:r>
              <a:rPr lang="en-US" sz="4000" b="1" dirty="0" smtClean="0">
                <a:solidFill>
                  <a:srgbClr val="C00000"/>
                </a:solidFill>
              </a:rPr>
              <a:t>%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of houses and apartments in </a:t>
            </a:r>
            <a:r>
              <a:rPr lang="en-US" sz="4000" b="1" dirty="0" err="1" smtClean="0">
                <a:solidFill>
                  <a:schemeClr val="accent1">
                    <a:lumMod val="75000"/>
                  </a:schemeClr>
                </a:solidFill>
              </a:rPr>
              <a:t>Tatarstan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have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computers </a:t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and Internet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connection 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4" descr="C:\Users\Николай\Documents\ЦИТ нью\Мероприятия\Визит Иванова\Графика\КАРТА_РТ_ВОЛ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060848"/>
            <a:ext cx="5575301" cy="375581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9319"/>
            <a:ext cx="1512000" cy="3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349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4800" y="381001"/>
            <a:ext cx="3810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Over </a:t>
            </a:r>
            <a:r>
              <a:rPr lang="ru-RU" sz="4000" b="1" dirty="0" smtClean="0">
                <a:solidFill>
                  <a:srgbClr val="C00000"/>
                </a:solidFill>
              </a:rPr>
              <a:t>18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000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government employees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use unified </a:t>
            </a:r>
            <a:r>
              <a:rPr lang="en-US" sz="4000" b="1" dirty="0" smtClean="0">
                <a:solidFill>
                  <a:srgbClr val="C00000"/>
                </a:solidFill>
              </a:rPr>
              <a:t>electronic document flow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system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052736"/>
            <a:ext cx="5679262" cy="3490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Ke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35614"/>
            <a:ext cx="1519238" cy="126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9319"/>
            <a:ext cx="1512000" cy="3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6096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3222" y="1104805"/>
            <a:ext cx="5061266" cy="4340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705601" y="866470"/>
            <a:ext cx="1992699" cy="461665"/>
          </a:xfrm>
          <a:prstGeom prst="rect">
            <a:avLst/>
          </a:prstGeom>
          <a:solidFill>
            <a:schemeClr val="accent5">
              <a:alpha val="64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uslugi.tatar.ru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515065"/>
            <a:ext cx="3810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In Aug 2011</a:t>
            </a:r>
          </a:p>
          <a:p>
            <a:r>
              <a:rPr lang="en-US" sz="4000" b="1" dirty="0" err="1" smtClean="0">
                <a:solidFill>
                  <a:schemeClr val="accent1">
                    <a:lumMod val="75000"/>
                  </a:schemeClr>
                </a:solidFill>
              </a:rPr>
              <a:t>Tatarstan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citizens used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e-</a:t>
            </a:r>
            <a:r>
              <a:rPr lang="en-US" sz="4000" b="1" dirty="0" err="1" smtClean="0">
                <a:solidFill>
                  <a:schemeClr val="accent1">
                    <a:lumMod val="75000"/>
                  </a:schemeClr>
                </a:solidFill>
              </a:rPr>
              <a:t>gov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services over</a:t>
            </a:r>
            <a:r>
              <a:rPr lang="en-US" sz="4000" b="1" dirty="0" smtClean="0">
                <a:solidFill>
                  <a:srgbClr val="C00000"/>
                </a:solidFill>
              </a:rPr>
              <a:t/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1 000 000 times.</a:t>
            </a:r>
          </a:p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(+25% monthly)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9319"/>
            <a:ext cx="1512000" cy="3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639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дминистратор\Documents\___СОРТИРОВАТЬ\IMG_146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44624"/>
            <a:ext cx="4423454" cy="589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2"/>
          <p:cNvSpPr txBox="1"/>
          <p:nvPr/>
        </p:nvSpPr>
        <p:spPr>
          <a:xfrm>
            <a:off x="3566864" y="1052736"/>
            <a:ext cx="5181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We have designed and developed our own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e-</a:t>
            </a:r>
            <a:r>
              <a:rPr lang="en-US" sz="4000" b="1" dirty="0" err="1" smtClean="0">
                <a:solidFill>
                  <a:srgbClr val="C00000"/>
                </a:solidFill>
              </a:rPr>
              <a:t>gov</a:t>
            </a:r>
            <a:r>
              <a:rPr lang="en-US" sz="4000" b="1" dirty="0" smtClean="0">
                <a:solidFill>
                  <a:srgbClr val="C00000"/>
                </a:solidFill>
              </a:rPr>
              <a:t> information kiosks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for those 40% who don’t have computer and internet at home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9319"/>
            <a:ext cx="1512000" cy="3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822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81000"/>
            <a:ext cx="8534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Our goal is to</a:t>
            </a:r>
            <a:r>
              <a:rPr lang="en-US" sz="4000" b="1" dirty="0" smtClean="0">
                <a:solidFill>
                  <a:srgbClr val="C00000"/>
                </a:solidFill>
              </a:rPr>
              <a:t> serve 50% of all government service transactions</a:t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on-line.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Today we already do: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   31%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of traffic police fines payments…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   59%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of applications to kindergarten…</a:t>
            </a:r>
          </a:p>
          <a:p>
            <a:r>
              <a:rPr lang="en-US" sz="4000" b="1" dirty="0" smtClean="0">
                <a:solidFill>
                  <a:srgbClr val="C00000"/>
                </a:solidFill>
              </a:rPr>
              <a:t>   74%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of marriage applications…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en-US" sz="4000" b="1" dirty="0" smtClean="0">
                <a:solidFill>
                  <a:srgbClr val="C00000"/>
                </a:solidFill>
              </a:rPr>
              <a:t>19%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of intl. passport applications…</a:t>
            </a:r>
          </a:p>
          <a:p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9319"/>
            <a:ext cx="1512000" cy="3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677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038600" y="1484784"/>
            <a:ext cx="48697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All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e-</a:t>
            </a:r>
            <a:r>
              <a:rPr lang="en-US" sz="4000" b="1" dirty="0" err="1">
                <a:solidFill>
                  <a:schemeClr val="accent1">
                    <a:lumMod val="75000"/>
                  </a:schemeClr>
                </a:solidFill>
              </a:rPr>
              <a:t>gov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 services are </a:t>
            </a:r>
            <a:r>
              <a:rPr lang="en-US" sz="4000" b="1" dirty="0" smtClean="0">
                <a:solidFill>
                  <a:srgbClr val="C00000"/>
                </a:solidFill>
              </a:rPr>
              <a:t>getting mobile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since the number of mobile internet users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already exceeds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fixed lines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subscribers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E:\ТЕМП\mPorta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1179512"/>
            <a:ext cx="3893254" cy="642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9319"/>
            <a:ext cx="1512000" cy="3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9255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261" y="2060848"/>
            <a:ext cx="5856312" cy="37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://cit.tatar.ru/file/photoreport/print_135321_7946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06523" y="4019381"/>
            <a:ext cx="3205637" cy="2145923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04800" y="194389"/>
            <a:ext cx="7315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chemeClr val="accent1">
                    <a:lumMod val="75000"/>
                  </a:schemeClr>
                </a:solidFill>
              </a:rPr>
              <a:t>Tatarstan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is the leading region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of Russia for </a:t>
            </a:r>
            <a:r>
              <a:rPr lang="en-US" sz="4000" b="1" dirty="0" smtClean="0">
                <a:solidFill>
                  <a:srgbClr val="C00000"/>
                </a:solidFill>
              </a:rPr>
              <a:t>GLONASS</a:t>
            </a:r>
            <a:r>
              <a:rPr lang="en-US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</a:rPr>
              <a:t>satellite</a:t>
            </a:r>
            <a:r>
              <a:rPr lang="en-US" sz="4000" b="1" dirty="0">
                <a:solidFill>
                  <a:srgbClr val="C00000"/>
                </a:solidFill>
              </a:rPr>
              <a:t/>
            </a:r>
            <a:br>
              <a:rPr lang="en-US" sz="4000" b="1" dirty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navigation and</a:t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112 rescue</a:t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phone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usage by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emergency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services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9319"/>
            <a:ext cx="1512000" cy="3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234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28600" y="177800"/>
            <a:ext cx="768914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All digital medical equipment is connected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to </a:t>
            </a:r>
            <a:r>
              <a:rPr lang="en-US" sz="4000" b="1" dirty="0" smtClean="0">
                <a:solidFill>
                  <a:srgbClr val="C00000"/>
                </a:solidFill>
              </a:rPr>
              <a:t>central</a:t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digital medical</a:t>
            </a:r>
            <a:br>
              <a:rPr lang="en-US" sz="4000" b="1" dirty="0" smtClean="0">
                <a:solidFill>
                  <a:srgbClr val="C00000"/>
                </a:solidFill>
              </a:rPr>
            </a:br>
            <a:r>
              <a:rPr lang="en-US" sz="4000" b="1" dirty="0" smtClean="0">
                <a:solidFill>
                  <a:srgbClr val="C00000"/>
                </a:solidFill>
              </a:rPr>
              <a:t>storage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system with</a:t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over </a:t>
            </a:r>
            <a:r>
              <a:rPr lang="en-US" sz="4000" b="1" dirty="0" smtClean="0">
                <a:solidFill>
                  <a:srgbClr val="C00000"/>
                </a:solidFill>
              </a:rPr>
              <a:t>100 000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images stored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204864"/>
            <a:ext cx="5579731" cy="3864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6309319"/>
            <a:ext cx="1512000" cy="35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17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1-09-15 e-Tatarstan brief facts - russ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2011-09-15 e-Tatarstan brief facts - russian</Template>
  <TotalTime>31</TotalTime>
  <Words>79</Words>
  <Application>Microsoft Office PowerPoint</Application>
  <PresentationFormat>Экран (4:3)</PresentationFormat>
  <Paragraphs>19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2011-09-15 e-Tatarstan brief facts - russian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PC</cp:lastModifiedBy>
  <cp:revision>13</cp:revision>
  <dcterms:created xsi:type="dcterms:W3CDTF">2011-09-15T05:18:20Z</dcterms:created>
  <dcterms:modified xsi:type="dcterms:W3CDTF">2011-09-15T06:05:56Z</dcterms:modified>
</cp:coreProperties>
</file>