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41" r:id="rId2"/>
    <p:sldId id="343" r:id="rId3"/>
    <p:sldId id="344" r:id="rId4"/>
    <p:sldId id="337" r:id="rId5"/>
    <p:sldId id="345" r:id="rId6"/>
    <p:sldId id="346" r:id="rId7"/>
    <p:sldId id="347" r:id="rId8"/>
    <p:sldId id="350" r:id="rId9"/>
    <p:sldId id="354" r:id="rId10"/>
    <p:sldId id="355" r:id="rId11"/>
    <p:sldId id="356" r:id="rId12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71" autoAdjust="0"/>
  </p:normalViewPr>
  <p:slideViewPr>
    <p:cSldViewPr>
      <p:cViewPr>
        <p:scale>
          <a:sx n="66" d="100"/>
          <a:sy n="66" d="100"/>
        </p:scale>
        <p:origin x="-154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C7E06-78EF-4177-93CC-1143B0BFE051}" type="datetimeFigureOut">
              <a:rPr lang="ru-RU" smtClean="0"/>
              <a:pPr/>
              <a:t>15.09.2011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D0867-0927-47CD-9DF8-0DB54DF64A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372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92AE13-69F6-467A-B237-D0E273A4964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92AE13-69F6-467A-B237-D0E273A4964C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92AE13-69F6-467A-B237-D0E273A4964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92AE13-69F6-467A-B237-D0E273A4964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92AE13-69F6-467A-B237-D0E273A4964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2"/>
          <a:stretch>
            <a:fillRect/>
          </a:stretch>
        </p:blipFill>
        <p:spPr bwMode="auto">
          <a:xfrm>
            <a:off x="0" y="0"/>
            <a:ext cx="9144000" cy="561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5589"/>
            <a:ext cx="9144000" cy="5662084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 anchor="ctr"/>
          <a:lstStyle/>
          <a:p>
            <a:pPr defTabSz="1541463"/>
            <a:endParaRPr lang="ru-RU" sz="3000">
              <a:latin typeface="Calibri" pitchFamily="34" charset="0"/>
            </a:endParaRPr>
          </a:p>
        </p:txBody>
      </p:sp>
      <p:pic>
        <p:nvPicPr>
          <p:cNvPr id="6" name="Рисунок 5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329411"/>
            <a:ext cx="1368151" cy="2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=Work=\Презентации-доклады\Лого\etat_4x3[1]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52536" y="2420888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ЭЛЕКТРОННЫЙ ТАТАРСТАН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b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ПОВЫШЕНИЯ КАЧЕСТВА</a:t>
            </a:r>
            <a:b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 НАШИХ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3630045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9" t="8696" r="20240" b="4762"/>
          <a:stretch/>
        </p:blipFill>
        <p:spPr bwMode="auto">
          <a:xfrm>
            <a:off x="4211960" y="2224854"/>
            <a:ext cx="4788338" cy="3652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2" y="476672"/>
            <a:ext cx="8763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Правительство Республики Татарстан предоставило </a:t>
            </a:r>
            <a:r>
              <a:rPr lang="en-US" sz="4000" b="1" dirty="0" smtClean="0">
                <a:solidFill>
                  <a:srgbClr val="C00000"/>
                </a:solidFill>
              </a:rPr>
              <a:t>45 000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ноутбуков учителям школ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 доступом в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Интернет через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11 000 </a:t>
            </a:r>
            <a:r>
              <a:rPr lang="en-US" sz="4000" b="1" dirty="0" err="1" smtClean="0">
                <a:solidFill>
                  <a:srgbClr val="C00000"/>
                </a:solidFill>
              </a:rPr>
              <a:t>wi-fi</a:t>
            </a:r>
            <a:r>
              <a:rPr lang="en-US" sz="4000" b="1" dirty="0">
                <a:solidFill>
                  <a:srgbClr val="C00000"/>
                </a:solidFill>
              </a:rPr>
              <a:t/>
            </a:r>
            <a:br>
              <a:rPr lang="en-US" sz="4000" b="1" dirty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точек доступа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2800" y="4092795"/>
            <a:ext cx="2819400" cy="2216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895328" y="1916832"/>
            <a:ext cx="1828800" cy="461665"/>
          </a:xfrm>
          <a:prstGeom prst="rect">
            <a:avLst/>
          </a:prstGeom>
          <a:solidFill>
            <a:schemeClr val="accent5">
              <a:alpha val="64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edu.tatar.ru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0"/>
          <p:cNvGrpSpPr/>
          <p:nvPr/>
        </p:nvGrpSpPr>
        <p:grpSpPr>
          <a:xfrm>
            <a:off x="3707904" y="1484784"/>
            <a:ext cx="5029200" cy="4239326"/>
            <a:chOff x="381000" y="1047750"/>
            <a:chExt cx="5453211" cy="459674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1047750"/>
              <a:ext cx="5453211" cy="45967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18303" t="12857" r="19196" b="15988"/>
            <a:stretch>
              <a:fillRect/>
            </a:stretch>
          </p:blipFill>
          <p:spPr bwMode="auto">
            <a:xfrm>
              <a:off x="2433974" y="3334897"/>
              <a:ext cx="3155735" cy="22454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397105" y="1500175"/>
              <a:ext cx="5402721" cy="41195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5" name="TextBox 24"/>
          <p:cNvSpPr txBox="1"/>
          <p:nvPr/>
        </p:nvSpPr>
        <p:spPr>
          <a:xfrm>
            <a:off x="228600" y="133350"/>
            <a:ext cx="768914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36%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школьников и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12%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родителей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регулярно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посещают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Портал 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Электронного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образования </a:t>
            </a:r>
          </a:p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и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з дома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C:\Users\Николай\Documents\ЦИТ нью\Мероприятия\Визит Иванова\Графика\КАРТА_РТ_ВОЛ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060848"/>
            <a:ext cx="5575301" cy="37558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304800" y="692696"/>
            <a:ext cx="7924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60</a:t>
            </a:r>
            <a:r>
              <a:rPr lang="en-US" sz="4000" b="1" dirty="0" smtClean="0">
                <a:solidFill>
                  <a:srgbClr val="C00000"/>
                </a:solidFill>
              </a:rPr>
              <a:t>%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домохозяйств Татарстана оснащены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компьютерами и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подключены к 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сети </a:t>
            </a:r>
            <a:r>
              <a:rPr lang="ru-RU" sz="4000" b="1" dirty="0" smtClean="0">
                <a:solidFill>
                  <a:srgbClr val="C00000"/>
                </a:solidFill>
              </a:rPr>
              <a:t>Интернет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722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874114"/>
            <a:ext cx="5679262" cy="3490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04799" y="836712"/>
            <a:ext cx="707551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18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000 служащих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работают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в 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единой </a:t>
            </a:r>
            <a:endParaRPr lang="en-US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системе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электронного </a:t>
            </a:r>
            <a:r>
              <a:rPr lang="ru-RU" sz="4000" b="1" dirty="0" smtClean="0">
                <a:solidFill>
                  <a:srgbClr val="C00000"/>
                </a:solidFill>
              </a:rPr>
              <a:t>документооборота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3" name="Picture 6" descr="Ke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24944"/>
            <a:ext cx="1519238" cy="126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31124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1854037"/>
            <a:ext cx="5061266" cy="4340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6671320" y="1700808"/>
            <a:ext cx="1992699" cy="461665"/>
          </a:xfrm>
          <a:prstGeom prst="rect">
            <a:avLst/>
          </a:prstGeom>
          <a:solidFill>
            <a:schemeClr val="accent5">
              <a:alpha val="64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uslugi.tatar.ru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0783" y="44624"/>
            <a:ext cx="707551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 августе </a:t>
            </a:r>
            <a:r>
              <a:rPr lang="en-US" sz="4000" b="1" dirty="0" smtClean="0">
                <a:solidFill>
                  <a:srgbClr val="C00000"/>
                </a:solidFill>
              </a:rPr>
              <a:t>2011</a:t>
            </a:r>
            <a:endParaRPr lang="en-US" sz="4000" b="1" dirty="0" smtClean="0">
              <a:solidFill>
                <a:srgbClr val="C00000"/>
              </a:solidFill>
            </a:endParaRP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Жители Республики Татарстан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воспользовал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и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сь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электронными</a:t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услугами почти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1 000 000 </a:t>
            </a:r>
            <a:r>
              <a:rPr lang="ru-RU" sz="4000" b="1" dirty="0" smtClean="0">
                <a:solidFill>
                  <a:srgbClr val="C00000"/>
                </a:solidFill>
              </a:rPr>
              <a:t>раз</a:t>
            </a:r>
            <a:r>
              <a:rPr lang="en-US" sz="40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(+25%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за месяц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873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Администратор\Documents\___СОРТИРОВАТЬ\IMG_146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409976"/>
            <a:ext cx="4423454" cy="589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657600" y="356458"/>
            <a:ext cx="5181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Мы спроектировали и разработали </a:t>
            </a:r>
            <a:r>
              <a:rPr lang="ru-RU" sz="4000" b="1" dirty="0">
                <a:solidFill>
                  <a:srgbClr val="C00000"/>
                </a:solidFill>
              </a:rPr>
              <a:t>терминал получения электронных услуг</a:t>
            </a:r>
            <a:r>
              <a:rPr lang="en-US" sz="4000" b="1" dirty="0">
                <a:solidFill>
                  <a:srgbClr val="C00000"/>
                </a:solidFill>
              </a:rPr>
              <a:t/>
            </a:r>
            <a:br>
              <a:rPr lang="en-US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для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тех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40%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, у кого нет компьютера и доступа к сети Интернет дома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1210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04800" y="285750"/>
            <a:ext cx="8534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Наша цель </a:t>
            </a:r>
            <a:r>
              <a:rPr lang="ru-RU" sz="4000" b="1" dirty="0" smtClean="0">
                <a:solidFill>
                  <a:srgbClr val="C00000"/>
                </a:solidFill>
              </a:rPr>
              <a:t>перевести</a:t>
            </a:r>
            <a:r>
              <a:rPr lang="en-US" sz="4000" b="1" dirty="0" smtClean="0">
                <a:solidFill>
                  <a:srgbClr val="C00000"/>
                </a:solidFill>
              </a:rPr>
              <a:t> 50% </a:t>
            </a:r>
            <a:r>
              <a:rPr lang="ru-RU" sz="4000" b="1" dirty="0" smtClean="0">
                <a:solidFill>
                  <a:srgbClr val="C00000"/>
                </a:solidFill>
              </a:rPr>
              <a:t>всех государственных услуг в электронный вид.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Сегодня мы достигли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   31%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штрафов ГИБДД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   59%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заявлений в детский сад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   74%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заявлений в ЗАГС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</a:rPr>
              <a:t>19%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заявлений на получение заграничного паспорта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…</a:t>
            </a:r>
          </a:p>
          <a:p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268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3" descr="E:\ТЕМП\mPort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431"/>
            <a:ext cx="3893254" cy="642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75856" y="323939"/>
            <a:ext cx="563249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Все электронные услуги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имеют </a:t>
            </a:r>
            <a:r>
              <a:rPr lang="ru-RU" sz="4000" b="1" dirty="0" smtClean="0">
                <a:solidFill>
                  <a:srgbClr val="C00000"/>
                </a:solidFill>
              </a:rPr>
              <a:t>мобильную версию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т.к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. число мобильных абонентов превышает тех, кто подключен стационарно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4799" y="605001"/>
            <a:ext cx="867378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Татарстан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является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пилотным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регионом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России </a:t>
            </a: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для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4000" b="1" dirty="0" smtClean="0">
                <a:solidFill>
                  <a:srgbClr val="C00000"/>
                </a:solidFill>
              </a:rPr>
              <a:t>спутниковой навигации ГЛОНАСС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и телефона спасения 112,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используемого службой МЧС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68" y="332656"/>
            <a:ext cx="5856312" cy="37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://cit.tatar.ru/file/photoreport/print_135321_7946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71800" y="2196656"/>
            <a:ext cx="3205637" cy="2145923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206" y="-99392"/>
            <a:ext cx="909279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Все цифровое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медицинское оборудование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подключено к </a:t>
            </a:r>
            <a:r>
              <a:rPr lang="ru-RU" sz="4000" b="1" dirty="0">
                <a:solidFill>
                  <a:srgbClr val="C00000"/>
                </a:solidFill>
              </a:rPr>
              <a:t>центральному </a:t>
            </a:r>
            <a:r>
              <a:rPr lang="ru-RU" sz="4000" b="1" dirty="0" smtClean="0">
                <a:solidFill>
                  <a:srgbClr val="C00000"/>
                </a:solidFill>
              </a:rPr>
              <a:t>архиву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медицинских </a:t>
            </a:r>
            <a:r>
              <a:rPr lang="ru-RU" sz="4000" b="1" dirty="0">
                <a:solidFill>
                  <a:srgbClr val="C00000"/>
                </a:solidFill>
              </a:rPr>
              <a:t/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>
                <a:solidFill>
                  <a:srgbClr val="C00000"/>
                </a:solidFill>
              </a:rPr>
              <a:t>изображений, 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котором уже </a:t>
            </a:r>
            <a:r>
              <a:rPr lang="ru-RU" sz="4000" b="1" dirty="0">
                <a:solidFill>
                  <a:srgbClr val="C00000"/>
                </a:solidFill>
              </a:rPr>
              <a:t>более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dirty="0">
                <a:solidFill>
                  <a:srgbClr val="C00000"/>
                </a:solidFill>
              </a:rPr>
              <a:t>100 тыс. </a:t>
            </a:r>
          </a:p>
          <a:p>
            <a:r>
              <a:rPr lang="ru-RU" sz="4000" b="1" dirty="0">
                <a:solidFill>
                  <a:srgbClr val="C00000"/>
                </a:solidFill>
              </a:rPr>
              <a:t>снимков</a:t>
            </a:r>
          </a:p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Регистр </a:t>
            </a:r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электронных 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медицинских </a:t>
            </a:r>
          </a:p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карт содержит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более </a:t>
            </a:r>
            <a:r>
              <a:rPr lang="ru-RU" sz="3600" b="1" dirty="0">
                <a:solidFill>
                  <a:srgbClr val="C00000"/>
                </a:solidFill>
              </a:rPr>
              <a:t>350 тыс. </a:t>
            </a:r>
            <a:r>
              <a:rPr lang="ru-RU" sz="3600" b="1" dirty="0" smtClean="0">
                <a:solidFill>
                  <a:srgbClr val="C00000"/>
                </a:solidFill>
              </a:rPr>
              <a:t>электронных </a:t>
            </a:r>
            <a:r>
              <a:rPr lang="ru-RU" sz="3600" b="1" dirty="0">
                <a:solidFill>
                  <a:srgbClr val="C00000"/>
                </a:solidFill>
              </a:rPr>
              <a:t>историй б</a:t>
            </a:r>
            <a:r>
              <a:rPr lang="ru-RU" sz="3600" b="1" dirty="0" smtClean="0">
                <a:solidFill>
                  <a:srgbClr val="C00000"/>
                </a:solidFill>
              </a:rPr>
              <a:t>олезни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6611" y="2300669"/>
            <a:ext cx="5267837" cy="3648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 - 2011-06_09 Э-Образова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4 - 2011-06_09 Э-Образование</Template>
  <TotalTime>70</TotalTime>
  <Words>132</Words>
  <Application>Microsoft Office PowerPoint</Application>
  <PresentationFormat>Экран (4:3)</PresentationFormat>
  <Paragraphs>49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4 - 2011-06_09 Э-Образование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18</cp:revision>
  <dcterms:created xsi:type="dcterms:W3CDTF">2011-09-15T04:08:10Z</dcterms:created>
  <dcterms:modified xsi:type="dcterms:W3CDTF">2011-09-15T06:14:38Z</dcterms:modified>
</cp:coreProperties>
</file>