
<file path=[Content_Types].xml><?xml version="1.0" encoding="utf-8"?>
<Types xmlns="http://schemas.openxmlformats.org/package/2006/content-types">
  <Default Extension="png" ContentType="image/png"/>
  <Default Extension="jpeg" ContentType="image/jpeg"/>
  <Default Extension="xls" ContentType="application/vnd.ms-excel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rts/chart1.xml" ContentType="application/vnd.openxmlformats-officedocument.drawingml.chart+xml"/>
  <Override PartName="/ppt/theme/themeOverride1.xml" ContentType="application/vnd.openxmlformats-officedocument.themeOverr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charts/chart2.xml" ContentType="application/vnd.openxmlformats-officedocument.drawingml.chart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handoutMasterIdLst>
    <p:handoutMasterId r:id="rId27"/>
  </p:handoutMasterIdLst>
  <p:sldIdLst>
    <p:sldId id="257" r:id="rId2"/>
    <p:sldId id="411" r:id="rId3"/>
    <p:sldId id="412" r:id="rId4"/>
    <p:sldId id="428" r:id="rId5"/>
    <p:sldId id="424" r:id="rId6"/>
    <p:sldId id="415" r:id="rId7"/>
    <p:sldId id="429" r:id="rId8"/>
    <p:sldId id="423" r:id="rId9"/>
    <p:sldId id="430" r:id="rId10"/>
    <p:sldId id="354" r:id="rId11"/>
    <p:sldId id="431" r:id="rId12"/>
    <p:sldId id="396" r:id="rId13"/>
    <p:sldId id="432" r:id="rId14"/>
    <p:sldId id="434" r:id="rId15"/>
    <p:sldId id="433" r:id="rId16"/>
    <p:sldId id="392" r:id="rId17"/>
    <p:sldId id="356" r:id="rId18"/>
    <p:sldId id="416" r:id="rId19"/>
    <p:sldId id="435" r:id="rId20"/>
    <p:sldId id="378" r:id="rId21"/>
    <p:sldId id="419" r:id="rId22"/>
    <p:sldId id="436" r:id="rId23"/>
    <p:sldId id="438" r:id="rId24"/>
    <p:sldId id="439" r:id="rId25"/>
  </p:sldIdLst>
  <p:sldSz cx="9144000" cy="6858000" type="screen4x3"/>
  <p:notesSz cx="6669088" cy="9928225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349AD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764" autoAdjust="0"/>
    <p:restoredTop sz="94660"/>
  </p:normalViewPr>
  <p:slideViewPr>
    <p:cSldViewPr>
      <p:cViewPr varScale="1">
        <p:scale>
          <a:sx n="85" d="100"/>
          <a:sy n="85" d="100"/>
        </p:scale>
        <p:origin x="-90" y="-3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handoutMaster" Target="handoutMasters/handoutMaster1.xml"/><Relationship Id="rId30" Type="http://schemas.openxmlformats.org/officeDocument/2006/relationships/theme" Target="theme/theme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oleObject" Target="&#1050;&#1085;&#1080;&#1075;&#1072;1" TargetMode="External"/><Relationship Id="rId1" Type="http://schemas.openxmlformats.org/officeDocument/2006/relationships/themeOverride" Target="../theme/themeOverride1.xm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n-US" sz="1400" baseline="0" dirty="0" smtClean="0"/>
              <a:t>GRP per capita</a:t>
            </a:r>
            <a:r>
              <a:rPr lang="ru-RU" sz="1400" baseline="0" dirty="0" smtClean="0"/>
              <a:t> (</a:t>
            </a:r>
            <a:r>
              <a:rPr lang="en-US" sz="1400" baseline="0" dirty="0" err="1" smtClean="0"/>
              <a:t>hund</a:t>
            </a:r>
            <a:r>
              <a:rPr lang="ru-RU" sz="1400" baseline="0" dirty="0" smtClean="0"/>
              <a:t>. </a:t>
            </a:r>
            <a:r>
              <a:rPr lang="en-US" sz="1400" baseline="0" dirty="0" smtClean="0"/>
              <a:t>rub</a:t>
            </a:r>
            <a:r>
              <a:rPr lang="ru-RU" sz="1400" baseline="0" dirty="0" smtClean="0"/>
              <a:t>.)</a:t>
            </a:r>
            <a:endParaRPr lang="ru-RU" sz="1400" dirty="0"/>
          </a:p>
        </c:rich>
      </c:tx>
      <c:layout>
        <c:manualLayout>
          <c:xMode val="edge"/>
          <c:yMode val="edge"/>
          <c:x val="0.12168655100314338"/>
          <c:y val="3.3333333333333381E-2"/>
        </c:manualLayout>
      </c:layout>
      <c:overlay val="0"/>
    </c:title>
    <c:autoTitleDeleted val="0"/>
    <c:plotArea>
      <c:layout/>
      <c:bubbleChart>
        <c:varyColors val="0"/>
        <c:ser>
          <c:idx val="0"/>
          <c:order val="0"/>
          <c:spPr>
            <a:solidFill>
              <a:srgbClr val="1F497D">
                <a:lumMod val="60000"/>
                <a:lumOff val="40000"/>
              </a:srgbClr>
            </a:solidFill>
          </c:spPr>
          <c:invertIfNegative val="0"/>
          <c:dLbls>
            <c:dLbl>
              <c:idx val="0"/>
              <c:layout>
                <c:manualLayout>
                  <c:x val="-0.12330375989969368"/>
                  <c:y val="-5.465056351763393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3470527084292247"/>
                  <c:y val="-1.3673635028206749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-0.12330351191137492"/>
                  <c:y val="3.7684856003653974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0.13106455433523259"/>
                  <c:y val="0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200" b="1">
                    <a:solidFill>
                      <a:schemeClr val="bg1"/>
                    </a:solidFill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xVal>
            <c:numRef>
              <c:f>Лист1!$A$1:$A$4</c:f>
              <c:numCache>
                <c:formatCode>General</c:formatCode>
                <c:ptCount val="4"/>
                <c:pt idx="0">
                  <c:v>2007</c:v>
                </c:pt>
                <c:pt idx="1">
                  <c:v>2008</c:v>
                </c:pt>
                <c:pt idx="2">
                  <c:v>2009</c:v>
                </c:pt>
                <c:pt idx="3">
                  <c:v>2010</c:v>
                </c:pt>
              </c:numCache>
            </c:numRef>
          </c:xVal>
          <c:yVal>
            <c:numRef>
              <c:f>Лист1!$B$1:$B$4</c:f>
              <c:numCache>
                <c:formatCode>General</c:formatCode>
                <c:ptCount val="4"/>
                <c:pt idx="0">
                  <c:v>201.3</c:v>
                </c:pt>
                <c:pt idx="1">
                  <c:v>245.2</c:v>
                </c:pt>
                <c:pt idx="2">
                  <c:v>232.7</c:v>
                </c:pt>
                <c:pt idx="3">
                  <c:v>255.2</c:v>
                </c:pt>
              </c:numCache>
            </c:numRef>
          </c:yVal>
          <c:bubbleSize>
            <c:numRef>
              <c:f>Лист1!$B$1:$B$4</c:f>
              <c:numCache>
                <c:formatCode>General</c:formatCode>
                <c:ptCount val="4"/>
                <c:pt idx="0">
                  <c:v>201.3</c:v>
                </c:pt>
                <c:pt idx="1">
                  <c:v>245.2</c:v>
                </c:pt>
                <c:pt idx="2">
                  <c:v>232.7</c:v>
                </c:pt>
                <c:pt idx="3">
                  <c:v>255.2</c:v>
                </c:pt>
              </c:numCache>
            </c:numRef>
          </c:bubbleSize>
          <c:bubble3D val="1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bubbleScale val="100"/>
        <c:showNegBubbles val="0"/>
        <c:axId val="152376832"/>
        <c:axId val="152395776"/>
      </c:bubbleChart>
      <c:valAx>
        <c:axId val="152376832"/>
        <c:scaling>
          <c:orientation val="minMax"/>
          <c:max val="2011"/>
          <c:min val="2006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2395776"/>
        <c:crosses val="autoZero"/>
        <c:crossBetween val="midCat"/>
        <c:majorUnit val="1"/>
      </c:valAx>
      <c:valAx>
        <c:axId val="152395776"/>
        <c:scaling>
          <c:orientation val="minMax"/>
          <c:min val="150"/>
        </c:scaling>
        <c:delete val="0"/>
        <c:axPos val="l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/>
            </a:pPr>
            <a:endParaRPr lang="ru-RU"/>
          </a:p>
        </c:txPr>
        <c:crossAx val="152376832"/>
        <c:crosses val="autoZero"/>
        <c:crossBetween val="midCat"/>
      </c:valAx>
    </c:plotArea>
    <c:plotVisOnly val="1"/>
    <c:dispBlanksAs val="gap"/>
    <c:showDLblsOverMax val="0"/>
  </c:chart>
  <c:externalData r:id="rId2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Лист1!$A$2</c:f>
              <c:strCache>
                <c:ptCount val="1"/>
                <c:pt idx="0">
                  <c:v>Категория 1</c:v>
                </c:pt>
              </c:strCache>
            </c:strRef>
          </c:tx>
          <c:invertIfNegative val="0"/>
          <c:dPt>
            <c:idx val="0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2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</c:spPr>
          </c:dPt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smtClean="0"/>
                      <a:t>23,0%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en-US" smtClean="0"/>
                      <a:t>49,6%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en-US" smtClean="0"/>
                      <a:t>21,1%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/>
              <c:tx>
                <c:rich>
                  <a:bodyPr/>
                  <a:lstStyle/>
                  <a:p>
                    <a:r>
                      <a:rPr lang="en-US" smtClean="0"/>
                      <a:t>6,4%</a:t>
                    </a:r>
                    <a:endParaRPr lang="en-US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000" b="1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Лист1!$B$1:$E$1</c:f>
              <c:strCache>
                <c:ptCount val="4"/>
                <c:pt idx="0">
                  <c:v>advanced</c:v>
                </c:pt>
                <c:pt idx="1">
                  <c:v>intermediate</c:v>
                </c:pt>
                <c:pt idx="2">
                  <c:v>beginner</c:v>
                </c:pt>
                <c:pt idx="3">
                  <c:v>null</c:v>
                </c:pt>
              </c:strCache>
            </c:strRef>
          </c:cat>
          <c:val>
            <c:numRef>
              <c:f>Лист1!$B$2:$E$2</c:f>
              <c:numCache>
                <c:formatCode>0.00%</c:formatCode>
                <c:ptCount val="4"/>
                <c:pt idx="0">
                  <c:v>0.23</c:v>
                </c:pt>
                <c:pt idx="1">
                  <c:v>0.496</c:v>
                </c:pt>
                <c:pt idx="2">
                  <c:v>0.21099999999999999</c:v>
                </c:pt>
                <c:pt idx="3">
                  <c:v>6.4000000000000001E-2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19744768"/>
        <c:axId val="121438208"/>
      </c:barChart>
      <c:catAx>
        <c:axId val="119744768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ru-RU"/>
          </a:p>
        </c:txPr>
        <c:crossAx val="121438208"/>
        <c:crosses val="autoZero"/>
        <c:auto val="1"/>
        <c:lblAlgn val="ctr"/>
        <c:lblOffset val="100"/>
        <c:noMultiLvlLbl val="0"/>
      </c:catAx>
      <c:valAx>
        <c:axId val="121438208"/>
        <c:scaling>
          <c:orientation val="minMax"/>
        </c:scaling>
        <c:delete val="1"/>
        <c:axPos val="l"/>
        <c:numFmt formatCode="0.00%" sourceLinked="1"/>
        <c:majorTickMark val="out"/>
        <c:minorTickMark val="none"/>
        <c:tickLblPos val="nextTo"/>
        <c:crossAx val="119744768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5B11563-DDF8-4D1B-9F76-6364C912EFF8}" type="doc">
      <dgm:prSet loTypeId="urn:microsoft.com/office/officeart/2005/8/layout/pList2" loCatId="list" qsTypeId="urn:microsoft.com/office/officeart/2005/8/quickstyle/simple1" qsCatId="simple" csTypeId="urn:microsoft.com/office/officeart/2005/8/colors/accent1_2" csCatId="accent1" phldr="1"/>
      <dgm:spPr/>
    </dgm:pt>
    <dgm:pt modelId="{7A9BBAAD-8F9D-4E69-A814-86C400F805F9}">
      <dgm:prSet phldrT="[Текст]" custT="1"/>
      <dgm:spPr/>
      <dgm:t>
        <a:bodyPr anchor="ctr"/>
        <a:lstStyle/>
        <a:p>
          <a:r>
            <a:rPr lang="en-US" sz="1800" b="1" dirty="0" smtClean="0"/>
            <a:t>KFU</a:t>
          </a:r>
          <a:endParaRPr lang="ru-RU" sz="1800" b="1" dirty="0"/>
        </a:p>
      </dgm:t>
    </dgm:pt>
    <dgm:pt modelId="{424054B6-3111-45A3-8912-EE58878B35A2}" type="parTrans" cxnId="{2BDE5490-0F99-4971-BFE7-222930984043}">
      <dgm:prSet/>
      <dgm:spPr/>
      <dgm:t>
        <a:bodyPr/>
        <a:lstStyle/>
        <a:p>
          <a:endParaRPr lang="ru-RU"/>
        </a:p>
      </dgm:t>
    </dgm:pt>
    <dgm:pt modelId="{35D6F1F5-4BBA-483A-9D26-30D3AD257BBB}" type="sibTrans" cxnId="{2BDE5490-0F99-4971-BFE7-222930984043}">
      <dgm:prSet/>
      <dgm:spPr/>
      <dgm:t>
        <a:bodyPr/>
        <a:lstStyle/>
        <a:p>
          <a:endParaRPr lang="ru-RU"/>
        </a:p>
      </dgm:t>
    </dgm:pt>
    <dgm:pt modelId="{11B99B1A-8C09-4F3C-A3F8-FDBAAAD2B9B7}">
      <dgm:prSet phldrT="[Текст]" custT="1"/>
      <dgm:spPr/>
      <dgm:t>
        <a:bodyPr anchor="ctr"/>
        <a:lstStyle/>
        <a:p>
          <a:r>
            <a:rPr lang="en-US" sz="1800" b="1" dirty="0" smtClean="0"/>
            <a:t>TECHNOLOGICAL UNIVERSITY</a:t>
          </a:r>
          <a:endParaRPr lang="ru-RU" sz="1800" b="1" dirty="0"/>
        </a:p>
      </dgm:t>
    </dgm:pt>
    <dgm:pt modelId="{3601F509-60AC-4C36-AEE4-9CFDCD4AAC11}" type="parTrans" cxnId="{AFC62ED9-78AA-4879-A2AD-D9FA710AEB18}">
      <dgm:prSet/>
      <dgm:spPr/>
      <dgm:t>
        <a:bodyPr/>
        <a:lstStyle/>
        <a:p>
          <a:endParaRPr lang="ru-RU"/>
        </a:p>
      </dgm:t>
    </dgm:pt>
    <dgm:pt modelId="{843B0643-8608-4DDA-AEEE-3A04663A0519}" type="sibTrans" cxnId="{AFC62ED9-78AA-4879-A2AD-D9FA710AEB18}">
      <dgm:prSet/>
      <dgm:spPr/>
      <dgm:t>
        <a:bodyPr/>
        <a:lstStyle/>
        <a:p>
          <a:endParaRPr lang="ru-RU"/>
        </a:p>
      </dgm:t>
    </dgm:pt>
    <dgm:pt modelId="{C5C2C114-99D5-4B7B-816D-E5C56292C745}">
      <dgm:prSet phldrT="[Текст]" custT="1"/>
      <dgm:spPr/>
      <dgm:t>
        <a:bodyPr anchor="ctr"/>
        <a:lstStyle/>
        <a:p>
          <a:r>
            <a:rPr lang="en-US" sz="1800" b="1" dirty="0" smtClean="0"/>
            <a:t>TECHNICAL UNIVERSITY</a:t>
          </a:r>
          <a:endParaRPr lang="ru-RU" sz="1800" b="1" dirty="0"/>
        </a:p>
      </dgm:t>
    </dgm:pt>
    <dgm:pt modelId="{73A90BFE-1F2D-41C8-A82B-42BE57315E21}" type="parTrans" cxnId="{EBA79805-AE4E-4C1E-8F86-B62A8BB5335E}">
      <dgm:prSet/>
      <dgm:spPr/>
      <dgm:t>
        <a:bodyPr/>
        <a:lstStyle/>
        <a:p>
          <a:endParaRPr lang="ru-RU"/>
        </a:p>
      </dgm:t>
    </dgm:pt>
    <dgm:pt modelId="{AD323A85-F3A2-433F-B063-7AE2DFAC23D9}" type="sibTrans" cxnId="{EBA79805-AE4E-4C1E-8F86-B62A8BB5335E}">
      <dgm:prSet/>
      <dgm:spPr/>
      <dgm:t>
        <a:bodyPr/>
        <a:lstStyle/>
        <a:p>
          <a:endParaRPr lang="ru-RU"/>
        </a:p>
      </dgm:t>
    </dgm:pt>
    <dgm:pt modelId="{9B524626-6F67-4897-8156-A42C4F0C13D8}" type="pres">
      <dgm:prSet presAssocID="{45B11563-DDF8-4D1B-9F76-6364C912EFF8}" presName="Name0" presStyleCnt="0">
        <dgm:presLayoutVars>
          <dgm:dir/>
          <dgm:resizeHandles val="exact"/>
        </dgm:presLayoutVars>
      </dgm:prSet>
      <dgm:spPr/>
    </dgm:pt>
    <dgm:pt modelId="{D40874DA-C394-4417-B67A-CD24B427BD42}" type="pres">
      <dgm:prSet presAssocID="{45B11563-DDF8-4D1B-9F76-6364C912EFF8}" presName="bkgdShp" presStyleLbl="alignAccFollowNode1" presStyleIdx="0" presStyleCnt="1"/>
      <dgm:spPr/>
    </dgm:pt>
    <dgm:pt modelId="{13310AAE-4845-48CB-8E45-26E61C1B2342}" type="pres">
      <dgm:prSet presAssocID="{45B11563-DDF8-4D1B-9F76-6364C912EFF8}" presName="linComp" presStyleCnt="0"/>
      <dgm:spPr/>
    </dgm:pt>
    <dgm:pt modelId="{5BB59347-1C5E-4D68-BF0B-FBF76A93301E}" type="pres">
      <dgm:prSet presAssocID="{7A9BBAAD-8F9D-4E69-A814-86C400F805F9}" presName="compNode" presStyleCnt="0"/>
      <dgm:spPr/>
    </dgm:pt>
    <dgm:pt modelId="{30273F9F-2017-47DD-B147-0A2A9159EF59}" type="pres">
      <dgm:prSet presAssocID="{7A9BBAAD-8F9D-4E69-A814-86C400F805F9}" presName="node" presStyleLbl="node1" presStyleIdx="0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802256E-F478-4A35-8E00-B85C760B25DE}" type="pres">
      <dgm:prSet presAssocID="{7A9BBAAD-8F9D-4E69-A814-86C400F805F9}" presName="invisiNode" presStyleLbl="node1" presStyleIdx="0" presStyleCnt="3"/>
      <dgm:spPr/>
    </dgm:pt>
    <dgm:pt modelId="{2947DB85-17B7-4F0C-8373-0BED8B6721BD}" type="pres">
      <dgm:prSet presAssocID="{7A9BBAAD-8F9D-4E69-A814-86C400F805F9}" presName="imagNode" presStyleLbl="fgImgPlace1" presStyleIdx="0" presStyleCnt="3"/>
      <dgm:spPr>
        <a:blipFill rotWithShape="1">
          <a:blip xmlns:r="http://schemas.openxmlformats.org/officeDocument/2006/relationships" r:embed="rId1"/>
          <a:stretch>
            <a:fillRect/>
          </a:stretch>
        </a:blipFill>
      </dgm:spPr>
    </dgm:pt>
    <dgm:pt modelId="{EBB2FACD-A46B-4D09-BDDE-9C99B1099347}" type="pres">
      <dgm:prSet presAssocID="{35D6F1F5-4BBA-483A-9D26-30D3AD257BBB}" presName="sibTrans" presStyleLbl="sibTrans2D1" presStyleIdx="0" presStyleCnt="0"/>
      <dgm:spPr/>
      <dgm:t>
        <a:bodyPr/>
        <a:lstStyle/>
        <a:p>
          <a:endParaRPr lang="ru-RU"/>
        </a:p>
      </dgm:t>
    </dgm:pt>
    <dgm:pt modelId="{0B8AC9BB-257A-4321-8B0C-6F9B08D64D60}" type="pres">
      <dgm:prSet presAssocID="{11B99B1A-8C09-4F3C-A3F8-FDBAAAD2B9B7}" presName="compNode" presStyleCnt="0"/>
      <dgm:spPr/>
    </dgm:pt>
    <dgm:pt modelId="{29466D39-9589-4112-8F5E-A7B234F7C38D}" type="pres">
      <dgm:prSet presAssocID="{11B99B1A-8C09-4F3C-A3F8-FDBAAAD2B9B7}" presName="node" presStyleLbl="node1" presStyleIdx="1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0381E15-8D1B-4106-B367-053313D677DD}" type="pres">
      <dgm:prSet presAssocID="{11B99B1A-8C09-4F3C-A3F8-FDBAAAD2B9B7}" presName="invisiNode" presStyleLbl="node1" presStyleIdx="1" presStyleCnt="3"/>
      <dgm:spPr/>
    </dgm:pt>
    <dgm:pt modelId="{099283D3-9872-4051-BEE9-7842C6FE4FC5}" type="pres">
      <dgm:prSet presAssocID="{11B99B1A-8C09-4F3C-A3F8-FDBAAAD2B9B7}" presName="imagNode" presStyleLbl="fgImgPlace1" presStyleIdx="1" presStyleCnt="3"/>
      <dgm:spPr>
        <a:blipFill rotWithShape="1">
          <a:blip xmlns:r="http://schemas.openxmlformats.org/officeDocument/2006/relationships" r:embed="rId2"/>
          <a:stretch>
            <a:fillRect/>
          </a:stretch>
        </a:blipFill>
      </dgm:spPr>
    </dgm:pt>
    <dgm:pt modelId="{B8FEC8C8-4231-49B9-81CF-67387D92FE73}" type="pres">
      <dgm:prSet presAssocID="{843B0643-8608-4DDA-AEEE-3A04663A0519}" presName="sibTrans" presStyleLbl="sibTrans2D1" presStyleIdx="0" presStyleCnt="0"/>
      <dgm:spPr/>
      <dgm:t>
        <a:bodyPr/>
        <a:lstStyle/>
        <a:p>
          <a:endParaRPr lang="ru-RU"/>
        </a:p>
      </dgm:t>
    </dgm:pt>
    <dgm:pt modelId="{C9775160-2A72-4EDD-B153-23FF19E000A5}" type="pres">
      <dgm:prSet presAssocID="{C5C2C114-99D5-4B7B-816D-E5C56292C745}" presName="compNode" presStyleCnt="0"/>
      <dgm:spPr/>
    </dgm:pt>
    <dgm:pt modelId="{3892282E-8DEC-49C0-A3D2-143E67DCDEBD}" type="pres">
      <dgm:prSet presAssocID="{C5C2C114-99D5-4B7B-816D-E5C56292C745}" presName="node" presStyleLbl="node1" presStyleIdx="2" presStyleCnt="3" custScaleY="48747" custLinFactNeighborY="-237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DC5997-C816-4F4B-A647-A0B2503DF83F}" type="pres">
      <dgm:prSet presAssocID="{C5C2C114-99D5-4B7B-816D-E5C56292C745}" presName="invisiNode" presStyleLbl="node1" presStyleIdx="2" presStyleCnt="3"/>
      <dgm:spPr/>
    </dgm:pt>
    <dgm:pt modelId="{DB5CFF6C-B775-4EA9-8036-D3B26EFE9723}" type="pres">
      <dgm:prSet presAssocID="{C5C2C114-99D5-4B7B-816D-E5C56292C745}" presName="imagNode" presStyleLbl="fgImgPlace1" presStyleIdx="2" presStyleCnt="3"/>
      <dgm:spPr>
        <a:blipFill rotWithShape="1">
          <a:blip xmlns:r="http://schemas.openxmlformats.org/officeDocument/2006/relationships" r:embed="rId3"/>
          <a:stretch>
            <a:fillRect/>
          </a:stretch>
        </a:blipFill>
      </dgm:spPr>
    </dgm:pt>
  </dgm:ptLst>
  <dgm:cxnLst>
    <dgm:cxn modelId="{2BDE5490-0F99-4971-BFE7-222930984043}" srcId="{45B11563-DDF8-4D1B-9F76-6364C912EFF8}" destId="{7A9BBAAD-8F9D-4E69-A814-86C400F805F9}" srcOrd="0" destOrd="0" parTransId="{424054B6-3111-45A3-8912-EE58878B35A2}" sibTransId="{35D6F1F5-4BBA-483A-9D26-30D3AD257BBB}"/>
    <dgm:cxn modelId="{B1653F4C-364B-4091-A282-98CBA4E2FD6F}" type="presOf" srcId="{45B11563-DDF8-4D1B-9F76-6364C912EFF8}" destId="{9B524626-6F67-4897-8156-A42C4F0C13D8}" srcOrd="0" destOrd="0" presId="urn:microsoft.com/office/officeart/2005/8/layout/pList2"/>
    <dgm:cxn modelId="{5E8F0D0F-0E20-4823-ACD3-201AA0028F48}" type="presOf" srcId="{7A9BBAAD-8F9D-4E69-A814-86C400F805F9}" destId="{30273F9F-2017-47DD-B147-0A2A9159EF59}" srcOrd="0" destOrd="0" presId="urn:microsoft.com/office/officeart/2005/8/layout/pList2"/>
    <dgm:cxn modelId="{AFC62ED9-78AA-4879-A2AD-D9FA710AEB18}" srcId="{45B11563-DDF8-4D1B-9F76-6364C912EFF8}" destId="{11B99B1A-8C09-4F3C-A3F8-FDBAAAD2B9B7}" srcOrd="1" destOrd="0" parTransId="{3601F509-60AC-4C36-AEE4-9CFDCD4AAC11}" sibTransId="{843B0643-8608-4DDA-AEEE-3A04663A0519}"/>
    <dgm:cxn modelId="{EBA79805-AE4E-4C1E-8F86-B62A8BB5335E}" srcId="{45B11563-DDF8-4D1B-9F76-6364C912EFF8}" destId="{C5C2C114-99D5-4B7B-816D-E5C56292C745}" srcOrd="2" destOrd="0" parTransId="{73A90BFE-1F2D-41C8-A82B-42BE57315E21}" sibTransId="{AD323A85-F3A2-433F-B063-7AE2DFAC23D9}"/>
    <dgm:cxn modelId="{5A52A823-8284-4B52-BBCB-2B8820C83C8C}" type="presOf" srcId="{35D6F1F5-4BBA-483A-9D26-30D3AD257BBB}" destId="{EBB2FACD-A46B-4D09-BDDE-9C99B1099347}" srcOrd="0" destOrd="0" presId="urn:microsoft.com/office/officeart/2005/8/layout/pList2"/>
    <dgm:cxn modelId="{0067AEBE-01CE-4764-97FC-8B84F12553EC}" type="presOf" srcId="{843B0643-8608-4DDA-AEEE-3A04663A0519}" destId="{B8FEC8C8-4231-49B9-81CF-67387D92FE73}" srcOrd="0" destOrd="0" presId="urn:microsoft.com/office/officeart/2005/8/layout/pList2"/>
    <dgm:cxn modelId="{49EB7CE8-77CC-4632-AF42-F8EC805EDE07}" type="presOf" srcId="{11B99B1A-8C09-4F3C-A3F8-FDBAAAD2B9B7}" destId="{29466D39-9589-4112-8F5E-A7B234F7C38D}" srcOrd="0" destOrd="0" presId="urn:microsoft.com/office/officeart/2005/8/layout/pList2"/>
    <dgm:cxn modelId="{324459AE-F044-4227-8F5C-F7ABA7FA38C1}" type="presOf" srcId="{C5C2C114-99D5-4B7B-816D-E5C56292C745}" destId="{3892282E-8DEC-49C0-A3D2-143E67DCDEBD}" srcOrd="0" destOrd="0" presId="urn:microsoft.com/office/officeart/2005/8/layout/pList2"/>
    <dgm:cxn modelId="{B5F76BBB-5713-4F68-9E2D-F7D521B090C0}" type="presParOf" srcId="{9B524626-6F67-4897-8156-A42C4F0C13D8}" destId="{D40874DA-C394-4417-B67A-CD24B427BD42}" srcOrd="0" destOrd="0" presId="urn:microsoft.com/office/officeart/2005/8/layout/pList2"/>
    <dgm:cxn modelId="{03AB9F9F-8903-43F6-9D30-A46EC2CD71B3}" type="presParOf" srcId="{9B524626-6F67-4897-8156-A42C4F0C13D8}" destId="{13310AAE-4845-48CB-8E45-26E61C1B2342}" srcOrd="1" destOrd="0" presId="urn:microsoft.com/office/officeart/2005/8/layout/pList2"/>
    <dgm:cxn modelId="{C5ECEF04-4AF2-4DBA-8F13-3D4D4A1678CC}" type="presParOf" srcId="{13310AAE-4845-48CB-8E45-26E61C1B2342}" destId="{5BB59347-1C5E-4D68-BF0B-FBF76A93301E}" srcOrd="0" destOrd="0" presId="urn:microsoft.com/office/officeart/2005/8/layout/pList2"/>
    <dgm:cxn modelId="{3419479F-A2AE-4E81-9272-4F06A5427DA5}" type="presParOf" srcId="{5BB59347-1C5E-4D68-BF0B-FBF76A93301E}" destId="{30273F9F-2017-47DD-B147-0A2A9159EF59}" srcOrd="0" destOrd="0" presId="urn:microsoft.com/office/officeart/2005/8/layout/pList2"/>
    <dgm:cxn modelId="{CFB79908-4549-412B-BF40-AE07434B6D36}" type="presParOf" srcId="{5BB59347-1C5E-4D68-BF0B-FBF76A93301E}" destId="{A802256E-F478-4A35-8E00-B85C760B25DE}" srcOrd="1" destOrd="0" presId="urn:microsoft.com/office/officeart/2005/8/layout/pList2"/>
    <dgm:cxn modelId="{D0A25635-18CF-4063-ADA8-0686EAA9B2B7}" type="presParOf" srcId="{5BB59347-1C5E-4D68-BF0B-FBF76A93301E}" destId="{2947DB85-17B7-4F0C-8373-0BED8B6721BD}" srcOrd="2" destOrd="0" presId="urn:microsoft.com/office/officeart/2005/8/layout/pList2"/>
    <dgm:cxn modelId="{DC7C93F7-8F6B-4DFC-8BA7-5A05DE4ABAEE}" type="presParOf" srcId="{13310AAE-4845-48CB-8E45-26E61C1B2342}" destId="{EBB2FACD-A46B-4D09-BDDE-9C99B1099347}" srcOrd="1" destOrd="0" presId="urn:microsoft.com/office/officeart/2005/8/layout/pList2"/>
    <dgm:cxn modelId="{A5636286-27EA-4423-8C9F-AE08248D2265}" type="presParOf" srcId="{13310AAE-4845-48CB-8E45-26E61C1B2342}" destId="{0B8AC9BB-257A-4321-8B0C-6F9B08D64D60}" srcOrd="2" destOrd="0" presId="urn:microsoft.com/office/officeart/2005/8/layout/pList2"/>
    <dgm:cxn modelId="{AF3190D4-BBAE-4B61-9868-2C136001A19C}" type="presParOf" srcId="{0B8AC9BB-257A-4321-8B0C-6F9B08D64D60}" destId="{29466D39-9589-4112-8F5E-A7B234F7C38D}" srcOrd="0" destOrd="0" presId="urn:microsoft.com/office/officeart/2005/8/layout/pList2"/>
    <dgm:cxn modelId="{3DAEFA4C-E9B1-4211-965D-099DCDBA4801}" type="presParOf" srcId="{0B8AC9BB-257A-4321-8B0C-6F9B08D64D60}" destId="{10381E15-8D1B-4106-B367-053313D677DD}" srcOrd="1" destOrd="0" presId="urn:microsoft.com/office/officeart/2005/8/layout/pList2"/>
    <dgm:cxn modelId="{E9545AFE-540A-4DA9-9459-4682E0410E0A}" type="presParOf" srcId="{0B8AC9BB-257A-4321-8B0C-6F9B08D64D60}" destId="{099283D3-9872-4051-BEE9-7842C6FE4FC5}" srcOrd="2" destOrd="0" presId="urn:microsoft.com/office/officeart/2005/8/layout/pList2"/>
    <dgm:cxn modelId="{BF926FD2-A8B5-42FF-A03E-A777CC8D9E5F}" type="presParOf" srcId="{13310AAE-4845-48CB-8E45-26E61C1B2342}" destId="{B8FEC8C8-4231-49B9-81CF-67387D92FE73}" srcOrd="3" destOrd="0" presId="urn:microsoft.com/office/officeart/2005/8/layout/pList2"/>
    <dgm:cxn modelId="{594A610C-25A6-4D88-AA16-AE9AC8D1957B}" type="presParOf" srcId="{13310AAE-4845-48CB-8E45-26E61C1B2342}" destId="{C9775160-2A72-4EDD-B153-23FF19E000A5}" srcOrd="4" destOrd="0" presId="urn:microsoft.com/office/officeart/2005/8/layout/pList2"/>
    <dgm:cxn modelId="{0BBD8F6E-9674-4ACC-A9CA-73704765CC19}" type="presParOf" srcId="{C9775160-2A72-4EDD-B153-23FF19E000A5}" destId="{3892282E-8DEC-49C0-A3D2-143E67DCDEBD}" srcOrd="0" destOrd="0" presId="urn:microsoft.com/office/officeart/2005/8/layout/pList2"/>
    <dgm:cxn modelId="{82764AB1-B0FB-4FCA-95B6-7F9F0B3D9A85}" type="presParOf" srcId="{C9775160-2A72-4EDD-B153-23FF19E000A5}" destId="{3FDC5997-C816-4F4B-A647-A0B2503DF83F}" srcOrd="1" destOrd="0" presId="urn:microsoft.com/office/officeart/2005/8/layout/pList2"/>
    <dgm:cxn modelId="{8DA71245-2F9B-41D4-8E0E-799FE1E65C04}" type="presParOf" srcId="{C9775160-2A72-4EDD-B153-23FF19E000A5}" destId="{DB5CFF6C-B775-4EA9-8036-D3B26EFE9723}" srcOrd="2" destOrd="0" presId="urn:microsoft.com/office/officeart/2005/8/layout/p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62529BA4-5B61-41AE-9C8A-3E7AA2B4EEDA}" type="doc">
      <dgm:prSet loTypeId="urn:microsoft.com/office/officeart/2005/8/layout/process1" loCatId="process" qsTypeId="urn:microsoft.com/office/officeart/2005/8/quickstyle/simple1" qsCatId="simple" csTypeId="urn:microsoft.com/office/officeart/2005/8/colors/accent1_2" csCatId="accent1" phldr="1"/>
      <dgm:spPr/>
    </dgm:pt>
    <dgm:pt modelId="{EA276FC6-5528-4CEA-8301-C789F6610D32}" type="pres">
      <dgm:prSet presAssocID="{62529BA4-5B61-41AE-9C8A-3E7AA2B4EEDA}" presName="Name0" presStyleCnt="0">
        <dgm:presLayoutVars>
          <dgm:dir/>
          <dgm:resizeHandles val="exact"/>
        </dgm:presLayoutVars>
      </dgm:prSet>
      <dgm:spPr/>
    </dgm:pt>
  </dgm:ptLst>
  <dgm:cxnLst>
    <dgm:cxn modelId="{8FACA5AB-7056-4C8D-B4F7-E91D438AD566}" type="presOf" srcId="{62529BA4-5B61-41AE-9C8A-3E7AA2B4EEDA}" destId="{EA276FC6-5528-4CEA-8301-C789F6610D32}" srcOrd="0" destOrd="0" presId="urn:microsoft.com/office/officeart/2005/8/layout/process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40874DA-C394-4417-B67A-CD24B427BD42}">
      <dsp:nvSpPr>
        <dsp:cNvPr id="0" name=""/>
        <dsp:cNvSpPr/>
      </dsp:nvSpPr>
      <dsp:spPr>
        <a:xfrm>
          <a:off x="0" y="136380"/>
          <a:ext cx="8640960" cy="174169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7DB85-17B7-4F0C-8373-0BED8B6721BD}">
      <dsp:nvSpPr>
        <dsp:cNvPr id="0" name=""/>
        <dsp:cNvSpPr/>
      </dsp:nvSpPr>
      <dsp:spPr>
        <a:xfrm>
          <a:off x="259228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273F9F-2017-47DD-B147-0A2A9159EF59}">
      <dsp:nvSpPr>
        <dsp:cNvPr id="0" name=""/>
        <dsp:cNvSpPr/>
      </dsp:nvSpPr>
      <dsp:spPr>
        <a:xfrm rot="10800000">
          <a:off x="259228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KFU</a:t>
          </a:r>
          <a:endParaRPr lang="ru-RU" sz="1800" b="1" kern="1200" dirty="0"/>
        </a:p>
      </dsp:txBody>
      <dsp:txXfrm rot="10800000">
        <a:off x="291141" y="2191417"/>
        <a:ext cx="2474456" cy="1005781"/>
      </dsp:txXfrm>
    </dsp:sp>
    <dsp:sp modelId="{099283D3-9872-4051-BEE9-7842C6FE4FC5}">
      <dsp:nvSpPr>
        <dsp:cNvPr id="0" name=""/>
        <dsp:cNvSpPr/>
      </dsp:nvSpPr>
      <dsp:spPr>
        <a:xfrm>
          <a:off x="3051338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9466D39-9589-4112-8F5E-A7B234F7C38D}">
      <dsp:nvSpPr>
        <dsp:cNvPr id="0" name=""/>
        <dsp:cNvSpPr/>
      </dsp:nvSpPr>
      <dsp:spPr>
        <a:xfrm rot="10800000">
          <a:off x="3051338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TECHNOLOGICAL UNIVERSITY</a:t>
          </a:r>
          <a:endParaRPr lang="ru-RU" sz="1800" b="1" kern="1200" dirty="0"/>
        </a:p>
      </dsp:txBody>
      <dsp:txXfrm rot="10800000">
        <a:off x="3083251" y="2191417"/>
        <a:ext cx="2474456" cy="1005781"/>
      </dsp:txXfrm>
    </dsp:sp>
    <dsp:sp modelId="{DB5CFF6C-B775-4EA9-8036-D3B26EFE9723}">
      <dsp:nvSpPr>
        <dsp:cNvPr id="0" name=""/>
        <dsp:cNvSpPr/>
      </dsp:nvSpPr>
      <dsp:spPr>
        <a:xfrm>
          <a:off x="5843449" y="641366"/>
          <a:ext cx="2538282" cy="1277241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892282E-8DEC-49C0-A3D2-143E67DCDEBD}">
      <dsp:nvSpPr>
        <dsp:cNvPr id="0" name=""/>
        <dsp:cNvSpPr/>
      </dsp:nvSpPr>
      <dsp:spPr>
        <a:xfrm rot="10800000">
          <a:off x="5843449" y="2191417"/>
          <a:ext cx="2538282" cy="1037694"/>
        </a:xfrm>
        <a:prstGeom prst="round2SameRect">
          <a:avLst>
            <a:gd name="adj1" fmla="val 10500"/>
            <a:gd name="adj2" fmla="val 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128016" rIns="128016" bIns="128016" numCol="1" spcCol="1270" anchor="ctr" anchorCtr="0">
          <a:noAutofit/>
        </a:bodyPr>
        <a:lstStyle/>
        <a:p>
          <a:pPr lvl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1800" b="1" kern="1200" dirty="0" smtClean="0"/>
            <a:t>TECHNICAL UNIVERSITY</a:t>
          </a:r>
          <a:endParaRPr lang="ru-RU" sz="1800" b="1" kern="1200" dirty="0"/>
        </a:p>
      </dsp:txBody>
      <dsp:txXfrm rot="10800000">
        <a:off x="5875362" y="2191417"/>
        <a:ext cx="2474456" cy="1005781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pList2">
  <dgm:title val=""/>
  <dgm:desc val=""/>
  <dgm:catLst>
    <dgm:cat type="list" pri="11000"/>
    <dgm:cat type="picture" pri="24000"/>
    <dgm:cat type="pictureconvert" pri="24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bkgdShp" refType="w"/>
      <dgm:constr type="h" for="ch" forName="bkgdShp" refType="h" fact="0.45"/>
      <dgm:constr type="t" for="ch" forName="bkgdShp"/>
      <dgm:constr type="w" for="ch" forName="linComp" refType="w" fact="0.94"/>
      <dgm:constr type="h" for="ch" forName="linComp" refType="h"/>
      <dgm:constr type="ctrX" for="ch" forName="linComp" refType="w" fact="0.5"/>
    </dgm:constrLst>
    <dgm:ruleLst/>
    <dgm:choose name="Name1">
      <dgm:if name="Name2" axis="ch" ptType="node" func="cnt" op="gte" val="1">
        <dgm:layoutNode name="bkgdShp" styleLbl="alignAccFollow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/>
          <dgm:constrLst/>
          <dgm:ruleLst/>
        </dgm:layoutNode>
        <dgm:layoutNode name="linComp">
          <dgm:choose name="Name3">
            <dgm:if name="Name4" func="var" arg="dir" op="equ" val="norm">
              <dgm:alg type="lin"/>
            </dgm:if>
            <dgm:else name="Name5">
              <dgm:alg type="lin">
                <dgm:param type="linDir" val="from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w" for="ch" forName="compNode" refType="w"/>
            <dgm:constr type="h" for="ch" forName="compNode" refType="h"/>
            <dgm:constr type="w" for="ch" ptType="sibTrans" refType="w" refFor="ch" refForName="compNode" fact="0.1"/>
            <dgm:constr type="h" for="ch" ptType="sibTrans" op="equ"/>
            <dgm:constr type="h" for="ch" forName="compNode" op="equ"/>
            <dgm:constr type="primFontSz" for="des" forName="node" op="equ"/>
          </dgm:constrLst>
          <dgm:ruleLst/>
          <dgm:forEach name="nodesForEach" axis="ch" ptType="node">
            <dgm:layoutNode name="compNode">
              <dgm:alg type="composite"/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node" refType="w"/>
                <dgm:constr type="h" for="ch" forName="node" refType="h" fact="0.55"/>
                <dgm:constr type="b" for="ch" forName="node" refType="h"/>
                <dgm:constr type="w" for="ch" forName="invisiNode" refType="w" fact="0.75"/>
                <dgm:constr type="h" for="ch" forName="invisiNode" refType="h" fact="0.06"/>
                <dgm:constr type="t" for="ch" forName="invisiNode"/>
                <dgm:constr type="w" for="ch" forName="imagNode" refType="w"/>
                <dgm:constr type="h" for="ch" forName="imagNode" refType="h" fact="0.33"/>
                <dgm:constr type="ctrX" for="ch" forName="imagNode" refType="w" fact="0.5"/>
                <dgm:constr type="t" for="ch" forName="imagNode" refType="h" fact="0.06"/>
              </dgm:constrLst>
              <dgm:ruleLst/>
              <dgm:layoutNode name="node" styleLbl="node1">
                <dgm:varLst>
                  <dgm:bulletEnabled val="1"/>
                </dgm:varLst>
                <dgm:alg type="tx">
                  <dgm:param type="txAnchorVert" val="t"/>
                </dgm:alg>
                <dgm:shape xmlns:r="http://schemas.openxmlformats.org/officeDocument/2006/relationships" rot="180" type="round2SameRect" r:blip="">
                  <dgm:adjLst>
                    <dgm:adj idx="1" val="0.105"/>
                  </dgm:adjLst>
                </dgm:shape>
                <dgm:presOf axis="desOrSelf" ptType="node"/>
                <dgm:constrLst>
                  <dgm:constr type="primFontSz" val="65"/>
                </dgm:constrLst>
                <dgm:ruleLst>
                  <dgm:rule type="primFontSz" val="5" fact="NaN" max="NaN"/>
                </dgm:ruleLst>
              </dgm:layoutNode>
              <dgm:layoutNode name="invisiNode">
                <dgm:alg type="sp"/>
                <dgm:shape xmlns:r="http://schemas.openxmlformats.org/officeDocument/2006/relationships" type="roundRect" r:blip="" hideGeom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  <dgm:layoutNode name="imagNode" styleLbl="fgImgPlace1">
                <dgm:alg type="sp"/>
                <dgm:shape xmlns:r="http://schemas.openxmlformats.org/officeDocument/2006/relationships" type="roundRect" r:blip="" zOrderOff="-2" blipPhldr="1">
                  <dgm:adjLst>
                    <dgm:adj idx="1" val="0.1"/>
                  </dgm:adjLst>
                </dgm:shape>
                <dgm:presOf/>
                <dgm:constrLst/>
                <dgm:ruleLst/>
              </dgm:layoutNode>
            </dgm:layoutNode>
            <dgm:forEach name="sibTransForEach" axis="followSib" ptType="sibTrans" cnt="1">
              <dgm:layoutNode name="sibTrans">
                <dgm:alg type="sp"/>
                <dgm:shape xmlns:r="http://schemas.openxmlformats.org/officeDocument/2006/relationships" type="rect" r:blip="" hideGeom="1">
                  <dgm:adjLst/>
                </dgm:shape>
                <dgm:presOf axis="self"/>
                <dgm:constrLst/>
                <dgm:ruleLst/>
              </dgm:layoutNode>
            </dgm:forEach>
          </dgm:forEach>
        </dgm:layoutNode>
      </dgm:if>
      <dgm:else name="Name6"/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process1">
  <dgm:title val=""/>
  <dgm:desc val=""/>
  <dgm:catLst>
    <dgm:cat type="process" pri="1000"/>
    <dgm:cat type="convert" pri="15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ptType="node" refType="w"/>
      <dgm:constr type="h" for="ch" ptType="node" op="equ"/>
      <dgm:constr type="primFontSz" for="ch" ptType="node" op="equ" val="65"/>
      <dgm:constr type="w" for="ch" ptType="sibTrans" refType="w" refFor="ch" refPtType="node" op="equ" fact="0.4"/>
      <dgm:constr type="h" for="ch" ptType="sibTrans" op="equ"/>
      <dgm:constr type="primFontSz" for="des" forName="connectorText" op="equ" val="55"/>
      <dgm:constr type="primFontSz" for="des" forName="connectorText" refType="primFontSz" refFor="ch" refPtType="node" op="lte" fact="0.8"/>
    </dgm:constrLst>
    <dgm:ruleLst/>
    <dgm:forEach name="nodesForEach" axis="ch" ptType="node">
      <dgm:layoutNode name="node">
        <dgm:varLst>
          <dgm:bulletEnabled val="1"/>
        </dgm:varLst>
        <dgm:alg type="tx"/>
        <dgm:shape xmlns:r="http://schemas.openxmlformats.org/officeDocument/2006/relationships" type="roundRect" r:blip="">
          <dgm:adjLst>
            <dgm:adj idx="1" val="0.1"/>
          </dgm:adjLst>
        </dgm:shape>
        <dgm:presOf axis="desOrSelf" ptType="node"/>
        <dgm:constrLst>
          <dgm:constr type="h" refType="w" fact="0.6"/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primFontSz" val="18" fact="NaN" max="NaN"/>
          <dgm:rule type="h" val="NaN" fact="1.5" max="NaN"/>
          <dgm:rule type="primFontSz" val="5" fact="NaN" max="NaN"/>
          <dgm:rule type="h" val="INF" fact="NaN" max="NaN"/>
        </dgm:ruleLst>
      </dgm:layoutNode>
      <dgm:forEach name="sibTransForEach" axis="followSib" ptType="sibTrans" cnt="1">
        <dgm:layoutNode name="sibTrans">
          <dgm:alg type="conn">
            <dgm:param type="begPts" val="auto"/>
            <dgm:param type="endPts" val="auto"/>
          </dgm:alg>
          <dgm:shape xmlns:r="http://schemas.openxmlformats.org/officeDocument/2006/relationships" type="conn" r:blip="">
            <dgm:adjLst/>
          </dgm:shape>
          <dgm:presOf axis="self"/>
          <dgm:constrLst>
            <dgm:constr type="h" refType="w" fact="0.62"/>
            <dgm:constr type="connDist"/>
            <dgm:constr type="begPad" refType="connDist" fact="0.25"/>
            <dgm:constr type="endPad" refType="connDist" fact="0.22"/>
          </dgm:constrLst>
          <dgm:ruleLst/>
          <dgm:layoutNode name="connectorText">
            <dgm:alg type="tx">
              <dgm:param type="autoTxRot" val="grav"/>
            </dgm:alg>
            <dgm:shape xmlns:r="http://schemas.openxmlformats.org/officeDocument/2006/relationships" type="conn" r:blip="" hideGeom="1">
              <dgm:adjLst/>
            </dgm:shape>
            <dgm:presOf axis="self"/>
            <dgm:constrLst>
              <dgm:constr type="lMarg"/>
              <dgm:constr type="rMarg"/>
              <dgm:constr type="tMarg"/>
              <dgm:constr type="bMarg"/>
            </dgm:constrLst>
            <dgm:ruleLst>
              <dgm:rule type="primFontSz" val="5" fact="NaN" max="NaN"/>
            </dgm:ruleLst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6.png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777609" y="1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B164EF33-A6B5-422D-A616-8B0CB58FF7A8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9430093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777609" y="9430093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61D1C9ED-F30E-4118-9A3C-5B95692AC361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863744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777609" y="1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/>
          <a:lstStyle>
            <a:lvl1pPr algn="r">
              <a:defRPr sz="1200"/>
            </a:lvl1pPr>
          </a:lstStyle>
          <a:p>
            <a:fld id="{A1B73935-2E7B-45F2-B8FE-BE0EC9F20661}" type="datetimeFigureOut">
              <a:rPr lang="ru-RU" smtClean="0"/>
              <a:pPr/>
              <a:t>15.09.2011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854075" y="744538"/>
            <a:ext cx="4960938" cy="37226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6" tIns="45718" rIns="91436" bIns="45718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66909" y="4715910"/>
            <a:ext cx="5335270" cy="4467701"/>
          </a:xfrm>
          <a:prstGeom prst="rect">
            <a:avLst/>
          </a:prstGeom>
        </p:spPr>
        <p:txBody>
          <a:bodyPr vert="horz" lIns="91436" tIns="45718" rIns="91436" bIns="45718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30093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777609" y="9430093"/>
            <a:ext cx="2889938" cy="496411"/>
          </a:xfrm>
          <a:prstGeom prst="rect">
            <a:avLst/>
          </a:prstGeom>
        </p:spPr>
        <p:txBody>
          <a:bodyPr vert="horz" lIns="91436" tIns="45718" rIns="91436" bIns="45718" rtlCol="0" anchor="b"/>
          <a:lstStyle>
            <a:lvl1pPr algn="r">
              <a:defRPr sz="1200"/>
            </a:lvl1pPr>
          </a:lstStyle>
          <a:p>
            <a:fld id="{BBCF03C8-A85A-4F43-AB69-716207CB119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50488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4339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14340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8D1EA60-D986-421C-A273-92469FDE240E}" type="slidenum">
              <a:rPr lang="ru-RU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4DD2C-152B-4488-A5C7-942C9B5AFE7C}" type="slidenum">
              <a:rPr lang="ru-RU" smtClean="0"/>
              <a:pPr/>
              <a:t>2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2984433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4DD2C-152B-4488-A5C7-942C9B5AFE7C}" type="slidenum">
              <a:rPr lang="ru-RU" smtClean="0">
                <a:solidFill>
                  <a:prstClr val="black"/>
                </a:solidFill>
              </a:rPr>
              <a:pPr/>
              <a:t>3</a:t>
            </a:fld>
            <a:endParaRPr lang="ru-RU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796561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D04DD2C-152B-4488-A5C7-942C9B5AFE7C}" type="slidenum">
              <a:rPr lang="ru-RU" smtClean="0"/>
              <a:pPr/>
              <a:t>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07966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ru-RU" dirty="0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260DF47F-4D4D-4CE5-BC71-B189DCB1BC10}" type="slidenum">
              <a:rPr lang="ru-RU"/>
              <a:pPr/>
              <a:t>8</a:t>
            </a:fld>
            <a:endParaRPr lang="ru-RU" dirty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>
          <a:xfrm>
            <a:off x="854075" y="744538"/>
            <a:ext cx="4960938" cy="3722687"/>
          </a:xfrm>
        </p:spPr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892AE13-69F6-467A-B237-D0E273A4964C}" type="slidenum">
              <a:rPr lang="ru-RU" smtClean="0"/>
              <a:pPr>
                <a:defRPr/>
              </a:pPr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Заголовок и таблиц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аблица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ru-RU" noProof="0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DF4B56BA-4046-45D5-95F4-92E75209C2F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57352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5C11ED-94D8-4298-AC14-0E0409F14F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2" r:id="rId1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jpeg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.jpeg"/><Relationship Id="rId5" Type="http://schemas.openxmlformats.org/officeDocument/2006/relationships/image" Target="../media/image15.png"/><Relationship Id="rId4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7" Type="http://schemas.openxmlformats.org/officeDocument/2006/relationships/image" Target="../media/image3.jpeg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video" Target="file:///\\wserver\work\Common\!!!!&#1040;.&#1061;.%20&#1043;&#1048;&#1051;&#1068;&#1052;&#1059;&#1058;&#1044;&#1048;&#1053;&#1054;&#1042;\&#1050;&#1086;&#1085;&#1075;&#1088;&#1077;&#1089;&#1089;\&#1047;&#1077;&#1084;&#1083;&#1103;%20&#1090;&#1072;&#1090;&#1072;&#1088;&#1089;&#1090;&#1072;&#1085;%20xvid%20720%20&#1085;&#1072;%20576%20&#1085;&#1072;%20&#1082;&#1086;&#1085;&#1075;&#1088;&#1077;&#1089;&#1089;.avi" TargetMode="External"/><Relationship Id="rId4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_____Microsoft_Excel_97-20031.xls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3.jpeg"/><Relationship Id="rId4" Type="http://schemas.openxmlformats.org/officeDocument/2006/relationships/image" Target="../media/image1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chart" Target="../charts/chart1.xml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3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700808"/>
            <a:ext cx="8229600" cy="2088232"/>
          </a:xfrm>
        </p:spPr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Digital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education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in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the Republic of </a:t>
            </a:r>
            <a:r>
              <a:rPr lang="en-US" sz="3200" b="1" dirty="0" err="1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Tatarstan</a:t>
            </a:r>
            <a:r>
              <a:rPr lang="ru-RU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: </a:t>
            </a:r>
            <a:r>
              <a:rPr lang="en-US" sz="3200" b="1" dirty="0" smtClean="0">
                <a:solidFill>
                  <a:srgbClr val="7030A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alibri" pitchFamily="34" charset="0"/>
                <a:ea typeface="Calibri" pitchFamily="34" charset="0"/>
                <a:cs typeface="Calibri" pitchFamily="34" charset="0"/>
              </a:rPr>
              <a:t>analysis of the first steps</a:t>
            </a:r>
            <a:endParaRPr lang="ru-RU" sz="3200" b="1" dirty="0" smtClean="0">
              <a:solidFill>
                <a:srgbClr val="7030A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pic>
        <p:nvPicPr>
          <p:cNvPr id="7172" name="Picture 18" descr="Герб Республики Татарстан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500" y="428625"/>
            <a:ext cx="1071563" cy="1071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TextBox 8"/>
          <p:cNvSpPr txBox="1"/>
          <p:nvPr/>
        </p:nvSpPr>
        <p:spPr>
          <a:xfrm>
            <a:off x="3851920" y="4929188"/>
            <a:ext cx="489654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b="1" dirty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/>
            </a:r>
            <a:br>
              <a:rPr lang="ru-RU" b="1" dirty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</a:br>
            <a:r>
              <a:rPr lang="en-US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The Ministry of education and science</a:t>
            </a:r>
          </a:p>
          <a:p>
            <a:r>
              <a:rPr lang="en-US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Tatarstan Republic</a:t>
            </a:r>
            <a:endParaRPr lang="ru-RU" b="1" dirty="0" smtClean="0">
              <a:solidFill>
                <a:srgbClr val="7030A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  <a:p>
            <a:r>
              <a:rPr lang="en-US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Albert </a:t>
            </a:r>
            <a:r>
              <a:rPr lang="en-US" b="1" dirty="0" err="1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Kh</a:t>
            </a:r>
            <a:r>
              <a:rPr lang="en-US" b="1" dirty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.</a:t>
            </a:r>
            <a:r>
              <a:rPr lang="en-US" b="1" dirty="0" smtClean="0">
                <a:solidFill>
                  <a:srgbClr val="7030A0"/>
                </a:solidFill>
                <a:latin typeface="Calibri" pitchFamily="34" charset="0"/>
                <a:ea typeface="Calibri" pitchFamily="34" charset="0"/>
                <a:cs typeface="Calibri" pitchFamily="34" charset="0"/>
              </a:rPr>
              <a:t> Gilmutdinov</a:t>
            </a:r>
            <a:endParaRPr lang="ru-RU" dirty="0">
              <a:solidFill>
                <a:srgbClr val="7030A0"/>
              </a:solidFill>
              <a:latin typeface="Calibri" pitchFamily="34" charset="0"/>
              <a:ea typeface="Calibri" pitchFamily="34" charset="0"/>
              <a:cs typeface="Calibri" pitchFamily="34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3861048"/>
            <a:ext cx="813896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International conference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«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Digital school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– 2011»</a:t>
            </a:r>
          </a:p>
          <a:p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Kazan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, </a:t>
            </a:r>
            <a:r>
              <a:rPr lang="en-US" b="1" dirty="0" smtClean="0">
                <a:solidFill>
                  <a:schemeClr val="bg1">
                    <a:lumMod val="50000"/>
                  </a:schemeClr>
                </a:solidFill>
              </a:rPr>
              <a:t>September 15, </a:t>
            </a:r>
            <a:r>
              <a:rPr lang="ru-RU" b="1" dirty="0" smtClean="0">
                <a:solidFill>
                  <a:schemeClr val="bg1">
                    <a:lumMod val="50000"/>
                  </a:schemeClr>
                </a:solidFill>
              </a:rPr>
              <a:t> 2011 </a:t>
            </a:r>
          </a:p>
          <a:p>
            <a:endParaRPr lang="ru-RU" dirty="0">
              <a:solidFill>
                <a:schemeClr val="bg1">
                  <a:lumMod val="50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-42442" y="10234919"/>
            <a:ext cx="8260432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endParaRPr lang="ru-RU" sz="2400" i="1" dirty="0" smtClean="0">
              <a:solidFill>
                <a:srgbClr val="00206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8" name="Rectangle 27"/>
          <p:cNvSpPr>
            <a:spLocks noChangeArrowheads="1"/>
          </p:cNvSpPr>
          <p:nvPr/>
        </p:nvSpPr>
        <p:spPr bwMode="auto">
          <a:xfrm>
            <a:off x="179512" y="286947"/>
            <a:ext cx="878497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Fitting out of computer equipment</a:t>
            </a:r>
            <a:b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2010-2011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3000" b="1" dirty="0" smtClean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B56BA-4046-45D5-95F4-92E75209C2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graphicFrame>
        <p:nvGraphicFramePr>
          <p:cNvPr id="7" name="Таблица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45066078"/>
              </p:ext>
            </p:extLst>
          </p:nvPr>
        </p:nvGraphicFramePr>
        <p:xfrm>
          <a:off x="179388" y="1794818"/>
          <a:ext cx="8785226" cy="3866430"/>
        </p:xfrm>
        <a:graphic>
          <a:graphicData uri="http://schemas.openxmlformats.org/drawingml/2006/table">
            <a:tbl>
              <a:tblPr firstRow="1" bandRow="1">
                <a:tableStyleId>{3B4B98B0-60AC-42C2-AFA5-B58CD77FA1E5}</a:tableStyleId>
              </a:tblPr>
              <a:tblGrid>
                <a:gridCol w="4392613"/>
                <a:gridCol w="4392613"/>
              </a:tblGrid>
              <a:tr h="1290815">
                <a:tc>
                  <a:txBody>
                    <a:bodyPr/>
                    <a:lstStyle/>
                    <a:p>
                      <a:pPr marL="457200" indent="-45720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«</a:t>
                      </a:r>
                      <a:r>
                        <a:rPr lang="en-US" sz="2400" b="1" dirty="0" smtClean="0">
                          <a:latin typeface="Calibri" pitchFamily="34" charset="0"/>
                          <a:cs typeface="Calibri" pitchFamily="34" charset="0"/>
                        </a:rPr>
                        <a:t>Laptop</a:t>
                      </a: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 – </a:t>
                      </a:r>
                      <a:r>
                        <a:rPr lang="en-US" sz="2400" b="1" dirty="0" smtClean="0">
                          <a:latin typeface="Calibri" pitchFamily="34" charset="0"/>
                          <a:cs typeface="Calibri" pitchFamily="34" charset="0"/>
                        </a:rPr>
                        <a:t>to teacher</a:t>
                      </a: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» </a:t>
                      </a:r>
                      <a:endParaRPr lang="ru-RU" sz="2400" b="1" dirty="0"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45420 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laptops</a:t>
                      </a: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, </a:t>
                      </a:r>
                    </a:p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100% 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of teachers of the Republic are provided</a:t>
                      </a:r>
                      <a:endParaRPr lang="ru-RU" sz="2400" b="1" i="1" kern="1200" dirty="0">
                        <a:solidFill>
                          <a:srgbClr val="002060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 w="12700" cmpd="sng"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  <a:tr h="847423">
                <a:tc>
                  <a:txBody>
                    <a:bodyPr/>
                    <a:lstStyle/>
                    <a:p>
                      <a:pPr marL="457200" indent="-45720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«</a:t>
                      </a:r>
                      <a:r>
                        <a:rPr lang="en-US" sz="2400" b="1" dirty="0" smtClean="0">
                          <a:latin typeface="Calibri" pitchFamily="34" charset="0"/>
                          <a:cs typeface="Calibri" pitchFamily="34" charset="0"/>
                        </a:rPr>
                        <a:t>PC</a:t>
                      </a: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 – </a:t>
                      </a:r>
                      <a:r>
                        <a:rPr lang="en-US" sz="2400" b="1" dirty="0" smtClean="0">
                          <a:latin typeface="Calibri" pitchFamily="34" charset="0"/>
                          <a:cs typeface="Calibri" pitchFamily="34" charset="0"/>
                        </a:rPr>
                        <a:t>to school</a:t>
                      </a:r>
                      <a:r>
                        <a:rPr lang="ru-RU" sz="2400" b="1" dirty="0" smtClean="0">
                          <a:latin typeface="Calibri" pitchFamily="34" charset="0"/>
                          <a:cs typeface="Calibri" pitchFamily="34" charset="0"/>
                        </a:rPr>
                        <a:t>» </a:t>
                      </a:r>
                    </a:p>
                  </a:txBody>
                  <a:tcPr marL="91443" marR="91443" marT="45707" marB="45707">
                    <a:lnT w="12700" cmpd="sng">
                      <a:noFill/>
                    </a:lnT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16739 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PCs</a:t>
                      </a: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</a:t>
                      </a:r>
                    </a:p>
                  </a:txBody>
                  <a:tcPr marL="91443" marR="91443" marT="45707" marB="45707">
                    <a:lnT w="12700" cmpd="sng">
                      <a:noFill/>
                    </a:lnT>
                  </a:tcPr>
                </a:tc>
              </a:tr>
              <a:tr h="903571">
                <a:tc>
                  <a:txBody>
                    <a:bodyPr/>
                    <a:lstStyle/>
                    <a:p>
                      <a:pPr marL="457200" lvl="0" indent="-45720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«1 </a:t>
                      </a:r>
                      <a:r>
                        <a:rPr lang="en-US" sz="2400" b="1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pupil</a:t>
                      </a:r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 : 1 </a:t>
                      </a:r>
                      <a:r>
                        <a:rPr lang="en-US" sz="2400" b="1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PC</a:t>
                      </a:r>
                      <a:r>
                        <a:rPr lang="ru-RU" sz="2400" b="1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» </a:t>
                      </a:r>
                      <a:r>
                        <a:rPr lang="en-US" sz="2400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for primary school</a:t>
                      </a:r>
                      <a:r>
                        <a:rPr lang="ru-RU" sz="2400" dirty="0" smtClean="0">
                          <a:solidFill>
                            <a:prstClr val="black"/>
                          </a:solidFill>
                          <a:latin typeface="Calibri" pitchFamily="34" charset="0"/>
                          <a:cs typeface="Calibri" pitchFamily="34" charset="0"/>
                        </a:rPr>
                        <a:t> </a:t>
                      </a:r>
                      <a:endParaRPr lang="ru-RU" sz="2400" dirty="0">
                        <a:solidFill>
                          <a:prstClr val="black"/>
                        </a:solidFill>
                        <a:latin typeface="Calibri" pitchFamily="34" charset="0"/>
                        <a:cs typeface="Calibri" pitchFamily="34" charset="0"/>
                      </a:endParaRPr>
                    </a:p>
                  </a:txBody>
                  <a:tcPr marL="91443" marR="91443" marT="45707" marB="45707"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lvl="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212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classes CMPC</a:t>
                      </a:r>
                      <a:endParaRPr lang="ru-RU" sz="2400" b="1" i="1" kern="1200" dirty="0" smtClean="0">
                        <a:solidFill>
                          <a:srgbClr val="002060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algn="l"/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6360 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PCs</a:t>
                      </a:r>
                      <a:endParaRPr lang="ru-RU" sz="2400" b="1" i="1" kern="1200" dirty="0">
                        <a:solidFill>
                          <a:srgbClr val="002060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91443" marR="91443" marT="45707" marB="45707">
                    <a:lnB>
                      <a:noFill/>
                    </a:lnB>
                  </a:tcPr>
                </a:tc>
              </a:tr>
              <a:tr h="824621">
                <a:tc>
                  <a:txBody>
                    <a:bodyPr/>
                    <a:lstStyle/>
                    <a:p>
                      <a:pPr marL="457200" indent="-457200"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itchFamily="34" charset="0"/>
                        <a:buChar char="•"/>
                      </a:pPr>
                      <a:r>
                        <a:rPr lang="ru-RU" sz="2400" b="1" dirty="0" smtClean="0"/>
                        <a:t>«</a:t>
                      </a:r>
                      <a:r>
                        <a:rPr lang="en-US" sz="2400" b="1" dirty="0" smtClean="0"/>
                        <a:t>Interactive and</a:t>
                      </a:r>
                      <a:r>
                        <a:rPr lang="ru-RU" sz="2400" b="1" dirty="0" smtClean="0"/>
                        <a:t> </a:t>
                      </a:r>
                      <a:r>
                        <a:rPr lang="en-US" sz="2400" b="1" dirty="0" smtClean="0"/>
                        <a:t>projection</a:t>
                      </a:r>
                      <a:r>
                        <a:rPr lang="ru-RU" sz="2400" b="1" dirty="0" smtClean="0"/>
                        <a:t> </a:t>
                      </a:r>
                      <a:r>
                        <a:rPr lang="en-US" sz="2400" b="1" dirty="0" smtClean="0"/>
                        <a:t>equipment</a:t>
                      </a:r>
                      <a:r>
                        <a:rPr lang="ru-RU" sz="2400" b="1" dirty="0" smtClean="0"/>
                        <a:t> – </a:t>
                      </a:r>
                      <a:r>
                        <a:rPr lang="en-US" sz="2400" b="1" dirty="0" smtClean="0"/>
                        <a:t>to school</a:t>
                      </a:r>
                      <a:r>
                        <a:rPr lang="ru-RU" sz="2400" b="1" dirty="0" smtClean="0"/>
                        <a:t>»</a:t>
                      </a: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2900 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projection sets</a:t>
                      </a:r>
                      <a:endParaRPr lang="ru-RU" sz="2400" b="1" i="1" kern="1200" dirty="0" smtClean="0">
                        <a:solidFill>
                          <a:srgbClr val="002060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  <a:p>
                      <a:pPr algn="l" fontAlgn="base">
                        <a:spcBef>
                          <a:spcPct val="0"/>
                        </a:spcBef>
                        <a:spcAft>
                          <a:spcPct val="0"/>
                        </a:spcAft>
                      </a:pPr>
                      <a:r>
                        <a:rPr lang="ru-RU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1450</a:t>
                      </a:r>
                      <a:r>
                        <a:rPr lang="en-US" sz="2400" b="1" i="1" kern="1200" dirty="0" smtClean="0">
                          <a:solidFill>
                            <a:srgbClr val="002060"/>
                          </a:solidFill>
                          <a:latin typeface="Calibri" pitchFamily="34" charset="0"/>
                          <a:ea typeface="+mn-ea"/>
                          <a:cs typeface="Calibri" pitchFamily="34" charset="0"/>
                        </a:rPr>
                        <a:t> interactive set</a:t>
                      </a:r>
                      <a:endParaRPr lang="ru-RU" sz="2400" b="1" i="1" kern="1200" dirty="0" smtClean="0">
                        <a:solidFill>
                          <a:srgbClr val="002060"/>
                        </a:solidFill>
                        <a:latin typeface="Calibri" pitchFamily="34" charset="0"/>
                        <a:ea typeface="+mn-ea"/>
                        <a:cs typeface="Calibri" pitchFamily="34" charset="0"/>
                      </a:endParaRPr>
                    </a:p>
                  </a:txBody>
                  <a:tcPr marL="91443" marR="91443" marT="45707" marB="45707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mpd="sng">
                      <a:noFill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590050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11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en-US" sz="2800" b="1" dirty="0" smtClean="0">
                <a:solidFill>
                  <a:schemeClr val="tx1"/>
                </a:solidFill>
              </a:rPr>
              <a:t>Technical </a:t>
            </a:r>
            <a:r>
              <a:rPr lang="en-US" sz="2800" b="1" dirty="0">
                <a:solidFill>
                  <a:schemeClr val="tx1"/>
                </a:solidFill>
              </a:rPr>
              <a:t>equipment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Digital </a:t>
            </a:r>
            <a:r>
              <a:rPr lang="en-US" sz="2800" b="1" dirty="0">
                <a:solidFill>
                  <a:schemeClr val="tx1"/>
                </a:solidFill>
              </a:rPr>
              <a:t>content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Vocational training of teachers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IV. The </a:t>
            </a:r>
            <a:r>
              <a:rPr lang="en-US" sz="2800" b="1" dirty="0">
                <a:solidFill>
                  <a:schemeClr val="tx1"/>
                </a:solidFill>
              </a:rPr>
              <a:t>usage of technologies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Digital Education in the Republic of </a:t>
            </a:r>
            <a:r>
              <a:rPr lang="en-US" sz="28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Tatarstan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Stages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746578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6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85736"/>
            <a:ext cx="8640960" cy="1143000"/>
          </a:xfrm>
        </p:spPr>
        <p:txBody>
          <a:bodyPr>
            <a:normAutofit fontScale="90000"/>
          </a:bodyPr>
          <a:lstStyle/>
          <a:p>
            <a:pPr lvl="0">
              <a:spcBef>
                <a:spcPct val="50000"/>
              </a:spcBef>
              <a:defRPr/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The content of digital education. </a:t>
            </a:r>
            <a:b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</a:b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Informational system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 </a:t>
            </a:r>
            <a:b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</a:b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«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Digital education in the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Republic of Tatarstan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>»</a:t>
            </a:r>
            <a:r>
              <a:rPr lang="ru-RU" sz="3000" b="1" dirty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  <a:t/>
            </a:r>
            <a:br>
              <a:rPr lang="ru-RU" sz="3000" b="1" dirty="0">
                <a:solidFill>
                  <a:srgbClr val="7030A0"/>
                </a:solidFill>
                <a:latin typeface="Calibri" pitchFamily="34" charset="0"/>
                <a:ea typeface="+mn-ea"/>
                <a:cs typeface="Calibri" pitchFamily="34" charset="0"/>
              </a:rPr>
            </a:br>
            <a:endParaRPr lang="ru-RU" sz="2800" b="1" cap="all" dirty="0">
              <a:solidFill>
                <a:srgbClr val="7030A0"/>
              </a:solidFill>
              <a:ea typeface="+mn-ea"/>
              <a:cs typeface="Tahoma" pitchFamily="34" charset="0"/>
            </a:endParaRPr>
          </a:p>
        </p:txBody>
      </p:sp>
      <p:sp>
        <p:nvSpPr>
          <p:cNvPr id="8" name="Содержимое 7"/>
          <p:cNvSpPr>
            <a:spLocks noGrp="1"/>
          </p:cNvSpPr>
          <p:nvPr>
            <p:ph sz="half" idx="2"/>
          </p:nvPr>
        </p:nvSpPr>
        <p:spPr>
          <a:xfrm>
            <a:off x="5796136" y="1196753"/>
            <a:ext cx="3096344" cy="4929412"/>
          </a:xfrm>
        </p:spPr>
        <p:txBody>
          <a:bodyPr>
            <a:normAutofit/>
          </a:bodyPr>
          <a:lstStyle/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0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Access for educational resources  in all subjects for all classes 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>
              <a:spcBef>
                <a:spcPts val="0"/>
              </a:spcBef>
              <a:buNone/>
              <a:defRPr/>
            </a:pPr>
            <a:r>
              <a:rPr lang="ru-RU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2,5 </a:t>
            </a:r>
            <a:r>
              <a:rPr lang="en-US" sz="2000" dirty="0" err="1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mln</a:t>
            </a:r>
            <a:r>
              <a:rPr lang="ru-RU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. </a:t>
            </a:r>
            <a:r>
              <a:rPr lang="en-US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resources of</a:t>
            </a:r>
            <a:r>
              <a:rPr lang="ru-RU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«</a:t>
            </a:r>
            <a:r>
              <a:rPr lang="en-US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Kirill and </a:t>
            </a:r>
            <a:r>
              <a:rPr lang="en-US" sz="2000" dirty="0" err="1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Mifodiy</a:t>
            </a:r>
            <a:r>
              <a:rPr lang="ru-RU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»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sz="20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0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ru-RU" sz="2000" dirty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393 </a:t>
            </a:r>
            <a:r>
              <a:rPr lang="en-US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DER</a:t>
            </a:r>
            <a:r>
              <a:rPr lang="ru-RU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of regional orientation</a:t>
            </a: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ru-RU" sz="20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pPr marL="0" fontAlgn="auto">
              <a:spcBef>
                <a:spcPts val="0"/>
              </a:spcBef>
              <a:spcAft>
                <a:spcPts val="0"/>
              </a:spcAft>
              <a:buNone/>
              <a:defRPr/>
            </a:pPr>
            <a:r>
              <a:rPr lang="en-US" sz="20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453 optional subjects for pupils</a:t>
            </a:r>
            <a:endParaRPr lang="ru-RU" sz="2000" dirty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5" name="Рисунок 4" descr="татарский - учитель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436220" y="1484784"/>
            <a:ext cx="3571900" cy="2913457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Рисунок 5" descr="татарский2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7836" y="2348880"/>
            <a:ext cx="3173644" cy="2622845"/>
          </a:xfrm>
          <a:prstGeom prst="rect">
            <a:avLst/>
          </a:prstGeom>
          <a:ln>
            <a:solidFill>
              <a:schemeClr val="accent1">
                <a:alpha val="38000"/>
              </a:schemeClr>
            </a:solidFill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Рисунок 8" descr="урок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51720" y="3294761"/>
            <a:ext cx="3600399" cy="2766877"/>
          </a:xfrm>
          <a:prstGeom prst="rect">
            <a:avLst/>
          </a:prstGeom>
          <a:ln>
            <a:solidFill>
              <a:schemeClr val="accent1">
                <a:alpha val="45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</p:pic>
      <p:pic>
        <p:nvPicPr>
          <p:cNvPr id="7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460645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2"/>
          <p:cNvSpPr txBox="1">
            <a:spLocks noChangeArrowheads="1"/>
          </p:cNvSpPr>
          <p:nvPr/>
        </p:nvSpPr>
        <p:spPr bwMode="auto">
          <a:xfrm>
            <a:off x="0" y="116309"/>
            <a:ext cx="9144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Informational system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 «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Digital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education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in the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Republic of Tatarstan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>»</a:t>
            </a:r>
            <a:r>
              <a:rPr lang="ru-RU" sz="3000" b="1" dirty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  <a:t/>
            </a:r>
            <a:br>
              <a:rPr lang="ru-RU" sz="3000" b="1" dirty="0">
                <a:solidFill>
                  <a:srgbClr val="7030A0"/>
                </a:solidFill>
                <a:latin typeface="Calibri" pitchFamily="34" charset="0"/>
                <a:ea typeface="+mj-ea"/>
                <a:cs typeface="Calibri" pitchFamily="34" charset="0"/>
              </a:rPr>
            </a:br>
            <a:endParaRPr sz="2800" b="1" cap="all" dirty="0">
              <a:solidFill>
                <a:srgbClr val="7030A0"/>
              </a:solidFill>
              <a:latin typeface="+mj-lt"/>
              <a:cs typeface="Tahoma" pitchFamily="34" charset="0"/>
            </a:endParaRPr>
          </a:p>
        </p:txBody>
      </p:sp>
      <p:grpSp>
        <p:nvGrpSpPr>
          <p:cNvPr id="3" name="Группа 5"/>
          <p:cNvGrpSpPr>
            <a:grpSpLocks/>
          </p:cNvGrpSpPr>
          <p:nvPr/>
        </p:nvGrpSpPr>
        <p:grpSpPr bwMode="auto">
          <a:xfrm>
            <a:off x="428596" y="1316765"/>
            <a:ext cx="3747266" cy="3169344"/>
            <a:chOff x="152400" y="920516"/>
            <a:chExt cx="4819650" cy="3898302"/>
          </a:xfrm>
        </p:grpSpPr>
        <p:pic>
          <p:nvPicPr>
            <p:cNvPr id="9" name="Рисунок 1" descr="image001"/>
            <p:cNvPicPr>
              <a:picLocks noChangeAspect="1" noChangeArrowheads="1"/>
            </p:cNvPicPr>
            <p:nvPr/>
          </p:nvPicPr>
          <p:blipFill rotWithShape="1">
            <a:blip r:embed="rId3" cstate="print"/>
            <a:srcRect l="18617" t="66258" r="40774" b="8295"/>
            <a:stretch/>
          </p:blipFill>
          <p:spPr bwMode="auto">
            <a:xfrm>
              <a:off x="152400" y="3113428"/>
              <a:ext cx="4819650" cy="17053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  <p:pic>
          <p:nvPicPr>
            <p:cNvPr id="10" name="Рисунок 3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81146" y="920516"/>
              <a:ext cx="4771740" cy="2362890"/>
            </a:xfrm>
            <a:prstGeom prst="rect">
              <a:avLst/>
            </a:prstGeom>
            <a:ln>
              <a:noFill/>
            </a:ln>
            <a:effectLst>
              <a:outerShdw blurRad="292100" dist="139700" dir="2700000" algn="tl" rotWithShape="0">
                <a:srgbClr val="333333">
                  <a:alpha val="65000"/>
                </a:srgbClr>
              </a:outerShdw>
            </a:effectLst>
            <a:extLst/>
          </p:spPr>
        </p:pic>
      </p:grpSp>
      <p:pic>
        <p:nvPicPr>
          <p:cNvPr id="2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85786" y="3429000"/>
            <a:ext cx="3798368" cy="30675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Box 7"/>
          <p:cNvSpPr txBox="1"/>
          <p:nvPr/>
        </p:nvSpPr>
        <p:spPr>
          <a:xfrm>
            <a:off x="4643439" y="1445675"/>
            <a:ext cx="4500563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err="1" smtClean="0">
                <a:solidFill>
                  <a:schemeClr val="accent1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Statiticis</a:t>
            </a:r>
            <a:r>
              <a:rPr lang="en-US" sz="2400" b="1" dirty="0" smtClean="0">
                <a:solidFill>
                  <a:schemeClr val="accent1">
                    <a:lumMod val="75000"/>
                  </a:schemeClr>
                </a:solidFill>
                <a:ea typeface="Verdana" pitchFamily="34" charset="0"/>
                <a:cs typeface="Verdana" pitchFamily="34" charset="0"/>
              </a:rPr>
              <a:t>:</a:t>
            </a:r>
          </a:p>
          <a:p>
            <a:r>
              <a:rPr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53 485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school employees</a:t>
            </a:r>
            <a:r>
              <a:rPr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</a:t>
            </a:r>
          </a:p>
          <a:p>
            <a:r>
              <a:rPr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352 130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pupils</a:t>
            </a:r>
            <a:endParaRPr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r>
              <a:rPr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242 232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parents</a:t>
            </a:r>
            <a:endParaRPr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endParaRPr lang="ru-RU" sz="2400" b="1" dirty="0" smtClean="0">
              <a:solidFill>
                <a:srgbClr val="FF000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1 594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pedagogue communities</a:t>
            </a: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in</a:t>
            </a: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21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subjects</a:t>
            </a:r>
            <a:endParaRPr lang="ru-RU"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ru-RU"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13 115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participants of pedagogue communities</a:t>
            </a:r>
            <a:r>
              <a:rPr lang="ru-RU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 </a:t>
            </a:r>
            <a:endParaRPr lang="en-US"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  <a:p>
            <a:r>
              <a:rPr lang="en-US"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66 </a:t>
            </a:r>
            <a:r>
              <a:rPr lang="en-US" sz="2400" dirty="0" err="1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gB</a:t>
            </a:r>
            <a:r>
              <a:rPr lang="en-US" sz="2400" dirty="0" smtClean="0">
                <a:solidFill>
                  <a:srgbClr val="FF0000"/>
                </a:solidFill>
                <a:ea typeface="Verdana" pitchFamily="34" charset="0"/>
                <a:cs typeface="Verdana" pitchFamily="34" charset="0"/>
              </a:rPr>
              <a:t> </a:t>
            </a:r>
            <a:r>
              <a:rPr lang="en-US" sz="2400" dirty="0" smtClean="0">
                <a:solidFill>
                  <a:srgbClr val="002060"/>
                </a:solidFill>
                <a:ea typeface="Verdana" pitchFamily="34" charset="0"/>
                <a:cs typeface="Verdana" pitchFamily="34" charset="0"/>
              </a:rPr>
              <a:t>– the volume of everyday Internet traffic</a:t>
            </a:r>
            <a:endParaRPr lang="ru-RU" sz="2400" dirty="0" smtClean="0">
              <a:solidFill>
                <a:srgbClr val="002060"/>
              </a:solidFill>
              <a:ea typeface="Verdana" pitchFamily="34" charset="0"/>
              <a:cs typeface="Verdana" pitchFamily="34" charset="0"/>
            </a:endParaRPr>
          </a:p>
        </p:txBody>
      </p:sp>
      <p:pic>
        <p:nvPicPr>
          <p:cNvPr id="11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07372637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824" y="553751"/>
            <a:ext cx="8229600" cy="584775"/>
          </a:xfr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</a:pPr>
            <a:r>
              <a:rPr lang="en-US" sz="3200" b="1" dirty="0">
                <a:solidFill>
                  <a:srgbClr val="2B25A5"/>
                </a:solidFill>
              </a:rPr>
              <a:t>On-line </a:t>
            </a:r>
            <a:r>
              <a:rPr lang="en-US" sz="3200" b="1" dirty="0" smtClean="0">
                <a:solidFill>
                  <a:srgbClr val="2B25A5"/>
                </a:solidFill>
              </a:rPr>
              <a:t>learning of English</a:t>
            </a:r>
            <a:endParaRPr lang="ru-RU" sz="3200" b="1" dirty="0">
              <a:solidFill>
                <a:srgbClr val="2B25A5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8824" y="1772816"/>
            <a:ext cx="8229600" cy="3949899"/>
          </a:xfrm>
        </p:spPr>
        <p:txBody>
          <a:bodyPr anchor="ctr"/>
          <a:lstStyle/>
          <a:p>
            <a:r>
              <a:rPr lang="ru-RU" b="1" dirty="0" smtClean="0"/>
              <a:t>3239 </a:t>
            </a:r>
            <a:r>
              <a:rPr lang="en-US" b="1" dirty="0" smtClean="0"/>
              <a:t>English teachers</a:t>
            </a:r>
            <a:endParaRPr lang="ru-RU" b="1" dirty="0" smtClean="0"/>
          </a:p>
          <a:p>
            <a:endParaRPr lang="ru-RU" b="1" dirty="0" smtClean="0"/>
          </a:p>
          <a:p>
            <a:r>
              <a:rPr lang="ru-RU" b="1" dirty="0" smtClean="0"/>
              <a:t>170 </a:t>
            </a:r>
            <a:r>
              <a:rPr lang="en-US" b="1" dirty="0" smtClean="0"/>
              <a:t>subject teachers </a:t>
            </a:r>
            <a:r>
              <a:rPr lang="ru-RU" b="1" dirty="0" smtClean="0"/>
              <a:t>– </a:t>
            </a:r>
            <a:r>
              <a:rPr lang="en-US" b="1" dirty="0" smtClean="0"/>
              <a:t>participants of </a:t>
            </a:r>
            <a:r>
              <a:rPr lang="ru-RU" b="1" dirty="0" smtClean="0"/>
              <a:t> «</a:t>
            </a:r>
            <a:r>
              <a:rPr lang="en-US" b="1" dirty="0" smtClean="0"/>
              <a:t>Singapore project</a:t>
            </a:r>
            <a:r>
              <a:rPr lang="ru-RU" b="1" dirty="0" smtClean="0"/>
              <a:t>»</a:t>
            </a:r>
          </a:p>
          <a:p>
            <a:endParaRPr lang="ru-RU" b="1" dirty="0"/>
          </a:p>
          <a:p>
            <a:endParaRPr lang="ru-RU" b="1" dirty="0" smtClean="0"/>
          </a:p>
          <a:p>
            <a:pPr marL="0" indent="0">
              <a:buNone/>
            </a:pPr>
            <a:r>
              <a:rPr lang="en-US" sz="2800" b="1" dirty="0" smtClean="0"/>
              <a:t>On the base of Education First (EF) company resource</a:t>
            </a:r>
            <a:r>
              <a:rPr lang="ru-RU" sz="2800" b="1" dirty="0" smtClean="0"/>
              <a:t> </a:t>
            </a:r>
            <a:endParaRPr lang="ru-RU" sz="28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A80F138-B9DD-4B4C-A7D1-16247768F793}" type="slidenum">
              <a:rPr lang="ru-RU" smtClean="0"/>
              <a:pPr>
                <a:defRPr/>
              </a:pPr>
              <a:t>14</a:t>
            </a:fld>
            <a:endParaRPr lang="ru-RU"/>
          </a:p>
        </p:txBody>
      </p:sp>
      <p:pic>
        <p:nvPicPr>
          <p:cNvPr id="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796741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15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en-US" sz="2800" b="1" dirty="0" smtClean="0">
                <a:solidFill>
                  <a:schemeClr val="tx1"/>
                </a:solidFill>
              </a:rPr>
              <a:t>Technical </a:t>
            </a:r>
            <a:r>
              <a:rPr lang="en-US" sz="2800" b="1" dirty="0">
                <a:solidFill>
                  <a:schemeClr val="tx1"/>
                </a:solidFill>
              </a:rPr>
              <a:t>equipment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Digital </a:t>
            </a:r>
            <a:r>
              <a:rPr lang="en-US" sz="2800" b="1" dirty="0">
                <a:solidFill>
                  <a:schemeClr val="tx1"/>
                </a:solidFill>
              </a:rPr>
              <a:t>content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Vocational </a:t>
            </a:r>
            <a:r>
              <a:rPr lang="en-US" sz="2800" b="1" dirty="0">
                <a:solidFill>
                  <a:schemeClr val="tx1"/>
                </a:solidFill>
              </a:rPr>
              <a:t>training of teachers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IV. The </a:t>
            </a:r>
            <a:r>
              <a:rPr lang="en-US" sz="2800" b="1" dirty="0">
                <a:solidFill>
                  <a:schemeClr val="tx1"/>
                </a:solidFill>
              </a:rPr>
              <a:t>usage of technologies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Digital Education in the Republic of </a:t>
            </a:r>
            <a:r>
              <a:rPr lang="en-US" sz="28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Tatarstan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Stages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40370917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6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7"/>
          <p:cNvSpPr>
            <a:spLocks noChangeArrowheads="1"/>
          </p:cNvSpPr>
          <p:nvPr/>
        </p:nvSpPr>
        <p:spPr bwMode="auto">
          <a:xfrm>
            <a:off x="386482" y="188640"/>
            <a:ext cx="8674056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Proficiency of teachers of the Republic in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err="1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infocommunicational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technologies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endParaRPr lang="ru-RU" sz="30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16</a:t>
            </a:fld>
            <a:endParaRPr lang="ru-RU" dirty="0"/>
          </a:p>
        </p:txBody>
      </p:sp>
      <p:sp>
        <p:nvSpPr>
          <p:cNvPr id="10" name="Номер слайда 1"/>
          <p:cNvSpPr txBox="1">
            <a:spLocks/>
          </p:cNvSpPr>
          <p:nvPr/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ru-RU"/>
            </a:defPPr>
            <a:lvl1pPr marL="0" algn="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085C11ED-94D8-4298-AC14-0E0409F14FDF}" type="slidenum">
              <a:rPr lang="ru-RU" smtClean="0"/>
              <a:pPr/>
              <a:t>16</a:t>
            </a:fld>
            <a:endParaRPr lang="ru-RU"/>
          </a:p>
        </p:txBody>
      </p:sp>
      <p:sp>
        <p:nvSpPr>
          <p:cNvPr id="13" name="Прямоугольник 12"/>
          <p:cNvSpPr/>
          <p:nvPr/>
        </p:nvSpPr>
        <p:spPr>
          <a:xfrm>
            <a:off x="1216921" y="1341929"/>
            <a:ext cx="669674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200" b="1" dirty="0" smtClean="0"/>
              <a:t>The research of The World Bank group</a:t>
            </a:r>
            <a:endParaRPr lang="ru-RU" sz="2200" b="1" dirty="0"/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473557311"/>
              </p:ext>
            </p:extLst>
          </p:nvPr>
        </p:nvGraphicFramePr>
        <p:xfrm>
          <a:off x="484191" y="1844824"/>
          <a:ext cx="8162204" cy="37601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pic>
        <p:nvPicPr>
          <p:cNvPr id="1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13358054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08663FDF-4E84-4E0C-9C23-18515B81EDB5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17</a:t>
            </a:fld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900113" y="2690803"/>
            <a:ext cx="75612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b="1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2774" name="Rectangle 27"/>
          <p:cNvSpPr>
            <a:spLocks noChangeArrowheads="1"/>
          </p:cNvSpPr>
          <p:nvPr/>
        </p:nvSpPr>
        <p:spPr bwMode="auto">
          <a:xfrm>
            <a:off x="518564" y="464156"/>
            <a:ext cx="8324360" cy="5539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The system of tuition support</a:t>
            </a:r>
            <a:endParaRPr lang="ru-RU" sz="30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B56BA-4046-45D5-95F4-92E75209C2F5}" type="slidenum">
              <a:rPr lang="ru-RU" sz="1600" smtClean="0">
                <a:solidFill>
                  <a:schemeClr val="tx1"/>
                </a:solidFill>
              </a:rPr>
              <a:pPr>
                <a:defRPr/>
              </a:pPr>
              <a:t>17</a:t>
            </a:fld>
            <a:endParaRPr lang="ru-RU" sz="1600" dirty="0">
              <a:solidFill>
                <a:schemeClr val="tx1"/>
              </a:solidFill>
            </a:endParaRPr>
          </a:p>
        </p:txBody>
      </p:sp>
      <p:graphicFrame>
        <p:nvGraphicFramePr>
          <p:cNvPr id="8" name="Схема 7"/>
          <p:cNvGraphicFramePr/>
          <p:nvPr>
            <p:extLst>
              <p:ext uri="{D42A27DB-BD31-4B8C-83A1-F6EECF244321}">
                <p14:modId xmlns:p14="http://schemas.microsoft.com/office/powerpoint/2010/main" val="1401887973"/>
              </p:ext>
            </p:extLst>
          </p:nvPr>
        </p:nvGraphicFramePr>
        <p:xfrm>
          <a:off x="663352" y="1268760"/>
          <a:ext cx="8003232" cy="479707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grpSp>
        <p:nvGrpSpPr>
          <p:cNvPr id="10" name="Группа 9"/>
          <p:cNvGrpSpPr/>
          <p:nvPr/>
        </p:nvGrpSpPr>
        <p:grpSpPr>
          <a:xfrm>
            <a:off x="3074096" y="1119991"/>
            <a:ext cx="2995808" cy="1313839"/>
            <a:chOff x="2876190" y="115268"/>
            <a:chExt cx="2995808" cy="1313839"/>
          </a:xfrm>
        </p:grpSpPr>
        <p:sp>
          <p:nvSpPr>
            <p:cNvPr id="12" name="Прямоугольник 11"/>
            <p:cNvSpPr/>
            <p:nvPr/>
          </p:nvSpPr>
          <p:spPr>
            <a:xfrm>
              <a:off x="2876190" y="115268"/>
              <a:ext cx="2995808" cy="1313839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3" name="Прямоугольник 12"/>
            <p:cNvSpPr/>
            <p:nvPr/>
          </p:nvSpPr>
          <p:spPr>
            <a:xfrm>
              <a:off x="2876190" y="115268"/>
              <a:ext cx="2995808" cy="1313839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RCIMK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Regional tutor </a:t>
              </a:r>
            </a:p>
          </p:txBody>
        </p:sp>
      </p:grpSp>
      <p:grpSp>
        <p:nvGrpSpPr>
          <p:cNvPr id="14" name="Группа 13"/>
          <p:cNvGrpSpPr/>
          <p:nvPr/>
        </p:nvGrpSpPr>
        <p:grpSpPr>
          <a:xfrm>
            <a:off x="2045598" y="2675139"/>
            <a:ext cx="2238370" cy="859596"/>
            <a:chOff x="1096232" y="1733538"/>
            <a:chExt cx="2034882" cy="1384388"/>
          </a:xfrm>
        </p:grpSpPr>
        <p:sp>
          <p:nvSpPr>
            <p:cNvPr id="15" name="Прямоугольник 14"/>
            <p:cNvSpPr/>
            <p:nvPr/>
          </p:nvSpPr>
          <p:spPr>
            <a:xfrm>
              <a:off x="1096232" y="1733538"/>
              <a:ext cx="2034882" cy="1384388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Прямоугольник 15"/>
            <p:cNvSpPr/>
            <p:nvPr/>
          </p:nvSpPr>
          <p:spPr>
            <a:xfrm>
              <a:off x="1096232" y="1733538"/>
              <a:ext cx="2034882" cy="13843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IMC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District tutor</a:t>
              </a:r>
            </a:p>
          </p:txBody>
        </p:sp>
      </p:grpSp>
      <p:grpSp>
        <p:nvGrpSpPr>
          <p:cNvPr id="17" name="Группа 16"/>
          <p:cNvGrpSpPr/>
          <p:nvPr/>
        </p:nvGrpSpPr>
        <p:grpSpPr>
          <a:xfrm>
            <a:off x="1158219" y="3784287"/>
            <a:ext cx="1469565" cy="815794"/>
            <a:chOff x="5467" y="3422356"/>
            <a:chExt cx="1955991" cy="1085821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5467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9" name="Прямоугольник 18"/>
            <p:cNvSpPr/>
            <p:nvPr/>
          </p:nvSpPr>
          <p:spPr>
            <a:xfrm>
              <a:off x="5467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School tutor </a:t>
              </a:r>
            </a:p>
          </p:txBody>
        </p:sp>
      </p:grpSp>
      <p:grpSp>
        <p:nvGrpSpPr>
          <p:cNvPr id="20" name="Группа 19"/>
          <p:cNvGrpSpPr/>
          <p:nvPr/>
        </p:nvGrpSpPr>
        <p:grpSpPr>
          <a:xfrm>
            <a:off x="7442814" y="4864407"/>
            <a:ext cx="1449666" cy="724833"/>
            <a:chOff x="494464" y="4812608"/>
            <a:chExt cx="1449666" cy="724833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Прямоугольник 21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/>
                <a:t>Teacher</a:t>
              </a:r>
              <a:endParaRPr lang="en-US" sz="2200" b="1" dirty="0"/>
            </a:p>
          </p:txBody>
        </p:sp>
      </p:grpSp>
      <p:grpSp>
        <p:nvGrpSpPr>
          <p:cNvPr id="23" name="Группа 22"/>
          <p:cNvGrpSpPr/>
          <p:nvPr/>
        </p:nvGrpSpPr>
        <p:grpSpPr>
          <a:xfrm>
            <a:off x="2886411" y="3784287"/>
            <a:ext cx="1469565" cy="815794"/>
            <a:chOff x="2265888" y="3422356"/>
            <a:chExt cx="1955991" cy="1085821"/>
          </a:xfrm>
        </p:grpSpPr>
        <p:sp>
          <p:nvSpPr>
            <p:cNvPr id="24" name="Прямоугольник 23"/>
            <p:cNvSpPr/>
            <p:nvPr/>
          </p:nvSpPr>
          <p:spPr>
            <a:xfrm>
              <a:off x="2265888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5" name="Прямоугольник 24"/>
            <p:cNvSpPr/>
            <p:nvPr/>
          </p:nvSpPr>
          <p:spPr>
            <a:xfrm>
              <a:off x="2265888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School tutor </a:t>
              </a:r>
            </a:p>
          </p:txBody>
        </p:sp>
      </p:grpSp>
      <p:grpSp>
        <p:nvGrpSpPr>
          <p:cNvPr id="26" name="Группа 25"/>
          <p:cNvGrpSpPr/>
          <p:nvPr/>
        </p:nvGrpSpPr>
        <p:grpSpPr>
          <a:xfrm>
            <a:off x="4860032" y="2675139"/>
            <a:ext cx="2238370" cy="859596"/>
            <a:chOff x="5617075" y="1733538"/>
            <a:chExt cx="2034882" cy="1384388"/>
          </a:xfrm>
        </p:grpSpPr>
        <p:sp>
          <p:nvSpPr>
            <p:cNvPr id="27" name="Прямоугольник 26"/>
            <p:cNvSpPr/>
            <p:nvPr/>
          </p:nvSpPr>
          <p:spPr>
            <a:xfrm>
              <a:off x="5617075" y="1733538"/>
              <a:ext cx="2034882" cy="1384388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8" name="Прямоугольник 27"/>
            <p:cNvSpPr/>
            <p:nvPr/>
          </p:nvSpPr>
          <p:spPr>
            <a:xfrm>
              <a:off x="5617075" y="1733538"/>
              <a:ext cx="2034882" cy="1384388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IMC</a:t>
              </a:r>
            </a:p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District tutor</a:t>
              </a: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4788024" y="3784287"/>
            <a:ext cx="1469565" cy="815794"/>
            <a:chOff x="4526309" y="3422356"/>
            <a:chExt cx="1955991" cy="1085821"/>
          </a:xfrm>
        </p:grpSpPr>
        <p:sp>
          <p:nvSpPr>
            <p:cNvPr id="30" name="Прямоугольник 29"/>
            <p:cNvSpPr/>
            <p:nvPr/>
          </p:nvSpPr>
          <p:spPr>
            <a:xfrm>
              <a:off x="4526309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1" name="Прямоугольник 30"/>
            <p:cNvSpPr/>
            <p:nvPr/>
          </p:nvSpPr>
          <p:spPr>
            <a:xfrm>
              <a:off x="4526309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School tutor </a:t>
              </a:r>
            </a:p>
          </p:txBody>
        </p:sp>
      </p:grpSp>
      <p:grpSp>
        <p:nvGrpSpPr>
          <p:cNvPr id="32" name="Группа 31"/>
          <p:cNvGrpSpPr/>
          <p:nvPr/>
        </p:nvGrpSpPr>
        <p:grpSpPr>
          <a:xfrm>
            <a:off x="6516216" y="3784287"/>
            <a:ext cx="1490522" cy="815794"/>
            <a:chOff x="6758837" y="3422356"/>
            <a:chExt cx="1983885" cy="1085821"/>
          </a:xfrm>
        </p:grpSpPr>
        <p:sp>
          <p:nvSpPr>
            <p:cNvPr id="33" name="Прямоугольник 32"/>
            <p:cNvSpPr/>
            <p:nvPr/>
          </p:nvSpPr>
          <p:spPr>
            <a:xfrm>
              <a:off x="6786731" y="3422356"/>
              <a:ext cx="1955991" cy="1085821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4" name="Прямоугольник 33"/>
            <p:cNvSpPr/>
            <p:nvPr/>
          </p:nvSpPr>
          <p:spPr>
            <a:xfrm>
              <a:off x="6758837" y="3422356"/>
              <a:ext cx="1955991" cy="1085821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/>
                <a:t>School tutor </a:t>
              </a:r>
            </a:p>
          </p:txBody>
        </p:sp>
      </p:grpSp>
      <p:grpSp>
        <p:nvGrpSpPr>
          <p:cNvPr id="35" name="Группа 34"/>
          <p:cNvGrpSpPr/>
          <p:nvPr/>
        </p:nvGrpSpPr>
        <p:grpSpPr>
          <a:xfrm>
            <a:off x="242014" y="4864407"/>
            <a:ext cx="1449666" cy="724833"/>
            <a:chOff x="494464" y="4812608"/>
            <a:chExt cx="1449666" cy="724833"/>
          </a:xfrm>
        </p:grpSpPr>
        <p:sp>
          <p:nvSpPr>
            <p:cNvPr id="36" name="Прямоугольник 35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37" name="Прямоугольник 36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lvl="0"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/>
                <a:t>Teacher</a:t>
              </a:r>
              <a:endParaRPr lang="en-US" sz="2200" b="1" dirty="0"/>
            </a:p>
          </p:txBody>
        </p:sp>
      </p:grpSp>
      <p:grpSp>
        <p:nvGrpSpPr>
          <p:cNvPr id="38" name="Группа 37"/>
          <p:cNvGrpSpPr/>
          <p:nvPr/>
        </p:nvGrpSpPr>
        <p:grpSpPr>
          <a:xfrm>
            <a:off x="2042214" y="4864407"/>
            <a:ext cx="1449666" cy="724833"/>
            <a:chOff x="494464" y="4812608"/>
            <a:chExt cx="1449666" cy="724833"/>
          </a:xfrm>
        </p:grpSpPr>
        <p:sp>
          <p:nvSpPr>
            <p:cNvPr id="39" name="Прямоугольник 38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0" name="Прямоугольник 39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/>
                <a:t>Teacher</a:t>
              </a:r>
              <a:endParaRPr lang="en-US" sz="2200" b="1" dirty="0"/>
            </a:p>
          </p:txBody>
        </p:sp>
      </p:grpSp>
      <p:grpSp>
        <p:nvGrpSpPr>
          <p:cNvPr id="41" name="Группа 40"/>
          <p:cNvGrpSpPr/>
          <p:nvPr/>
        </p:nvGrpSpPr>
        <p:grpSpPr>
          <a:xfrm>
            <a:off x="3851920" y="4864407"/>
            <a:ext cx="1449666" cy="724833"/>
            <a:chOff x="494464" y="4812608"/>
            <a:chExt cx="1449666" cy="724833"/>
          </a:xfrm>
        </p:grpSpPr>
        <p:sp>
          <p:nvSpPr>
            <p:cNvPr id="42" name="Прямоугольник 41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3" name="Прямоугольник 42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/>
                <a:t>Teacher</a:t>
              </a:r>
              <a:endParaRPr lang="en-US" sz="2200" b="1" dirty="0"/>
            </a:p>
          </p:txBody>
        </p:sp>
      </p:grpSp>
      <p:grpSp>
        <p:nvGrpSpPr>
          <p:cNvPr id="44" name="Группа 43"/>
          <p:cNvGrpSpPr/>
          <p:nvPr/>
        </p:nvGrpSpPr>
        <p:grpSpPr>
          <a:xfrm>
            <a:off x="5652120" y="4864407"/>
            <a:ext cx="1449666" cy="724833"/>
            <a:chOff x="494464" y="4812608"/>
            <a:chExt cx="1449666" cy="724833"/>
          </a:xfrm>
        </p:grpSpPr>
        <p:sp>
          <p:nvSpPr>
            <p:cNvPr id="45" name="Прямоугольник 44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3">
              <a:schemeClr val="accent1">
                <a:hueOff val="0"/>
                <a:satOff val="0"/>
                <a:lumOff val="0"/>
                <a:alphaOff val="0"/>
              </a:schemeClr>
            </a:fillRef>
            <a:effectRef idx="3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46" name="Прямоугольник 45"/>
            <p:cNvSpPr/>
            <p:nvPr/>
          </p:nvSpPr>
          <p:spPr>
            <a:xfrm>
              <a:off x="494464" y="4812608"/>
              <a:ext cx="1449666" cy="724833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3970" tIns="13970" rIns="13970" bIns="13970" numCol="1" spcCol="1270" anchor="ctr" anchorCtr="0">
              <a:noAutofit/>
            </a:bodyPr>
            <a:lstStyle/>
            <a:p>
              <a:pPr algn="ctr" defTabSz="9779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2200" b="1" dirty="0" smtClean="0"/>
                <a:t>Teacher</a:t>
              </a:r>
              <a:endParaRPr lang="en-US" sz="22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35786619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fld id="{08663FDF-4E84-4E0C-9C23-18515B81EDB5}" type="slidenum">
              <a:rPr lang="ru-RU" sz="1200">
                <a:solidFill>
                  <a:prstClr val="black">
                    <a:tint val="75000"/>
                  </a:prstClr>
                </a:solidFill>
              </a:rPr>
              <a:pPr algn="r">
                <a:defRPr/>
              </a:pPr>
              <a:t>18</a:t>
            </a:fld>
            <a:endParaRPr lang="ru-RU" sz="120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2773" name="Rectangle 5"/>
          <p:cNvSpPr>
            <a:spLocks noChangeArrowheads="1"/>
          </p:cNvSpPr>
          <p:nvPr/>
        </p:nvSpPr>
        <p:spPr bwMode="auto">
          <a:xfrm>
            <a:off x="900113" y="2690803"/>
            <a:ext cx="7561262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ru-RU" sz="3200" b="1" dirty="0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ru-RU" sz="2400" b="1" dirty="0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32774" name="Rectangle 27"/>
          <p:cNvSpPr>
            <a:spLocks noChangeArrowheads="1"/>
          </p:cNvSpPr>
          <p:nvPr/>
        </p:nvSpPr>
        <p:spPr bwMode="auto">
          <a:xfrm>
            <a:off x="518564" y="202546"/>
            <a:ext cx="8324360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/>
          <a:p>
            <a:pPr algn="ctr">
              <a:spcBef>
                <a:spcPct val="0"/>
              </a:spcBef>
            </a:pPr>
            <a:r>
              <a:rPr lang="en-US" sz="2800" b="1" dirty="0" smtClean="0">
                <a:solidFill>
                  <a:srgbClr val="7030A0"/>
                </a:solidFill>
                <a:latin typeface="+mj-lt"/>
                <a:ea typeface="+mj-ea"/>
                <a:cs typeface="+mj-cs"/>
              </a:rPr>
              <a:t>Training of pedagogues in the ICT sphere</a:t>
            </a:r>
            <a:endParaRPr lang="ru-RU" sz="2800" b="1" dirty="0">
              <a:solidFill>
                <a:srgbClr val="7030A0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59060" y="839341"/>
            <a:ext cx="8605428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Principles of work on laptop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»,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ru-RU" sz="2000" b="1" dirty="0" smtClean="0">
                <a:latin typeface="Calibri" pitchFamily="34" charset="0"/>
                <a:cs typeface="Calibri" pitchFamily="34" charset="0"/>
              </a:rPr>
            </a:b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	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25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hours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full-time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endParaRPr lang="en-US" sz="20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 marL="900113" indent="-900113" algn="ctr"/>
            <a:r>
              <a:rPr lang="en-US" sz="2000" b="1" dirty="0" smtClean="0">
                <a:solidFill>
                  <a:srgbClr val="C00000"/>
                </a:solidFill>
                <a:latin typeface="Calibri" pitchFamily="34" charset="0"/>
                <a:cs typeface="Calibri" pitchFamily="34" charset="0"/>
              </a:rPr>
              <a:t>Intel educational programs</a:t>
            </a:r>
            <a:endParaRPr lang="ru-RU" sz="2000" b="1" dirty="0">
              <a:solidFill>
                <a:srgbClr val="C00000"/>
              </a:solidFill>
              <a:latin typeface="Calibri" pitchFamily="34" charset="0"/>
              <a:cs typeface="Calibri" pitchFamily="34" charset="0"/>
            </a:endParaRPr>
          </a:p>
          <a:p>
            <a:pPr marL="900113" indent="-900113" algn="ctr"/>
            <a:endParaRPr lang="en-US" sz="2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Laptop for teacher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 (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Republic of Tatarstan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)»,  </a:t>
            </a: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         </a:t>
            </a:r>
            <a:r>
              <a:rPr lang="en-US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beginning course</a:t>
            </a: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,</a:t>
            </a:r>
            <a:endParaRPr lang="en-US" sz="2000" dirty="0" smtClean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  <a:p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ru-RU" sz="2000" dirty="0" smtClean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Learning for future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»</a:t>
            </a:r>
            <a:endParaRPr lang="en-US" sz="2000" b="1" dirty="0" smtClean="0">
              <a:latin typeface="Calibri" pitchFamily="34" charset="0"/>
              <a:cs typeface="Calibri" pitchFamily="34" charset="0"/>
            </a:endParaRPr>
          </a:p>
          <a:p>
            <a:r>
              <a:rPr lang="en-US" sz="2000" b="1" dirty="0">
                <a:latin typeface="Calibri" pitchFamily="34" charset="0"/>
                <a:cs typeface="Calibri" pitchFamily="34" charset="0"/>
              </a:rPr>
              <a:t>	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educational project</a:t>
            </a:r>
          </a:p>
          <a:p>
            <a:endParaRPr lang="en-US" sz="2000" b="1" dirty="0">
              <a:latin typeface="Calibri" pitchFamily="34" charset="0"/>
              <a:cs typeface="Calibri" pitchFamily="34" charset="0"/>
            </a:endParaRPr>
          </a:p>
          <a:p>
            <a:pPr>
              <a:spcBef>
                <a:spcPts val="1200"/>
              </a:spcBef>
            </a:pP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«</a:t>
            </a:r>
            <a:r>
              <a:rPr lang="en-US" sz="2000" b="1" dirty="0" smtClean="0">
                <a:latin typeface="Calibri" pitchFamily="34" charset="0"/>
                <a:cs typeface="Calibri" pitchFamily="34" charset="0"/>
              </a:rPr>
              <a:t>The Leader in education</a:t>
            </a:r>
            <a:r>
              <a:rPr lang="ru-RU" sz="2000" b="1" dirty="0" smtClean="0">
                <a:latin typeface="Calibri" pitchFamily="34" charset="0"/>
                <a:cs typeface="Calibri" pitchFamily="34" charset="0"/>
              </a:rPr>
              <a:t>»,  </a:t>
            </a:r>
            <a:endParaRPr lang="ru-RU" sz="2000" b="1" dirty="0">
              <a:latin typeface="Calibri" pitchFamily="34" charset="0"/>
              <a:cs typeface="Calibri" pitchFamily="34" charset="0"/>
            </a:endParaRPr>
          </a:p>
          <a:p>
            <a:r>
              <a:rPr lang="ru-RU" sz="20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 	</a:t>
            </a:r>
            <a:r>
              <a:rPr lang="en-US" sz="2000" dirty="0">
                <a:solidFill>
                  <a:schemeClr val="tx2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principals of educational institutions</a:t>
            </a:r>
            <a:endParaRPr lang="ru-RU" sz="2000" dirty="0">
              <a:solidFill>
                <a:schemeClr val="tx2">
                  <a:lumMod val="75000"/>
                </a:schemeClr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B56BA-4046-45D5-95F4-92E75209C2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18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41091998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19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smtClean="0"/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>
                <a:solidFill>
                  <a:schemeClr val="tx1"/>
                </a:solidFill>
              </a:rPr>
              <a:t>I. </a:t>
            </a:r>
            <a:r>
              <a:rPr lang="en-US" sz="2800" b="1" dirty="0" smtClean="0">
                <a:solidFill>
                  <a:schemeClr val="tx1"/>
                </a:solidFill>
              </a:rPr>
              <a:t>Technical </a:t>
            </a:r>
            <a:r>
              <a:rPr lang="en-US" sz="2800" b="1" dirty="0">
                <a:solidFill>
                  <a:schemeClr val="tx1"/>
                </a:solidFill>
              </a:rPr>
              <a:t>equipment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Digital </a:t>
            </a:r>
            <a:r>
              <a:rPr lang="en-US" sz="2800" b="1" dirty="0">
                <a:solidFill>
                  <a:schemeClr val="tx1"/>
                </a:solidFill>
              </a:rPr>
              <a:t>content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Vocational </a:t>
            </a:r>
            <a:r>
              <a:rPr lang="en-US" sz="2800" b="1" dirty="0">
                <a:solidFill>
                  <a:schemeClr val="tx1"/>
                </a:solidFill>
              </a:rPr>
              <a:t>training of teachers</a:t>
            </a: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IV. The </a:t>
            </a:r>
            <a:r>
              <a:rPr lang="en-US" sz="2800" b="1" dirty="0">
                <a:solidFill>
                  <a:schemeClr val="tx1"/>
                </a:solidFill>
              </a:rPr>
              <a:t>usage of technologies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Digital Education in the Republic of </a:t>
            </a:r>
            <a:r>
              <a:rPr lang="en-US" sz="28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Tatarstan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Stages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13531135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6" dur="indefinite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7" dur="indefinite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9" dur="indefinite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0" dur="indefinite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9" presetClass="emph" presetSubtype="0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rctx="PPT">
                                        <p:cTn id="12" dur="indefinite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style.opacity</p:attrName>
                                        </p:attrNameLst>
                                      </p:cBhvr>
                                      <p:to>
                                        <p:strVal val="0.2"/>
                                      </p:to>
                                    </p:set>
                                    <p:animEffect filter="image" prLst="opacity: 0.2">
                                      <p:cBhvr rctx="IE">
                                        <p:cTn id="13" dur="indefinite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3876B-3CA8-418B-8675-004A506CCFA1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5" name="Земля татарстан xvid 720 на 576 на конгресс.avi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24044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3102" y="116632"/>
            <a:ext cx="8577796" cy="936104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  <a:t> </a:t>
            </a:r>
            <a:br>
              <a:rPr lang="ru-RU" sz="3200" b="1" dirty="0" smtClean="0">
                <a:solidFill>
                  <a:schemeClr val="accent1">
                    <a:lumMod val="75000"/>
                  </a:schemeClr>
                </a:solidFill>
                <a:latin typeface="Calibri" pitchFamily="34" charset="0"/>
                <a:cs typeface="Calibri" pitchFamily="34" charset="0"/>
              </a:rPr>
            </a:b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Informational system</a:t>
            </a: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</a:b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«</a:t>
            </a: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Digital</a:t>
            </a: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education</a:t>
            </a: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in the</a:t>
            </a: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Republic of Tatarstan</a:t>
            </a:r>
            <a:r>
              <a:rPr lang="ru-RU" sz="33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»</a:t>
            </a:r>
            <a:r>
              <a:rPr lang="ru-RU" sz="33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/>
            </a:r>
            <a:br>
              <a:rPr lang="ru-RU" sz="3300" b="1" dirty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</a:br>
            <a:endParaRPr lang="ru-RU" sz="3300" b="1" dirty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B56BA-4046-45D5-95F4-92E75209C2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20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2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sp>
        <p:nvSpPr>
          <p:cNvPr id="4" name="Прямоугольник 3"/>
          <p:cNvSpPr/>
          <p:nvPr/>
        </p:nvSpPr>
        <p:spPr>
          <a:xfrm>
            <a:off x="251520" y="1460157"/>
            <a:ext cx="4572000" cy="3913059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50000"/>
              </a:lnSpc>
            </a:pPr>
            <a:r>
              <a:rPr lang="ru-RU" sz="2400" b="1" dirty="0"/>
              <a:t>100% </a:t>
            </a:r>
            <a:r>
              <a:rPr lang="en-US" sz="2400" b="1" dirty="0"/>
              <a:t>of schools: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School sites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Digital </a:t>
            </a:r>
            <a:r>
              <a:rPr lang="en-US" sz="2400" b="1" dirty="0"/>
              <a:t>school record </a:t>
            </a:r>
            <a:r>
              <a:rPr lang="en-US" sz="2400" b="1" dirty="0" smtClean="0"/>
              <a:t>book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Digital </a:t>
            </a:r>
            <a:r>
              <a:rPr lang="en-US" sz="2400" b="1" dirty="0"/>
              <a:t>register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Digital timetable</a:t>
            </a:r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SMS-sending to parents</a:t>
            </a:r>
            <a:endParaRPr lang="en-US" sz="2400" dirty="0"/>
          </a:p>
          <a:p>
            <a:pPr marL="285750" indent="-28575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 smtClean="0"/>
              <a:t>Teacher </a:t>
            </a:r>
            <a:r>
              <a:rPr lang="en-US" sz="2400" b="1" dirty="0"/>
              <a:t>and pupil portfolio</a:t>
            </a:r>
            <a:endParaRPr lang="ru-RU" sz="2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997772" y="1718806"/>
            <a:ext cx="3778513" cy="2862322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/>
              <a:t>Automatic statistical</a:t>
            </a:r>
            <a:r>
              <a:rPr lang="ru-RU" sz="2400" b="1" dirty="0"/>
              <a:t> </a:t>
            </a:r>
            <a:r>
              <a:rPr lang="en-US" sz="2400" b="1" dirty="0"/>
              <a:t>account BARS</a:t>
            </a:r>
            <a:r>
              <a:rPr lang="ru-RU" sz="2400" b="1" dirty="0"/>
              <a:t> </a:t>
            </a:r>
            <a:r>
              <a:rPr lang="en-US" sz="2400" b="1" dirty="0" smtClean="0"/>
              <a:t>Web-monitoring</a:t>
            </a:r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endParaRPr lang="ru-RU" sz="2400" b="1" dirty="0"/>
          </a:p>
          <a:p>
            <a:pPr marL="342900" indent="-342900">
              <a:lnSpc>
                <a:spcPct val="150000"/>
              </a:lnSpc>
              <a:buFont typeface="Arial" pitchFamily="34" charset="0"/>
              <a:buChar char="•"/>
            </a:pPr>
            <a:r>
              <a:rPr lang="en-US" sz="2400" b="1" dirty="0"/>
              <a:t>Monitoring of using DER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2890823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Text Box 49"/>
          <p:cNvSpPr txBox="1">
            <a:spLocks noChangeArrowheads="1"/>
          </p:cNvSpPr>
          <p:nvPr/>
        </p:nvSpPr>
        <p:spPr bwMode="auto">
          <a:xfrm>
            <a:off x="560672" y="1916832"/>
            <a:ext cx="8094662" cy="33162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lvl="0">
              <a:spcBef>
                <a:spcPts val="30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2010-2011 </a:t>
            </a: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school year</a:t>
            </a:r>
            <a:r>
              <a:rPr lang="ru-RU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 -  4 </a:t>
            </a: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districts</a:t>
            </a:r>
            <a:endParaRPr lang="ru-RU" sz="2400" b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ts val="300"/>
              </a:spcBef>
              <a:buFont typeface="Arial" charset="0"/>
              <a:buChar char="-"/>
            </a:pPr>
            <a:endParaRPr lang="ru-RU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ts val="300"/>
              </a:spcBef>
              <a:buFont typeface="Arial" charset="0"/>
              <a:buChar char="-"/>
            </a:pP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11 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schools with low number of pupils, 5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-9 </a:t>
            </a: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grade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0">
              <a:spcBef>
                <a:spcPts val="300"/>
              </a:spcBef>
            </a:pPr>
            <a:endParaRPr lang="ru-RU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spcBef>
                <a:spcPts val="300"/>
              </a:spcBef>
            </a:pPr>
            <a:r>
              <a:rPr lang="ru-RU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2011-2012 </a:t>
            </a: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school year</a:t>
            </a:r>
            <a:r>
              <a:rPr lang="ru-RU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 - 12 </a:t>
            </a:r>
            <a:r>
              <a:rPr lang="en-US" sz="2400" b="1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districts</a:t>
            </a:r>
            <a:endParaRPr lang="ru-RU" sz="2400" b="1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lvl="0">
              <a:spcBef>
                <a:spcPts val="300"/>
              </a:spcBef>
            </a:pPr>
            <a:endParaRPr lang="ru-RU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  <a:p>
            <a:pPr marL="342900" lvl="0" indent="-342900">
              <a:spcBef>
                <a:spcPts val="300"/>
              </a:spcBef>
              <a:buFont typeface="Arial" charset="0"/>
              <a:buChar char="-"/>
            </a:pP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29 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schools with low number of pupils, </a:t>
            </a: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2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-</a:t>
            </a:r>
            <a:r>
              <a:rPr lang="en-US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11</a:t>
            </a:r>
            <a:r>
              <a:rPr lang="ru-RU" sz="2400" dirty="0" smtClean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2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grade</a:t>
            </a:r>
            <a:r>
              <a:rPr lang="ru-RU" sz="2400" dirty="0">
                <a:solidFill>
                  <a:prstClr val="black"/>
                </a:solidFill>
                <a:latin typeface="Calibri" pitchFamily="34" charset="0"/>
                <a:cs typeface="Calibri" pitchFamily="34" charset="0"/>
              </a:rPr>
              <a:t> </a:t>
            </a:r>
          </a:p>
          <a:p>
            <a:pPr lvl="0">
              <a:spcBef>
                <a:spcPts val="300"/>
              </a:spcBef>
            </a:pPr>
            <a:endParaRPr lang="ru-RU" sz="2400" dirty="0" smtClean="0">
              <a:solidFill>
                <a:prstClr val="black"/>
              </a:solidFill>
              <a:latin typeface="Calibri" pitchFamily="34" charset="0"/>
              <a:cs typeface="Calibri" pitchFamily="34" charset="0"/>
            </a:endParaRPr>
          </a:p>
        </p:txBody>
      </p:sp>
      <p:sp>
        <p:nvSpPr>
          <p:cNvPr id="5" name="Номер слайда 4"/>
          <p:cNvSpPr txBox="1">
            <a:spLocks noGrp="1"/>
          </p:cNvSpPr>
          <p:nvPr/>
        </p:nvSpPr>
        <p:spPr>
          <a:xfrm>
            <a:off x="6553200" y="6245225"/>
            <a:ext cx="2133600" cy="476250"/>
          </a:xfrm>
          <a:prstGeom prst="rect">
            <a:avLst/>
          </a:prstGeom>
          <a:noFill/>
        </p:spPr>
        <p:txBody>
          <a:bodyPr anchor="ctr"/>
          <a:lstStyle/>
          <a:p>
            <a:pPr algn="r">
              <a:defRPr/>
            </a:pPr>
            <a:endParaRPr lang="ru-RU" sz="1200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652811" y="260648"/>
            <a:ext cx="3817840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ru-RU" sz="2800" b="1" dirty="0" smtClean="0">
                <a:solidFill>
                  <a:srgbClr val="7030A0"/>
                </a:solidFill>
              </a:rPr>
              <a:t>«</a:t>
            </a:r>
            <a:r>
              <a:rPr lang="en-US" sz="2800" b="1" dirty="0" smtClean="0">
                <a:solidFill>
                  <a:srgbClr val="7030A0"/>
                </a:solidFill>
              </a:rPr>
              <a:t>Distant</a:t>
            </a:r>
            <a:r>
              <a:rPr lang="ru-RU" sz="2800" b="1" dirty="0" smtClean="0">
                <a:solidFill>
                  <a:srgbClr val="7030A0"/>
                </a:solidFill>
              </a:rPr>
              <a:t> </a:t>
            </a:r>
            <a:r>
              <a:rPr lang="en-US" sz="2800" b="1" dirty="0" smtClean="0">
                <a:solidFill>
                  <a:srgbClr val="7030A0"/>
                </a:solidFill>
              </a:rPr>
              <a:t>school</a:t>
            </a:r>
            <a:r>
              <a:rPr lang="ru-RU" sz="2800" b="1" dirty="0" smtClean="0">
                <a:solidFill>
                  <a:srgbClr val="7030A0"/>
                </a:solidFill>
              </a:rPr>
              <a:t>»</a:t>
            </a:r>
            <a:r>
              <a:rPr lang="en-US" sz="2800" b="1" dirty="0" smtClean="0">
                <a:solidFill>
                  <a:srgbClr val="7030A0"/>
                </a:solidFill>
              </a:rPr>
              <a:t> project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F4B56BA-4046-45D5-95F4-92E75209C2F5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21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8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68936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602" name="Объект 4"/>
          <p:cNvGraphicFramePr>
            <a:graphicFrameLocks noGrp="1"/>
          </p:cNvGraphicFramePr>
          <p:nvPr>
            <p:ph idx="1"/>
          </p:nvPr>
        </p:nvGraphicFramePr>
        <p:xfrm>
          <a:off x="406400" y="1549400"/>
          <a:ext cx="8331200" cy="462756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30" r:id="rId3" imgW="8327858" imgH="4627265" progId="Excel.Chart.8">
                  <p:embed/>
                </p:oleObj>
              </mc:Choice>
              <mc:Fallback>
                <p:oleObj r:id="rId3" imgW="8327858" imgH="4627265" progId="Excel.Chart.8">
                  <p:embed/>
                  <p:pic>
                    <p:nvPicPr>
                      <p:cNvPr id="0" name=""/>
                      <p:cNvPicPr>
                        <a:picLocks noGrp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6400" y="1549400"/>
                        <a:ext cx="8331200" cy="462756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8CF3E31-3B12-4705-98F6-9152EF88CCE7}" type="slidenum">
              <a:rPr lang="ru-RU"/>
              <a:pPr>
                <a:defRPr/>
              </a:pPr>
              <a:t>22</a:t>
            </a:fld>
            <a:endParaRPr lang="ru-RU"/>
          </a:p>
        </p:txBody>
      </p:sp>
      <p:sp>
        <p:nvSpPr>
          <p:cNvPr id="25605" name="TextBox 1"/>
          <p:cNvSpPr txBox="1">
            <a:spLocks noChangeArrowheads="1"/>
          </p:cNvSpPr>
          <p:nvPr/>
        </p:nvSpPr>
        <p:spPr bwMode="auto">
          <a:xfrm>
            <a:off x="1403350" y="1916113"/>
            <a:ext cx="4608513" cy="10156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50000"/>
              </a:lnSpc>
            </a:pPr>
            <a:r>
              <a:rPr lang="ru-RU" sz="2000" b="1" dirty="0"/>
              <a:t>2005-2008  	</a:t>
            </a:r>
            <a:r>
              <a:rPr lang="en-US" sz="2000" b="1" dirty="0" smtClean="0"/>
              <a:t>Rep. projects</a:t>
            </a:r>
            <a:r>
              <a:rPr lang="ru-RU" sz="2000" b="1" dirty="0" smtClean="0"/>
              <a:t>, </a:t>
            </a:r>
            <a:r>
              <a:rPr lang="en-US" sz="2000" b="1" dirty="0" smtClean="0"/>
              <a:t>FPDE</a:t>
            </a:r>
            <a:endParaRPr lang="ru-RU" sz="2000" b="1" dirty="0"/>
          </a:p>
          <a:p>
            <a:pPr>
              <a:lnSpc>
                <a:spcPct val="150000"/>
              </a:lnSpc>
            </a:pPr>
            <a:r>
              <a:rPr lang="ru-RU" sz="2000" b="1" dirty="0"/>
              <a:t>2009-2011  	</a:t>
            </a:r>
            <a:r>
              <a:rPr lang="en-US" sz="2000" b="1" dirty="0" smtClean="0"/>
              <a:t>PNPE</a:t>
            </a:r>
            <a:endParaRPr lang="ru-RU" sz="2000" b="1" dirty="0"/>
          </a:p>
        </p:txBody>
      </p:sp>
      <p:pic>
        <p:nvPicPr>
          <p:cNvPr id="25606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Text Box 7"/>
          <p:cNvSpPr txBox="1">
            <a:spLocks noChangeArrowheads="1"/>
          </p:cNvSpPr>
          <p:nvPr/>
        </p:nvSpPr>
        <p:spPr bwMode="auto">
          <a:xfrm>
            <a:off x="539552" y="260648"/>
            <a:ext cx="8281169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The development of distance education of disabled children</a:t>
            </a:r>
            <a:r>
              <a:rPr lang="ru-RU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</a:t>
            </a:r>
            <a:r>
              <a:rPr lang="en-US" sz="3000" b="1" dirty="0" smtClean="0">
                <a:solidFill>
                  <a:srgbClr val="7030A0"/>
                </a:solidFill>
                <a:latin typeface="Calibri" pitchFamily="34" charset="0"/>
                <a:cs typeface="Calibri" pitchFamily="34" charset="0"/>
              </a:rPr>
              <a:t>                              </a:t>
            </a:r>
            <a:endParaRPr lang="ru-RU" sz="3000" b="1" dirty="0" smtClean="0">
              <a:solidFill>
                <a:srgbClr val="7030A0"/>
              </a:solidFill>
              <a:latin typeface="Calibri" pitchFamily="34" charset="0"/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3511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ъект 2"/>
          <p:cNvSpPr>
            <a:spLocks noGrp="1"/>
          </p:cNvSpPr>
          <p:nvPr>
            <p:ph idx="1"/>
          </p:nvPr>
        </p:nvSpPr>
        <p:spPr>
          <a:xfrm>
            <a:off x="358775" y="188640"/>
            <a:ext cx="8426450" cy="936625"/>
          </a:xfrm>
        </p:spPr>
        <p:txBody>
          <a:bodyPr>
            <a:normAutofit/>
          </a:bodyPr>
          <a:lstStyle/>
          <a:p>
            <a:pPr marL="0" indent="0" algn="ctr">
              <a:spcBef>
                <a:spcPct val="0"/>
              </a:spcBef>
              <a:buFont typeface="Arial" charset="0"/>
              <a:buNone/>
              <a:defRPr/>
            </a:pPr>
            <a:r>
              <a:rPr lang="en-US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Further development of digital education in RT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24B58F48-DBD3-4A96-801F-1BAE06073941}" type="slidenum">
              <a:rPr lang="ru-RU"/>
              <a:pPr>
                <a:defRPr/>
              </a:pPr>
              <a:t>23</a:t>
            </a:fld>
            <a:endParaRPr lang="ru-RU" dirty="0"/>
          </a:p>
        </p:txBody>
      </p:sp>
      <p:pic>
        <p:nvPicPr>
          <p:cNvPr id="27652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 Box 49"/>
          <p:cNvSpPr txBox="1">
            <a:spLocks noChangeArrowheads="1"/>
          </p:cNvSpPr>
          <p:nvPr/>
        </p:nvSpPr>
        <p:spPr bwMode="auto">
          <a:xfrm>
            <a:off x="560388" y="1628800"/>
            <a:ext cx="8094662" cy="380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«</a:t>
            </a:r>
            <a:r>
              <a:rPr lang="en-US" sz="2800" b="1" dirty="0" smtClean="0">
                <a:solidFill>
                  <a:srgbClr val="000000"/>
                </a:solidFill>
                <a:cs typeface="Calibri" pitchFamily="34" charset="0"/>
              </a:rPr>
              <a:t>Digital Kindergarten</a:t>
            </a:r>
            <a:r>
              <a:rPr lang="ru-RU" sz="2800" b="1" dirty="0" smtClean="0">
                <a:solidFill>
                  <a:srgbClr val="000000"/>
                </a:solidFill>
                <a:cs typeface="Calibri" pitchFamily="34" charset="0"/>
              </a:rPr>
              <a:t>»</a:t>
            </a: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00"/>
                </a:solidFill>
                <a:cs typeface="Calibri" pitchFamily="34" charset="0"/>
              </a:rPr>
              <a:t>Electronic signing up for schoo</a:t>
            </a:r>
            <a:r>
              <a:rPr lang="en-US" sz="2800" b="1" dirty="0">
                <a:solidFill>
                  <a:srgbClr val="000000"/>
                </a:solidFill>
                <a:cs typeface="Calibri" pitchFamily="34" charset="0"/>
              </a:rPr>
              <a:t>l</a:t>
            </a: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00"/>
                </a:solidFill>
                <a:cs typeface="Calibri" pitchFamily="34" charset="0"/>
              </a:rPr>
              <a:t>Introduction of digital manuals</a:t>
            </a: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r>
              <a:rPr lang="en-US" sz="2800" b="1" dirty="0" smtClean="0">
                <a:solidFill>
                  <a:srgbClr val="000000"/>
                </a:solidFill>
                <a:cs typeface="Calibri" pitchFamily="34" charset="0"/>
              </a:rPr>
              <a:t>Full pedagogical assessment in electronic forms</a:t>
            </a:r>
            <a:endParaRPr lang="ru-RU" sz="2800" b="1" dirty="0" smtClean="0">
              <a:solidFill>
                <a:srgbClr val="000000"/>
              </a:solidFill>
              <a:cs typeface="Calibri" pitchFamily="34" charset="0"/>
            </a:endParaRPr>
          </a:p>
          <a:p>
            <a:pPr marL="457200" indent="-457200">
              <a:spcBef>
                <a:spcPts val="300"/>
              </a:spcBef>
              <a:buFont typeface="Arial" pitchFamily="34" charset="0"/>
              <a:buChar char="•"/>
            </a:pPr>
            <a:endParaRPr lang="ru-RU" sz="2800" dirty="0">
              <a:solidFill>
                <a:srgbClr val="000000"/>
              </a:solidFill>
              <a:cs typeface="Calibri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16470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18162" y="243863"/>
            <a:ext cx="6279034" cy="63534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8902631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819150"/>
            <a:ext cx="8543925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46454" y="231946"/>
            <a:ext cx="8229600" cy="629149"/>
          </a:xfrm>
        </p:spPr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7030A0"/>
                </a:solidFill>
              </a:rPr>
              <a:t>The Republic of Tatarstan</a:t>
            </a:r>
            <a:endParaRPr lang="ru-RU" sz="2800" b="1" dirty="0">
              <a:solidFill>
                <a:srgbClr val="7030A0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755575" y="813470"/>
            <a:ext cx="7931579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Calibri" pitchFamily="34" charset="0"/>
              <a:buChar char="―"/>
            </a:pPr>
            <a:r>
              <a:rPr lang="en-US" sz="2400" dirty="0" smtClean="0">
                <a:solidFill>
                  <a:prstClr val="black"/>
                </a:solidFill>
              </a:rPr>
              <a:t>Population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–  </a:t>
            </a:r>
            <a:r>
              <a:rPr lang="ru-RU" sz="2400" dirty="0" smtClean="0">
                <a:solidFill>
                  <a:prstClr val="black"/>
                </a:solidFill>
              </a:rPr>
              <a:t>3,78</a:t>
            </a:r>
            <a:r>
              <a:rPr lang="en-US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err="1" smtClean="0">
                <a:solidFill>
                  <a:prstClr val="black"/>
                </a:solidFill>
              </a:rPr>
              <a:t>mln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(2,7</a:t>
            </a:r>
            <a:r>
              <a:rPr lang="ru-RU" sz="2400" dirty="0" smtClean="0">
                <a:solidFill>
                  <a:prstClr val="black"/>
                </a:solidFill>
              </a:rPr>
              <a:t>%</a:t>
            </a:r>
            <a:r>
              <a:rPr lang="en-US" sz="2400" dirty="0" smtClean="0">
                <a:solidFill>
                  <a:prstClr val="black"/>
                </a:solidFill>
              </a:rPr>
              <a:t> of the Population of Russian Federation)</a:t>
            </a:r>
            <a:endParaRPr lang="ru-RU" sz="2400" dirty="0">
              <a:solidFill>
                <a:prstClr val="black"/>
              </a:solidFill>
            </a:endParaRPr>
          </a:p>
          <a:p>
            <a:pPr marL="342900" indent="-342900">
              <a:buFont typeface="Calibri" pitchFamily="34" charset="0"/>
              <a:buChar char="―"/>
            </a:pPr>
            <a:r>
              <a:rPr lang="en-US" sz="2400" dirty="0" smtClean="0">
                <a:solidFill>
                  <a:prstClr val="black"/>
                </a:solidFill>
              </a:rPr>
              <a:t>Urban population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ru-RU" sz="2400" dirty="0">
                <a:solidFill>
                  <a:prstClr val="black"/>
                </a:solidFill>
              </a:rPr>
              <a:t>– 74,9%</a:t>
            </a:r>
          </a:p>
          <a:p>
            <a:pPr marL="342900" indent="-342900">
              <a:buFont typeface="Calibri" pitchFamily="34" charset="0"/>
              <a:buChar char="―"/>
            </a:pPr>
            <a:r>
              <a:rPr lang="ru-RU" sz="2400" dirty="0" smtClean="0">
                <a:solidFill>
                  <a:prstClr val="black"/>
                </a:solidFill>
              </a:rPr>
              <a:t>25</a:t>
            </a:r>
            <a:r>
              <a:rPr lang="ru-RU" sz="2400" dirty="0">
                <a:solidFill>
                  <a:prstClr val="black"/>
                </a:solidFill>
              </a:rPr>
              <a:t>% </a:t>
            </a:r>
            <a:r>
              <a:rPr lang="en-US" sz="2400" dirty="0" smtClean="0">
                <a:solidFill>
                  <a:prstClr val="black"/>
                </a:solidFill>
              </a:rPr>
              <a:t>of population has higher education</a:t>
            </a:r>
            <a:endParaRPr lang="ru-RU" sz="2400" dirty="0" smtClean="0">
              <a:solidFill>
                <a:prstClr val="black"/>
              </a:solidFill>
            </a:endParaRPr>
          </a:p>
          <a:p>
            <a:pPr marL="342900" indent="-342900">
              <a:buFont typeface="Calibri" pitchFamily="34" charset="0"/>
              <a:buChar char="―"/>
            </a:pPr>
            <a:r>
              <a:rPr lang="en-US" sz="2400" dirty="0" smtClean="0">
                <a:solidFill>
                  <a:prstClr val="black"/>
                </a:solidFill>
              </a:rPr>
              <a:t>In</a:t>
            </a:r>
            <a:r>
              <a:rPr lang="ru-RU" sz="2400" dirty="0" smtClean="0">
                <a:solidFill>
                  <a:prstClr val="black"/>
                </a:solidFill>
              </a:rPr>
              <a:t> 2011 </a:t>
            </a:r>
            <a:r>
              <a:rPr lang="en-US" sz="2400" dirty="0" smtClean="0">
                <a:solidFill>
                  <a:prstClr val="black"/>
                </a:solidFill>
              </a:rPr>
              <a:t>the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volume of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GRP will be more than</a:t>
            </a:r>
            <a:r>
              <a:rPr lang="ru-RU" sz="2400" dirty="0" smtClean="0">
                <a:solidFill>
                  <a:prstClr val="black"/>
                </a:solidFill>
              </a:rPr>
              <a:t> 1 </a:t>
            </a:r>
            <a:r>
              <a:rPr lang="en-US" sz="2400" dirty="0" err="1" smtClean="0">
                <a:solidFill>
                  <a:prstClr val="black"/>
                </a:solidFill>
              </a:rPr>
              <a:t>trl</a:t>
            </a:r>
            <a:r>
              <a:rPr lang="ru-RU" sz="2400" dirty="0" smtClean="0">
                <a:solidFill>
                  <a:prstClr val="black"/>
                </a:solidFill>
              </a:rPr>
              <a:t> </a:t>
            </a:r>
            <a:r>
              <a:rPr lang="en-US" sz="2400" dirty="0" smtClean="0">
                <a:solidFill>
                  <a:prstClr val="black"/>
                </a:solidFill>
              </a:rPr>
              <a:t>rub</a:t>
            </a:r>
            <a:r>
              <a:rPr lang="ru-RU" sz="2400" dirty="0" smtClean="0">
                <a:solidFill>
                  <a:prstClr val="black"/>
                </a:solidFill>
              </a:rPr>
              <a:t>.</a:t>
            </a:r>
          </a:p>
          <a:p>
            <a:pPr marL="342900" indent="-342900">
              <a:buFont typeface="Calibri" pitchFamily="34" charset="0"/>
              <a:buChar char="―"/>
            </a:pPr>
            <a:r>
              <a:rPr lang="en-US" sz="2400" dirty="0" smtClean="0">
                <a:solidFill>
                  <a:prstClr val="black"/>
                </a:solidFill>
              </a:rPr>
              <a:t>To 2016 will be more than 2 </a:t>
            </a:r>
            <a:r>
              <a:rPr lang="en-US" sz="2400" dirty="0" err="1" smtClean="0">
                <a:solidFill>
                  <a:prstClr val="black"/>
                </a:solidFill>
              </a:rPr>
              <a:t>trln</a:t>
            </a:r>
            <a:r>
              <a:rPr lang="en-US" sz="2400" dirty="0" smtClean="0">
                <a:solidFill>
                  <a:prstClr val="black"/>
                </a:solidFill>
              </a:rPr>
              <a:t>. rub.</a:t>
            </a:r>
            <a:endParaRPr lang="ru-RU" sz="2400" dirty="0">
              <a:solidFill>
                <a:prstClr val="black"/>
              </a:solidFill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>
            <a:off x="323528" y="3068960"/>
            <a:ext cx="8507643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3876B-3CA8-418B-8675-004A506CCFA1}" type="slidenum">
              <a:rPr lang="ru-RU" smtClean="0"/>
              <a:pPr/>
              <a:t>3</a:t>
            </a:fld>
            <a:endParaRPr lang="ru-RU" dirty="0"/>
          </a:p>
        </p:txBody>
      </p:sp>
      <p:graphicFrame>
        <p:nvGraphicFramePr>
          <p:cNvPr id="12" name="Диаграмма 11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23527342"/>
              </p:ext>
            </p:extLst>
          </p:nvPr>
        </p:nvGraphicFramePr>
        <p:xfrm>
          <a:off x="323528" y="3212976"/>
          <a:ext cx="4032448" cy="25922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932040" y="2521059"/>
            <a:ext cx="3528392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endParaRPr lang="ru-RU" sz="2800" dirty="0" smtClean="0">
              <a:solidFill>
                <a:prstClr val="black"/>
              </a:solidFill>
            </a:endParaRPr>
          </a:p>
          <a:p>
            <a:pPr lvl="0" algn="ctr"/>
            <a:endParaRPr lang="ru-RU" sz="2800" dirty="0">
              <a:solidFill>
                <a:prstClr val="black"/>
              </a:solidFill>
            </a:endParaRPr>
          </a:p>
          <a:p>
            <a:pPr lvl="0" algn="ctr"/>
            <a:r>
              <a:rPr lang="ru-RU" sz="2800" dirty="0" smtClean="0">
                <a:solidFill>
                  <a:prstClr val="black"/>
                </a:solidFill>
              </a:rPr>
              <a:t> </a:t>
            </a:r>
            <a:r>
              <a:rPr lang="en-US" sz="2800" dirty="0" smtClean="0">
                <a:solidFill>
                  <a:prstClr val="black"/>
                </a:solidFill>
              </a:rPr>
              <a:t>At 2011 Tatarstan became a leader of the</a:t>
            </a:r>
            <a:r>
              <a:rPr lang="ru-RU" sz="2800" dirty="0" smtClean="0">
                <a:solidFill>
                  <a:prstClr val="black"/>
                </a:solidFill>
              </a:rPr>
              <a:t> </a:t>
            </a:r>
            <a:r>
              <a:rPr lang="en-US" sz="2800" dirty="0" smtClean="0">
                <a:solidFill>
                  <a:prstClr val="black"/>
                </a:solidFill>
              </a:rPr>
              <a:t>Forbes rating among </a:t>
            </a:r>
            <a:r>
              <a:rPr lang="ru-RU" sz="2800" dirty="0" smtClean="0">
                <a:solidFill>
                  <a:prstClr val="black"/>
                </a:solidFill>
              </a:rPr>
              <a:t>30</a:t>
            </a:r>
            <a:r>
              <a:rPr lang="en-US" sz="2800" dirty="0" smtClean="0">
                <a:solidFill>
                  <a:prstClr val="black"/>
                </a:solidFill>
              </a:rPr>
              <a:t> best regions for business</a:t>
            </a:r>
            <a:endParaRPr lang="ru-RU" sz="2800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12992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2" grpId="0">
        <p:bldAsOne/>
      </p:bldGraphic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Номер слайда 4"/>
          <p:cNvSpPr txBox="1">
            <a:spLocks noGrp="1"/>
          </p:cNvSpPr>
          <p:nvPr/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r"/>
            <a:fld id="{01EB294E-34D0-47C7-9A2C-CFAA67CC16AA}" type="slidenum">
              <a:rPr lang="ru-RU" sz="1200">
                <a:solidFill>
                  <a:srgbClr val="898989"/>
                </a:solidFill>
              </a:rPr>
              <a:pPr algn="r"/>
              <a:t>4</a:t>
            </a:fld>
            <a:endParaRPr lang="ru-RU" sz="1200">
              <a:solidFill>
                <a:srgbClr val="898989"/>
              </a:solidFill>
            </a:endParaRPr>
          </a:p>
        </p:txBody>
      </p:sp>
      <p:sp>
        <p:nvSpPr>
          <p:cNvPr id="7171" name="Rectangle 5"/>
          <p:cNvSpPr>
            <a:spLocks noChangeArrowheads="1"/>
          </p:cNvSpPr>
          <p:nvPr/>
        </p:nvSpPr>
        <p:spPr bwMode="auto">
          <a:xfrm>
            <a:off x="900113" y="2690813"/>
            <a:ext cx="7561262" cy="9540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/>
          <a:p>
            <a:pPr algn="ctr"/>
            <a:endParaRPr lang="ru-RU" sz="3200" b="1">
              <a:solidFill>
                <a:srgbClr val="000000"/>
              </a:solidFill>
              <a:latin typeface="Arial" charset="0"/>
            </a:endParaRPr>
          </a:p>
          <a:p>
            <a:endParaRPr lang="ru-RU" sz="2400" b="1">
              <a:solidFill>
                <a:srgbClr val="000000"/>
              </a:solidFill>
              <a:latin typeface="Arial" charset="0"/>
            </a:endParaRPr>
          </a:p>
        </p:txBody>
      </p:sp>
      <p:sp>
        <p:nvSpPr>
          <p:cNvPr id="7172" name="Rectangle 27"/>
          <p:cNvSpPr>
            <a:spLocks noChangeArrowheads="1"/>
          </p:cNvSpPr>
          <p:nvPr/>
        </p:nvSpPr>
        <p:spPr bwMode="auto">
          <a:xfrm>
            <a:off x="519113" y="463550"/>
            <a:ext cx="8323262" cy="55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sz="3000" b="1" dirty="0" smtClean="0">
                <a:solidFill>
                  <a:srgbClr val="7030A0"/>
                </a:solidFill>
                <a:cs typeface="Calibri" pitchFamily="34" charset="0"/>
              </a:rPr>
              <a:t>Education in </a:t>
            </a:r>
            <a:r>
              <a:rPr lang="en-US" sz="3000" b="1" dirty="0" err="1" smtClean="0">
                <a:solidFill>
                  <a:srgbClr val="7030A0"/>
                </a:solidFill>
                <a:cs typeface="Calibri" pitchFamily="34" charset="0"/>
              </a:rPr>
              <a:t>Tatarstan</a:t>
            </a:r>
            <a:r>
              <a:rPr lang="en-US" sz="3000" b="1" dirty="0" smtClean="0">
                <a:solidFill>
                  <a:srgbClr val="7030A0"/>
                </a:solidFill>
                <a:cs typeface="Calibri" pitchFamily="34" charset="0"/>
              </a:rPr>
              <a:t> Republic</a:t>
            </a:r>
            <a:endParaRPr lang="ru-RU" sz="3000" b="1" dirty="0">
              <a:solidFill>
                <a:srgbClr val="7030A0"/>
              </a:solidFill>
              <a:cs typeface="Calibri" pitchFamily="34" charset="0"/>
            </a:endParaRPr>
          </a:p>
        </p:txBody>
      </p:sp>
      <p:sp>
        <p:nvSpPr>
          <p:cNvPr id="7173" name="Номер слайда 1"/>
          <p:cNvSpPr>
            <a:spLocks noGrp="1"/>
          </p:cNvSpPr>
          <p:nvPr>
            <p:ph type="sldNum" sz="quarter" idx="12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5CE03185-3B9E-4D8C-A600-E5DD22702413}" type="slidenum">
              <a:rPr lang="ru-RU" sz="16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4</a:t>
            </a:fld>
            <a:endParaRPr lang="ru-RU" sz="1600" smtClean="0"/>
          </a:p>
        </p:txBody>
      </p:sp>
      <p:pic>
        <p:nvPicPr>
          <p:cNvPr id="7174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176458" y="4662608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1890+53 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169,5 </a:t>
            </a:r>
            <a:r>
              <a:rPr lang="en-US" b="1" dirty="0" err="1" smtClean="0"/>
              <a:t>th.</a:t>
            </a:r>
            <a:r>
              <a:rPr lang="en-US" b="1" dirty="0" smtClean="0"/>
              <a:t> children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18,8 </a:t>
            </a:r>
            <a:r>
              <a:rPr lang="en-US" b="1" dirty="0" err="1" smtClean="0"/>
              <a:t>th</a:t>
            </a:r>
            <a:r>
              <a:rPr lang="ru-RU" b="1" dirty="0" smtClean="0"/>
              <a:t>.</a:t>
            </a:r>
            <a:r>
              <a:rPr lang="en-US" b="1" dirty="0" smtClean="0"/>
              <a:t> pedagogues</a:t>
            </a:r>
            <a:endParaRPr lang="ru-RU" b="1" dirty="0"/>
          </a:p>
        </p:txBody>
      </p:sp>
      <p:sp>
        <p:nvSpPr>
          <p:cNvPr id="10" name="Прямоугольник 9"/>
          <p:cNvSpPr/>
          <p:nvPr/>
        </p:nvSpPr>
        <p:spPr>
          <a:xfrm>
            <a:off x="2322499" y="3511013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1940 </a:t>
            </a:r>
            <a:r>
              <a:rPr lang="en-US" b="1" dirty="0" smtClean="0"/>
              <a:t>schools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380 </a:t>
            </a:r>
            <a:r>
              <a:rPr lang="en-US" b="1" dirty="0" err="1" smtClean="0"/>
              <a:t>th</a:t>
            </a:r>
            <a:r>
              <a:rPr lang="en-US" b="1" dirty="0" err="1"/>
              <a:t>.</a:t>
            </a:r>
            <a:r>
              <a:rPr lang="ru-RU" b="1" dirty="0" smtClean="0"/>
              <a:t> </a:t>
            </a:r>
            <a:r>
              <a:rPr lang="en-US" b="1" dirty="0" smtClean="0"/>
              <a:t>pupils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42 </a:t>
            </a:r>
            <a:r>
              <a:rPr lang="en-US" b="1" dirty="0" err="1" smtClean="0"/>
              <a:t>th</a:t>
            </a:r>
            <a:r>
              <a:rPr lang="ru-RU" b="1" dirty="0" smtClean="0"/>
              <a:t>. </a:t>
            </a:r>
            <a:r>
              <a:rPr lang="en-US" b="1" dirty="0"/>
              <a:t>pedagogues</a:t>
            </a:r>
            <a:endParaRPr lang="ru-RU" b="1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4545205" y="2502901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136 </a:t>
            </a:r>
            <a:r>
              <a:rPr lang="en-US" b="1" dirty="0" smtClean="0"/>
              <a:t>vocational Institutions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 smtClean="0"/>
              <a:t>75,7 </a:t>
            </a:r>
            <a:r>
              <a:rPr lang="en-US" b="1" dirty="0" err="1" smtClean="0"/>
              <a:t>th</a:t>
            </a:r>
            <a:r>
              <a:rPr lang="ru-RU" b="1" dirty="0" smtClean="0"/>
              <a:t>. </a:t>
            </a:r>
            <a:r>
              <a:rPr lang="en-US" b="1" dirty="0" smtClean="0"/>
              <a:t>Students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8,5 </a:t>
            </a:r>
            <a:r>
              <a:rPr lang="en-US" b="1" dirty="0" err="1" smtClean="0"/>
              <a:t>th</a:t>
            </a:r>
            <a:r>
              <a:rPr lang="en-US" b="1" dirty="0" err="1"/>
              <a:t>.</a:t>
            </a:r>
            <a:r>
              <a:rPr lang="en-US" b="1" dirty="0" smtClean="0"/>
              <a:t> pedagogues</a:t>
            </a:r>
            <a:endParaRPr lang="ru-RU" b="1" dirty="0"/>
          </a:p>
        </p:txBody>
      </p:sp>
      <p:sp>
        <p:nvSpPr>
          <p:cNvPr id="12" name="Прямоугольник 11"/>
          <p:cNvSpPr/>
          <p:nvPr/>
        </p:nvSpPr>
        <p:spPr>
          <a:xfrm>
            <a:off x="6692963" y="1782821"/>
            <a:ext cx="2094778" cy="1271947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30 </a:t>
            </a:r>
            <a:r>
              <a:rPr lang="en-US" b="1" dirty="0" smtClean="0"/>
              <a:t>Universities</a:t>
            </a:r>
            <a:endParaRPr lang="ru-RU" b="1" dirty="0"/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/>
              <a:t>213 </a:t>
            </a:r>
            <a:r>
              <a:rPr lang="en-US" b="1" dirty="0" err="1" smtClean="0"/>
              <a:t>th</a:t>
            </a:r>
            <a:r>
              <a:rPr lang="ru-RU" b="1" dirty="0" smtClean="0"/>
              <a:t>. </a:t>
            </a:r>
            <a:r>
              <a:rPr lang="en-US" b="1" dirty="0" smtClean="0"/>
              <a:t>Students</a:t>
            </a: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b="1" dirty="0" smtClean="0"/>
              <a:t>10,5 </a:t>
            </a:r>
            <a:r>
              <a:rPr lang="en-US" b="1" dirty="0" err="1" smtClean="0"/>
              <a:t>th.</a:t>
            </a:r>
            <a:r>
              <a:rPr lang="en-US" b="1" dirty="0" smtClean="0"/>
              <a:t> pedagogues</a:t>
            </a:r>
            <a:endParaRPr lang="ru-RU" b="1" dirty="0"/>
          </a:p>
        </p:txBody>
      </p:sp>
      <p:sp>
        <p:nvSpPr>
          <p:cNvPr id="7187" name="TextBox 3"/>
          <p:cNvSpPr txBox="1">
            <a:spLocks noChangeArrowheads="1"/>
          </p:cNvSpPr>
          <p:nvPr/>
        </p:nvSpPr>
        <p:spPr bwMode="auto">
          <a:xfrm>
            <a:off x="-107950" y="3800475"/>
            <a:ext cx="2424113" cy="8309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b="1" dirty="0" smtClean="0"/>
              <a:t>Preschool Education</a:t>
            </a:r>
            <a:endParaRPr lang="ru-RU" sz="2400" b="1" dirty="0"/>
          </a:p>
        </p:txBody>
      </p:sp>
      <p:sp>
        <p:nvSpPr>
          <p:cNvPr id="7188" name="TextBox 13"/>
          <p:cNvSpPr txBox="1">
            <a:spLocks noChangeArrowheads="1"/>
          </p:cNvSpPr>
          <p:nvPr/>
        </p:nvSpPr>
        <p:spPr bwMode="auto">
          <a:xfrm>
            <a:off x="4572000" y="4460919"/>
            <a:ext cx="4724400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b="1" dirty="0" smtClean="0"/>
              <a:t>There are about 1</a:t>
            </a:r>
            <a:r>
              <a:rPr lang="ru-RU" sz="2400" b="1" dirty="0" smtClean="0"/>
              <a:t> </a:t>
            </a:r>
            <a:r>
              <a:rPr lang="en-US" sz="2400" b="1" dirty="0" err="1" smtClean="0"/>
              <a:t>mln</a:t>
            </a:r>
            <a:r>
              <a:rPr lang="ru-RU" sz="2400" b="1" dirty="0" smtClean="0"/>
              <a:t>. </a:t>
            </a:r>
            <a:r>
              <a:rPr lang="en-US" sz="2400" b="1" dirty="0" smtClean="0"/>
              <a:t>people</a:t>
            </a:r>
            <a:r>
              <a:rPr lang="ru-RU" sz="2400" b="1" dirty="0" smtClean="0"/>
              <a:t> </a:t>
            </a:r>
            <a:br>
              <a:rPr lang="ru-RU" sz="2400" b="1" dirty="0" smtClean="0"/>
            </a:br>
            <a:r>
              <a:rPr lang="en-US" sz="2400" b="1" dirty="0" smtClean="0"/>
              <a:t>from</a:t>
            </a:r>
            <a:r>
              <a:rPr lang="ru-RU" sz="2400" b="1" dirty="0" smtClean="0"/>
              <a:t> </a:t>
            </a:r>
            <a:r>
              <a:rPr lang="ru-RU" sz="2400" b="1" dirty="0"/>
              <a:t>3,78 </a:t>
            </a:r>
            <a:r>
              <a:rPr lang="en-US" sz="2400" b="1" dirty="0" err="1" smtClean="0"/>
              <a:t>mln</a:t>
            </a:r>
            <a:r>
              <a:rPr lang="ru-RU" sz="2400" b="1" dirty="0" smtClean="0"/>
              <a:t>.</a:t>
            </a:r>
            <a:r>
              <a:rPr lang="en-US" sz="2400" b="1" dirty="0" smtClean="0"/>
              <a:t> </a:t>
            </a:r>
            <a:br>
              <a:rPr lang="en-US" sz="2400" b="1" dirty="0" smtClean="0"/>
            </a:br>
            <a:r>
              <a:rPr lang="en-US" sz="2400" b="1" dirty="0" smtClean="0"/>
              <a:t>in the system of Education</a:t>
            </a:r>
            <a:endParaRPr lang="ru-RU" sz="2400" b="1" dirty="0"/>
          </a:p>
        </p:txBody>
      </p:sp>
      <p:sp>
        <p:nvSpPr>
          <p:cNvPr id="7189" name="TextBox 14"/>
          <p:cNvSpPr txBox="1">
            <a:spLocks noChangeArrowheads="1"/>
          </p:cNvSpPr>
          <p:nvPr/>
        </p:nvSpPr>
        <p:spPr bwMode="auto">
          <a:xfrm>
            <a:off x="4040188" y="1331913"/>
            <a:ext cx="50292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b="1" dirty="0" smtClean="0"/>
              <a:t>Professional Education</a:t>
            </a:r>
            <a:endParaRPr lang="ru-RU" sz="2400" b="1" dirty="0"/>
          </a:p>
        </p:txBody>
      </p:sp>
      <p:sp>
        <p:nvSpPr>
          <p:cNvPr id="7190" name="TextBox 15"/>
          <p:cNvSpPr txBox="1">
            <a:spLocks noChangeArrowheads="1"/>
          </p:cNvSpPr>
          <p:nvPr/>
        </p:nvSpPr>
        <p:spPr bwMode="auto">
          <a:xfrm>
            <a:off x="1979613" y="2708920"/>
            <a:ext cx="242570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/>
            <a:r>
              <a:rPr lang="en-US" sz="2400" b="1" dirty="0" smtClean="0"/>
              <a:t>School Education </a:t>
            </a:r>
            <a:endParaRPr lang="ru-RU" sz="2400" b="1" dirty="0"/>
          </a:p>
        </p:txBody>
      </p:sp>
    </p:spTree>
    <p:extLst>
      <p:ext uri="{BB962C8B-B14F-4D97-AF65-F5344CB8AC3E}">
        <p14:creationId xmlns:p14="http://schemas.microsoft.com/office/powerpoint/2010/main" val="30396836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57808"/>
            <a:ext cx="8229600" cy="1143000"/>
          </a:xfrm>
        </p:spPr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7030A0"/>
                </a:solidFill>
              </a:rPr>
              <a:t>Education in the Republic of </a:t>
            </a:r>
            <a:r>
              <a:rPr lang="en-US" sz="3600" b="1" dirty="0" err="1" smtClean="0">
                <a:solidFill>
                  <a:srgbClr val="7030A0"/>
                </a:solidFill>
              </a:rPr>
              <a:t>Tatarstan</a:t>
            </a:r>
            <a:r>
              <a:rPr lang="en-US" sz="3600" b="1" dirty="0" smtClean="0">
                <a:solidFill>
                  <a:srgbClr val="7030A0"/>
                </a:solidFill>
              </a:rPr>
              <a:t/>
            </a:r>
            <a:br>
              <a:rPr lang="en-US" sz="3600" b="1" dirty="0" smtClean="0">
                <a:solidFill>
                  <a:srgbClr val="7030A0"/>
                </a:solidFill>
              </a:rPr>
            </a:br>
            <a:r>
              <a:rPr lang="en-US" sz="1600" b="1" dirty="0" smtClean="0">
                <a:solidFill>
                  <a:srgbClr val="7030A0"/>
                </a:solidFill>
              </a:rPr>
              <a:t/>
            </a:r>
            <a:br>
              <a:rPr lang="en-US" sz="1600" b="1" dirty="0" smtClean="0">
                <a:solidFill>
                  <a:srgbClr val="7030A0"/>
                </a:solidFill>
              </a:rPr>
            </a:br>
            <a:r>
              <a:rPr lang="en-US" sz="2700" dirty="0"/>
              <a:t>1 </a:t>
            </a:r>
            <a:r>
              <a:rPr lang="en-US" sz="2700" dirty="0" smtClean="0"/>
              <a:t>Federal</a:t>
            </a:r>
            <a:r>
              <a:rPr lang="ru-RU" sz="2700" dirty="0" smtClean="0"/>
              <a:t> </a:t>
            </a:r>
            <a:r>
              <a:rPr lang="en-US" sz="2700" dirty="0" smtClean="0"/>
              <a:t>and</a:t>
            </a:r>
            <a:r>
              <a:rPr lang="ru-RU" sz="2700" dirty="0" smtClean="0"/>
              <a:t> </a:t>
            </a:r>
            <a:r>
              <a:rPr lang="ru-RU" sz="2700" dirty="0"/>
              <a:t>2 </a:t>
            </a:r>
            <a:r>
              <a:rPr lang="en-US" sz="2700" dirty="0" smtClean="0"/>
              <a:t>National Research</a:t>
            </a:r>
            <a:r>
              <a:rPr lang="ru-RU" sz="2700" dirty="0" smtClean="0"/>
              <a:t> </a:t>
            </a:r>
            <a:r>
              <a:rPr lang="en-US" sz="2700" dirty="0" smtClean="0"/>
              <a:t>Universities</a:t>
            </a:r>
            <a:r>
              <a:rPr lang="en-US" b="1" dirty="0" smtClean="0">
                <a:solidFill>
                  <a:srgbClr val="7030A0"/>
                </a:solidFill>
              </a:rPr>
              <a:t/>
            </a:r>
            <a:br>
              <a:rPr lang="en-US" b="1" dirty="0" smtClean="0">
                <a:solidFill>
                  <a:srgbClr val="7030A0"/>
                </a:solidFill>
              </a:rPr>
            </a:b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5C11ED-94D8-4298-AC14-0E0409F14FDF}" type="slidenum">
              <a:rPr lang="ru-RU" smtClean="0"/>
              <a:pPr/>
              <a:t>5</a:t>
            </a:fld>
            <a:endParaRPr lang="ru-RU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1524000" y="2599159"/>
            <a:ext cx="6096000" cy="1659682"/>
          </a:xfrm>
          <a:prstGeom prst="roundRect">
            <a:avLst>
              <a:gd name="adj" fmla="val 10000"/>
            </a:avLst>
          </a:prstGeom>
          <a:noFill/>
          <a:ln/>
          <a:effectLst/>
        </p:spPr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76400" y="2749550"/>
            <a:ext cx="6096000" cy="1663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7" name="Схема 6"/>
          <p:cNvGraphicFramePr/>
          <p:nvPr>
            <p:extLst>
              <p:ext uri="{D42A27DB-BD31-4B8C-83A1-F6EECF244321}">
                <p14:modId xmlns:p14="http://schemas.microsoft.com/office/powerpoint/2010/main" val="1528850792"/>
              </p:ext>
            </p:extLst>
          </p:nvPr>
        </p:nvGraphicFramePr>
        <p:xfrm>
          <a:off x="251520" y="2006843"/>
          <a:ext cx="8640960" cy="387042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1545269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038" y="819150"/>
            <a:ext cx="8543925" cy="5219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023876B-3CA8-418B-8675-004A506CCFA1}" type="slidenum">
              <a:rPr lang="ru-RU" smtClean="0"/>
              <a:pPr/>
              <a:t>6</a:t>
            </a:fld>
            <a:endParaRPr lang="ru-RU"/>
          </a:p>
        </p:txBody>
      </p:sp>
      <p:sp>
        <p:nvSpPr>
          <p:cNvPr id="12" name="Объект 2"/>
          <p:cNvSpPr txBox="1">
            <a:spLocks/>
          </p:cNvSpPr>
          <p:nvPr/>
        </p:nvSpPr>
        <p:spPr>
          <a:xfrm>
            <a:off x="428596" y="500042"/>
            <a:ext cx="8229600" cy="154076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b="1" dirty="0" smtClean="0">
                <a:solidFill>
                  <a:srgbClr val="FF0000"/>
                </a:solidFill>
              </a:rPr>
              <a:t>The </a:t>
            </a:r>
            <a:r>
              <a:rPr lang="en-US" b="1" dirty="0">
                <a:solidFill>
                  <a:srgbClr val="FF0000"/>
                </a:solidFill>
              </a:rPr>
              <a:t>strategy of the development of education in the Republic of Tatarstan for 2010-2015  </a:t>
            </a:r>
          </a:p>
          <a:p>
            <a:pPr marL="0" indent="0" algn="ctr">
              <a:buNone/>
            </a:pPr>
            <a:r>
              <a:rPr lang="en-US" b="1" dirty="0">
                <a:solidFill>
                  <a:srgbClr val="FF0000"/>
                </a:solidFill>
              </a:rPr>
              <a:t>«</a:t>
            </a:r>
            <a:r>
              <a:rPr lang="en-US" b="1" dirty="0" err="1">
                <a:solidFill>
                  <a:srgbClr val="FF0000"/>
                </a:solidFill>
              </a:rPr>
              <a:t>Kilechek</a:t>
            </a:r>
            <a:r>
              <a:rPr lang="en-US" b="1" dirty="0">
                <a:solidFill>
                  <a:srgbClr val="FF0000"/>
                </a:solidFill>
              </a:rPr>
              <a:t>» - «Future»</a:t>
            </a:r>
          </a:p>
          <a:p>
            <a:pPr marL="0" indent="0" algn="ctr">
              <a:buNone/>
            </a:pPr>
            <a:r>
              <a:rPr lang="en-US" b="1" dirty="0" smtClean="0">
                <a:solidFill>
                  <a:srgbClr val="7030A0"/>
                </a:solidFill>
              </a:rPr>
              <a:t> </a:t>
            </a:r>
            <a:endParaRPr lang="ru-RU" b="1" dirty="0" smtClean="0">
              <a:solidFill>
                <a:srgbClr val="7030A0"/>
              </a:solidFill>
            </a:endParaRPr>
          </a:p>
          <a:p>
            <a:pPr marL="0" indent="0" algn="ctr">
              <a:buNone/>
            </a:pPr>
            <a:endParaRPr lang="en-US" b="1" dirty="0" smtClean="0">
              <a:solidFill>
                <a:srgbClr val="2B25A5"/>
              </a:solidFill>
            </a:endParaRPr>
          </a:p>
          <a:p>
            <a:pPr marL="0" indent="0" algn="ctr">
              <a:buNone/>
            </a:pPr>
            <a:endParaRPr lang="en-US" b="1" dirty="0">
              <a:solidFill>
                <a:srgbClr val="2B25A5"/>
              </a:solidFill>
            </a:endParaRPr>
          </a:p>
          <a:p>
            <a:pPr marL="0" indent="0" algn="ctr">
              <a:buNone/>
            </a:pPr>
            <a:endParaRPr lang="ru-RU" b="1" dirty="0">
              <a:solidFill>
                <a:srgbClr val="2B25A5"/>
              </a:solidFill>
            </a:endParaRPr>
          </a:p>
          <a:p>
            <a:pPr marL="0" indent="0" algn="ctr">
              <a:buNone/>
            </a:pPr>
            <a:endParaRPr lang="ru-RU" b="1" dirty="0" smtClean="0">
              <a:solidFill>
                <a:srgbClr val="FF0000"/>
              </a:solidFill>
            </a:endParaRPr>
          </a:p>
        </p:txBody>
      </p:sp>
      <p:sp>
        <p:nvSpPr>
          <p:cNvPr id="9" name="Прямоугольник 8"/>
          <p:cNvSpPr>
            <a:spLocks noChangeArrowheads="1"/>
          </p:cNvSpPr>
          <p:nvPr/>
        </p:nvSpPr>
        <p:spPr bwMode="auto">
          <a:xfrm>
            <a:off x="3033922" y="3860800"/>
            <a:ext cx="2471318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sz="3200" b="1" dirty="0">
                <a:solidFill>
                  <a:srgbClr val="FF0000"/>
                </a:solidFill>
              </a:rPr>
              <a:t>Digital school</a:t>
            </a:r>
            <a:endParaRPr lang="ru-RU" sz="3200" b="1" dirty="0">
              <a:solidFill>
                <a:srgbClr val="FF000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721047" y="2852936"/>
            <a:ext cx="8099425" cy="5842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latin typeface="+mn-lt"/>
                <a:cs typeface="+mn-cs"/>
              </a:rPr>
              <a:t>Teacher</a:t>
            </a:r>
            <a:r>
              <a:rPr lang="ru-RU" sz="3200" b="1" dirty="0">
                <a:latin typeface="+mn-lt"/>
                <a:cs typeface="+mn-cs"/>
              </a:rPr>
              <a:t>	 </a:t>
            </a:r>
            <a:r>
              <a:rPr lang="en-US" sz="3200" b="1" dirty="0" smtClean="0">
                <a:latin typeface="+mn-lt"/>
                <a:cs typeface="+mn-cs"/>
              </a:rPr>
              <a:t>Technologies</a:t>
            </a:r>
            <a:r>
              <a:rPr lang="ru-RU" sz="3200" b="1" dirty="0">
                <a:latin typeface="+mn-lt"/>
                <a:cs typeface="+mn-cs"/>
              </a:rPr>
              <a:t>	 </a:t>
            </a:r>
            <a:r>
              <a:rPr lang="en-US" sz="3200" b="1" dirty="0" err="1" smtClean="0">
                <a:latin typeface="+mn-lt"/>
                <a:cs typeface="+mn-cs"/>
              </a:rPr>
              <a:t>Infrasturcture</a:t>
            </a:r>
            <a:endParaRPr lang="ru-RU" sz="3200" b="1" dirty="0">
              <a:latin typeface="+mn-lt"/>
              <a:cs typeface="+mn-cs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39552" y="2852936"/>
            <a:ext cx="8099425" cy="615553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3200" b="1" dirty="0" smtClean="0">
                <a:solidFill>
                  <a:schemeClr val="bg2">
                    <a:lumMod val="90000"/>
                  </a:schemeClr>
                </a:solidFill>
                <a:latin typeface="+mn-lt"/>
                <a:cs typeface="+mn-cs"/>
              </a:rPr>
              <a:t>Teacher  </a:t>
            </a:r>
            <a:r>
              <a:rPr lang="en-US" sz="3400" b="1" dirty="0" smtClean="0">
                <a:solidFill>
                  <a:srgbClr val="2B25A5"/>
                </a:solidFill>
                <a:latin typeface="+mn-lt"/>
                <a:cs typeface="+mn-cs"/>
              </a:rPr>
              <a:t>TECHNOLOGIES  </a:t>
            </a:r>
            <a:r>
              <a:rPr lang="ru-RU" sz="3200" b="1" dirty="0" smtClean="0">
                <a:solidFill>
                  <a:srgbClr val="2B25A5"/>
                </a:solidFill>
                <a:latin typeface="+mn-lt"/>
                <a:cs typeface="+mn-cs"/>
              </a:rPr>
              <a:t> </a:t>
            </a:r>
            <a:r>
              <a:rPr lang="en-US" sz="3200" b="1" dirty="0" err="1" smtClean="0">
                <a:solidFill>
                  <a:schemeClr val="bg2">
                    <a:lumMod val="90000"/>
                  </a:schemeClr>
                </a:solidFill>
                <a:latin typeface="+mn-lt"/>
                <a:cs typeface="+mn-cs"/>
              </a:rPr>
              <a:t>Infrastructi</a:t>
            </a:r>
            <a:endParaRPr lang="ru-RU" sz="3200" b="1" dirty="0">
              <a:solidFill>
                <a:schemeClr val="bg2">
                  <a:lumMod val="90000"/>
                </a:schemeClr>
              </a:solidFill>
              <a:latin typeface="+mn-lt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9827562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80D76CB-22E4-4236-B3CE-15E3C9B71B54}" type="slidenum">
              <a:rPr lang="ru-RU"/>
              <a:pPr>
                <a:defRPr/>
              </a:pPr>
              <a:t>7</a:t>
            </a:fld>
            <a:endParaRPr lang="ru-RU"/>
          </a:p>
        </p:txBody>
      </p:sp>
      <p:sp>
        <p:nvSpPr>
          <p:cNvPr id="10243" name="Объект 1"/>
          <p:cNvSpPr>
            <a:spLocks noGrp="1"/>
          </p:cNvSpPr>
          <p:nvPr>
            <p:ph idx="4294967295"/>
          </p:nvPr>
        </p:nvSpPr>
        <p:spPr>
          <a:xfrm>
            <a:off x="868363" y="1773238"/>
            <a:ext cx="8275637" cy="3887787"/>
          </a:xfrm>
        </p:spPr>
        <p:txBody>
          <a:bodyPr/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dirty="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dirty="0" smtClean="0"/>
          </a:p>
          <a:p>
            <a:pPr>
              <a:lnSpc>
                <a:spcPct val="150000"/>
              </a:lnSpc>
              <a:spcBef>
                <a:spcPct val="0"/>
              </a:spcBef>
              <a:spcAft>
                <a:spcPts val="1200"/>
              </a:spcAft>
            </a:pPr>
            <a:endParaRPr lang="ru-RU" sz="2800" b="1" dirty="0"/>
          </a:p>
        </p:txBody>
      </p:sp>
      <p:sp>
        <p:nvSpPr>
          <p:cNvPr id="4" name="TextBox 3"/>
          <p:cNvSpPr txBox="1"/>
          <p:nvPr/>
        </p:nvSpPr>
        <p:spPr>
          <a:xfrm>
            <a:off x="395288" y="260350"/>
            <a:ext cx="8353425" cy="954088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Digital Education in the Republic of </a:t>
            </a:r>
            <a:r>
              <a:rPr lang="en-US" sz="28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Tatarstan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Stages</a:t>
            </a:r>
            <a:r>
              <a:rPr lang="ru-RU" sz="28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:</a:t>
            </a:r>
            <a:endParaRPr lang="ru-RU" sz="28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13951" y="1989138"/>
            <a:ext cx="6536737" cy="719137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I. Technical </a:t>
            </a:r>
            <a:r>
              <a:rPr lang="en-US" sz="2800" b="1" dirty="0">
                <a:solidFill>
                  <a:schemeClr val="tx1"/>
                </a:solidFill>
              </a:rPr>
              <a:t>equipment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1265253" y="2971800"/>
            <a:ext cx="6603969" cy="720725"/>
          </a:xfrm>
          <a:prstGeom prst="rect">
            <a:avLst/>
          </a:prstGeom>
          <a:solidFill>
            <a:srgbClr val="BEB21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II. Digital content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293995" y="3956050"/>
            <a:ext cx="6602048" cy="719138"/>
          </a:xfrm>
          <a:prstGeom prst="rect">
            <a:avLst/>
          </a:prstGeom>
          <a:solidFill>
            <a:srgbClr val="FFCC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2800" b="1" dirty="0" smtClean="0">
                <a:solidFill>
                  <a:schemeClr val="tx1"/>
                </a:solidFill>
              </a:rPr>
              <a:t>III</a:t>
            </a:r>
            <a:r>
              <a:rPr lang="en-US" sz="2800" b="1" dirty="0">
                <a:solidFill>
                  <a:schemeClr val="tx1"/>
                </a:solidFill>
              </a:rPr>
              <a:t>. </a:t>
            </a:r>
            <a:r>
              <a:rPr lang="en-US" sz="2800" b="1" dirty="0" smtClean="0">
                <a:solidFill>
                  <a:schemeClr val="tx1"/>
                </a:solidFill>
              </a:rPr>
              <a:t>Vocational training </a:t>
            </a:r>
            <a:r>
              <a:rPr lang="en-US" sz="2800" b="1" dirty="0">
                <a:solidFill>
                  <a:schemeClr val="tx1"/>
                </a:solidFill>
              </a:rPr>
              <a:t>of t</a:t>
            </a:r>
            <a:r>
              <a:rPr lang="en-US" sz="2800" b="1" dirty="0" smtClean="0">
                <a:solidFill>
                  <a:schemeClr val="tx1"/>
                </a:solidFill>
              </a:rPr>
              <a:t>eachers</a:t>
            </a:r>
            <a:endParaRPr lang="en-US" sz="2800" b="1" dirty="0">
              <a:solidFill>
                <a:schemeClr val="tx1"/>
              </a:solidFill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1293995" y="4949825"/>
            <a:ext cx="6602048" cy="719138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sz="2800" b="1" dirty="0" smtClean="0">
                <a:solidFill>
                  <a:schemeClr val="tx1"/>
                </a:solidFill>
              </a:rPr>
              <a:t>IV. The </a:t>
            </a:r>
            <a:r>
              <a:rPr lang="en-US" sz="2800" b="1" dirty="0">
                <a:solidFill>
                  <a:schemeClr val="tx1"/>
                </a:solidFill>
              </a:rPr>
              <a:t>usage of technologies</a:t>
            </a:r>
            <a:endParaRPr lang="ru-RU" sz="2800" b="1" dirty="0">
              <a:solidFill>
                <a:schemeClr val="tx1"/>
              </a:solidFill>
            </a:endParaRPr>
          </a:p>
        </p:txBody>
      </p:sp>
      <p:pic>
        <p:nvPicPr>
          <p:cNvPr id="10249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2863" y="6065838"/>
            <a:ext cx="9215438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811735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908720"/>
            <a:ext cx="7052322" cy="510095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323528" y="116632"/>
            <a:ext cx="8352928" cy="52322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</a:bodyPr>
          <a:lstStyle>
            <a:lvl1pPr algn="ctr">
              <a:spcBef>
                <a:spcPct val="0"/>
              </a:spcBef>
              <a:buNone/>
              <a:defRPr sz="2800" b="1">
                <a:solidFill>
                  <a:srgbClr val="2B25A5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dirty="0" smtClean="0">
                <a:solidFill>
                  <a:srgbClr val="7030A0"/>
                </a:solidFill>
              </a:rPr>
              <a:t>Infrastructure of informatization of schools in the RT </a:t>
            </a:r>
            <a:endParaRPr lang="ru-RU" dirty="0">
              <a:solidFill>
                <a:srgbClr val="7030A0"/>
              </a:solidFill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7241998" y="4233282"/>
            <a:ext cx="179312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2000" b="1" dirty="0" smtClean="0">
                <a:solidFill>
                  <a:schemeClr val="tx2"/>
                </a:solidFill>
              </a:rPr>
              <a:t>All large school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49" name="TextBox 48"/>
          <p:cNvSpPr txBox="1"/>
          <p:nvPr/>
        </p:nvSpPr>
        <p:spPr>
          <a:xfrm>
            <a:off x="5621407" y="1340768"/>
            <a:ext cx="270208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«</a:t>
            </a:r>
            <a:r>
              <a:rPr lang="en-US" sz="2000" b="1" dirty="0" smtClean="0">
                <a:solidFill>
                  <a:schemeClr val="tx2"/>
                </a:solidFill>
              </a:rPr>
              <a:t>Digital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school-leader</a:t>
            </a:r>
            <a:r>
              <a:rPr lang="ru-RU" sz="2000" b="1" dirty="0" smtClean="0">
                <a:solidFill>
                  <a:schemeClr val="tx2"/>
                </a:solidFill>
              </a:rPr>
              <a:t>» </a:t>
            </a:r>
          </a:p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(4 </a:t>
            </a:r>
            <a:r>
              <a:rPr lang="en-US" sz="2000" b="1" dirty="0" smtClean="0">
                <a:solidFill>
                  <a:schemeClr val="tx2"/>
                </a:solidFill>
              </a:rPr>
              <a:t>schools</a:t>
            </a:r>
            <a:r>
              <a:rPr lang="ru-RU" sz="2000" b="1" dirty="0" smtClean="0">
                <a:solidFill>
                  <a:schemeClr val="tx2"/>
                </a:solidFill>
              </a:rPr>
              <a:t>)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6341072" y="2492896"/>
            <a:ext cx="2695424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tx2"/>
                </a:solidFill>
              </a:rPr>
              <a:t>«</a:t>
            </a:r>
            <a:r>
              <a:rPr lang="en-US" sz="2000" b="1" dirty="0" smtClean="0">
                <a:solidFill>
                  <a:schemeClr val="tx2"/>
                </a:solidFill>
              </a:rPr>
              <a:t>Digital school</a:t>
            </a:r>
            <a:r>
              <a:rPr lang="ru-RU" sz="2000" b="1" dirty="0" smtClean="0">
                <a:solidFill>
                  <a:schemeClr val="tx2"/>
                </a:solidFill>
              </a:rPr>
              <a:t>-</a:t>
            </a:r>
            <a:r>
              <a:rPr lang="en-US" sz="2000" b="1" dirty="0" smtClean="0">
                <a:solidFill>
                  <a:schemeClr val="tx2"/>
                </a:solidFill>
              </a:rPr>
              <a:t>center of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competence</a:t>
            </a:r>
            <a:r>
              <a:rPr lang="ru-RU" sz="2000" b="1" dirty="0" smtClean="0">
                <a:solidFill>
                  <a:schemeClr val="tx2"/>
                </a:solidFill>
              </a:rPr>
              <a:t>» (53 </a:t>
            </a:r>
            <a:r>
              <a:rPr lang="en-US" sz="2000" b="1" dirty="0" smtClean="0">
                <a:solidFill>
                  <a:schemeClr val="tx2"/>
                </a:solidFill>
              </a:rPr>
              <a:t>schools</a:t>
            </a:r>
            <a:r>
              <a:rPr lang="ru-RU" sz="2000" b="1" dirty="0" smtClean="0">
                <a:solidFill>
                  <a:schemeClr val="tx2"/>
                </a:solidFill>
              </a:rPr>
              <a:t>, 1 </a:t>
            </a:r>
            <a:r>
              <a:rPr lang="en-US" sz="2000" b="1" dirty="0" smtClean="0">
                <a:solidFill>
                  <a:schemeClr val="tx2"/>
                </a:solidFill>
              </a:rPr>
              <a:t>in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every</a:t>
            </a:r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district</a:t>
            </a:r>
            <a:r>
              <a:rPr lang="ru-RU" sz="2000" b="1" dirty="0" smtClean="0">
                <a:solidFill>
                  <a:schemeClr val="tx2"/>
                </a:solidFill>
              </a:rPr>
              <a:t>)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7976816" y="5229200"/>
            <a:ext cx="134771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chemeClr val="tx2"/>
                </a:solidFill>
              </a:rPr>
              <a:t>100%</a:t>
            </a:r>
          </a:p>
          <a:p>
            <a:r>
              <a:rPr lang="ru-RU" sz="2000" b="1" dirty="0" smtClean="0">
                <a:solidFill>
                  <a:schemeClr val="tx2"/>
                </a:solidFill>
              </a:rPr>
              <a:t> </a:t>
            </a:r>
            <a:r>
              <a:rPr lang="en-US" sz="2000" b="1" dirty="0" smtClean="0">
                <a:solidFill>
                  <a:schemeClr val="tx2"/>
                </a:solidFill>
              </a:rPr>
              <a:t>of schools</a:t>
            </a:r>
            <a:endParaRPr lang="ru-RU" sz="2000" b="1" dirty="0">
              <a:solidFill>
                <a:schemeClr val="tx2"/>
              </a:solidFill>
            </a:endParaRPr>
          </a:p>
        </p:txBody>
      </p:sp>
      <p:sp>
        <p:nvSpPr>
          <p:cNvPr id="2" name="Номер слайда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6F20BE-2E7E-4ED3-ACBB-998DF3DBA9FA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4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1187624" y="5085184"/>
            <a:ext cx="7058025" cy="0"/>
          </a:xfrm>
          <a:prstGeom prst="line">
            <a:avLst/>
          </a:prstGeom>
          <a:ln w="31750">
            <a:solidFill>
              <a:schemeClr val="bg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6172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-16064" y="2320280"/>
            <a:ext cx="9052560" cy="676672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en-US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Teacher</a:t>
            </a:r>
            <a:r>
              <a:rPr lang="ru-RU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. </a:t>
            </a:r>
            <a:r>
              <a:rPr lang="en-US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Technologies.</a:t>
            </a:r>
            <a:r>
              <a:rPr lang="ru-RU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 </a:t>
            </a:r>
            <a:r>
              <a:rPr lang="en-US" sz="40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Infrastructure.</a:t>
            </a:r>
            <a:endParaRPr lang="ru-RU" sz="40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Объект 2"/>
          <p:cNvSpPr txBox="1">
            <a:spLocks/>
          </p:cNvSpPr>
          <p:nvPr/>
        </p:nvSpPr>
        <p:spPr>
          <a:xfrm>
            <a:off x="395536" y="836712"/>
            <a:ext cx="8229600" cy="594032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en-US" sz="4000" b="1" dirty="0" smtClean="0">
                <a:solidFill>
                  <a:srgbClr val="FF0000"/>
                </a:solidFill>
              </a:rPr>
              <a:t>Strategy</a:t>
            </a:r>
            <a:r>
              <a:rPr lang="ru-RU" sz="4000" b="1" dirty="0" smtClean="0">
                <a:solidFill>
                  <a:srgbClr val="FF0000"/>
                </a:solidFill>
              </a:rPr>
              <a:t> «</a:t>
            </a:r>
            <a:r>
              <a:rPr lang="en-US" sz="4000" b="1" dirty="0" err="1" smtClean="0">
                <a:solidFill>
                  <a:srgbClr val="FF0000"/>
                </a:solidFill>
              </a:rPr>
              <a:t>Kilechek</a:t>
            </a:r>
            <a:r>
              <a:rPr lang="ru-RU" sz="4000" b="1" dirty="0" smtClean="0">
                <a:solidFill>
                  <a:srgbClr val="FF0000"/>
                </a:solidFill>
              </a:rPr>
              <a:t>» </a:t>
            </a:r>
            <a:r>
              <a:rPr lang="ru-RU" sz="4000" b="1" dirty="0">
                <a:solidFill>
                  <a:srgbClr val="FF0000"/>
                </a:solidFill>
              </a:rPr>
              <a:t>- </a:t>
            </a:r>
            <a:r>
              <a:rPr lang="ru-RU" sz="4000" b="1" dirty="0" smtClean="0">
                <a:solidFill>
                  <a:srgbClr val="FF0000"/>
                </a:solidFill>
              </a:rPr>
              <a:t>«</a:t>
            </a:r>
            <a:r>
              <a:rPr lang="en-US" sz="4000" b="1" dirty="0" smtClean="0">
                <a:solidFill>
                  <a:srgbClr val="FF0000"/>
                </a:solidFill>
              </a:rPr>
              <a:t>Future</a:t>
            </a:r>
            <a:r>
              <a:rPr lang="ru-RU" sz="4000" b="1" dirty="0" smtClean="0">
                <a:solidFill>
                  <a:srgbClr val="FF0000"/>
                </a:solidFill>
              </a:rPr>
              <a:t>»</a:t>
            </a:r>
            <a:endParaRPr lang="ru-RU" sz="4000" b="1" dirty="0">
              <a:solidFill>
                <a:srgbClr val="FF0000"/>
              </a:solidFill>
            </a:endParaRPr>
          </a:p>
        </p:txBody>
      </p:sp>
      <p:pic>
        <p:nvPicPr>
          <p:cNvPr id="5" name="Picture 2" descr="E:\Users\Игорь\Рабочий стол\DOCS\inv плашка с РТ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42442" y="6065830"/>
            <a:ext cx="9215470" cy="822153"/>
          </a:xfrm>
          <a:prstGeom prst="rect">
            <a:avLst/>
          </a:prstGeom>
          <a:noFill/>
        </p:spPr>
      </p:pic>
      <p:sp>
        <p:nvSpPr>
          <p:cNvPr id="7" name="TextBox 6"/>
          <p:cNvSpPr txBox="1"/>
          <p:nvPr/>
        </p:nvSpPr>
        <p:spPr>
          <a:xfrm>
            <a:off x="467544" y="3677543"/>
            <a:ext cx="7560840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400" b="1" dirty="0" err="1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Tatarstan</a:t>
            </a:r>
            <a:r>
              <a:rPr lang="en-US" sz="34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 Formula</a:t>
            </a:r>
            <a:r>
              <a:rPr lang="ru-RU" sz="3400" b="1" dirty="0" smtClean="0">
                <a:solidFill>
                  <a:srgbClr val="2B25A5"/>
                </a:solidFill>
                <a:latin typeface="+mj-lt"/>
                <a:ea typeface="+mj-ea"/>
                <a:cs typeface="+mj-cs"/>
              </a:rPr>
              <a:t>:</a:t>
            </a:r>
            <a:endParaRPr lang="ru-RU" sz="3400" b="1" dirty="0">
              <a:solidFill>
                <a:srgbClr val="2B25A5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95536" y="4469631"/>
            <a:ext cx="83169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Teacher </a:t>
            </a:r>
            <a:r>
              <a:rPr lang="ru-RU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+ </a:t>
            </a:r>
            <a:r>
              <a:rPr 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ICT</a:t>
            </a:r>
            <a:r>
              <a:rPr lang="ru-RU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 = </a:t>
            </a:r>
            <a:r>
              <a:rPr lang="en-US" sz="4000" b="1" dirty="0" smtClean="0">
                <a:solidFill>
                  <a:srgbClr val="FF0000"/>
                </a:solidFill>
                <a:latin typeface="+mj-lt"/>
                <a:ea typeface="+mj-ea"/>
                <a:cs typeface="+mj-cs"/>
              </a:rPr>
              <a:t>Professional Teacher</a:t>
            </a:r>
            <a:endParaRPr lang="ru-RU" sz="4000" b="1" dirty="0">
              <a:solidFill>
                <a:srgbClr val="FF0000"/>
              </a:solidFill>
              <a:latin typeface="+mj-lt"/>
              <a:ea typeface="+mj-ea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39559948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4" grpId="0"/>
      <p:bldP spid="7" grpId="0"/>
      <p:bldP spid="8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Стандартная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2022</TotalTime>
  <Words>760</Words>
  <Application>Microsoft Office PowerPoint</Application>
  <PresentationFormat>Экран (4:3)</PresentationFormat>
  <Paragraphs>220</Paragraphs>
  <Slides>24</Slides>
  <Notes>7</Notes>
  <HiddenSlides>0</HiddenSlides>
  <MMClips>1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6" baseType="lpstr">
      <vt:lpstr>Тема Office</vt:lpstr>
      <vt:lpstr>Диаграмма Microsoft Excel</vt:lpstr>
      <vt:lpstr>Digital education in the Republic of Tatarstan: analysis of the first steps</vt:lpstr>
      <vt:lpstr>Презентация PowerPoint</vt:lpstr>
      <vt:lpstr>The Republic of Tatarstan</vt:lpstr>
      <vt:lpstr>Презентация PowerPoint</vt:lpstr>
      <vt:lpstr>Education in the Republic of Tatarstan  1 Federal and 2 National Research Universities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The content of digital education.  Informational system  «Digital education in the Republic of Tatarstan» </vt:lpstr>
      <vt:lpstr>Презентация PowerPoint</vt:lpstr>
      <vt:lpstr>On-line learning of English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Informational system  «Digital education in the Republic of Tatarstan» 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ИНФОРМАТИЗАЦИЯ  СИСТЕМЫ ОБРАЗОВАНИЯ  РЕСПУБЛИКИ ТАТАРСТАН</dc:title>
  <dc:creator>Work ILD</dc:creator>
  <cp:lastModifiedBy>Admin</cp:lastModifiedBy>
  <cp:revision>457</cp:revision>
  <cp:lastPrinted>2011-09-12T13:57:36Z</cp:lastPrinted>
  <dcterms:created xsi:type="dcterms:W3CDTF">2010-04-23T11:16:07Z</dcterms:created>
  <dcterms:modified xsi:type="dcterms:W3CDTF">2011-09-15T08:06:30Z</dcterms:modified>
</cp:coreProperties>
</file>