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411" r:id="rId3"/>
    <p:sldId id="412" r:id="rId4"/>
    <p:sldId id="430" r:id="rId5"/>
    <p:sldId id="424" r:id="rId6"/>
    <p:sldId id="440" r:id="rId7"/>
    <p:sldId id="368" r:id="rId8"/>
    <p:sldId id="423" r:id="rId9"/>
    <p:sldId id="432" r:id="rId10"/>
    <p:sldId id="425" r:id="rId11"/>
    <p:sldId id="439" r:id="rId12"/>
    <p:sldId id="427" r:id="rId13"/>
    <p:sldId id="433" r:id="rId14"/>
    <p:sldId id="434" r:id="rId15"/>
    <p:sldId id="435" r:id="rId16"/>
    <p:sldId id="392" r:id="rId17"/>
    <p:sldId id="436" r:id="rId18"/>
    <p:sldId id="416" r:id="rId19"/>
    <p:sldId id="437" r:id="rId20"/>
    <p:sldId id="426" r:id="rId21"/>
    <p:sldId id="419" r:id="rId22"/>
    <p:sldId id="420" r:id="rId23"/>
    <p:sldId id="422" r:id="rId24"/>
    <p:sldId id="438" r:id="rId25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00"/>
    <a:srgbClr val="FFFF00"/>
    <a:srgbClr val="BEB212"/>
    <a:srgbClr val="349AD8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7975" autoAdjust="0"/>
    <p:restoredTop sz="94660"/>
  </p:normalViewPr>
  <p:slideViewPr>
    <p:cSldViewPr showGuides="1">
      <p:cViewPr>
        <p:scale>
          <a:sx n="55" d="100"/>
          <a:sy n="55" d="100"/>
        </p:scale>
        <p:origin x="-1080" y="-318"/>
      </p:cViewPr>
      <p:guideLst>
        <p:guide orient="horz" pos="2115"/>
        <p:guide pos="269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ru-RU" sz="1400" dirty="0"/>
              <a:t>ВРП</a:t>
            </a:r>
            <a:r>
              <a:rPr lang="en-US" sz="1400" baseline="0" dirty="0"/>
              <a:t> </a:t>
            </a:r>
            <a:r>
              <a:rPr lang="ru-RU" sz="1400" baseline="0" dirty="0"/>
              <a:t>на душу населения (тыс. руб</a:t>
            </a:r>
            <a:r>
              <a:rPr lang="ru-RU" sz="1400" baseline="0" dirty="0" smtClean="0"/>
              <a:t>.)</a:t>
            </a:r>
          </a:p>
        </c:rich>
      </c:tx>
      <c:layout>
        <c:manualLayout>
          <c:xMode val="edge"/>
          <c:yMode val="edge"/>
          <c:x val="0.12168655100314352"/>
          <c:y val="3.3333333333333402E-2"/>
        </c:manualLayout>
      </c:layout>
    </c:title>
    <c:plotArea>
      <c:layout/>
      <c:bubbleChart>
        <c:ser>
          <c:idx val="0"/>
          <c:order val="0"/>
          <c:spPr>
            <a:solidFill>
              <a:srgbClr val="1F497D">
                <a:lumMod val="60000"/>
                <a:lumOff val="40000"/>
              </a:srgbClr>
            </a:solidFill>
          </c:spPr>
          <c:dLbls>
            <c:dLbl>
              <c:idx val="0"/>
              <c:layout>
                <c:manualLayout>
                  <c:x val="-0.12330375989969368"/>
                  <c:y val="-5.465056351763399E-3"/>
                </c:manualLayout>
              </c:layout>
              <c:showVal val="1"/>
            </c:dLbl>
            <c:dLbl>
              <c:idx val="1"/>
              <c:layout>
                <c:manualLayout>
                  <c:x val="-0.1347052708429228"/>
                  <c:y val="-1.3673635028206749E-2"/>
                </c:manualLayout>
              </c:layout>
              <c:showVal val="1"/>
            </c:dLbl>
            <c:dLbl>
              <c:idx val="2"/>
              <c:layout>
                <c:manualLayout>
                  <c:x val="-0.12330351191137492"/>
                  <c:y val="3.7684856003654043E-3"/>
                </c:manualLayout>
              </c:layout>
              <c:showVal val="1"/>
            </c:dLbl>
            <c:dLbl>
              <c:idx val="3"/>
              <c:layout>
                <c:manualLayout>
                  <c:x val="-0.13106455433523259"/>
                  <c:y val="0"/>
                </c:manualLayout>
              </c:layout>
              <c:showVal val="1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Val val="1"/>
          </c:dLbls>
          <c:xVal>
            <c:numRef>
              <c:f>Лист1!$A$1:$A$4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xVal>
          <c:yVal>
            <c:numRef>
              <c:f>Лист1!$B$1:$B$4</c:f>
              <c:numCache>
                <c:formatCode>General</c:formatCode>
                <c:ptCount val="4"/>
                <c:pt idx="0">
                  <c:v>201.3</c:v>
                </c:pt>
                <c:pt idx="1">
                  <c:v>245.2</c:v>
                </c:pt>
                <c:pt idx="2">
                  <c:v>232.7</c:v>
                </c:pt>
                <c:pt idx="3">
                  <c:v>255.2</c:v>
                </c:pt>
              </c:numCache>
            </c:numRef>
          </c:yVal>
          <c:bubbleSize>
            <c:numRef>
              <c:f>Лист1!$B$1:$B$4</c:f>
              <c:numCache>
                <c:formatCode>General</c:formatCode>
                <c:ptCount val="4"/>
                <c:pt idx="0">
                  <c:v>201.3</c:v>
                </c:pt>
                <c:pt idx="1">
                  <c:v>245.2</c:v>
                </c:pt>
                <c:pt idx="2">
                  <c:v>232.7</c:v>
                </c:pt>
                <c:pt idx="3">
                  <c:v>255.2</c:v>
                </c:pt>
              </c:numCache>
            </c:numRef>
          </c:bubbleSize>
          <c:bubble3D val="1"/>
        </c:ser>
        <c:bubbleScale val="100"/>
        <c:axId val="67458560"/>
        <c:axId val="67460096"/>
      </c:bubbleChart>
      <c:valAx>
        <c:axId val="67458560"/>
        <c:scaling>
          <c:orientation val="minMax"/>
          <c:max val="2011"/>
          <c:min val="2006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7460096"/>
        <c:crosses val="autoZero"/>
        <c:crossBetween val="midCat"/>
        <c:majorUnit val="1"/>
      </c:valAx>
      <c:valAx>
        <c:axId val="67460096"/>
        <c:scaling>
          <c:orientation val="minMax"/>
          <c:min val="150"/>
        </c:scaling>
        <c:axPos val="l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ru-RU"/>
          </a:p>
        </c:txPr>
        <c:crossAx val="67458560"/>
        <c:crosses val="autoZero"/>
        <c:crossBetween val="midCat"/>
      </c:valAx>
    </c:plotArea>
    <c:plotVisOnly val="1"/>
    <c:dispBlanksAs val="gap"/>
  </c:chart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FFC00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23,0%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49,6%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21,1%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6,4%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ru-RU"/>
              </a:p>
            </c:txPr>
            <c:showVal val="1"/>
          </c:dLbls>
          <c:cat>
            <c:strRef>
              <c:f>Лист1!$B$1:$E$1</c:f>
              <c:strCache>
                <c:ptCount val="4"/>
                <c:pt idx="0">
                  <c:v>продвинутый</c:v>
                </c:pt>
                <c:pt idx="1">
                  <c:v>средний</c:v>
                </c:pt>
                <c:pt idx="2">
                  <c:v>начальный</c:v>
                </c:pt>
                <c:pt idx="3">
                  <c:v>не владеют</c:v>
                </c:pt>
              </c:strCache>
            </c:strRef>
          </c:cat>
          <c:val>
            <c:numRef>
              <c:f>Лист1!$B$2:$E$2</c:f>
              <c:numCache>
                <c:formatCode>0.00%</c:formatCode>
                <c:ptCount val="4"/>
                <c:pt idx="0">
                  <c:v>0.23</c:v>
                </c:pt>
                <c:pt idx="1">
                  <c:v>0.49600000000000033</c:v>
                </c:pt>
                <c:pt idx="2">
                  <c:v>0.21100000000000016</c:v>
                </c:pt>
                <c:pt idx="3">
                  <c:v>6.4000000000000085E-2</c:v>
                </c:pt>
              </c:numCache>
            </c:numRef>
          </c:val>
        </c:ser>
        <c:axId val="90036864"/>
        <c:axId val="90038656"/>
      </c:barChart>
      <c:catAx>
        <c:axId val="900368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999" b="1"/>
            </a:pPr>
            <a:endParaRPr lang="ru-RU"/>
          </a:p>
        </c:txPr>
        <c:crossAx val="90038656"/>
        <c:crosses val="autoZero"/>
        <c:auto val="1"/>
        <c:lblAlgn val="ctr"/>
        <c:lblOffset val="100"/>
      </c:catAx>
      <c:valAx>
        <c:axId val="90038656"/>
        <c:scaling>
          <c:orientation val="minMax"/>
        </c:scaling>
        <c:delete val="1"/>
        <c:axPos val="l"/>
        <c:numFmt formatCode="0.00%" sourceLinked="1"/>
        <c:tickLblPos val="nextTo"/>
        <c:crossAx val="90036864"/>
        <c:crosses val="autoZero"/>
        <c:crossBetween val="between"/>
      </c:valAx>
      <c:spPr>
        <a:noFill/>
        <a:ln w="25387">
          <a:noFill/>
        </a:ln>
      </c:spPr>
    </c:plotArea>
    <c:plotVisOnly val="1"/>
    <c:dispBlanksAs val="gap"/>
  </c:chart>
  <c:txPr>
    <a:bodyPr/>
    <a:lstStyle/>
    <a:p>
      <a:pPr>
        <a:defRPr sz="1799"/>
      </a:pPr>
      <a:endParaRPr lang="ru-RU"/>
    </a:p>
  </c:txPr>
  <c:externalData r:id="rId1"/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61.png"/><Relationship Id="rId1" Type="http://schemas.openxmlformats.org/officeDocument/2006/relationships/image" Target="../media/image5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B11563-DDF8-4D1B-9F76-6364C912EFF8}" type="doc">
      <dgm:prSet loTypeId="urn:microsoft.com/office/officeart/2005/8/layout/pList2#1" loCatId="list" qsTypeId="urn:microsoft.com/office/officeart/2005/8/quickstyle/simple1" qsCatId="simple" csTypeId="urn:microsoft.com/office/officeart/2005/8/colors/accent1_2" csCatId="accent1" phldr="1"/>
      <dgm:spPr/>
    </dgm:pt>
    <dgm:pt modelId="{7A9BBAAD-8F9D-4E69-A814-86C400F805F9}">
      <dgm:prSet phldrT="[Текст]" custT="1"/>
      <dgm:spPr/>
      <dgm:t>
        <a:bodyPr anchor="ctr"/>
        <a:lstStyle/>
        <a:p>
          <a:r>
            <a:rPr lang="ru-RU" sz="1800" b="1" dirty="0" smtClean="0"/>
            <a:t>К(П)ФУ</a:t>
          </a:r>
          <a:endParaRPr lang="ru-RU" sz="1800" b="1" dirty="0"/>
        </a:p>
      </dgm:t>
    </dgm:pt>
    <dgm:pt modelId="{424054B6-3111-45A3-8912-EE58878B35A2}" type="parTrans" cxnId="{2BDE5490-0F99-4971-BFE7-222930984043}">
      <dgm:prSet/>
      <dgm:spPr/>
      <dgm:t>
        <a:bodyPr/>
        <a:lstStyle/>
        <a:p>
          <a:endParaRPr lang="ru-RU"/>
        </a:p>
      </dgm:t>
    </dgm:pt>
    <dgm:pt modelId="{35D6F1F5-4BBA-483A-9D26-30D3AD257BBB}" type="sibTrans" cxnId="{2BDE5490-0F99-4971-BFE7-222930984043}">
      <dgm:prSet/>
      <dgm:spPr/>
      <dgm:t>
        <a:bodyPr/>
        <a:lstStyle/>
        <a:p>
          <a:endParaRPr lang="ru-RU"/>
        </a:p>
      </dgm:t>
    </dgm:pt>
    <dgm:pt modelId="{11B99B1A-8C09-4F3C-A3F8-FDBAAAD2B9B7}">
      <dgm:prSet phldrT="[Текст]" custT="1"/>
      <dgm:spPr/>
      <dgm:t>
        <a:bodyPr anchor="ctr"/>
        <a:lstStyle/>
        <a:p>
          <a:r>
            <a:rPr lang="ru-RU" sz="1800" b="1" dirty="0" smtClean="0"/>
            <a:t>ТЕХНОЛОГИЧЕСКИЙ</a:t>
          </a:r>
        </a:p>
        <a:p>
          <a:r>
            <a:rPr lang="ru-RU" sz="1800" b="1" dirty="0" smtClean="0"/>
            <a:t>УНИВЕРСИТЕТ</a:t>
          </a:r>
          <a:endParaRPr lang="ru-RU" sz="1800" b="1" dirty="0"/>
        </a:p>
      </dgm:t>
    </dgm:pt>
    <dgm:pt modelId="{3601F509-60AC-4C36-AEE4-9CFDCD4AAC11}" type="parTrans" cxnId="{AFC62ED9-78AA-4879-A2AD-D9FA710AEB18}">
      <dgm:prSet/>
      <dgm:spPr/>
      <dgm:t>
        <a:bodyPr/>
        <a:lstStyle/>
        <a:p>
          <a:endParaRPr lang="ru-RU"/>
        </a:p>
      </dgm:t>
    </dgm:pt>
    <dgm:pt modelId="{843B0643-8608-4DDA-AEEE-3A04663A0519}" type="sibTrans" cxnId="{AFC62ED9-78AA-4879-A2AD-D9FA710AEB18}">
      <dgm:prSet/>
      <dgm:spPr/>
      <dgm:t>
        <a:bodyPr/>
        <a:lstStyle/>
        <a:p>
          <a:endParaRPr lang="ru-RU"/>
        </a:p>
      </dgm:t>
    </dgm:pt>
    <dgm:pt modelId="{C5C2C114-99D5-4B7B-816D-E5C56292C745}">
      <dgm:prSet phldrT="[Текст]" custT="1"/>
      <dgm:spPr/>
      <dgm:t>
        <a:bodyPr anchor="ctr"/>
        <a:lstStyle/>
        <a:p>
          <a:r>
            <a:rPr lang="ru-RU" sz="1800" b="1" dirty="0" smtClean="0"/>
            <a:t>ТЕХНИЧЕСКИЙ</a:t>
          </a:r>
        </a:p>
        <a:p>
          <a:r>
            <a:rPr lang="ru-RU" sz="1800" b="1" dirty="0" smtClean="0"/>
            <a:t>УНИВЕРСИТЕТ</a:t>
          </a:r>
          <a:endParaRPr lang="ru-RU" sz="1800" b="1" dirty="0"/>
        </a:p>
      </dgm:t>
    </dgm:pt>
    <dgm:pt modelId="{73A90BFE-1F2D-41C8-A82B-42BE57315E21}" type="parTrans" cxnId="{EBA79805-AE4E-4C1E-8F86-B62A8BB5335E}">
      <dgm:prSet/>
      <dgm:spPr/>
      <dgm:t>
        <a:bodyPr/>
        <a:lstStyle/>
        <a:p>
          <a:endParaRPr lang="ru-RU"/>
        </a:p>
      </dgm:t>
    </dgm:pt>
    <dgm:pt modelId="{AD323A85-F3A2-433F-B063-7AE2DFAC23D9}" type="sibTrans" cxnId="{EBA79805-AE4E-4C1E-8F86-B62A8BB5335E}">
      <dgm:prSet/>
      <dgm:spPr/>
      <dgm:t>
        <a:bodyPr/>
        <a:lstStyle/>
        <a:p>
          <a:endParaRPr lang="ru-RU"/>
        </a:p>
      </dgm:t>
    </dgm:pt>
    <dgm:pt modelId="{9B524626-6F67-4897-8156-A42C4F0C13D8}" type="pres">
      <dgm:prSet presAssocID="{45B11563-DDF8-4D1B-9F76-6364C912EFF8}" presName="Name0" presStyleCnt="0">
        <dgm:presLayoutVars>
          <dgm:dir/>
          <dgm:resizeHandles val="exact"/>
        </dgm:presLayoutVars>
      </dgm:prSet>
      <dgm:spPr/>
    </dgm:pt>
    <dgm:pt modelId="{D40874DA-C394-4417-B67A-CD24B427BD42}" type="pres">
      <dgm:prSet presAssocID="{45B11563-DDF8-4D1B-9F76-6364C912EFF8}" presName="bkgdShp" presStyleLbl="alignAccFollowNode1" presStyleIdx="0" presStyleCnt="1"/>
      <dgm:spPr/>
    </dgm:pt>
    <dgm:pt modelId="{13310AAE-4845-48CB-8E45-26E61C1B2342}" type="pres">
      <dgm:prSet presAssocID="{45B11563-DDF8-4D1B-9F76-6364C912EFF8}" presName="linComp" presStyleCnt="0"/>
      <dgm:spPr/>
    </dgm:pt>
    <dgm:pt modelId="{5BB59347-1C5E-4D68-BF0B-FBF76A93301E}" type="pres">
      <dgm:prSet presAssocID="{7A9BBAAD-8F9D-4E69-A814-86C400F805F9}" presName="compNode" presStyleCnt="0"/>
      <dgm:spPr/>
    </dgm:pt>
    <dgm:pt modelId="{30273F9F-2017-47DD-B147-0A2A9159EF59}" type="pres">
      <dgm:prSet presAssocID="{7A9BBAAD-8F9D-4E69-A814-86C400F805F9}" presName="node" presStyleLbl="node1" presStyleIdx="0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2256E-F478-4A35-8E00-B85C760B25DE}" type="pres">
      <dgm:prSet presAssocID="{7A9BBAAD-8F9D-4E69-A814-86C400F805F9}" presName="invisiNode" presStyleLbl="node1" presStyleIdx="0" presStyleCnt="3"/>
      <dgm:spPr/>
    </dgm:pt>
    <dgm:pt modelId="{2947DB85-17B7-4F0C-8373-0BED8B6721BD}" type="pres">
      <dgm:prSet presAssocID="{7A9BBAAD-8F9D-4E69-A814-86C400F805F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BB2FACD-A46B-4D09-BDDE-9C99B1099347}" type="pres">
      <dgm:prSet presAssocID="{35D6F1F5-4BBA-483A-9D26-30D3AD257BB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B8AC9BB-257A-4321-8B0C-6F9B08D64D60}" type="pres">
      <dgm:prSet presAssocID="{11B99B1A-8C09-4F3C-A3F8-FDBAAAD2B9B7}" presName="compNode" presStyleCnt="0"/>
      <dgm:spPr/>
    </dgm:pt>
    <dgm:pt modelId="{29466D39-9589-4112-8F5E-A7B234F7C38D}" type="pres">
      <dgm:prSet presAssocID="{11B99B1A-8C09-4F3C-A3F8-FDBAAAD2B9B7}" presName="node" presStyleLbl="node1" presStyleIdx="1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81E15-8D1B-4106-B367-053313D677DD}" type="pres">
      <dgm:prSet presAssocID="{11B99B1A-8C09-4F3C-A3F8-FDBAAAD2B9B7}" presName="invisiNode" presStyleLbl="node1" presStyleIdx="1" presStyleCnt="3"/>
      <dgm:spPr/>
    </dgm:pt>
    <dgm:pt modelId="{099283D3-9872-4051-BEE9-7842C6FE4FC5}" type="pres">
      <dgm:prSet presAssocID="{11B99B1A-8C09-4F3C-A3F8-FDBAAAD2B9B7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8FEC8C8-4231-49B9-81CF-67387D92FE73}" type="pres">
      <dgm:prSet presAssocID="{843B0643-8608-4DDA-AEEE-3A04663A051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9775160-2A72-4EDD-B153-23FF19E000A5}" type="pres">
      <dgm:prSet presAssocID="{C5C2C114-99D5-4B7B-816D-E5C56292C745}" presName="compNode" presStyleCnt="0"/>
      <dgm:spPr/>
    </dgm:pt>
    <dgm:pt modelId="{3892282E-8DEC-49C0-A3D2-143E67DCDEBD}" type="pres">
      <dgm:prSet presAssocID="{C5C2C114-99D5-4B7B-816D-E5C56292C745}" presName="node" presStyleLbl="node1" presStyleIdx="2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C5997-C816-4F4B-A647-A0B2503DF83F}" type="pres">
      <dgm:prSet presAssocID="{C5C2C114-99D5-4B7B-816D-E5C56292C745}" presName="invisiNode" presStyleLbl="node1" presStyleIdx="2" presStyleCnt="3"/>
      <dgm:spPr/>
    </dgm:pt>
    <dgm:pt modelId="{DB5CFF6C-B775-4EA9-8036-D3B26EFE9723}" type="pres">
      <dgm:prSet presAssocID="{C5C2C114-99D5-4B7B-816D-E5C56292C745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8AE17BFB-DDDA-4C03-B849-F5A0AFC006D4}" type="presOf" srcId="{843B0643-8608-4DDA-AEEE-3A04663A0519}" destId="{B8FEC8C8-4231-49B9-81CF-67387D92FE73}" srcOrd="0" destOrd="0" presId="urn:microsoft.com/office/officeart/2005/8/layout/pList2#1"/>
    <dgm:cxn modelId="{D99A15EE-414D-4CBB-B182-EE5A8302AC5A}" type="presOf" srcId="{7A9BBAAD-8F9D-4E69-A814-86C400F805F9}" destId="{30273F9F-2017-47DD-B147-0A2A9159EF59}" srcOrd="0" destOrd="0" presId="urn:microsoft.com/office/officeart/2005/8/layout/pList2#1"/>
    <dgm:cxn modelId="{189F431A-D211-47D8-9954-3A74F10CB5F3}" type="presOf" srcId="{35D6F1F5-4BBA-483A-9D26-30D3AD257BBB}" destId="{EBB2FACD-A46B-4D09-BDDE-9C99B1099347}" srcOrd="0" destOrd="0" presId="urn:microsoft.com/office/officeart/2005/8/layout/pList2#1"/>
    <dgm:cxn modelId="{EBA79805-AE4E-4C1E-8F86-B62A8BB5335E}" srcId="{45B11563-DDF8-4D1B-9F76-6364C912EFF8}" destId="{C5C2C114-99D5-4B7B-816D-E5C56292C745}" srcOrd="2" destOrd="0" parTransId="{73A90BFE-1F2D-41C8-A82B-42BE57315E21}" sibTransId="{AD323A85-F3A2-433F-B063-7AE2DFAC23D9}"/>
    <dgm:cxn modelId="{AFC62ED9-78AA-4879-A2AD-D9FA710AEB18}" srcId="{45B11563-DDF8-4D1B-9F76-6364C912EFF8}" destId="{11B99B1A-8C09-4F3C-A3F8-FDBAAAD2B9B7}" srcOrd="1" destOrd="0" parTransId="{3601F509-60AC-4C36-AEE4-9CFDCD4AAC11}" sibTransId="{843B0643-8608-4DDA-AEEE-3A04663A0519}"/>
    <dgm:cxn modelId="{66C2698E-AD92-4853-BBB8-CDCE1EF9D6F7}" type="presOf" srcId="{11B99B1A-8C09-4F3C-A3F8-FDBAAAD2B9B7}" destId="{29466D39-9589-4112-8F5E-A7B234F7C38D}" srcOrd="0" destOrd="0" presId="urn:microsoft.com/office/officeart/2005/8/layout/pList2#1"/>
    <dgm:cxn modelId="{2BDE5490-0F99-4971-BFE7-222930984043}" srcId="{45B11563-DDF8-4D1B-9F76-6364C912EFF8}" destId="{7A9BBAAD-8F9D-4E69-A814-86C400F805F9}" srcOrd="0" destOrd="0" parTransId="{424054B6-3111-45A3-8912-EE58878B35A2}" sibTransId="{35D6F1F5-4BBA-483A-9D26-30D3AD257BBB}"/>
    <dgm:cxn modelId="{A04C4FE1-E270-4ED5-8E61-FF33C1D9F3C8}" type="presOf" srcId="{C5C2C114-99D5-4B7B-816D-E5C56292C745}" destId="{3892282E-8DEC-49C0-A3D2-143E67DCDEBD}" srcOrd="0" destOrd="0" presId="urn:microsoft.com/office/officeart/2005/8/layout/pList2#1"/>
    <dgm:cxn modelId="{E0068C33-F35C-4895-8A75-0835D3CDEBF8}" type="presOf" srcId="{45B11563-DDF8-4D1B-9F76-6364C912EFF8}" destId="{9B524626-6F67-4897-8156-A42C4F0C13D8}" srcOrd="0" destOrd="0" presId="urn:microsoft.com/office/officeart/2005/8/layout/pList2#1"/>
    <dgm:cxn modelId="{D6912DA4-8577-41C1-9371-59ECAB1B351A}" type="presParOf" srcId="{9B524626-6F67-4897-8156-A42C4F0C13D8}" destId="{D40874DA-C394-4417-B67A-CD24B427BD42}" srcOrd="0" destOrd="0" presId="urn:microsoft.com/office/officeart/2005/8/layout/pList2#1"/>
    <dgm:cxn modelId="{C1976F76-AEC4-4A5F-BDD5-1699BC9ECBE4}" type="presParOf" srcId="{9B524626-6F67-4897-8156-A42C4F0C13D8}" destId="{13310AAE-4845-48CB-8E45-26E61C1B2342}" srcOrd="1" destOrd="0" presId="urn:microsoft.com/office/officeart/2005/8/layout/pList2#1"/>
    <dgm:cxn modelId="{03EAA464-3158-4161-ACCA-3405DBDC2E05}" type="presParOf" srcId="{13310AAE-4845-48CB-8E45-26E61C1B2342}" destId="{5BB59347-1C5E-4D68-BF0B-FBF76A93301E}" srcOrd="0" destOrd="0" presId="urn:microsoft.com/office/officeart/2005/8/layout/pList2#1"/>
    <dgm:cxn modelId="{73F7771E-76DE-452E-B376-5ADD09A1B62C}" type="presParOf" srcId="{5BB59347-1C5E-4D68-BF0B-FBF76A93301E}" destId="{30273F9F-2017-47DD-B147-0A2A9159EF59}" srcOrd="0" destOrd="0" presId="urn:microsoft.com/office/officeart/2005/8/layout/pList2#1"/>
    <dgm:cxn modelId="{64C9A142-1A03-4569-ABAC-70731417B10A}" type="presParOf" srcId="{5BB59347-1C5E-4D68-BF0B-FBF76A93301E}" destId="{A802256E-F478-4A35-8E00-B85C760B25DE}" srcOrd="1" destOrd="0" presId="urn:microsoft.com/office/officeart/2005/8/layout/pList2#1"/>
    <dgm:cxn modelId="{989EADF1-05C5-43D6-94F9-BFE8EBBEB51C}" type="presParOf" srcId="{5BB59347-1C5E-4D68-BF0B-FBF76A93301E}" destId="{2947DB85-17B7-4F0C-8373-0BED8B6721BD}" srcOrd="2" destOrd="0" presId="urn:microsoft.com/office/officeart/2005/8/layout/pList2#1"/>
    <dgm:cxn modelId="{9E20B54F-B795-42C4-AEDD-31EEB014C105}" type="presParOf" srcId="{13310AAE-4845-48CB-8E45-26E61C1B2342}" destId="{EBB2FACD-A46B-4D09-BDDE-9C99B1099347}" srcOrd="1" destOrd="0" presId="urn:microsoft.com/office/officeart/2005/8/layout/pList2#1"/>
    <dgm:cxn modelId="{185D57FD-1A71-4853-9C02-385AF7B509F4}" type="presParOf" srcId="{13310AAE-4845-48CB-8E45-26E61C1B2342}" destId="{0B8AC9BB-257A-4321-8B0C-6F9B08D64D60}" srcOrd="2" destOrd="0" presId="urn:microsoft.com/office/officeart/2005/8/layout/pList2#1"/>
    <dgm:cxn modelId="{FBA48EEB-7A37-46DF-A14E-D81A26F18C5B}" type="presParOf" srcId="{0B8AC9BB-257A-4321-8B0C-6F9B08D64D60}" destId="{29466D39-9589-4112-8F5E-A7B234F7C38D}" srcOrd="0" destOrd="0" presId="urn:microsoft.com/office/officeart/2005/8/layout/pList2#1"/>
    <dgm:cxn modelId="{20281DEF-5353-45C6-8C9D-7BD352A13E7C}" type="presParOf" srcId="{0B8AC9BB-257A-4321-8B0C-6F9B08D64D60}" destId="{10381E15-8D1B-4106-B367-053313D677DD}" srcOrd="1" destOrd="0" presId="urn:microsoft.com/office/officeart/2005/8/layout/pList2#1"/>
    <dgm:cxn modelId="{9B9A4065-3966-4AAD-AA2B-3705EBDE524C}" type="presParOf" srcId="{0B8AC9BB-257A-4321-8B0C-6F9B08D64D60}" destId="{099283D3-9872-4051-BEE9-7842C6FE4FC5}" srcOrd="2" destOrd="0" presId="urn:microsoft.com/office/officeart/2005/8/layout/pList2#1"/>
    <dgm:cxn modelId="{1A9F3C77-8D6E-4505-B9F7-E06D62216302}" type="presParOf" srcId="{13310AAE-4845-48CB-8E45-26E61C1B2342}" destId="{B8FEC8C8-4231-49B9-81CF-67387D92FE73}" srcOrd="3" destOrd="0" presId="urn:microsoft.com/office/officeart/2005/8/layout/pList2#1"/>
    <dgm:cxn modelId="{F436CBCC-E7A1-473C-846E-91486F2E29A5}" type="presParOf" srcId="{13310AAE-4845-48CB-8E45-26E61C1B2342}" destId="{C9775160-2A72-4EDD-B153-23FF19E000A5}" srcOrd="4" destOrd="0" presId="urn:microsoft.com/office/officeart/2005/8/layout/pList2#1"/>
    <dgm:cxn modelId="{9BC08011-9781-4209-9BF0-828CB1C9DC29}" type="presParOf" srcId="{C9775160-2A72-4EDD-B153-23FF19E000A5}" destId="{3892282E-8DEC-49C0-A3D2-143E67DCDEBD}" srcOrd="0" destOrd="0" presId="urn:microsoft.com/office/officeart/2005/8/layout/pList2#1"/>
    <dgm:cxn modelId="{7054A87E-8D71-4550-B910-9406BACEC9F9}" type="presParOf" srcId="{C9775160-2A72-4EDD-B153-23FF19E000A5}" destId="{3FDC5997-C816-4F4B-A647-A0B2503DF83F}" srcOrd="1" destOrd="0" presId="urn:microsoft.com/office/officeart/2005/8/layout/pList2#1"/>
    <dgm:cxn modelId="{4D6ED934-9F41-46A9-83A2-D720F068BDD5}" type="presParOf" srcId="{C9775160-2A72-4EDD-B153-23FF19E000A5}" destId="{DB5CFF6C-B775-4EA9-8036-D3B26EFE9723}" srcOrd="2" destOrd="0" presId="urn:microsoft.com/office/officeart/2005/8/layout/pList2#1"/>
  </dgm:cxnLst>
  <dgm:bg/>
  <dgm:whole/>
  <dgm:extLst>
    <a:ext uri="http://schemas.microsoft.com/office/drawing/2008/diagram">
      <dsp:dataModelExt xmlns=""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874DA-C394-4417-B67A-CD24B427BD42}">
      <dsp:nvSpPr>
        <dsp:cNvPr id="0" name=""/>
        <dsp:cNvSpPr/>
      </dsp:nvSpPr>
      <dsp:spPr>
        <a:xfrm>
          <a:off x="0" y="136380"/>
          <a:ext cx="8640960" cy="174169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7DB85-17B7-4F0C-8373-0BED8B6721BD}">
      <dsp:nvSpPr>
        <dsp:cNvPr id="0" name=""/>
        <dsp:cNvSpPr/>
      </dsp:nvSpPr>
      <dsp:spPr>
        <a:xfrm>
          <a:off x="259228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273F9F-2017-47DD-B147-0A2A9159EF59}">
      <dsp:nvSpPr>
        <dsp:cNvPr id="0" name=""/>
        <dsp:cNvSpPr/>
      </dsp:nvSpPr>
      <dsp:spPr>
        <a:xfrm rot="10800000">
          <a:off x="259228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К(П)ФУ</a:t>
          </a:r>
          <a:endParaRPr lang="ru-RU" sz="1800" b="1" kern="1200" dirty="0"/>
        </a:p>
      </dsp:txBody>
      <dsp:txXfrm rot="10800000">
        <a:off x="291141" y="2191417"/>
        <a:ext cx="2474456" cy="1005781"/>
      </dsp:txXfrm>
    </dsp:sp>
    <dsp:sp modelId="{099283D3-9872-4051-BEE9-7842C6FE4FC5}">
      <dsp:nvSpPr>
        <dsp:cNvPr id="0" name=""/>
        <dsp:cNvSpPr/>
      </dsp:nvSpPr>
      <dsp:spPr>
        <a:xfrm>
          <a:off x="3051338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66D39-9589-4112-8F5E-A7B234F7C38D}">
      <dsp:nvSpPr>
        <dsp:cNvPr id="0" name=""/>
        <dsp:cNvSpPr/>
      </dsp:nvSpPr>
      <dsp:spPr>
        <a:xfrm rot="10800000">
          <a:off x="3051338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ТЕХНОЛОГИЧЕСКИЙ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УНИВЕРСИТЕТ</a:t>
          </a:r>
          <a:endParaRPr lang="ru-RU" sz="1800" b="1" kern="1200" dirty="0"/>
        </a:p>
      </dsp:txBody>
      <dsp:txXfrm rot="10800000">
        <a:off x="3083251" y="2191417"/>
        <a:ext cx="2474456" cy="1005781"/>
      </dsp:txXfrm>
    </dsp:sp>
    <dsp:sp modelId="{DB5CFF6C-B775-4EA9-8036-D3B26EFE9723}">
      <dsp:nvSpPr>
        <dsp:cNvPr id="0" name=""/>
        <dsp:cNvSpPr/>
      </dsp:nvSpPr>
      <dsp:spPr>
        <a:xfrm>
          <a:off x="5843449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92282E-8DEC-49C0-A3D2-143E67DCDEBD}">
      <dsp:nvSpPr>
        <dsp:cNvPr id="0" name=""/>
        <dsp:cNvSpPr/>
      </dsp:nvSpPr>
      <dsp:spPr>
        <a:xfrm rot="10800000">
          <a:off x="5843449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ТЕХНИЧЕСКИЙ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УНИВЕРСИТЕТ</a:t>
          </a:r>
          <a:endParaRPr lang="ru-RU" sz="1800" b="1" kern="1200" dirty="0"/>
        </a:p>
      </dsp:txBody>
      <dsp:txXfrm rot="10800000">
        <a:off x="5875362" y="2191417"/>
        <a:ext cx="2474456" cy="1005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4C086F-CDB6-4624-9A0B-7DC4CA3A379F}">
      <dsp:nvSpPr>
        <dsp:cNvPr id="0" name=""/>
        <dsp:cNvSpPr/>
      </dsp:nvSpPr>
      <dsp:spPr>
        <a:xfrm>
          <a:off x="2503420" y="0"/>
          <a:ext cx="2486414" cy="1796515"/>
        </a:xfrm>
        <a:prstGeom prst="trapezoid">
          <a:avLst>
            <a:gd name="adj" fmla="val 69201"/>
          </a:avLst>
        </a:prstGeom>
        <a:solidFill>
          <a:schemeClr val="bg2">
            <a:lumMod val="9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3</a:t>
          </a:r>
          <a:r>
            <a:rPr lang="en-US" sz="1600" b="1" kern="1200" dirty="0" smtClean="0"/>
            <a:t>D </a:t>
          </a:r>
          <a:r>
            <a:rPr lang="ru-RU" sz="1600" b="1" kern="1200" dirty="0" smtClean="0"/>
            <a:t>и</a:t>
          </a:r>
          <a:br>
            <a:rPr lang="ru-RU" sz="1600" b="1" kern="1200" dirty="0" smtClean="0"/>
          </a:br>
          <a:r>
            <a:rPr lang="ru-RU" sz="1600" b="1" kern="1200" dirty="0" smtClean="0"/>
            <a:t>цифровые </a:t>
          </a:r>
          <a:br>
            <a:rPr lang="ru-RU" sz="1600" b="1" kern="1200" dirty="0" smtClean="0"/>
          </a:br>
          <a:r>
            <a:rPr lang="ru-RU" sz="1600" b="1" kern="1200" dirty="0" smtClean="0"/>
            <a:t>лаборатории, оборудование для профориентации</a:t>
          </a:r>
          <a:endParaRPr lang="ru-RU" sz="1600" b="1" kern="1200" dirty="0"/>
        </a:p>
      </dsp:txBody>
      <dsp:txXfrm>
        <a:off x="2503420" y="0"/>
        <a:ext cx="2486414" cy="1796515"/>
      </dsp:txXfrm>
    </dsp:sp>
    <dsp:sp modelId="{890BD353-BBD6-4D72-9BFB-9E16F71684E7}">
      <dsp:nvSpPr>
        <dsp:cNvPr id="0" name=""/>
        <dsp:cNvSpPr/>
      </dsp:nvSpPr>
      <dsp:spPr>
        <a:xfrm>
          <a:off x="1566876" y="1796515"/>
          <a:ext cx="4375911" cy="1365223"/>
        </a:xfrm>
        <a:prstGeom prst="trapezoid">
          <a:avLst>
            <a:gd name="adj" fmla="val 69201"/>
          </a:avLst>
        </a:prstGeom>
        <a:solidFill>
          <a:schemeClr val="accent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Начальные классы 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Проект «1 ученик – </a:t>
          </a:r>
          <a:r>
            <a:rPr lang="ru-RU" sz="1600" b="1" kern="1200" smtClean="0"/>
            <a:t>1 компьютер»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/>
            <a:t>  интерактивное оборудование в каждом кабинете</a:t>
          </a:r>
          <a:endParaRPr lang="ru-RU" sz="1600" b="1" kern="1200" dirty="0"/>
        </a:p>
      </dsp:txBody>
      <dsp:txXfrm>
        <a:off x="2332661" y="1796515"/>
        <a:ext cx="2844342" cy="1365223"/>
      </dsp:txXfrm>
    </dsp:sp>
    <dsp:sp modelId="{AE408487-24AB-479D-B9F8-993205459C4F}">
      <dsp:nvSpPr>
        <dsp:cNvPr id="0" name=""/>
        <dsp:cNvSpPr/>
      </dsp:nvSpPr>
      <dsp:spPr>
        <a:xfrm>
          <a:off x="0" y="3161738"/>
          <a:ext cx="7509665" cy="2264239"/>
        </a:xfrm>
        <a:prstGeom prst="trapezoid">
          <a:avLst>
            <a:gd name="adj" fmla="val 69201"/>
          </a:avLst>
        </a:prstGeom>
        <a:solidFill>
          <a:schemeClr val="accent4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/>
            <a:t>Wi-Fi</a:t>
          </a:r>
          <a:r>
            <a:rPr lang="ru-RU" sz="1600" b="1" kern="1200" dirty="0" smtClean="0"/>
            <a:t>, ВОЛС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Интерактивное и проекционное оборудование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dirty="0" smtClean="0"/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/>
            <a:t>Интернет, «Компьютер – учителю», «Компьютер – школе», Электронные журналы, дневники, расписание уроков, сайты школ, виртуальная приемная</a:t>
          </a:r>
          <a:endParaRPr lang="ru-RU" sz="1600" b="1" kern="1200" dirty="0"/>
        </a:p>
      </dsp:txBody>
      <dsp:txXfrm>
        <a:off x="1314191" y="3161738"/>
        <a:ext cx="4881282" cy="226423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#1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2B49BC66-74DD-40AB-A547-DC0E96404992}" type="datetimeFigureOut">
              <a:rPr lang="ru-RU"/>
              <a:pPr>
                <a:defRPr/>
              </a:pPr>
              <a:t>15.09.2011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DE35CF58-689C-49A5-A2FE-95E39AE7B8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465382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8250" y="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9224E67A-42B4-47D7-BEBC-0B3E90B4514D}" type="datetimeFigureOut">
              <a:rPr lang="ru-RU"/>
              <a:pPr>
                <a:defRPr/>
              </a:pPr>
              <a:t>15.09.2011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750" y="4716463"/>
            <a:ext cx="5335588" cy="4467225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8250" y="9429750"/>
            <a:ext cx="2889250" cy="496888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3832D44E-F8B9-453E-978E-4BA35985A0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24987853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268BAA2-BAE7-4596-B841-AB7DBCD51B48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D13FBFF-ECC2-44BF-8327-1C82546529FE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1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482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094B245-964B-47E8-83BA-AB0367D1ADD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EEE453-8BCA-4839-A784-AF69846E7AC7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789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0ABCF71-C830-452D-B8F5-D39865FCC34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89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D15031A-C2FA-41B3-AA98-9A9907ED8A0D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994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A391B3BC-C362-4A07-B6E3-175675A6F5E4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CEB13B-5B71-43C7-9C03-7C2ECA12A9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12851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46B97B-EC71-4BBC-9E02-8FD43DAB279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18402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32F93-D0F7-4429-84EA-100D850A75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331699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286117-786A-4650-AE8C-2AA2EC0C58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486249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>
                <a:solidFill>
                  <a:prstClr val="black">
                    <a:tint val="75000"/>
                  </a:prstClr>
                </a:solidFill>
              </a:defRPr>
            </a:lvl1pPr>
          </a:lstStyle>
          <a:p>
            <a:pPr>
              <a:defRPr/>
            </a:pPr>
            <a:fld id="{396608AD-EA07-46C9-B238-AD9A4EFBE3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87012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80F138-B9DD-4B4C-A7D1-16247768F7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85829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98D0B-8D7F-425E-BBCB-00149C87C1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56030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0DE50-D6AC-4878-A5EF-85A440CC00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807615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BA872B-1A4E-454D-ACCE-0DD8FA4F09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26563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3C7B0A-C8CA-4915-8C34-083F7FBC04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4087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18761-C6EC-4A24-8072-00EEAE5844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0975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CCAB34-B60B-4423-B923-9EF4085D88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48883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0B2119-1335-4648-B034-C12C1DF6BB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557501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CB1D4A8-1EBC-4F00-8910-05DDA9633B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111-RAY\Users\Public\E-school%202011%20ppts\15\&#1047;&#1077;&#1084;&#1083;&#1103;%20&#1090;&#1072;&#1090;&#1072;&#1088;&#1089;&#1090;&#1072;&#1085;%20xvid%20720%20&#1085;&#1072;%20576%20&#1085;&#1072;%20&#1082;&#1086;&#1085;&#1075;&#1088;&#1077;&#1089;&#1089;.avi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457200" y="1700213"/>
            <a:ext cx="8229600" cy="2089150"/>
          </a:xfrm>
        </p:spPr>
        <p:txBody>
          <a:bodyPr/>
          <a:lstStyle/>
          <a:p>
            <a:r>
              <a:rPr lang="ru-RU" sz="3200" b="1" smtClean="0">
                <a:solidFill>
                  <a:srgbClr val="7030A0"/>
                </a:solidFill>
                <a:cs typeface="Calibri" pitchFamily="34" charset="0"/>
              </a:rPr>
              <a:t>Электронное образование в </a:t>
            </a:r>
            <a:br>
              <a:rPr lang="ru-RU" sz="3200" b="1" smtClean="0">
                <a:solidFill>
                  <a:srgbClr val="7030A0"/>
                </a:solidFill>
                <a:cs typeface="Calibri" pitchFamily="34" charset="0"/>
              </a:rPr>
            </a:br>
            <a:r>
              <a:rPr lang="ru-RU" sz="3200" b="1" smtClean="0">
                <a:solidFill>
                  <a:srgbClr val="7030A0"/>
                </a:solidFill>
                <a:cs typeface="Calibri" pitchFamily="34" charset="0"/>
              </a:rPr>
              <a:t>Республике Татарстан: анализ первых шагов</a:t>
            </a:r>
          </a:p>
        </p:txBody>
      </p:sp>
      <p:pic>
        <p:nvPicPr>
          <p:cNvPr id="4099" name="Picture 18" descr="Герб Республики Татарста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0500" y="428625"/>
            <a:ext cx="10715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0" name="TextBox 8"/>
          <p:cNvSpPr txBox="1">
            <a:spLocks noChangeArrowheads="1"/>
          </p:cNvSpPr>
          <p:nvPr/>
        </p:nvSpPr>
        <p:spPr bwMode="auto">
          <a:xfrm>
            <a:off x="4716463" y="5078413"/>
            <a:ext cx="4392612" cy="1014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000" b="1">
                <a:solidFill>
                  <a:srgbClr val="7030A0"/>
                </a:solidFill>
                <a:cs typeface="Calibri" pitchFamily="34" charset="0"/>
              </a:rPr>
              <a:t>Министр образования и науки </a:t>
            </a:r>
            <a:br>
              <a:rPr lang="ru-RU" sz="2000" b="1">
                <a:solidFill>
                  <a:srgbClr val="7030A0"/>
                </a:solidFill>
                <a:cs typeface="Calibri" pitchFamily="34" charset="0"/>
              </a:rPr>
            </a:br>
            <a:r>
              <a:rPr lang="ru-RU" sz="2000" b="1">
                <a:solidFill>
                  <a:srgbClr val="7030A0"/>
                </a:solidFill>
                <a:cs typeface="Calibri" pitchFamily="34" charset="0"/>
              </a:rPr>
              <a:t>Республики Татарстан</a:t>
            </a:r>
          </a:p>
          <a:p>
            <a:r>
              <a:rPr lang="ru-RU" sz="2000" b="1">
                <a:solidFill>
                  <a:srgbClr val="7030A0"/>
                </a:solidFill>
                <a:cs typeface="Calibri" pitchFamily="34" charset="0"/>
              </a:rPr>
              <a:t>Альберт Харисович Гильмутдинов</a:t>
            </a:r>
            <a:endParaRPr lang="ru-RU" sz="2000">
              <a:solidFill>
                <a:srgbClr val="7030A0"/>
              </a:solidFill>
              <a:cs typeface="Calibri" pitchFamily="34" charset="0"/>
            </a:endParaRPr>
          </a:p>
        </p:txBody>
      </p:sp>
      <p:sp>
        <p:nvSpPr>
          <p:cNvPr id="4101" name="TextBox 2"/>
          <p:cNvSpPr txBox="1">
            <a:spLocks noChangeArrowheads="1"/>
          </p:cNvSpPr>
          <p:nvPr/>
        </p:nvSpPr>
        <p:spPr bwMode="auto">
          <a:xfrm>
            <a:off x="498475" y="3860800"/>
            <a:ext cx="81391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000" b="1"/>
              <a:t>Международная конференция «Электронная школа – 2011»</a:t>
            </a:r>
          </a:p>
          <a:p>
            <a:pPr algn="ctr"/>
            <a:r>
              <a:rPr lang="ru-RU" sz="2000" b="1"/>
              <a:t>Казань, 15 сентября 2011 года </a:t>
            </a:r>
          </a:p>
          <a:p>
            <a:endParaRPr lang="ru-RU" sz="2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179388" y="188640"/>
            <a:ext cx="87852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Оснащение 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компьютерной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техникой</a:t>
            </a:r>
          </a:p>
          <a:p>
            <a:pPr algn="ctr"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2010-2011 </a:t>
            </a:r>
            <a:r>
              <a:rPr lang="ru-RU" sz="28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г.г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.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292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8495913-207C-460A-8E76-1FB57864AD47}" type="slidenum">
              <a:rPr lang="ru-RU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ru-RU">
              <a:solidFill>
                <a:srgbClr val="898989"/>
              </a:solidFill>
            </a:endParaRPr>
          </a:p>
        </p:txBody>
      </p:sp>
      <p:pic>
        <p:nvPicPr>
          <p:cNvPr id="12293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869723373"/>
              </p:ext>
            </p:extLst>
          </p:nvPr>
        </p:nvGraphicFramePr>
        <p:xfrm>
          <a:off x="179388" y="1074738"/>
          <a:ext cx="8785226" cy="4657726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92613"/>
                <a:gridCol w="4392613"/>
              </a:tblGrid>
              <a:tr h="1290815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+mn-lt"/>
                          <a:cs typeface="Calibri" pitchFamily="34" charset="0"/>
                        </a:rPr>
                        <a:t>«Компьютер - учителю» 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None/>
                      </a:pPr>
                      <a:r>
                        <a:rPr lang="ru-RU" sz="2400" b="1" dirty="0" smtClean="0">
                          <a:latin typeface="+mn-lt"/>
                          <a:cs typeface="Calibri" pitchFamily="34" charset="0"/>
                        </a:rPr>
                        <a:t> </a:t>
                      </a: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45420 ноутбуков, </a:t>
                      </a:r>
                    </a:p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обеспечены 100% </a:t>
                      </a:r>
                      <a:b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</a:b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учителей республики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903571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latin typeface="+mn-lt"/>
                          <a:cs typeface="Calibri" pitchFamily="34" charset="0"/>
                        </a:rPr>
                        <a:t>«Компьютер - школе» 	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16739 компьютеров, </a:t>
                      </a:r>
                    </a:p>
                    <a:p>
                      <a:pPr algn="l"/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T w="12700" cmpd="sng">
                      <a:noFill/>
                    </a:lnT>
                  </a:tcPr>
                </a:tc>
              </a:tr>
              <a:tr h="903571">
                <a:tc>
                  <a:txBody>
                    <a:bodyPr/>
                    <a:lstStyle/>
                    <a:p>
                      <a:pPr algn="l"/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+mn-lt"/>
                          <a:cs typeface="Calibri" pitchFamily="34" charset="0"/>
                        </a:rPr>
                        <a:t>«1 ученик : 1 компьютер» </a:t>
                      </a:r>
                      <a:br>
                        <a:rPr lang="ru-RU" sz="2400" b="1" dirty="0" smtClean="0">
                          <a:solidFill>
                            <a:prstClr val="black"/>
                          </a:solidFill>
                          <a:latin typeface="+mn-lt"/>
                          <a:cs typeface="Calibri" pitchFamily="34" charset="0"/>
                        </a:rPr>
                      </a:br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+mn-lt"/>
                          <a:cs typeface="Calibri" pitchFamily="34" charset="0"/>
                        </a:rPr>
                        <a:t>для начальной школы 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212 моб. классов СМРС</a:t>
                      </a:r>
                    </a:p>
                    <a:p>
                      <a:pPr algn="l"/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6360 компьютеров</a:t>
                      </a:r>
                      <a:endParaRPr lang="ru-RU" sz="2400" b="1" dirty="0">
                        <a:latin typeface="+mn-lt"/>
                      </a:endParaRPr>
                    </a:p>
                  </a:txBody>
                  <a:tcPr marL="91443" marR="91443" marT="45707" marB="45707">
                    <a:lnB>
                      <a:noFill/>
                    </a:lnB>
                  </a:tcPr>
                </a:tc>
              </a:tr>
              <a:tr h="15597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dirty="0" smtClean="0">
                          <a:latin typeface="+mn-lt"/>
                        </a:rPr>
                        <a:t>«Интерактивное и проекционное </a:t>
                      </a:r>
                      <a:br>
                        <a:rPr lang="ru-RU" sz="2400" b="1" dirty="0" smtClean="0">
                          <a:latin typeface="+mn-lt"/>
                        </a:rPr>
                      </a:br>
                      <a:r>
                        <a:rPr lang="ru-RU" sz="2400" b="1" dirty="0" smtClean="0">
                          <a:latin typeface="+mn-lt"/>
                        </a:rPr>
                        <a:t>оборудование – школе»</a:t>
                      </a: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2900 проекционных комплектов</a:t>
                      </a:r>
                    </a:p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dirty="0" smtClean="0">
                          <a:solidFill>
                            <a:srgbClr val="002060"/>
                          </a:solidFill>
                          <a:latin typeface="+mn-lt"/>
                          <a:cs typeface="Calibri" pitchFamily="34" charset="0"/>
                        </a:rPr>
                        <a:t>1450 интерактивных комплектов</a:t>
                      </a: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4" name="TextBox 3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Электронное образование 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Республике Татарстан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Этапы формирования: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ru-RU" sz="2800" b="1" dirty="0">
                <a:solidFill>
                  <a:schemeClr val="tx1"/>
                </a:solidFill>
              </a:rPr>
              <a:t>Техническое обеспечение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II. </a:t>
            </a:r>
            <a:r>
              <a:rPr lang="ru-RU" sz="2800" b="1" dirty="0" smtClean="0">
                <a:solidFill>
                  <a:schemeClr val="tx1"/>
                </a:solidFill>
              </a:rPr>
              <a:t>Цифровой контент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III. </a:t>
            </a:r>
            <a:r>
              <a:rPr lang="ru-RU" sz="2800" b="1" dirty="0" smtClean="0">
                <a:solidFill>
                  <a:schemeClr val="tx1"/>
                </a:solidFill>
              </a:rPr>
              <a:t>Переподготовка учителей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IV. </a:t>
            </a:r>
            <a:r>
              <a:rPr lang="ru-RU" sz="2800" b="1" dirty="0" smtClean="0">
                <a:solidFill>
                  <a:schemeClr val="tx1"/>
                </a:solidFill>
              </a:rPr>
              <a:t>Использование цифровых </a:t>
            </a:r>
            <a:r>
              <a:rPr lang="ru-RU" sz="2800" b="1" dirty="0">
                <a:solidFill>
                  <a:schemeClr val="tx1"/>
                </a:solidFill>
              </a:rPr>
              <a:t>технологий</a:t>
            </a: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4227576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825" y="285750"/>
            <a:ext cx="8642350" cy="1143000"/>
          </a:xfrm>
        </p:spPr>
        <p:txBody>
          <a:bodyPr rtlCol="0">
            <a:normAutofit fontScale="90000"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3100" b="1" dirty="0" smtClean="0">
                <a:solidFill>
                  <a:srgbClr val="2B25A5"/>
                </a:solidFill>
              </a:rPr>
              <a:t>Цифровой контент</a:t>
            </a:r>
            <a:r>
              <a:rPr lang="ru-RU" sz="3100" b="1" dirty="0">
                <a:solidFill>
                  <a:srgbClr val="2B25A5"/>
                </a:solidFill>
              </a:rPr>
              <a:t/>
            </a:r>
            <a:br>
              <a:rPr lang="ru-RU" sz="3100" b="1" dirty="0">
                <a:solidFill>
                  <a:srgbClr val="2B25A5"/>
                </a:solidFill>
              </a:rPr>
            </a:br>
            <a:r>
              <a:rPr lang="ru-RU" sz="2700" b="1" dirty="0" smtClean="0">
                <a:ea typeface="+mn-ea"/>
                <a:cs typeface="Calibri" pitchFamily="34" charset="0"/>
              </a:rPr>
              <a:t>Информационная </a:t>
            </a:r>
            <a:r>
              <a:rPr lang="ru-RU" sz="2700" b="1" dirty="0">
                <a:ea typeface="+mn-ea"/>
                <a:cs typeface="Calibri" pitchFamily="34" charset="0"/>
              </a:rPr>
              <a:t>система </a:t>
            </a:r>
            <a:r>
              <a:rPr lang="ru-RU" sz="2700" b="1" dirty="0" smtClean="0">
                <a:ea typeface="+mn-ea"/>
                <a:cs typeface="Calibri" pitchFamily="34" charset="0"/>
              </a:rPr>
              <a:t/>
            </a:r>
            <a:br>
              <a:rPr lang="ru-RU" sz="2700" b="1" dirty="0" smtClean="0">
                <a:ea typeface="+mn-ea"/>
                <a:cs typeface="Calibri" pitchFamily="34" charset="0"/>
              </a:rPr>
            </a:br>
            <a:r>
              <a:rPr lang="ru-RU" sz="2700" b="1" dirty="0" smtClean="0">
                <a:ea typeface="+mn-ea"/>
                <a:cs typeface="Calibri" pitchFamily="34" charset="0"/>
              </a:rPr>
              <a:t>«</a:t>
            </a:r>
            <a:r>
              <a:rPr lang="ru-RU" sz="2700" b="1" dirty="0">
                <a:ea typeface="+mn-ea"/>
                <a:cs typeface="Calibri" pitchFamily="34" charset="0"/>
              </a:rPr>
              <a:t>Электронное образование в Республике Татарстан»</a:t>
            </a:r>
            <a:br>
              <a:rPr lang="ru-RU" sz="2700" b="1" dirty="0">
                <a:ea typeface="+mn-ea"/>
                <a:cs typeface="Calibri" pitchFamily="34" charset="0"/>
              </a:rPr>
            </a:br>
            <a:endParaRPr lang="ru-RU" sz="2800" b="1" cap="all" dirty="0">
              <a:ea typeface="+mn-ea"/>
              <a:cs typeface="Tahoma" pitchFamily="34" charset="0"/>
            </a:endParaRPr>
          </a:p>
        </p:txBody>
      </p:sp>
      <p:sp>
        <p:nvSpPr>
          <p:cNvPr id="14339" name="Содержимое 7"/>
          <p:cNvSpPr>
            <a:spLocks noGrp="1"/>
          </p:cNvSpPr>
          <p:nvPr>
            <p:ph sz="half" idx="2"/>
          </p:nvPr>
        </p:nvSpPr>
        <p:spPr>
          <a:xfrm>
            <a:off x="5220072" y="1628800"/>
            <a:ext cx="3928341" cy="4248472"/>
          </a:xfrm>
        </p:spPr>
        <p:txBody>
          <a:bodyPr/>
          <a:lstStyle/>
          <a:p>
            <a:pPr marL="0">
              <a:spcBef>
                <a:spcPct val="0"/>
              </a:spcBef>
              <a:buNone/>
            </a:pP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Доступ к образовательным ресурсам по всем предметам для всех классов</a:t>
            </a:r>
            <a:r>
              <a:rPr lang="ru-RU" sz="24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</a:t>
            </a:r>
            <a:endParaRPr lang="ru-RU"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>
              <a:spcBef>
                <a:spcPct val="0"/>
              </a:spcBef>
              <a:buNone/>
            </a:pPr>
            <a:endParaRPr lang="ru-RU" sz="16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>
              <a:spcBef>
                <a:spcPct val="0"/>
              </a:spcBef>
              <a:buNone/>
            </a:pPr>
            <a:r>
              <a:rPr lang="ru-RU" sz="24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2,5 млн. </a:t>
            </a: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ресурсов </a:t>
            </a:r>
            <a:r>
              <a:rPr lang="ru-RU" sz="24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«Кирилл и Мефодий»</a:t>
            </a:r>
          </a:p>
          <a:p>
            <a:pPr marL="0">
              <a:spcBef>
                <a:spcPct val="0"/>
              </a:spcBef>
              <a:buFont typeface="Arial" charset="0"/>
              <a:buNone/>
            </a:pPr>
            <a:endParaRPr lang="ru-RU" sz="24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>
              <a:spcBef>
                <a:spcPct val="0"/>
              </a:spcBef>
              <a:buFont typeface="Arial" charset="0"/>
              <a:buNone/>
            </a:pP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393 ЦОР региональной направленности</a:t>
            </a:r>
          </a:p>
          <a:p>
            <a:pPr marL="0">
              <a:spcBef>
                <a:spcPct val="0"/>
              </a:spcBef>
              <a:buFont typeface="Arial" charset="0"/>
              <a:buNone/>
            </a:pPr>
            <a:endParaRPr lang="ru-RU" sz="16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>
              <a:spcBef>
                <a:spcPct val="0"/>
              </a:spcBef>
              <a:buFont typeface="Arial" charset="0"/>
              <a:buNone/>
            </a:pP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453 факультатива для учеников</a:t>
            </a:r>
          </a:p>
        </p:txBody>
      </p:sp>
      <p:pic>
        <p:nvPicPr>
          <p:cNvPr id="5" name="Рисунок 4" descr="татарский - учитель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1628775"/>
            <a:ext cx="2941638" cy="240030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татарский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2801938"/>
            <a:ext cx="2613025" cy="2160587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урок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01850" y="3773488"/>
            <a:ext cx="2965450" cy="2278062"/>
          </a:xfrm>
          <a:prstGeom prst="rect">
            <a:avLst/>
          </a:prstGeom>
          <a:ln>
            <a:solidFill>
              <a:schemeClr val="accent1">
                <a:alpha val="4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4343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115888"/>
            <a:ext cx="9144000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Информационная система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/>
            </a:r>
            <a:b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</a:b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«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Электронное образование в Республике Татарстан»</a:t>
            </a:r>
            <a:b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</a:br>
            <a:endParaRPr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grpSp>
        <p:nvGrpSpPr>
          <p:cNvPr id="22531" name="Группа 5"/>
          <p:cNvGrpSpPr>
            <a:grpSpLocks/>
          </p:cNvGrpSpPr>
          <p:nvPr/>
        </p:nvGrpSpPr>
        <p:grpSpPr bwMode="auto">
          <a:xfrm>
            <a:off x="428625" y="1316038"/>
            <a:ext cx="3746500" cy="3170237"/>
            <a:chOff x="152400" y="920516"/>
            <a:chExt cx="4819650" cy="3898302"/>
          </a:xfrm>
        </p:grpSpPr>
        <p:pic>
          <p:nvPicPr>
            <p:cNvPr id="9" name="Рисунок 1" descr="image001"/>
            <p:cNvPicPr>
              <a:picLocks noChangeAspect="1" noChangeArrowheads="1"/>
            </p:cNvPicPr>
            <p:nvPr/>
          </p:nvPicPr>
          <p:blipFill rotWithShape="1">
            <a:blip r:embed="rId3"/>
            <a:srcRect l="18617" t="66258" r="40774" b="8295"/>
            <a:stretch/>
          </p:blipFill>
          <p:spPr bwMode="auto">
            <a:xfrm>
              <a:off x="152400" y="3112701"/>
              <a:ext cx="4819650" cy="170611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0" name="Рисунок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80991" y="920516"/>
              <a:ext cx="4772679" cy="23620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</p:grpSp>
      <p:pic>
        <p:nvPicPr>
          <p:cNvPr id="22532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429000"/>
            <a:ext cx="3798887" cy="3067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4643438" y="973178"/>
            <a:ext cx="4500562" cy="4893647"/>
          </a:xfrm>
          <a:prstGeom prst="rect">
            <a:avLst/>
          </a:prstGeom>
          <a:noFill/>
        </p:spPr>
        <p:txBody>
          <a:bodyPr anchor="ctr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ru-RU" sz="26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Статистика:</a:t>
            </a:r>
          </a:p>
          <a:p>
            <a:r>
              <a:rPr lang="ru-RU" sz="26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53 </a:t>
            </a:r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485 </a:t>
            </a:r>
            <a:r>
              <a:rPr lang="ru-RU" sz="26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педагогов</a:t>
            </a:r>
            <a:endParaRPr lang="ru-RU" sz="26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352 130 </a:t>
            </a:r>
            <a:r>
              <a:rPr lang="ru-RU" sz="26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учеников</a:t>
            </a:r>
          </a:p>
          <a:p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242 232 </a:t>
            </a:r>
            <a:r>
              <a:rPr lang="ru-RU" sz="26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родителя</a:t>
            </a:r>
          </a:p>
          <a:p>
            <a:endParaRPr lang="ru-RU" sz="2600" b="1" dirty="0">
              <a:solidFill>
                <a:srgbClr val="FF000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1 594 </a:t>
            </a:r>
            <a:r>
              <a:rPr lang="ru-RU" sz="26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сообщества педагогов в 21 предметной области</a:t>
            </a:r>
          </a:p>
          <a:p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13 115 </a:t>
            </a:r>
            <a:r>
              <a:rPr lang="ru-RU" sz="26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участников педагогических </a:t>
            </a:r>
            <a:r>
              <a:rPr lang="ru-RU" sz="26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сообществ</a:t>
            </a:r>
            <a:br>
              <a:rPr lang="ru-RU" sz="26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</a:br>
            <a:endParaRPr lang="ru-RU" sz="26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66 </a:t>
            </a:r>
            <a:r>
              <a:rPr lang="ru-RU" sz="2600" dirty="0" err="1">
                <a:ea typeface="Verdana" pitchFamily="34" charset="0"/>
                <a:cs typeface="Verdana" pitchFamily="34" charset="0"/>
              </a:rPr>
              <a:t>гБ</a:t>
            </a:r>
            <a:r>
              <a:rPr lang="ru-RU" sz="2600" dirty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ru-RU" sz="26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объём ежедневного интернет-траффика</a:t>
            </a:r>
            <a:endParaRPr lang="ru-RU" sz="26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22534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7896768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24" y="553751"/>
            <a:ext cx="8229600" cy="584775"/>
          </a:xfr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2B25A5"/>
                </a:solidFill>
              </a:rPr>
              <a:t>On-line </a:t>
            </a:r>
            <a:r>
              <a:rPr lang="ru-RU" sz="3200" b="1" dirty="0">
                <a:solidFill>
                  <a:srgbClr val="2B25A5"/>
                </a:solidFill>
              </a:rPr>
              <a:t>изучение английского языка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824" y="1772816"/>
            <a:ext cx="8229600" cy="3949899"/>
          </a:xfrm>
        </p:spPr>
        <p:txBody>
          <a:bodyPr anchor="ctr"/>
          <a:lstStyle/>
          <a:p>
            <a:r>
              <a:rPr lang="ru-RU" b="1" dirty="0" smtClean="0"/>
              <a:t>3239 учителей английского языка</a:t>
            </a:r>
          </a:p>
          <a:p>
            <a:endParaRPr lang="ru-RU" b="1" dirty="0" smtClean="0"/>
          </a:p>
          <a:p>
            <a:r>
              <a:rPr lang="ru-RU" b="1" dirty="0" smtClean="0"/>
              <a:t>170 учителей предметников – участников «Сингапурского проекта»</a:t>
            </a:r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r>
              <a:rPr lang="ru-RU" sz="2800" b="1" dirty="0" smtClean="0"/>
              <a:t>На базе ресурса компании </a:t>
            </a:r>
            <a:r>
              <a:rPr lang="en-US" sz="2800" b="1" dirty="0" smtClean="0"/>
              <a:t>EF – Education First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0F138-B9DD-4B4C-A7D1-16247768F79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99943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4" name="TextBox 3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Электронное образование 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Республике Татарстан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Этапы формирования: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ru-RU" sz="2800" b="1" dirty="0">
                <a:solidFill>
                  <a:schemeClr val="tx1"/>
                </a:solidFill>
              </a:rPr>
              <a:t>Техническое обеспечение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II. </a:t>
            </a:r>
            <a:r>
              <a:rPr lang="ru-RU" sz="2800" b="1" dirty="0" smtClean="0">
                <a:solidFill>
                  <a:schemeClr val="tx1"/>
                </a:solidFill>
              </a:rPr>
              <a:t>Цифровой контент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III. </a:t>
            </a:r>
            <a:r>
              <a:rPr lang="ru-RU" sz="2800" b="1" dirty="0" smtClean="0">
                <a:solidFill>
                  <a:schemeClr val="tx1"/>
                </a:solidFill>
              </a:rPr>
              <a:t>Переподготовка учителей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IV. </a:t>
            </a:r>
            <a:r>
              <a:rPr lang="ru-RU" sz="2800" b="1" dirty="0" smtClean="0">
                <a:solidFill>
                  <a:schemeClr val="tx1"/>
                </a:solidFill>
              </a:rPr>
              <a:t>Использование цифровых </a:t>
            </a:r>
            <a:r>
              <a:rPr lang="ru-RU" sz="2800" b="1" dirty="0">
                <a:solidFill>
                  <a:schemeClr val="tx1"/>
                </a:solidFill>
              </a:rPr>
              <a:t>технологий</a:t>
            </a: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2294421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Группа 4"/>
          <p:cNvGrpSpPr>
            <a:grpSpLocks/>
          </p:cNvGrpSpPr>
          <p:nvPr/>
        </p:nvGrpSpPr>
        <p:grpSpPr bwMode="auto">
          <a:xfrm>
            <a:off x="0" y="6242050"/>
            <a:ext cx="9144000" cy="615950"/>
            <a:chOff x="0" y="6242027"/>
            <a:chExt cx="9144000" cy="615973"/>
          </a:xfrm>
        </p:grpSpPr>
        <p:pic>
          <p:nvPicPr>
            <p:cNvPr id="7" name="Picture 13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 l="781" t="26802" b="17783"/>
            <a:stretch>
              <a:fillRect/>
            </a:stretch>
          </p:blipFill>
          <p:spPr bwMode="auto">
            <a:xfrm>
              <a:off x="0" y="6242027"/>
              <a:ext cx="9144000" cy="6159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18" descr="Герб Республики Татарстан"/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8548686" y="6267448"/>
              <a:ext cx="571504" cy="5715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385763" y="188913"/>
            <a:ext cx="86741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Уровень владения ИКТ учителями РТ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4D9D813-69B2-4597-BE36-D3522B69031F}" type="slidenum">
              <a:rPr lang="ru-RU"/>
              <a:pPr>
                <a:defRPr/>
              </a:pPr>
              <a:t>16</a:t>
            </a:fld>
            <a:endParaRPr lang="ru-RU"/>
          </a:p>
        </p:txBody>
      </p:sp>
      <p:pic>
        <p:nvPicPr>
          <p:cNvPr id="1638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13568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0" name="Прямоугольник 2"/>
          <p:cNvSpPr>
            <a:spLocks noChangeArrowheads="1"/>
          </p:cNvSpPr>
          <p:nvPr/>
        </p:nvSpPr>
        <p:spPr bwMode="auto">
          <a:xfrm>
            <a:off x="1217613" y="765175"/>
            <a:ext cx="66960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2400" b="1" dirty="0" smtClean="0"/>
              <a:t>Исследование Всемирного банка</a:t>
            </a:r>
            <a:endParaRPr lang="ru-RU" sz="2400" b="1" dirty="0"/>
          </a:p>
        </p:txBody>
      </p:sp>
      <p:graphicFrame>
        <p:nvGraphicFramePr>
          <p:cNvPr id="3" name="Диаграмма 3"/>
          <p:cNvGraphicFramePr>
            <a:graphicFrameLocks/>
          </p:cNvGraphicFramePr>
          <p:nvPr>
            <p:extLst>
              <p:ext uri="{D42A27DB-BD31-4B8C-83A1-F6EECF244321}">
                <p14:modId xmlns="" xmlns:p14="http://schemas.microsoft.com/office/powerpoint/2010/main" val="494588476"/>
              </p:ext>
            </p:extLst>
          </p:nvPr>
        </p:nvGraphicFramePr>
        <p:xfrm>
          <a:off x="484188" y="1484313"/>
          <a:ext cx="8162925" cy="41211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EE34D980-18DA-4DED-83C7-18517884C6A9}" type="slidenum">
              <a:rPr lang="ru-RU" sz="1200">
                <a:solidFill>
                  <a:srgbClr val="898989"/>
                </a:solidFill>
              </a:rPr>
              <a:pPr algn="r"/>
              <a:t>17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17411" name="Rectangle 5"/>
          <p:cNvSpPr>
            <a:spLocks noChangeArrowheads="1"/>
          </p:cNvSpPr>
          <p:nvPr/>
        </p:nvSpPr>
        <p:spPr bwMode="auto">
          <a:xfrm>
            <a:off x="6238875" y="2690813"/>
            <a:ext cx="7561263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ru-RU" sz="3200" b="1" dirty="0">
              <a:solidFill>
                <a:srgbClr val="000000"/>
              </a:solidFill>
              <a:latin typeface="Arial" charset="0"/>
            </a:endParaRPr>
          </a:p>
          <a:p>
            <a:endParaRPr lang="ru-RU" sz="2400" b="1" dirty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74" name="Rectangle 27"/>
          <p:cNvSpPr>
            <a:spLocks noChangeArrowheads="1"/>
          </p:cNvSpPr>
          <p:nvPr/>
        </p:nvSpPr>
        <p:spPr bwMode="auto">
          <a:xfrm>
            <a:off x="519113" y="312836"/>
            <a:ext cx="83232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Система </a:t>
            </a:r>
            <a:r>
              <a:rPr lang="ru-RU" sz="3200" b="1" dirty="0" err="1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тьюторской</a:t>
            </a: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 поддержки</a:t>
            </a:r>
          </a:p>
        </p:txBody>
      </p:sp>
      <p:sp>
        <p:nvSpPr>
          <p:cNvPr id="1741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F5822C5-7CE1-41A8-A184-F76B58C1C61E}" type="slidenum">
              <a:rPr lang="ru-RU" sz="16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ru-RU" sz="1600" smtClean="0"/>
          </a:p>
        </p:txBody>
      </p:sp>
      <p:pic>
        <p:nvPicPr>
          <p:cNvPr id="1741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3074096" y="1119991"/>
            <a:ext cx="2995808" cy="1313839"/>
            <a:chOff x="2876190" y="115268"/>
            <a:chExt cx="2995808" cy="131383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2876190" y="115268"/>
              <a:ext cx="2995808" cy="1313839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Прямоугольник 10"/>
            <p:cNvSpPr/>
            <p:nvPr/>
          </p:nvSpPr>
          <p:spPr>
            <a:xfrm>
              <a:off x="2876190" y="115268"/>
              <a:ext cx="2995808" cy="1313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РЦИМК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Региональный </a:t>
              </a:r>
              <a:r>
                <a:rPr lang="ru-RU" sz="2200" b="1" kern="1200" dirty="0" err="1" smtClean="0"/>
                <a:t>тьютор</a:t>
              </a:r>
              <a:r>
                <a:rPr lang="ru-RU" sz="2200" b="1" kern="1200" dirty="0" smtClean="0"/>
                <a:t> </a:t>
              </a:r>
              <a:endParaRPr lang="ru-RU" sz="2200" b="1" kern="1200" dirty="0"/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045598" y="2675139"/>
            <a:ext cx="2238370" cy="859596"/>
            <a:chOff x="1096232" y="1733538"/>
            <a:chExt cx="2034882" cy="1384388"/>
          </a:xfrm>
        </p:grpSpPr>
        <p:sp>
          <p:nvSpPr>
            <p:cNvPr id="46" name="Прямоугольник 45"/>
            <p:cNvSpPr/>
            <p:nvPr/>
          </p:nvSpPr>
          <p:spPr>
            <a:xfrm>
              <a:off x="1096232" y="1733538"/>
              <a:ext cx="2034882" cy="1384388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7" name="Прямоугольник 46"/>
            <p:cNvSpPr/>
            <p:nvPr/>
          </p:nvSpPr>
          <p:spPr>
            <a:xfrm>
              <a:off x="1096232" y="1733538"/>
              <a:ext cx="2034882" cy="13843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ИМЦ </a:t>
              </a:r>
              <a:br>
                <a:rPr lang="ru-RU" sz="2200" b="1" kern="1200" dirty="0" smtClean="0"/>
              </a:br>
              <a:r>
                <a:rPr lang="ru-RU" sz="2200" b="1" kern="1200" dirty="0" smtClean="0"/>
                <a:t>Районный </a:t>
              </a:r>
              <a:r>
                <a:rPr lang="ru-RU" sz="2200" b="1" kern="1200" dirty="0" err="1" smtClean="0"/>
                <a:t>тьютор</a:t>
              </a:r>
              <a:r>
                <a:rPr lang="ru-RU" sz="2200" b="1" kern="1200" dirty="0" smtClean="0"/>
                <a:t> </a:t>
              </a: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1158219" y="3784287"/>
            <a:ext cx="1469565" cy="815794"/>
            <a:chOff x="5467" y="3422356"/>
            <a:chExt cx="1955991" cy="1085821"/>
          </a:xfrm>
        </p:grpSpPr>
        <p:sp>
          <p:nvSpPr>
            <p:cNvPr id="44" name="Прямоугольник 43"/>
            <p:cNvSpPr/>
            <p:nvPr/>
          </p:nvSpPr>
          <p:spPr>
            <a:xfrm>
              <a:off x="5467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5" name="Прямоугольник 44"/>
            <p:cNvSpPr/>
            <p:nvPr/>
          </p:nvSpPr>
          <p:spPr>
            <a:xfrm>
              <a:off x="5467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Школьный </a:t>
              </a:r>
              <a:r>
                <a:rPr lang="ru-RU" sz="2200" b="1" kern="1200" dirty="0" err="1" smtClean="0"/>
                <a:t>тьютор</a:t>
              </a:r>
              <a:endParaRPr lang="ru-RU" sz="2200" b="1" kern="1200" dirty="0" smtClean="0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442814" y="4864407"/>
            <a:ext cx="1449666" cy="724833"/>
            <a:chOff x="494464" y="4812608"/>
            <a:chExt cx="1449666" cy="724833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Учитель</a:t>
              </a:r>
              <a:endParaRPr lang="ru-RU" sz="2200" b="1" kern="1200" dirty="0"/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2886411" y="3784287"/>
            <a:ext cx="1469565" cy="815794"/>
            <a:chOff x="2265888" y="3422356"/>
            <a:chExt cx="1955991" cy="1085821"/>
          </a:xfrm>
        </p:grpSpPr>
        <p:sp>
          <p:nvSpPr>
            <p:cNvPr id="40" name="Прямоугольник 39"/>
            <p:cNvSpPr/>
            <p:nvPr/>
          </p:nvSpPr>
          <p:spPr>
            <a:xfrm>
              <a:off x="2265888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1" name="Прямоугольник 40"/>
            <p:cNvSpPr/>
            <p:nvPr/>
          </p:nvSpPr>
          <p:spPr>
            <a:xfrm>
              <a:off x="2265888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Школьный </a:t>
              </a:r>
              <a:r>
                <a:rPr lang="ru-RU" sz="2200" b="1" kern="1200" dirty="0" err="1" smtClean="0"/>
                <a:t>тьютор</a:t>
              </a:r>
              <a:endParaRPr lang="ru-RU" sz="2200" b="1" kern="1200" dirty="0" smtClean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4860032" y="2675139"/>
            <a:ext cx="2238370" cy="859596"/>
            <a:chOff x="5617075" y="1733538"/>
            <a:chExt cx="2034882" cy="1384388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5617075" y="1733538"/>
              <a:ext cx="2034882" cy="1384388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5617075" y="1733538"/>
              <a:ext cx="2034882" cy="13843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ИМЦ </a:t>
              </a:r>
              <a:br>
                <a:rPr lang="ru-RU" sz="2200" b="1" kern="1200" dirty="0" smtClean="0"/>
              </a:br>
              <a:r>
                <a:rPr lang="ru-RU" sz="2200" b="1" kern="1200" dirty="0" smtClean="0"/>
                <a:t>Районный </a:t>
              </a:r>
              <a:r>
                <a:rPr lang="ru-RU" sz="2200" b="1" kern="1200" dirty="0" err="1" smtClean="0"/>
                <a:t>тьютор</a:t>
              </a:r>
              <a:r>
                <a:rPr lang="ru-RU" sz="2200" b="1" kern="1200" dirty="0" smtClean="0"/>
                <a:t> 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4788024" y="3784287"/>
            <a:ext cx="1469565" cy="815794"/>
            <a:chOff x="4526309" y="3422356"/>
            <a:chExt cx="1955991" cy="1085821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526309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5" name="Прямоугольник 34"/>
            <p:cNvSpPr/>
            <p:nvPr/>
          </p:nvSpPr>
          <p:spPr>
            <a:xfrm>
              <a:off x="4526309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Школьный </a:t>
              </a:r>
              <a:r>
                <a:rPr lang="ru-RU" sz="2200" b="1" kern="1200" dirty="0" err="1" smtClean="0"/>
                <a:t>тьютор</a:t>
              </a:r>
              <a:endParaRPr lang="ru-RU" sz="2200" b="1" kern="1200" dirty="0" smtClean="0"/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6516216" y="3784287"/>
            <a:ext cx="1490522" cy="815794"/>
            <a:chOff x="6758837" y="3422356"/>
            <a:chExt cx="1983885" cy="1085821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6786731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6758837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Школьный </a:t>
              </a:r>
              <a:r>
                <a:rPr lang="ru-RU" sz="2200" b="1" kern="1200" dirty="0" err="1" smtClean="0"/>
                <a:t>тьютор</a:t>
              </a:r>
              <a:endParaRPr lang="ru-RU" sz="2200" b="1" kern="1200" dirty="0" smtClean="0"/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242014" y="4864407"/>
            <a:ext cx="1449666" cy="724833"/>
            <a:chOff x="494464" y="4812608"/>
            <a:chExt cx="1449666" cy="724833"/>
          </a:xfrm>
        </p:grpSpPr>
        <p:sp>
          <p:nvSpPr>
            <p:cNvPr id="49" name="Прямоугольник 48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0" name="Прямоугольник 49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Учитель</a:t>
              </a:r>
              <a:endParaRPr lang="ru-RU" sz="2200" b="1" kern="1200" dirty="0"/>
            </a:p>
          </p:txBody>
        </p:sp>
      </p:grpSp>
      <p:grpSp>
        <p:nvGrpSpPr>
          <p:cNvPr id="51" name="Группа 50"/>
          <p:cNvGrpSpPr/>
          <p:nvPr/>
        </p:nvGrpSpPr>
        <p:grpSpPr>
          <a:xfrm>
            <a:off x="2042214" y="4864407"/>
            <a:ext cx="1449666" cy="724833"/>
            <a:chOff x="494464" y="4812608"/>
            <a:chExt cx="1449666" cy="724833"/>
          </a:xfrm>
        </p:grpSpPr>
        <p:sp>
          <p:nvSpPr>
            <p:cNvPr id="52" name="Прямоугольник 51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3" name="Прямоугольник 52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Учитель</a:t>
              </a:r>
              <a:endParaRPr lang="ru-RU" sz="2200" b="1" kern="1200" dirty="0"/>
            </a:p>
          </p:txBody>
        </p:sp>
      </p:grpSp>
      <p:grpSp>
        <p:nvGrpSpPr>
          <p:cNvPr id="54" name="Группа 53"/>
          <p:cNvGrpSpPr/>
          <p:nvPr/>
        </p:nvGrpSpPr>
        <p:grpSpPr>
          <a:xfrm>
            <a:off x="3851920" y="4864407"/>
            <a:ext cx="1449666" cy="724833"/>
            <a:chOff x="494464" y="4812608"/>
            <a:chExt cx="1449666" cy="724833"/>
          </a:xfrm>
        </p:grpSpPr>
        <p:sp>
          <p:nvSpPr>
            <p:cNvPr id="55" name="Прямоугольник 54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6" name="Прямоугольник 55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Учитель</a:t>
              </a:r>
              <a:endParaRPr lang="ru-RU" sz="2200" b="1" kern="1200" dirty="0"/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5652120" y="4864407"/>
            <a:ext cx="1449666" cy="724833"/>
            <a:chOff x="494464" y="4812608"/>
            <a:chExt cx="1449666" cy="724833"/>
          </a:xfrm>
        </p:grpSpPr>
        <p:sp>
          <p:nvSpPr>
            <p:cNvPr id="58" name="Прямоугольник 57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9" name="Прямоугольник 58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dirty="0" smtClean="0"/>
                <a:t>Учитель</a:t>
              </a:r>
              <a:endParaRPr lang="ru-RU" sz="2200" b="1" kern="12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1116295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811E12D6-448E-4620-A01A-7018B1E04BB9}" type="slidenum">
              <a:rPr lang="ru-RU" sz="1200">
                <a:solidFill>
                  <a:srgbClr val="898989"/>
                </a:solidFill>
              </a:rPr>
              <a:pPr algn="r"/>
              <a:t>18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18435" name="Rectangle 5"/>
          <p:cNvSpPr>
            <a:spLocks noChangeArrowheads="1"/>
          </p:cNvSpPr>
          <p:nvPr/>
        </p:nvSpPr>
        <p:spPr bwMode="auto">
          <a:xfrm>
            <a:off x="900113" y="2690813"/>
            <a:ext cx="75612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ru-RU" sz="3200" b="1">
              <a:solidFill>
                <a:srgbClr val="000000"/>
              </a:solidFill>
              <a:latin typeface="Arial" charset="0"/>
            </a:endParaRPr>
          </a:p>
          <a:p>
            <a:endParaRPr lang="ru-RU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32774" name="Rectangle 27"/>
          <p:cNvSpPr>
            <a:spLocks noChangeArrowheads="1"/>
          </p:cNvSpPr>
          <p:nvPr/>
        </p:nvSpPr>
        <p:spPr bwMode="auto">
          <a:xfrm>
            <a:off x="102950" y="-74265"/>
            <a:ext cx="9155588" cy="1077218"/>
          </a:xfrm>
          <a:prstGeom prst="rect">
            <a:avLst/>
          </a:prstGeom>
          <a:noFill/>
        </p:spPr>
        <p:txBody>
          <a:bodyPr anchor="ctr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Переподготовка всех педагогов </a:t>
            </a: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в области ИКТ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58775" y="923811"/>
            <a:ext cx="8605838" cy="560153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900113" indent="-900113"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2800" b="1" dirty="0">
                <a:cs typeface="Calibri" pitchFamily="34" charset="0"/>
              </a:rPr>
              <a:t>«Основы работы на ноутбуке», </a:t>
            </a:r>
            <a:br>
              <a:rPr lang="ru-RU" sz="2800" b="1" dirty="0">
                <a:cs typeface="Calibri" pitchFamily="34" charset="0"/>
              </a:rPr>
            </a:br>
            <a:r>
              <a:rPr lang="ru-RU" sz="2800" b="1" dirty="0">
                <a:cs typeface="Calibri" pitchFamily="34" charset="0"/>
              </a:rPr>
              <a:t>	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25 часов, очный </a:t>
            </a: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курс</a:t>
            </a:r>
            <a:endParaRPr lang="ru-RU" sz="2800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C00000"/>
                </a:solidFill>
                <a:cs typeface="Calibri" pitchFamily="34" charset="0"/>
              </a:rPr>
              <a:t>Образовательные программы Интел</a:t>
            </a:r>
          </a:p>
          <a:p>
            <a:pPr fontAlgn="auto">
              <a:spcBef>
                <a:spcPts val="1200"/>
              </a:spcBef>
              <a:spcAft>
                <a:spcPts val="0"/>
              </a:spcAft>
              <a:defRPr/>
            </a:pPr>
            <a:r>
              <a:rPr lang="ru-RU" sz="2800" b="1" dirty="0">
                <a:cs typeface="Calibri" pitchFamily="34" charset="0"/>
              </a:rPr>
              <a:t>«Компьютер для учителя   (Республика Татарстан)»,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начальный курс</a:t>
            </a:r>
            <a:r>
              <a:rPr lang="ru-RU" sz="2800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/>
            </a:r>
            <a:br>
              <a:rPr lang="ru-RU" sz="2800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</a:br>
            <a:endParaRPr lang="ru-RU" sz="1600" dirty="0" smtClean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ru-RU" sz="2800" b="1" dirty="0" smtClean="0">
                <a:cs typeface="Calibri" pitchFamily="34" charset="0"/>
              </a:rPr>
              <a:t>«</a:t>
            </a:r>
            <a:r>
              <a:rPr lang="ru-RU" sz="2800" b="1" dirty="0">
                <a:cs typeface="Calibri" pitchFamily="34" charset="0"/>
              </a:rPr>
              <a:t>Обучение для будущего», </a:t>
            </a:r>
            <a:r>
              <a:rPr lang="ru-RU" sz="2800" b="1" dirty="0" smtClean="0">
                <a:cs typeface="Calibri" pitchFamily="34" charset="0"/>
              </a:rPr>
              <a:t/>
            </a:r>
            <a:br>
              <a:rPr lang="ru-RU" sz="2800" b="1" dirty="0" smtClean="0">
                <a:cs typeface="Calibri" pitchFamily="34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образовательный проект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ru-RU" sz="2800" b="1" dirty="0" smtClean="0">
                <a:cs typeface="Calibri" pitchFamily="34" charset="0"/>
              </a:rPr>
              <a:t>«Лидер в образовании»,</a:t>
            </a:r>
            <a:r>
              <a:rPr lang="ru-RU" sz="2800" b="1" dirty="0">
                <a:cs typeface="Calibri" pitchFamily="34" charset="0"/>
              </a:rPr>
              <a:t/>
            </a:r>
            <a:br>
              <a:rPr lang="ru-RU" sz="2800" b="1" dirty="0">
                <a:cs typeface="Calibri" pitchFamily="34" charset="0"/>
              </a:rPr>
            </a:br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  <a:cs typeface="Calibri" pitchFamily="34" charset="0"/>
              </a:rPr>
              <a:t>руководители образовательных учреждений</a:t>
            </a:r>
            <a:endParaRPr lang="ru-RU" sz="2800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 dirty="0">
              <a:solidFill>
                <a:schemeClr val="tx2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18438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F6FE4D0-1E48-43B5-946F-36791398D5A0}" type="slidenum">
              <a:rPr 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1843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4" name="TextBox 3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Электронное образование 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Республике Татарстан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Этапы формирования: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ru-RU" sz="2800" b="1" dirty="0">
                <a:solidFill>
                  <a:schemeClr val="tx1"/>
                </a:solidFill>
              </a:rPr>
              <a:t>Техническое обеспечение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II. </a:t>
            </a:r>
            <a:r>
              <a:rPr lang="ru-RU" sz="2800" b="1" dirty="0" smtClean="0">
                <a:solidFill>
                  <a:schemeClr val="tx1"/>
                </a:solidFill>
              </a:rPr>
              <a:t>Цифровой контент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III. </a:t>
            </a:r>
            <a:r>
              <a:rPr lang="ru-RU" sz="2800" b="1" dirty="0" smtClean="0">
                <a:solidFill>
                  <a:schemeClr val="tx1"/>
                </a:solidFill>
              </a:rPr>
              <a:t>Переподготовка учителей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IV. </a:t>
            </a:r>
            <a:r>
              <a:rPr lang="ru-RU" sz="2800" b="1" dirty="0" smtClean="0">
                <a:solidFill>
                  <a:schemeClr val="tx1"/>
                </a:solidFill>
              </a:rPr>
              <a:t>Использование цифровых </a:t>
            </a:r>
            <a:r>
              <a:rPr lang="ru-RU" sz="2800" b="1" dirty="0">
                <a:solidFill>
                  <a:schemeClr val="tx1"/>
                </a:solidFill>
              </a:rPr>
              <a:t>технологий</a:t>
            </a: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1889825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6685E2-99BF-458E-A334-476D23912406}" type="slidenum">
              <a:rPr lang="ru-RU"/>
              <a:pPr>
                <a:defRPr/>
              </a:pPr>
              <a:t>2</a:t>
            </a:fld>
            <a:endParaRPr lang="ru-RU"/>
          </a:p>
        </p:txBody>
      </p:sp>
      <p:pic>
        <p:nvPicPr>
          <p:cNvPr id="6" name="Земля татарстан xvid 720 на 576 на конгресс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85750" y="0"/>
            <a:ext cx="8572530" cy="68580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0" y="1335088"/>
            <a:ext cx="7897813" cy="4614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2575" y="115888"/>
            <a:ext cx="8578850" cy="936625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  <a:t>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cs typeface="Calibri" pitchFamily="34" charset="0"/>
              </a:rPr>
            </a:br>
            <a:r>
              <a:rPr lang="ru-RU" sz="3100" b="1" dirty="0">
                <a:solidFill>
                  <a:srgbClr val="2B25A5"/>
                </a:solidFill>
              </a:rPr>
              <a:t>Информационная система «Электронное образование в Республике Татарстан»</a:t>
            </a:r>
            <a:br>
              <a:rPr lang="ru-RU" sz="3100" b="1" dirty="0">
                <a:solidFill>
                  <a:srgbClr val="2B25A5"/>
                </a:solidFill>
              </a:rPr>
            </a:br>
            <a:endParaRPr lang="ru-RU" sz="3100" b="1" dirty="0">
              <a:solidFill>
                <a:srgbClr val="2B25A5"/>
              </a:solidFill>
            </a:endParaRP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2E6CC53-76BE-4E4E-9DA6-DB6ACDFC0DC9}" type="slidenum">
              <a:rPr 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2150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402898"/>
            <a:ext cx="4392984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400" b="1" dirty="0">
                <a:solidFill>
                  <a:srgbClr val="FF0000"/>
                </a:solidFill>
              </a:rPr>
              <a:t>100% школ: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Сайты школ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Электронный дневник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Электронный журнал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Электронное </a:t>
            </a:r>
            <a:r>
              <a:rPr lang="ru-RU" sz="24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расписание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СМС-рассылка родителям</a:t>
            </a:r>
          </a:p>
          <a:p>
            <a:pPr>
              <a:lnSpc>
                <a:spcPct val="150000"/>
              </a:lnSpc>
              <a:buFont typeface="Arial" charset="0"/>
              <a:buChar char="•"/>
            </a:pPr>
            <a:r>
              <a:rPr lang="ru-RU" sz="24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Портфолио </a:t>
            </a: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учителя и ученика</a:t>
            </a:r>
            <a:endParaRPr lang="ru-RU" dirty="0"/>
          </a:p>
        </p:txBody>
      </p:sp>
      <p:sp>
        <p:nvSpPr>
          <p:cNvPr id="21511" name="Прямоугольник 4"/>
          <p:cNvSpPr>
            <a:spLocks noChangeArrowheads="1"/>
          </p:cNvSpPr>
          <p:nvPr/>
        </p:nvSpPr>
        <p:spPr bwMode="auto">
          <a:xfrm>
            <a:off x="2555875" y="-1323975"/>
            <a:ext cx="4572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endParaRPr lang="ru-RU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644008" y="2192089"/>
            <a:ext cx="4322869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Автоматизированная статистическая </a:t>
            </a:r>
            <a:r>
              <a:rPr lang="ru-RU" sz="24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отчетность БАРС </a:t>
            </a:r>
            <a:r>
              <a:rPr lang="en-US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Web-</a:t>
            </a:r>
            <a:r>
              <a:rPr lang="ru-RU" sz="2400" b="1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мониторинг</a:t>
            </a:r>
          </a:p>
          <a:p>
            <a:pPr marL="342900" lvl="0" indent="-342900">
              <a:buFont typeface="Arial" pitchFamily="34" charset="0"/>
              <a:buChar char="•"/>
            </a:pPr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ru-RU" sz="2400" b="1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Мониторинг использования ЦОР</a:t>
            </a:r>
          </a:p>
          <a:p>
            <a:pPr marL="342900" indent="-342900">
              <a:buFont typeface="Arial" pitchFamily="34" charset="0"/>
              <a:buChar char="•"/>
            </a:pPr>
            <a:endParaRPr lang="ru-RU" sz="2400" b="1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49"/>
          <p:cNvSpPr txBox="1">
            <a:spLocks noChangeArrowheads="1"/>
          </p:cNvSpPr>
          <p:nvPr/>
        </p:nvSpPr>
        <p:spPr bwMode="auto">
          <a:xfrm>
            <a:off x="560388" y="1628800"/>
            <a:ext cx="8094662" cy="3339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ts val="300"/>
              </a:spcBef>
            </a:pPr>
            <a:r>
              <a:rPr lang="ru-RU" sz="2800" b="1" dirty="0">
                <a:solidFill>
                  <a:srgbClr val="000000"/>
                </a:solidFill>
                <a:cs typeface="Calibri" pitchFamily="34" charset="0"/>
              </a:rPr>
              <a:t>2010-2011 учебный год  -  4 района</a:t>
            </a:r>
          </a:p>
          <a:p>
            <a:pPr>
              <a:spcBef>
                <a:spcPts val="300"/>
              </a:spcBef>
              <a:buFont typeface="Arial" charset="0"/>
              <a:buChar char="-"/>
            </a:pP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  <a:p>
            <a:pPr>
              <a:spcBef>
                <a:spcPts val="300"/>
              </a:spcBef>
              <a:buFont typeface="Arial" charset="0"/>
              <a:buChar char="-"/>
            </a:pPr>
            <a:r>
              <a:rPr lang="ru-RU" sz="2800" dirty="0" smtClean="0">
                <a:solidFill>
                  <a:srgbClr val="000000"/>
                </a:solidFill>
                <a:cs typeface="Calibri" pitchFamily="34" charset="0"/>
              </a:rPr>
              <a:t>11  </a:t>
            </a:r>
            <a:r>
              <a:rPr lang="ru-RU" sz="2800" dirty="0">
                <a:solidFill>
                  <a:srgbClr val="000000"/>
                </a:solidFill>
                <a:cs typeface="Calibri" pitchFamily="34" charset="0"/>
              </a:rPr>
              <a:t>малокомплектных </a:t>
            </a:r>
            <a:r>
              <a:rPr lang="ru-RU" sz="2800" dirty="0" smtClean="0">
                <a:solidFill>
                  <a:srgbClr val="000000"/>
                </a:solidFill>
                <a:cs typeface="Calibri" pitchFamily="34" charset="0"/>
              </a:rPr>
              <a:t>школ,  5-9 класс</a:t>
            </a:r>
          </a:p>
          <a:p>
            <a:pPr>
              <a:spcBef>
                <a:spcPts val="300"/>
              </a:spcBef>
              <a:buFont typeface="Arial" charset="0"/>
              <a:buChar char="-"/>
            </a:pP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  <a:p>
            <a:pPr>
              <a:spcBef>
                <a:spcPts val="300"/>
              </a:spcBef>
            </a:pPr>
            <a:r>
              <a:rPr lang="ru-RU" sz="2800" b="1" dirty="0">
                <a:solidFill>
                  <a:srgbClr val="000000"/>
                </a:solidFill>
                <a:cs typeface="Calibri" pitchFamily="34" charset="0"/>
              </a:rPr>
              <a:t>2011-2012 учебный год  - 12 районов</a:t>
            </a:r>
          </a:p>
          <a:p>
            <a:pPr>
              <a:spcBef>
                <a:spcPts val="300"/>
              </a:spcBef>
            </a:pP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  <a:p>
            <a:pPr>
              <a:spcBef>
                <a:spcPts val="300"/>
              </a:spcBef>
              <a:buFont typeface="Tahoma" pitchFamily="34" charset="0"/>
              <a:buChar char="-"/>
            </a:pPr>
            <a:r>
              <a:rPr lang="ru-RU" sz="2800" dirty="0" smtClean="0">
                <a:solidFill>
                  <a:srgbClr val="000000"/>
                </a:solidFill>
                <a:cs typeface="Calibri" pitchFamily="34" charset="0"/>
              </a:rPr>
              <a:t>29 </a:t>
            </a:r>
            <a:r>
              <a:rPr lang="ru-RU" sz="2800" dirty="0">
                <a:solidFill>
                  <a:srgbClr val="000000"/>
                </a:solidFill>
                <a:cs typeface="Calibri" pitchFamily="34" charset="0"/>
              </a:rPr>
              <a:t>малокомплектных </a:t>
            </a:r>
            <a:r>
              <a:rPr lang="ru-RU" sz="2800" dirty="0" smtClean="0">
                <a:solidFill>
                  <a:srgbClr val="000000"/>
                </a:solidFill>
                <a:cs typeface="Calibri" pitchFamily="34" charset="0"/>
              </a:rPr>
              <a:t>школ,  2-11 класс</a:t>
            </a: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</p:txBody>
      </p:sp>
      <p:sp>
        <p:nvSpPr>
          <p:cNvPr id="23555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403648" y="260350"/>
            <a:ext cx="5742982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6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Проект «Удаленная школа»</a:t>
            </a:r>
          </a:p>
        </p:txBody>
      </p:sp>
      <p:sp>
        <p:nvSpPr>
          <p:cNvPr id="23557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91764568-E7B4-41D9-A42A-397E83091CE1}" type="slidenum">
              <a:rPr lang="ru-RU" smtClean="0">
                <a:solidFill>
                  <a:srgbClr val="898989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ru-RU" smtClean="0">
              <a:solidFill>
                <a:srgbClr val="898989"/>
              </a:solidFill>
            </a:endParaRPr>
          </a:p>
        </p:txBody>
      </p:sp>
      <p:pic>
        <p:nvPicPr>
          <p:cNvPr id="23558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Объект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p:oleObj spid="_x0000_s25619" r:id="rId3" imgW="8327858" imgH="4627265" progId="Excel.Sheet.8">
              <p:embed/>
            </p:oleObj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F3E31-3B12-4705-98F6-9152EF88CCE7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39750" y="260350"/>
            <a:ext cx="8280400" cy="1077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Развитие дистанционного образования </a:t>
            </a:r>
          </a:p>
          <a:p>
            <a:pPr algn="ctr">
              <a:defRPr/>
            </a:pPr>
            <a:r>
              <a:rPr lang="ru-RU" sz="32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детей-инвалидов</a:t>
            </a:r>
          </a:p>
        </p:txBody>
      </p:sp>
      <p:sp>
        <p:nvSpPr>
          <p:cNvPr id="25605" name="TextBox 1"/>
          <p:cNvSpPr txBox="1">
            <a:spLocks noChangeArrowheads="1"/>
          </p:cNvSpPr>
          <p:nvPr/>
        </p:nvSpPr>
        <p:spPr bwMode="auto">
          <a:xfrm>
            <a:off x="1403350" y="1916113"/>
            <a:ext cx="4608513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b="1"/>
              <a:t>2005-2008  	респ. проекты, ФЦПРО</a:t>
            </a:r>
          </a:p>
          <a:p>
            <a:pPr>
              <a:lnSpc>
                <a:spcPct val="150000"/>
              </a:lnSpc>
            </a:pPr>
            <a:r>
              <a:rPr lang="ru-RU" sz="2000" b="1"/>
              <a:t>2009-2011  	ПНПО</a:t>
            </a:r>
          </a:p>
        </p:txBody>
      </p:sp>
      <p:pic>
        <p:nvPicPr>
          <p:cNvPr id="25606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358775" y="188640"/>
            <a:ext cx="8426450" cy="936625"/>
          </a:xfrm>
        </p:spPr>
        <p:txBody>
          <a:bodyPr/>
          <a:lstStyle/>
          <a:p>
            <a:pPr marL="0" indent="0" algn="ctr">
              <a:spcBef>
                <a:spcPct val="0"/>
              </a:spcBef>
              <a:buFont typeface="Arial" charset="0"/>
              <a:buNone/>
              <a:defRPr/>
            </a:pPr>
            <a:r>
              <a:rPr lang="ru-RU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Дальнейшее развитие электронного образования в РТ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B58F48-DBD3-4A96-801F-1BAE06073941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27652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9"/>
          <p:cNvSpPr txBox="1">
            <a:spLocks noChangeArrowheads="1"/>
          </p:cNvSpPr>
          <p:nvPr/>
        </p:nvSpPr>
        <p:spPr bwMode="auto">
          <a:xfrm>
            <a:off x="560388" y="1628800"/>
            <a:ext cx="8094662" cy="4239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«Электронный детский сад»</a:t>
            </a: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Электронная запись в школу</a:t>
            </a: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Внедрение электронных учебников</a:t>
            </a: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Полное прохождение аттестации педагогами в электронном виде</a:t>
            </a: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62" y="243863"/>
            <a:ext cx="6279034" cy="635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673482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819150"/>
            <a:ext cx="8543925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0476AE-C04E-4012-B7C6-C25BD55525A3}" type="slidenum">
              <a:rPr lang="ru-RU"/>
              <a:pPr>
                <a:defRPr/>
              </a:pPr>
              <a:t>3</a:t>
            </a:fld>
            <a:endParaRPr lang="ru-RU"/>
          </a:p>
        </p:txBody>
      </p:sp>
      <p:sp>
        <p:nvSpPr>
          <p:cNvPr id="614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6088" y="231775"/>
            <a:ext cx="8229600" cy="628650"/>
          </a:xfrm>
        </p:spPr>
        <p:txBody>
          <a:bodyPr/>
          <a:lstStyle/>
          <a:p>
            <a:r>
              <a:rPr lang="ru-RU" sz="2800" b="1" smtClean="0">
                <a:solidFill>
                  <a:srgbClr val="7030A0"/>
                </a:solidFill>
              </a:rPr>
              <a:t>Республика Татарстан</a:t>
            </a:r>
          </a:p>
        </p:txBody>
      </p:sp>
      <p:sp>
        <p:nvSpPr>
          <p:cNvPr id="6150" name="TextBox 3"/>
          <p:cNvSpPr txBox="1">
            <a:spLocks noChangeArrowheads="1"/>
          </p:cNvSpPr>
          <p:nvPr/>
        </p:nvSpPr>
        <p:spPr bwMode="auto">
          <a:xfrm>
            <a:off x="204788" y="750888"/>
            <a:ext cx="8724900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Calibri" pitchFamily="34" charset="0"/>
              <a:buChar char="―"/>
            </a:pPr>
            <a:r>
              <a:rPr lang="ru-RU" sz="2400">
                <a:solidFill>
                  <a:srgbClr val="000000"/>
                </a:solidFill>
              </a:rPr>
              <a:t>Население –  3,78 млн (2,7% населения Российской Федерации</a:t>
            </a:r>
            <a:r>
              <a:rPr lang="en-US" sz="2400">
                <a:solidFill>
                  <a:srgbClr val="000000"/>
                </a:solidFill>
              </a:rPr>
              <a:t>)</a:t>
            </a:r>
            <a:endParaRPr lang="ru-RU" sz="2400">
              <a:solidFill>
                <a:srgbClr val="000000"/>
              </a:solidFill>
            </a:endParaRPr>
          </a:p>
          <a:p>
            <a:pPr>
              <a:buFont typeface="Calibri" pitchFamily="34" charset="0"/>
              <a:buChar char="―"/>
            </a:pPr>
            <a:r>
              <a:rPr lang="ru-RU" sz="2400">
                <a:solidFill>
                  <a:srgbClr val="000000"/>
                </a:solidFill>
              </a:rPr>
              <a:t>Городское население – 74,9%</a:t>
            </a:r>
          </a:p>
          <a:p>
            <a:pPr>
              <a:buFont typeface="Calibri" pitchFamily="34" charset="0"/>
              <a:buChar char="―"/>
            </a:pPr>
            <a:r>
              <a:rPr lang="ru-RU" sz="2400">
                <a:solidFill>
                  <a:srgbClr val="000000"/>
                </a:solidFill>
              </a:rPr>
              <a:t>25% населения имеет высшее образование</a:t>
            </a:r>
          </a:p>
          <a:p>
            <a:pPr>
              <a:buFont typeface="Calibri" pitchFamily="34" charset="0"/>
              <a:buChar char="―"/>
            </a:pPr>
            <a:r>
              <a:rPr lang="ru-RU" sz="2400">
                <a:solidFill>
                  <a:srgbClr val="000000"/>
                </a:solidFill>
              </a:rPr>
              <a:t>В 2011 г. объем ВРП</a:t>
            </a:r>
            <a:r>
              <a:rPr lang="en-US" sz="2400">
                <a:solidFill>
                  <a:srgbClr val="000000"/>
                </a:solidFill>
              </a:rPr>
              <a:t> </a:t>
            </a:r>
            <a:r>
              <a:rPr lang="ru-RU" sz="2400">
                <a:solidFill>
                  <a:srgbClr val="000000"/>
                </a:solidFill>
              </a:rPr>
              <a:t>превысит 1 трлн руб.</a:t>
            </a:r>
          </a:p>
          <a:p>
            <a:pPr>
              <a:buFont typeface="Calibri" pitchFamily="34" charset="0"/>
              <a:buChar char="―"/>
            </a:pPr>
            <a:r>
              <a:rPr lang="ru-RU" sz="2400">
                <a:solidFill>
                  <a:srgbClr val="000000"/>
                </a:solidFill>
              </a:rPr>
              <a:t>К 2016 году - превысит 2 трлн. руб.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3850" y="3213100"/>
            <a:ext cx="85074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927600" y="3382963"/>
            <a:ext cx="3455988" cy="2676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800">
                <a:solidFill>
                  <a:srgbClr val="000000"/>
                </a:solidFill>
              </a:rPr>
              <a:t>В 2011 году Татарстан  возглавил рейтинг журнала </a:t>
            </a:r>
            <a:r>
              <a:rPr lang="en-US" sz="2800">
                <a:solidFill>
                  <a:srgbClr val="000000"/>
                </a:solidFill>
              </a:rPr>
              <a:t>Forbes </a:t>
            </a:r>
            <a:r>
              <a:rPr lang="ru-RU" sz="2800">
                <a:solidFill>
                  <a:srgbClr val="000000"/>
                </a:solidFill>
              </a:rPr>
              <a:t>среди лучших регионов для ведения бизнеса</a:t>
            </a:r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/>
        </p:nvGraphicFramePr>
        <p:xfrm>
          <a:off x="300038" y="3212976"/>
          <a:ext cx="4055938" cy="28258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01EB294E-34D0-47C7-9A2C-CFAA67CC16AA}" type="slidenum">
              <a:rPr lang="ru-RU" sz="1200">
                <a:solidFill>
                  <a:srgbClr val="898989"/>
                </a:solidFill>
              </a:rPr>
              <a:pPr algn="r"/>
              <a:t>4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900113" y="2690813"/>
            <a:ext cx="75612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ru-RU" sz="3200" b="1">
              <a:solidFill>
                <a:srgbClr val="000000"/>
              </a:solidFill>
              <a:latin typeface="Arial" charset="0"/>
            </a:endParaRPr>
          </a:p>
          <a:p>
            <a:endParaRPr lang="ru-RU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2" name="Rectangle 27"/>
          <p:cNvSpPr>
            <a:spLocks noChangeArrowheads="1"/>
          </p:cNvSpPr>
          <p:nvPr/>
        </p:nvSpPr>
        <p:spPr bwMode="auto">
          <a:xfrm>
            <a:off x="519113" y="463550"/>
            <a:ext cx="83232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ru-RU" sz="3000" b="1">
                <a:solidFill>
                  <a:srgbClr val="7030A0"/>
                </a:solidFill>
                <a:cs typeface="Calibri" pitchFamily="34" charset="0"/>
              </a:rPr>
              <a:t>Образование в Республике Татарстан</a:t>
            </a:r>
          </a:p>
        </p:txBody>
      </p:sp>
      <p:sp>
        <p:nvSpPr>
          <p:cNvPr id="717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E03185-3B9E-4D8C-A600-E5DD22702413}" type="slidenum">
              <a:rPr lang="ru-RU" sz="16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600" smtClean="0"/>
          </a:p>
        </p:txBody>
      </p:sp>
      <p:pic>
        <p:nvPicPr>
          <p:cNvPr id="7174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458" y="4662608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1890+53 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169,5 тыс. детей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18,8 </a:t>
            </a:r>
            <a:r>
              <a:rPr lang="ru-RU" b="1" dirty="0" err="1" smtClean="0"/>
              <a:t>тыс.педагогов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22499" y="3511013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1940 школ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380 тыс. учеников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42 тыс. педагогов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45205" y="2502901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136 учреждений  </a:t>
            </a:r>
            <a:r>
              <a:rPr lang="ru-RU" b="1" dirty="0"/>
              <a:t>профобразования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75,7 тыс. </a:t>
            </a:r>
            <a:r>
              <a:rPr lang="ru-RU" b="1" dirty="0" err="1" smtClean="0"/>
              <a:t>обуч-ся</a:t>
            </a:r>
            <a:endParaRPr lang="ru-RU" b="1" dirty="0" smtClean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8 тыс. педагогов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92963" y="1782821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30 вузов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213 тыс. </a:t>
            </a:r>
            <a:r>
              <a:rPr lang="ru-RU" b="1" dirty="0" smtClean="0"/>
              <a:t>студентов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10,5 тыс. педагогов</a:t>
            </a:r>
            <a:endParaRPr lang="ru-RU" b="1" dirty="0"/>
          </a:p>
        </p:txBody>
      </p:sp>
      <p:sp>
        <p:nvSpPr>
          <p:cNvPr id="7187" name="TextBox 3"/>
          <p:cNvSpPr txBox="1">
            <a:spLocks noChangeArrowheads="1"/>
          </p:cNvSpPr>
          <p:nvPr/>
        </p:nvSpPr>
        <p:spPr bwMode="auto">
          <a:xfrm>
            <a:off x="-107950" y="3800475"/>
            <a:ext cx="2424113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/>
              <a:t>Дошкольное образование</a:t>
            </a:r>
          </a:p>
        </p:txBody>
      </p: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4572000" y="4460919"/>
            <a:ext cx="472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 dirty="0"/>
              <a:t>Всего в системе образования </a:t>
            </a:r>
            <a:br>
              <a:rPr lang="ru-RU" sz="2400" b="1" dirty="0"/>
            </a:br>
            <a:r>
              <a:rPr lang="ru-RU" sz="2400" b="1" dirty="0" smtClean="0"/>
              <a:t>около 1 млн. </a:t>
            </a:r>
            <a:r>
              <a:rPr lang="ru-RU" sz="2400" b="1" dirty="0"/>
              <a:t>человек </a:t>
            </a:r>
            <a:r>
              <a:rPr lang="ru-RU" sz="2400" b="1" dirty="0" smtClean="0"/>
              <a:t/>
            </a:r>
            <a:br>
              <a:rPr lang="ru-RU" sz="2400" b="1" dirty="0" smtClean="0"/>
            </a:br>
            <a:r>
              <a:rPr lang="ru-RU" sz="2400" b="1" dirty="0" smtClean="0"/>
              <a:t>из </a:t>
            </a:r>
            <a:r>
              <a:rPr lang="ru-RU" sz="2400" b="1" dirty="0"/>
              <a:t>3,78 млн.</a:t>
            </a:r>
          </a:p>
        </p:txBody>
      </p:sp>
      <p:sp>
        <p:nvSpPr>
          <p:cNvPr id="7189" name="TextBox 14"/>
          <p:cNvSpPr txBox="1">
            <a:spLocks noChangeArrowheads="1"/>
          </p:cNvSpPr>
          <p:nvPr/>
        </p:nvSpPr>
        <p:spPr bwMode="auto">
          <a:xfrm>
            <a:off x="4040188" y="1331913"/>
            <a:ext cx="5029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/>
              <a:t>Профессиональное образование</a:t>
            </a:r>
          </a:p>
        </p:txBody>
      </p:sp>
      <p:sp>
        <p:nvSpPr>
          <p:cNvPr id="7190" name="TextBox 15"/>
          <p:cNvSpPr txBox="1">
            <a:spLocks noChangeArrowheads="1"/>
          </p:cNvSpPr>
          <p:nvPr/>
        </p:nvSpPr>
        <p:spPr bwMode="auto">
          <a:xfrm>
            <a:off x="1979613" y="2708920"/>
            <a:ext cx="242570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ru-RU" sz="2400" b="1" dirty="0"/>
              <a:t>Школьное образование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2F63BFC-F3BE-423E-845F-11AD5B7DF42E}" type="slidenum">
              <a:rPr lang="ru-RU"/>
              <a:pPr>
                <a:defRPr/>
              </a:pPr>
              <a:t>5</a:t>
            </a:fld>
            <a:endParaRPr lang="ru-RU"/>
          </a:p>
        </p:txBody>
      </p:sp>
      <p:sp>
        <p:nvSpPr>
          <p:cNvPr id="8196" name="Заголовок 1"/>
          <p:cNvSpPr>
            <a:spLocks noGrp="1"/>
          </p:cNvSpPr>
          <p:nvPr>
            <p:ph type="title" idx="4294967295"/>
          </p:nvPr>
        </p:nvSpPr>
        <p:spPr>
          <a:xfrm>
            <a:off x="446088" y="352425"/>
            <a:ext cx="8229600" cy="628650"/>
          </a:xfrm>
        </p:spPr>
        <p:txBody>
          <a:bodyPr/>
          <a:lstStyle/>
          <a:p>
            <a:r>
              <a:rPr lang="ru-RU" sz="2800" b="1" smtClean="0">
                <a:solidFill>
                  <a:srgbClr val="7030A0"/>
                </a:solidFill>
              </a:rPr>
              <a:t>Образование в Республике Татарстан</a:t>
            </a:r>
          </a:p>
        </p:txBody>
      </p:sp>
      <p:sp>
        <p:nvSpPr>
          <p:cNvPr id="8197" name="TextBox 1"/>
          <p:cNvSpPr txBox="1">
            <a:spLocks noChangeArrowheads="1"/>
          </p:cNvSpPr>
          <p:nvPr/>
        </p:nvSpPr>
        <p:spPr bwMode="auto">
          <a:xfrm>
            <a:off x="-36513" y="1052513"/>
            <a:ext cx="9188451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800" b="1"/>
              <a:t>1 </a:t>
            </a:r>
            <a:r>
              <a:rPr lang="ru-RU" sz="2800" b="1"/>
              <a:t>федеральный и 2 национальных </a:t>
            </a:r>
            <a:br>
              <a:rPr lang="ru-RU" sz="2800" b="1"/>
            </a:br>
            <a:r>
              <a:rPr lang="ru-RU" sz="2800" b="1"/>
              <a:t>исследовательских университета</a:t>
            </a:r>
          </a:p>
        </p:txBody>
      </p:sp>
      <p:graphicFrame>
        <p:nvGraphicFramePr>
          <p:cNvPr id="4" name="Схема 3"/>
          <p:cNvGraphicFramePr/>
          <p:nvPr/>
        </p:nvGraphicFramePr>
        <p:xfrm>
          <a:off x="251520" y="2006843"/>
          <a:ext cx="8640960" cy="3870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819150"/>
            <a:ext cx="8543925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0F138-B9DD-4B4C-A7D1-16247768F793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pic>
        <p:nvPicPr>
          <p:cNvPr id="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2411413" y="3860800"/>
            <a:ext cx="3716337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Электронная школа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 bwMode="auto">
          <a:xfrm>
            <a:off x="428625" y="692150"/>
            <a:ext cx="8229600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20000"/>
              </a:spcBef>
              <a:buFont typeface="Arial" charset="0"/>
              <a:buNone/>
            </a:pPr>
            <a:r>
              <a:rPr lang="ru-RU" sz="3200" b="1" dirty="0">
                <a:solidFill>
                  <a:srgbClr val="FF0000"/>
                </a:solidFill>
              </a:rPr>
              <a:t>Стратегия развития образования в Республике Татарстан на 2010-2015 годы «КИЛӘЧӘК» - «Будущее»</a:t>
            </a:r>
          </a:p>
          <a:p>
            <a:pPr algn="ctr">
              <a:spcBef>
                <a:spcPct val="20000"/>
              </a:spcBef>
              <a:buFont typeface="Arial" charset="0"/>
              <a:buNone/>
            </a:pP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1047" y="2852936"/>
            <a:ext cx="80994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n-lt"/>
                <a:cs typeface="+mn-cs"/>
              </a:rPr>
              <a:t>Учитель	 </a:t>
            </a:r>
            <a:r>
              <a:rPr lang="ru-RU" sz="3200" b="1" dirty="0" smtClean="0">
                <a:latin typeface="+mn-lt"/>
                <a:cs typeface="+mn-cs"/>
              </a:rPr>
              <a:t>Технологии</a:t>
            </a:r>
            <a:r>
              <a:rPr lang="ru-RU" sz="3200" b="1" dirty="0">
                <a:latin typeface="+mn-lt"/>
                <a:cs typeface="+mn-cs"/>
              </a:rPr>
              <a:t>	 Инфраструктура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755576" y="2852936"/>
            <a:ext cx="8099425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90000"/>
                  </a:schemeClr>
                </a:solidFill>
                <a:latin typeface="+mn-lt"/>
                <a:cs typeface="+mn-cs"/>
              </a:rPr>
              <a:t>Учитель</a:t>
            </a:r>
            <a:r>
              <a:rPr lang="ru-RU" sz="3200" b="1" dirty="0">
                <a:solidFill>
                  <a:srgbClr val="2B25A5"/>
                </a:solidFill>
                <a:latin typeface="+mn-lt"/>
                <a:cs typeface="+mn-cs"/>
              </a:rPr>
              <a:t>	</a:t>
            </a:r>
            <a:r>
              <a:rPr lang="ru-RU" sz="3400" b="1" dirty="0">
                <a:solidFill>
                  <a:srgbClr val="2B25A5"/>
                </a:solidFill>
                <a:latin typeface="+mn-lt"/>
                <a:cs typeface="+mn-cs"/>
              </a:rPr>
              <a:t> ТЕХНОЛОГИИ</a:t>
            </a:r>
            <a:r>
              <a:rPr lang="ru-RU" sz="3200" b="1" dirty="0">
                <a:solidFill>
                  <a:srgbClr val="2B25A5"/>
                </a:solidFill>
                <a:latin typeface="+mn-lt"/>
                <a:cs typeface="+mn-cs"/>
              </a:rPr>
              <a:t>	 </a:t>
            </a:r>
            <a:r>
              <a:rPr lang="ru-RU" sz="3200" b="1" dirty="0">
                <a:solidFill>
                  <a:schemeClr val="bg2">
                    <a:lumMod val="90000"/>
                  </a:schemeClr>
                </a:solidFill>
                <a:latin typeface="+mn-lt"/>
                <a:cs typeface="+mn-cs"/>
              </a:rPr>
              <a:t>Инфраструктура</a:t>
            </a:r>
          </a:p>
        </p:txBody>
      </p:sp>
    </p:spTree>
    <p:extLst>
      <p:ext uri="{BB962C8B-B14F-4D97-AF65-F5344CB8AC3E}">
        <p14:creationId xmlns="" xmlns:p14="http://schemas.microsoft.com/office/powerpoint/2010/main" val="36342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dirty="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dirty="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dirty="0" smtClean="0"/>
          </a:p>
        </p:txBody>
      </p:sp>
      <p:sp>
        <p:nvSpPr>
          <p:cNvPr id="4" name="TextBox 3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Электронное образование </a:t>
            </a:r>
            <a:r>
              <a:rPr lang="ru-RU" sz="28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в 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Республике Татарстан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Этапы формирования: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ru-RU" sz="2800" b="1" dirty="0">
                <a:solidFill>
                  <a:schemeClr val="tx1"/>
                </a:solidFill>
              </a:rPr>
              <a:t>Техническое обеспечение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II. </a:t>
            </a:r>
            <a:r>
              <a:rPr lang="ru-RU" sz="2800" b="1" dirty="0" smtClean="0">
                <a:solidFill>
                  <a:schemeClr val="tx1"/>
                </a:solidFill>
              </a:rPr>
              <a:t>Цифровой контент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III. </a:t>
            </a:r>
            <a:r>
              <a:rPr lang="ru-RU" sz="2800" b="1" dirty="0" smtClean="0">
                <a:solidFill>
                  <a:schemeClr val="tx1"/>
                </a:solidFill>
              </a:rPr>
              <a:t>Переподготовка учителей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IV. </a:t>
            </a:r>
            <a:r>
              <a:rPr lang="ru-RU" sz="2800" b="1" dirty="0" smtClean="0">
                <a:solidFill>
                  <a:schemeClr val="tx1"/>
                </a:solidFill>
              </a:rPr>
              <a:t>Использование цифровых </a:t>
            </a:r>
            <a:r>
              <a:rPr lang="ru-RU" sz="2800" b="1" dirty="0">
                <a:solidFill>
                  <a:schemeClr val="tx1"/>
                </a:solidFill>
              </a:rPr>
              <a:t>технологий</a:t>
            </a: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064" y="2320280"/>
            <a:ext cx="9052560" cy="676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0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Учитель. Технологии. </a:t>
            </a:r>
            <a:r>
              <a:rPr lang="ru-RU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Инфраструктура</a:t>
            </a:r>
            <a:endParaRPr lang="ru-RU" sz="40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836712"/>
            <a:ext cx="8229600" cy="594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000" b="1" dirty="0">
                <a:solidFill>
                  <a:srgbClr val="FF0000"/>
                </a:solidFill>
              </a:rPr>
              <a:t>Стратегия </a:t>
            </a:r>
            <a:r>
              <a:rPr lang="ru-RU" sz="4000" b="1" dirty="0" smtClean="0">
                <a:solidFill>
                  <a:srgbClr val="FF0000"/>
                </a:solidFill>
              </a:rPr>
              <a:t> «</a:t>
            </a:r>
            <a:r>
              <a:rPr lang="ru-RU" sz="4000" b="1" dirty="0">
                <a:solidFill>
                  <a:srgbClr val="FF0000"/>
                </a:solidFill>
              </a:rPr>
              <a:t>КИЛӘЧӘК» - «Будущее»</a:t>
            </a:r>
          </a:p>
        </p:txBody>
      </p:sp>
      <p:pic>
        <p:nvPicPr>
          <p:cNvPr id="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3677543"/>
            <a:ext cx="75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400" b="1" dirty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Формула  Татарстана: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95536" y="4469631"/>
            <a:ext cx="8316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Учитель + ИКТ = сильный </a:t>
            </a:r>
            <a:r>
              <a:rPr lang="ru-RU" sz="4000" b="1" dirty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учитель</a:t>
            </a:r>
          </a:p>
        </p:txBody>
      </p:sp>
    </p:spTree>
    <p:extLst>
      <p:ext uri="{BB962C8B-B14F-4D97-AF65-F5344CB8AC3E}">
        <p14:creationId xmlns="" xmlns:p14="http://schemas.microsoft.com/office/powerpoint/2010/main" val="272372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2035</TotalTime>
  <Words>595</Words>
  <Application>Microsoft Office PowerPoint</Application>
  <PresentationFormat>Экран (4:3)</PresentationFormat>
  <Paragraphs>202</Paragraphs>
  <Slides>24</Slides>
  <Notes>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Лист Microsoft Office Excel 97-2003</vt:lpstr>
      <vt:lpstr>Электронное образование в  Республике Татарстан: анализ первых шагов</vt:lpstr>
      <vt:lpstr>Слайд 2</vt:lpstr>
      <vt:lpstr>Республика Татарстан</vt:lpstr>
      <vt:lpstr>Слайд 4</vt:lpstr>
      <vt:lpstr>Образование в Республике Татарстан</vt:lpstr>
      <vt:lpstr>Слайд 6</vt:lpstr>
      <vt:lpstr>Слайд 7</vt:lpstr>
      <vt:lpstr>Слайд 8</vt:lpstr>
      <vt:lpstr>Слайд 9</vt:lpstr>
      <vt:lpstr>Слайд 10</vt:lpstr>
      <vt:lpstr>Слайд 11</vt:lpstr>
      <vt:lpstr>Цифровой контент Информационная система  «Электронное образование в Республике Татарстан» </vt:lpstr>
      <vt:lpstr>Слайд 13</vt:lpstr>
      <vt:lpstr>On-line изучение английского языка</vt:lpstr>
      <vt:lpstr>Слайд 15</vt:lpstr>
      <vt:lpstr>Слайд 16</vt:lpstr>
      <vt:lpstr>Слайд 17</vt:lpstr>
      <vt:lpstr>Слайд 18</vt:lpstr>
      <vt:lpstr>Слайд 19</vt:lpstr>
      <vt:lpstr>  Информационная система «Электронное образование в Республике Татарстан» 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ИНФОРМАТИЗАЦИЯ  СИСТЕМЫ ОБРАЗОВАНИЯ  РЕСПУБЛИКИ ТАТАРСТАН</dc:title>
  <dc:creator>Work ILD</dc:creator>
  <cp:lastModifiedBy>112</cp:lastModifiedBy>
  <cp:revision>481</cp:revision>
  <cp:lastPrinted>2011-09-15T06:21:03Z</cp:lastPrinted>
  <dcterms:created xsi:type="dcterms:W3CDTF">2010-04-23T11:16:07Z</dcterms:created>
  <dcterms:modified xsi:type="dcterms:W3CDTF">2011-09-15T07:27:22Z</dcterms:modified>
</cp:coreProperties>
</file>