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23"/>
  </p:notesMasterIdLst>
  <p:sldIdLst>
    <p:sldId id="264" r:id="rId2"/>
    <p:sldId id="307" r:id="rId3"/>
    <p:sldId id="298" r:id="rId4"/>
    <p:sldId id="299" r:id="rId5"/>
    <p:sldId id="300" r:id="rId6"/>
    <p:sldId id="301" r:id="rId7"/>
    <p:sldId id="303" r:id="rId8"/>
    <p:sldId id="302" r:id="rId9"/>
    <p:sldId id="318" r:id="rId10"/>
    <p:sldId id="304" r:id="rId11"/>
    <p:sldId id="315" r:id="rId12"/>
    <p:sldId id="316" r:id="rId13"/>
    <p:sldId id="305" r:id="rId14"/>
    <p:sldId id="306" r:id="rId15"/>
    <p:sldId id="308" r:id="rId16"/>
    <p:sldId id="309" r:id="rId17"/>
    <p:sldId id="310" r:id="rId18"/>
    <p:sldId id="312" r:id="rId19"/>
    <p:sldId id="317" r:id="rId20"/>
    <p:sldId id="313" r:id="rId21"/>
    <p:sldId id="314" r:id="rId2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716"/>
    <a:srgbClr val="5F5F5F"/>
    <a:srgbClr val="333333"/>
    <a:srgbClr val="801E2C"/>
    <a:srgbClr val="691A0D"/>
    <a:srgbClr val="962512"/>
    <a:srgbClr val="E54025"/>
    <a:srgbClr val="1E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05" autoAdjust="0"/>
    <p:restoredTop sz="81521" autoAdjust="0"/>
  </p:normalViewPr>
  <p:slideViewPr>
    <p:cSldViewPr>
      <p:cViewPr>
        <p:scale>
          <a:sx n="59" d="100"/>
          <a:sy n="59" d="100"/>
        </p:scale>
        <p:origin x="-403" y="-5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7D60F4-355A-4A16-9719-4155B437835E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C527C10-CC6D-4CDA-9DF5-0A0443387A4B}">
      <dgm:prSet phldrT="[Text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Министерство образования</a:t>
          </a:r>
          <a:endParaRPr lang="en-US" dirty="0">
            <a:solidFill>
              <a:schemeClr val="bg1"/>
            </a:solidFill>
          </a:endParaRPr>
        </a:p>
      </dgm:t>
    </dgm:pt>
    <dgm:pt modelId="{77E20176-9C97-4323-B538-FD74C7C55B79}" type="parTrans" cxnId="{95FCAB71-9185-4F68-8BB0-ED27F0671DF6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9139652-48FE-43AA-BA5B-E980633320A5}" type="sibTrans" cxnId="{95FCAB71-9185-4F68-8BB0-ED27F0671DF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8429B5A-75B3-4A48-9DD8-9D03B27E1518}">
      <dgm:prSet phldrT="[Text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Управление социальной защиты</a:t>
          </a:r>
          <a:endParaRPr lang="en-US" dirty="0">
            <a:solidFill>
              <a:schemeClr val="bg1"/>
            </a:solidFill>
          </a:endParaRPr>
        </a:p>
      </dgm:t>
    </dgm:pt>
    <dgm:pt modelId="{284ECD27-60CC-4797-83C4-04E3A6E4C30B}" type="parTrans" cxnId="{874A1B25-6814-4FE8-BF18-78EB7462B16E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ED441F-7E5C-43A2-AFF5-4A3E3EA63BBC}" type="sibTrans" cxnId="{874A1B25-6814-4FE8-BF18-78EB7462B16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68A36A8-C2C8-4FCF-9562-2E7ABCBFAF72}">
      <dgm:prSet phldrT="[Text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Министр по технологическим инновациям</a:t>
          </a:r>
          <a:endParaRPr lang="en-US" dirty="0">
            <a:solidFill>
              <a:schemeClr val="bg1"/>
            </a:solidFill>
          </a:endParaRPr>
        </a:p>
      </dgm:t>
    </dgm:pt>
    <dgm:pt modelId="{B822ED14-9777-4B5F-8E86-D90CAAEAC6E1}" type="parTrans" cxnId="{1C918132-9620-438C-8CD5-451E2D811F3D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8814395-DB81-4F5F-9F9D-0881726C9A0A}" type="sibTrans" cxnId="{1C918132-9620-438C-8CD5-451E2D811F3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39F802-6EE6-4EEA-BD5F-8E7E77B2461F}">
      <dgm:prSet phldrT="[Text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Министерство планирования</a:t>
          </a:r>
          <a:endParaRPr lang="en-US" dirty="0" smtClean="0">
            <a:solidFill>
              <a:schemeClr val="bg1"/>
            </a:solidFill>
          </a:endParaRPr>
        </a:p>
      </dgm:t>
    </dgm:pt>
    <dgm:pt modelId="{C12A0545-1095-42C4-AC97-B5F83E374DBB}" type="parTrans" cxnId="{F7E33B44-2626-42F5-A3C5-DBBFB8CCCA31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ED8287-0129-426A-A054-6D7AC4B5264B}" type="sibTrans" cxnId="{F7E33B44-2626-42F5-A3C5-DBBFB8CCCA3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A2F08D1-1576-47F6-82E2-C0B4AC4130AB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Подключение</a:t>
          </a:r>
          <a:endParaRPr lang="en-US" sz="2000" dirty="0" smtClean="0">
            <a:solidFill>
              <a:schemeClr val="bg1"/>
            </a:solidFill>
          </a:endParaRPr>
        </a:p>
      </dgm:t>
    </dgm:pt>
    <dgm:pt modelId="{B84065FA-6558-41BE-A12D-D5B0021FD54F}" type="parTrans" cxnId="{34B4E6FD-E7B6-4EE2-96AB-23B2B8756FDE}">
      <dgm:prSet/>
      <dgm:spPr/>
      <dgm:t>
        <a:bodyPr/>
        <a:lstStyle/>
        <a:p>
          <a:endParaRPr lang="en-US"/>
        </a:p>
      </dgm:t>
    </dgm:pt>
    <dgm:pt modelId="{F42777DF-561D-44D3-839C-B86CA9270A71}" type="sibTrans" cxnId="{34B4E6FD-E7B6-4EE2-96AB-23B2B8756FDE}">
      <dgm:prSet/>
      <dgm:spPr/>
      <dgm:t>
        <a:bodyPr/>
        <a:lstStyle/>
        <a:p>
          <a:endParaRPr lang="en-US"/>
        </a:p>
      </dgm:t>
    </dgm:pt>
    <dgm:pt modelId="{9F49F7C7-A11B-4CE9-9A0C-46BFF4C2373C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Цифровое ТВ</a:t>
          </a:r>
          <a:endParaRPr lang="en-US" sz="2000" dirty="0" smtClean="0">
            <a:solidFill>
              <a:schemeClr val="bg1"/>
            </a:solidFill>
          </a:endParaRPr>
        </a:p>
      </dgm:t>
    </dgm:pt>
    <dgm:pt modelId="{D94B9FCB-77A2-4669-85AE-7760C13A798D}" type="parTrans" cxnId="{416E1F66-1C54-45DA-8B07-F5CB5A83AFE6}">
      <dgm:prSet/>
      <dgm:spPr/>
      <dgm:t>
        <a:bodyPr/>
        <a:lstStyle/>
        <a:p>
          <a:endParaRPr lang="en-US"/>
        </a:p>
      </dgm:t>
    </dgm:pt>
    <dgm:pt modelId="{DB76482C-1E27-4157-BAB7-E489BD2595DF}" type="sibTrans" cxnId="{416E1F66-1C54-45DA-8B07-F5CB5A83AFE6}">
      <dgm:prSet/>
      <dgm:spPr/>
      <dgm:t>
        <a:bodyPr/>
        <a:lstStyle/>
        <a:p>
          <a:endParaRPr lang="en-US"/>
        </a:p>
      </dgm:t>
    </dgm:pt>
    <dgm:pt modelId="{192EF355-D686-4C1D-8786-4C88C1FCBAF7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Безопасность</a:t>
          </a:r>
          <a:endParaRPr lang="en-US" sz="2000" dirty="0">
            <a:solidFill>
              <a:schemeClr val="bg1"/>
            </a:solidFill>
          </a:endParaRPr>
        </a:p>
      </dgm:t>
    </dgm:pt>
    <dgm:pt modelId="{20F16FC3-06A9-4C41-9B65-70F88474263D}" type="parTrans" cxnId="{93ACAD6B-389D-4B2F-9B6C-741367C50064}">
      <dgm:prSet/>
      <dgm:spPr/>
      <dgm:t>
        <a:bodyPr/>
        <a:lstStyle/>
        <a:p>
          <a:endParaRPr lang="en-US"/>
        </a:p>
      </dgm:t>
    </dgm:pt>
    <dgm:pt modelId="{7B1EDB83-C50C-4820-B27E-B2D91C871EA8}" type="sibTrans" cxnId="{93ACAD6B-389D-4B2F-9B6C-741367C50064}">
      <dgm:prSet/>
      <dgm:spPr/>
      <dgm:t>
        <a:bodyPr/>
        <a:lstStyle/>
        <a:p>
          <a:endParaRPr lang="en-US"/>
        </a:p>
      </dgm:t>
    </dgm:pt>
    <dgm:pt modelId="{DD771867-F4FC-4FA4-8C6D-22E1DCC63D68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Подготовка</a:t>
          </a:r>
          <a:endParaRPr lang="en-US" sz="2000" dirty="0">
            <a:solidFill>
              <a:schemeClr val="bg1"/>
            </a:solidFill>
          </a:endParaRPr>
        </a:p>
      </dgm:t>
    </dgm:pt>
    <dgm:pt modelId="{B1C35714-E1ED-439C-8B93-CCE8C9A8DF4E}" type="parTrans" cxnId="{16C14AAA-002B-4DC5-BFF6-57A43E040186}">
      <dgm:prSet/>
      <dgm:spPr/>
      <dgm:t>
        <a:bodyPr/>
        <a:lstStyle/>
        <a:p>
          <a:endParaRPr lang="en-US"/>
        </a:p>
      </dgm:t>
    </dgm:pt>
    <dgm:pt modelId="{0F02C661-1A15-4403-8ECC-28606240A888}" type="sibTrans" cxnId="{16C14AAA-002B-4DC5-BFF6-57A43E040186}">
      <dgm:prSet/>
      <dgm:spPr/>
      <dgm:t>
        <a:bodyPr/>
        <a:lstStyle/>
        <a:p>
          <a:endParaRPr lang="en-US"/>
        </a:p>
      </dgm:t>
    </dgm:pt>
    <dgm:pt modelId="{1EDDAB7B-BA48-4C9D-8942-325DCA4693EF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Применение</a:t>
          </a:r>
          <a:endParaRPr lang="en-US" sz="2000" dirty="0" smtClean="0">
            <a:solidFill>
              <a:schemeClr val="bg1"/>
            </a:solidFill>
          </a:endParaRPr>
        </a:p>
      </dgm:t>
    </dgm:pt>
    <dgm:pt modelId="{87598D6B-C01C-4D9C-B4A5-344C20E4CE4B}" type="parTrans" cxnId="{D7C1AC27-388C-42A8-937E-24F5D1BFCF0C}">
      <dgm:prSet/>
      <dgm:spPr/>
      <dgm:t>
        <a:bodyPr/>
        <a:lstStyle/>
        <a:p>
          <a:endParaRPr lang="en-US"/>
        </a:p>
      </dgm:t>
    </dgm:pt>
    <dgm:pt modelId="{13FDB2AD-8D1F-47CF-8763-8C45A7291459}" type="sibTrans" cxnId="{D7C1AC27-388C-42A8-937E-24F5D1BFCF0C}">
      <dgm:prSet/>
      <dgm:spPr/>
      <dgm:t>
        <a:bodyPr/>
        <a:lstStyle/>
        <a:p>
          <a:endParaRPr lang="en-US"/>
        </a:p>
      </dgm:t>
    </dgm:pt>
    <dgm:pt modelId="{9C90ACBB-EFCB-4F69-A04C-3C2A12205C48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Контент</a:t>
          </a:r>
          <a:endParaRPr lang="en-US" sz="2000" dirty="0" smtClean="0">
            <a:solidFill>
              <a:schemeClr val="bg1"/>
            </a:solidFill>
          </a:endParaRPr>
        </a:p>
      </dgm:t>
    </dgm:pt>
    <dgm:pt modelId="{93EB059A-90E1-4BC6-BA4C-B4CABD969F05}" type="parTrans" cxnId="{644EA1F0-255E-4F19-8FA7-4C23D78DBCC7}">
      <dgm:prSet/>
      <dgm:spPr/>
      <dgm:t>
        <a:bodyPr/>
        <a:lstStyle/>
        <a:p>
          <a:endParaRPr lang="en-US"/>
        </a:p>
      </dgm:t>
    </dgm:pt>
    <dgm:pt modelId="{4493A5FC-E624-4714-A098-E6F66E68C201}" type="sibTrans" cxnId="{644EA1F0-255E-4F19-8FA7-4C23D78DBCC7}">
      <dgm:prSet/>
      <dgm:spPr/>
      <dgm:t>
        <a:bodyPr/>
        <a:lstStyle/>
        <a:p>
          <a:endParaRPr lang="en-US"/>
        </a:p>
      </dgm:t>
    </dgm:pt>
    <dgm:pt modelId="{93C6782C-C299-4EBE-AED0-E4024BA4D3C1}">
      <dgm:prSet phldrT="[Text]" custT="1"/>
      <dgm:spPr/>
      <dgm:t>
        <a:bodyPr/>
        <a:lstStyle/>
        <a:p>
          <a:r>
            <a:rPr lang="ru-RU" sz="2000" dirty="0" err="1" smtClean="0">
              <a:solidFill>
                <a:schemeClr val="bg1"/>
              </a:solidFill>
            </a:rPr>
            <a:t>Финанси-рование</a:t>
          </a:r>
          <a:endParaRPr lang="en-US" sz="2000" dirty="0">
            <a:solidFill>
              <a:schemeClr val="bg1"/>
            </a:solidFill>
          </a:endParaRPr>
        </a:p>
      </dgm:t>
    </dgm:pt>
    <dgm:pt modelId="{04104422-513B-4006-BCD4-15991F17C284}" type="parTrans" cxnId="{4F42BB6D-7AAF-4801-AB1D-37A9B0E6D2C1}">
      <dgm:prSet/>
      <dgm:spPr/>
      <dgm:t>
        <a:bodyPr/>
        <a:lstStyle/>
        <a:p>
          <a:endParaRPr lang="en-US"/>
        </a:p>
      </dgm:t>
    </dgm:pt>
    <dgm:pt modelId="{16DF7D16-31AA-4A92-83E5-9E82BE36BFD1}" type="sibTrans" cxnId="{4F42BB6D-7AAF-4801-AB1D-37A9B0E6D2C1}">
      <dgm:prSet/>
      <dgm:spPr/>
      <dgm:t>
        <a:bodyPr/>
        <a:lstStyle/>
        <a:p>
          <a:endParaRPr lang="en-US"/>
        </a:p>
      </dgm:t>
    </dgm:pt>
    <dgm:pt modelId="{B2AF6F0D-0F97-4149-85D6-8E12BFCDFC68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Аппаратное обеспечение</a:t>
          </a:r>
          <a:endParaRPr lang="en-US" sz="2000" dirty="0">
            <a:solidFill>
              <a:schemeClr val="bg1"/>
            </a:solidFill>
          </a:endParaRPr>
        </a:p>
      </dgm:t>
    </dgm:pt>
    <dgm:pt modelId="{2DC93CE5-D20A-4E5B-9311-9A2861CD93F3}" type="parTrans" cxnId="{1437E837-86D3-43CB-BC6A-0EB0D253FF2A}">
      <dgm:prSet/>
      <dgm:spPr/>
      <dgm:t>
        <a:bodyPr/>
        <a:lstStyle/>
        <a:p>
          <a:endParaRPr lang="en-US"/>
        </a:p>
      </dgm:t>
    </dgm:pt>
    <dgm:pt modelId="{E2027A0B-BCF6-40A7-B60A-9A179259DB66}" type="sibTrans" cxnId="{1437E837-86D3-43CB-BC6A-0EB0D253FF2A}">
      <dgm:prSet/>
      <dgm:spPr/>
      <dgm:t>
        <a:bodyPr/>
        <a:lstStyle/>
        <a:p>
          <a:endParaRPr lang="en-US"/>
        </a:p>
      </dgm:t>
    </dgm:pt>
    <dgm:pt modelId="{B6D97786-9E6C-4217-84A9-0F364634D0AC}" type="pres">
      <dgm:prSet presAssocID="{D37D60F4-355A-4A16-9719-4155B437835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F66011-4E66-4EF6-BDFF-9A8A53F7130F}" type="pres">
      <dgm:prSet presAssocID="{D37D60F4-355A-4A16-9719-4155B437835E}" presName="cycle" presStyleCnt="0"/>
      <dgm:spPr/>
    </dgm:pt>
    <dgm:pt modelId="{7C755751-88D1-4732-87F4-DD82B6511751}" type="pres">
      <dgm:prSet presAssocID="{D37D60F4-355A-4A16-9719-4155B437835E}" presName="centerShape" presStyleCnt="0"/>
      <dgm:spPr/>
    </dgm:pt>
    <dgm:pt modelId="{9E71F094-148E-477A-B70C-B2949A852947}" type="pres">
      <dgm:prSet presAssocID="{D37D60F4-355A-4A16-9719-4155B437835E}" presName="connSite" presStyleLbl="node1" presStyleIdx="0" presStyleCnt="5"/>
      <dgm:spPr/>
    </dgm:pt>
    <dgm:pt modelId="{D94AD591-3727-452A-ADE2-FB3AB5E38F9F}" type="pres">
      <dgm:prSet presAssocID="{D37D60F4-355A-4A16-9719-4155B437835E}" presName="visible" presStyleLbl="node1" presStyleIdx="0" presStyleCnt="5" custScaleX="106155" custScaleY="107113"/>
      <dgm:spPr/>
    </dgm:pt>
    <dgm:pt modelId="{C7AB74AE-18C3-4421-8B5B-99CBB19B4D15}" type="pres">
      <dgm:prSet presAssocID="{77E20176-9C97-4323-B538-FD74C7C55B79}" presName="Name25" presStyleLbl="parChTrans1D1" presStyleIdx="0" presStyleCnt="4"/>
      <dgm:spPr/>
      <dgm:t>
        <a:bodyPr/>
        <a:lstStyle/>
        <a:p>
          <a:endParaRPr lang="en-US"/>
        </a:p>
      </dgm:t>
    </dgm:pt>
    <dgm:pt modelId="{54D986B6-616B-43D6-B424-3F6129869DC4}" type="pres">
      <dgm:prSet presAssocID="{AC527C10-CC6D-4CDA-9DF5-0A0443387A4B}" presName="node" presStyleCnt="0"/>
      <dgm:spPr/>
    </dgm:pt>
    <dgm:pt modelId="{1587437E-10F0-40D6-83C1-87E23095C7C0}" type="pres">
      <dgm:prSet presAssocID="{AC527C10-CC6D-4CDA-9DF5-0A0443387A4B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557D54-4DEA-43CA-95DD-9C51196CE2A9}" type="pres">
      <dgm:prSet presAssocID="{AC527C10-CC6D-4CDA-9DF5-0A0443387A4B}" presName="child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D6E950-2B23-498D-A66B-F7712CD46B74}" type="pres">
      <dgm:prSet presAssocID="{284ECD27-60CC-4797-83C4-04E3A6E4C30B}" presName="Name25" presStyleLbl="parChTrans1D1" presStyleIdx="1" presStyleCnt="4"/>
      <dgm:spPr/>
      <dgm:t>
        <a:bodyPr/>
        <a:lstStyle/>
        <a:p>
          <a:endParaRPr lang="en-US"/>
        </a:p>
      </dgm:t>
    </dgm:pt>
    <dgm:pt modelId="{EBE549BF-6169-4B6A-BE7A-C55A21499AC9}" type="pres">
      <dgm:prSet presAssocID="{98429B5A-75B3-4A48-9DD8-9D03B27E1518}" presName="node" presStyleCnt="0"/>
      <dgm:spPr/>
    </dgm:pt>
    <dgm:pt modelId="{7AE52D39-2825-49AA-9207-AEA2F8E972AC}" type="pres">
      <dgm:prSet presAssocID="{98429B5A-75B3-4A48-9DD8-9D03B27E1518}" presName="parentNode" presStyleLbl="node1" presStyleIdx="2" presStyleCnt="5" custLinFactNeighborY="11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EFD7A9-655A-4AC7-A62D-90E4AF7AFA75}" type="pres">
      <dgm:prSet presAssocID="{98429B5A-75B3-4A48-9DD8-9D03B27E1518}" presName="child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F5E1C8-BBED-4E24-9161-27251F9E208E}" type="pres">
      <dgm:prSet presAssocID="{B822ED14-9777-4B5F-8E86-D90CAAEAC6E1}" presName="Name25" presStyleLbl="parChTrans1D1" presStyleIdx="2" presStyleCnt="4"/>
      <dgm:spPr/>
      <dgm:t>
        <a:bodyPr/>
        <a:lstStyle/>
        <a:p>
          <a:endParaRPr lang="en-US"/>
        </a:p>
      </dgm:t>
    </dgm:pt>
    <dgm:pt modelId="{46A2D460-8759-4F91-B815-F840C97C3C63}" type="pres">
      <dgm:prSet presAssocID="{268A36A8-C2C8-4FCF-9562-2E7ABCBFAF72}" presName="node" presStyleCnt="0"/>
      <dgm:spPr/>
    </dgm:pt>
    <dgm:pt modelId="{36679CAF-0540-4701-9DF6-B2666D916CE4}" type="pres">
      <dgm:prSet presAssocID="{268A36A8-C2C8-4FCF-9562-2E7ABCBFAF72}" presName="parentNode" presStyleLbl="node1" presStyleIdx="3" presStyleCnt="5" custLinFactNeighborX="-409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A64F46-C940-4262-9582-063FC721DB89}" type="pres">
      <dgm:prSet presAssocID="{268A36A8-C2C8-4FCF-9562-2E7ABCBFAF72}" presName="child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341AB-D4FA-42DC-BC40-A6CC4397852B}" type="pres">
      <dgm:prSet presAssocID="{C12A0545-1095-42C4-AC97-B5F83E374DBB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9194092-318B-4048-8DEA-F014ADD1E43A}" type="pres">
      <dgm:prSet presAssocID="{CB39F802-6EE6-4EEA-BD5F-8E7E77B2461F}" presName="node" presStyleCnt="0"/>
      <dgm:spPr/>
    </dgm:pt>
    <dgm:pt modelId="{82B3646D-E3A0-42CD-BC3B-DAEC9524998C}" type="pres">
      <dgm:prSet presAssocID="{CB39F802-6EE6-4EEA-BD5F-8E7E77B2461F}" presName="parentNode" presStyleLbl="node1" presStyleIdx="4" presStyleCnt="5" custLinFactNeighborX="-667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2812B1-3964-4264-B56D-15DBC8C481E2}" type="pres">
      <dgm:prSet presAssocID="{CB39F802-6EE6-4EEA-BD5F-8E7E77B2461F}" presName="child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D54C2B-C8FF-4F11-9C38-F01298A57AD4}" type="presOf" srcId="{DD771867-F4FC-4FA4-8C6D-22E1DCC63D68}" destId="{15557D54-4DEA-43CA-95DD-9C51196CE2A9}" srcOrd="0" destOrd="0" presId="urn:microsoft.com/office/officeart/2005/8/layout/radial2"/>
    <dgm:cxn modelId="{72509A13-1031-446A-B3E3-E87DAB08683F}" type="presOf" srcId="{C12A0545-1095-42C4-AC97-B5F83E374DBB}" destId="{AE3341AB-D4FA-42DC-BC40-A6CC4397852B}" srcOrd="0" destOrd="0" presId="urn:microsoft.com/office/officeart/2005/8/layout/radial2"/>
    <dgm:cxn modelId="{F7E33B44-2626-42F5-A3C5-DBBFB8CCCA31}" srcId="{D37D60F4-355A-4A16-9719-4155B437835E}" destId="{CB39F802-6EE6-4EEA-BD5F-8E7E77B2461F}" srcOrd="3" destOrd="0" parTransId="{C12A0545-1095-42C4-AC97-B5F83E374DBB}" sibTransId="{59ED8287-0129-426A-A054-6D7AC4B5264B}"/>
    <dgm:cxn modelId="{EDDB3509-DA50-4B1E-9922-CF629D53BDD8}" type="presOf" srcId="{1EDDAB7B-BA48-4C9D-8942-325DCA4693EF}" destId="{15557D54-4DEA-43CA-95DD-9C51196CE2A9}" srcOrd="0" destOrd="1" presId="urn:microsoft.com/office/officeart/2005/8/layout/radial2"/>
    <dgm:cxn modelId="{4F42BB6D-7AAF-4801-AB1D-37A9B0E6D2C1}" srcId="{98429B5A-75B3-4A48-9DD8-9D03B27E1518}" destId="{93C6782C-C299-4EBE-AED0-E4024BA4D3C1}" srcOrd="0" destOrd="0" parTransId="{04104422-513B-4006-BCD4-15991F17C284}" sibTransId="{16DF7D16-31AA-4A92-83E5-9E82BE36BFD1}"/>
    <dgm:cxn modelId="{2D6272EB-E890-4A70-85B1-4941A6C26943}" type="presOf" srcId="{268A36A8-C2C8-4FCF-9562-2E7ABCBFAF72}" destId="{36679CAF-0540-4701-9DF6-B2666D916CE4}" srcOrd="0" destOrd="0" presId="urn:microsoft.com/office/officeart/2005/8/layout/radial2"/>
    <dgm:cxn modelId="{874A1B25-6814-4FE8-BF18-78EB7462B16E}" srcId="{D37D60F4-355A-4A16-9719-4155B437835E}" destId="{98429B5A-75B3-4A48-9DD8-9D03B27E1518}" srcOrd="1" destOrd="0" parTransId="{284ECD27-60CC-4797-83C4-04E3A6E4C30B}" sibTransId="{BEED441F-7E5C-43A2-AFF5-4A3E3EA63BBC}"/>
    <dgm:cxn modelId="{16C14AAA-002B-4DC5-BFF6-57A43E040186}" srcId="{AC527C10-CC6D-4CDA-9DF5-0A0443387A4B}" destId="{DD771867-F4FC-4FA4-8C6D-22E1DCC63D68}" srcOrd="0" destOrd="0" parTransId="{B1C35714-E1ED-439C-8B93-CCE8C9A8DF4E}" sibTransId="{0F02C661-1A15-4403-8ECC-28606240A888}"/>
    <dgm:cxn modelId="{CA2951FF-2C3F-42E0-B593-293A4115F0BC}" type="presOf" srcId="{93C6782C-C299-4EBE-AED0-E4024BA4D3C1}" destId="{E0EFD7A9-655A-4AC7-A62D-90E4AF7AFA75}" srcOrd="0" destOrd="0" presId="urn:microsoft.com/office/officeart/2005/8/layout/radial2"/>
    <dgm:cxn modelId="{0BB71A4A-EAA4-4C1B-ADCB-CA55F0AEED9C}" type="presOf" srcId="{9C90ACBB-EFCB-4F69-A04C-3C2A12205C48}" destId="{15557D54-4DEA-43CA-95DD-9C51196CE2A9}" srcOrd="0" destOrd="2" presId="urn:microsoft.com/office/officeart/2005/8/layout/radial2"/>
    <dgm:cxn modelId="{D7C1AC27-388C-42A8-937E-24F5D1BFCF0C}" srcId="{AC527C10-CC6D-4CDA-9DF5-0A0443387A4B}" destId="{1EDDAB7B-BA48-4C9D-8942-325DCA4693EF}" srcOrd="1" destOrd="0" parTransId="{87598D6B-C01C-4D9C-B4A5-344C20E4CE4B}" sibTransId="{13FDB2AD-8D1F-47CF-8763-8C45A7291459}"/>
    <dgm:cxn modelId="{95FCAB71-9185-4F68-8BB0-ED27F0671DF6}" srcId="{D37D60F4-355A-4A16-9719-4155B437835E}" destId="{AC527C10-CC6D-4CDA-9DF5-0A0443387A4B}" srcOrd="0" destOrd="0" parTransId="{77E20176-9C97-4323-B538-FD74C7C55B79}" sibTransId="{09139652-48FE-43AA-BA5B-E980633320A5}"/>
    <dgm:cxn modelId="{35A2C3A8-3A8F-4F8E-ADF3-EC1A8FA60512}" type="presOf" srcId="{B822ED14-9777-4B5F-8E86-D90CAAEAC6E1}" destId="{5CF5E1C8-BBED-4E24-9161-27251F9E208E}" srcOrd="0" destOrd="0" presId="urn:microsoft.com/office/officeart/2005/8/layout/radial2"/>
    <dgm:cxn modelId="{93ACAD6B-389D-4B2F-9B6C-741367C50064}" srcId="{268A36A8-C2C8-4FCF-9562-2E7ABCBFAF72}" destId="{192EF355-D686-4C1D-8786-4C88C1FCBAF7}" srcOrd="0" destOrd="0" parTransId="{20F16FC3-06A9-4C41-9B65-70F88474263D}" sibTransId="{7B1EDB83-C50C-4820-B27E-B2D91C871EA8}"/>
    <dgm:cxn modelId="{B8BC4B44-CAC8-4E79-B30F-88D70A56DA04}" type="presOf" srcId="{77E20176-9C97-4323-B538-FD74C7C55B79}" destId="{C7AB74AE-18C3-4421-8B5B-99CBB19B4D15}" srcOrd="0" destOrd="0" presId="urn:microsoft.com/office/officeart/2005/8/layout/radial2"/>
    <dgm:cxn modelId="{CB337305-7457-4C52-8DE4-34E5ABF3F028}" type="presOf" srcId="{B2AF6F0D-0F97-4149-85D6-8E12BFCDFC68}" destId="{E0EFD7A9-655A-4AC7-A62D-90E4AF7AFA75}" srcOrd="0" destOrd="1" presId="urn:microsoft.com/office/officeart/2005/8/layout/radial2"/>
    <dgm:cxn modelId="{E6BB7ADD-75AD-40F2-B634-EB03BC9EC963}" type="presOf" srcId="{D37D60F4-355A-4A16-9719-4155B437835E}" destId="{B6D97786-9E6C-4217-84A9-0F364634D0AC}" srcOrd="0" destOrd="0" presId="urn:microsoft.com/office/officeart/2005/8/layout/radial2"/>
    <dgm:cxn modelId="{10212C30-1B89-4C3A-8DA4-3AB1A53139CE}" type="presOf" srcId="{4A2F08D1-1576-47F6-82E2-C0B4AC4130AB}" destId="{AE2812B1-3964-4264-B56D-15DBC8C481E2}" srcOrd="0" destOrd="0" presId="urn:microsoft.com/office/officeart/2005/8/layout/radial2"/>
    <dgm:cxn modelId="{9FD47931-DFA8-4D5E-B7C3-D1C37D21C137}" type="presOf" srcId="{AC527C10-CC6D-4CDA-9DF5-0A0443387A4B}" destId="{1587437E-10F0-40D6-83C1-87E23095C7C0}" srcOrd="0" destOrd="0" presId="urn:microsoft.com/office/officeart/2005/8/layout/radial2"/>
    <dgm:cxn modelId="{1C918132-9620-438C-8CD5-451E2D811F3D}" srcId="{D37D60F4-355A-4A16-9719-4155B437835E}" destId="{268A36A8-C2C8-4FCF-9562-2E7ABCBFAF72}" srcOrd="2" destOrd="0" parTransId="{B822ED14-9777-4B5F-8E86-D90CAAEAC6E1}" sibTransId="{58814395-DB81-4F5F-9F9D-0881726C9A0A}"/>
    <dgm:cxn modelId="{260B6171-6A8B-4F61-99B3-0054B0D95857}" type="presOf" srcId="{98429B5A-75B3-4A48-9DD8-9D03B27E1518}" destId="{7AE52D39-2825-49AA-9207-AEA2F8E972AC}" srcOrd="0" destOrd="0" presId="urn:microsoft.com/office/officeart/2005/8/layout/radial2"/>
    <dgm:cxn modelId="{DD199167-2758-4E77-90D2-370DA134E778}" type="presOf" srcId="{192EF355-D686-4C1D-8786-4C88C1FCBAF7}" destId="{18A64F46-C940-4262-9582-063FC721DB89}" srcOrd="0" destOrd="0" presId="urn:microsoft.com/office/officeart/2005/8/layout/radial2"/>
    <dgm:cxn modelId="{644EA1F0-255E-4F19-8FA7-4C23D78DBCC7}" srcId="{AC527C10-CC6D-4CDA-9DF5-0A0443387A4B}" destId="{9C90ACBB-EFCB-4F69-A04C-3C2A12205C48}" srcOrd="2" destOrd="0" parTransId="{93EB059A-90E1-4BC6-BA4C-B4CABD969F05}" sibTransId="{4493A5FC-E624-4714-A098-E6F66E68C201}"/>
    <dgm:cxn modelId="{C1A657FB-5135-48E8-B9EA-689EBF498D2E}" type="presOf" srcId="{284ECD27-60CC-4797-83C4-04E3A6E4C30B}" destId="{89D6E950-2B23-498D-A66B-F7712CD46B74}" srcOrd="0" destOrd="0" presId="urn:microsoft.com/office/officeart/2005/8/layout/radial2"/>
    <dgm:cxn modelId="{E66FB342-335E-4EC7-8441-BEF2F3BF120E}" type="presOf" srcId="{9F49F7C7-A11B-4CE9-9A0C-46BFF4C2373C}" destId="{AE2812B1-3964-4264-B56D-15DBC8C481E2}" srcOrd="0" destOrd="1" presId="urn:microsoft.com/office/officeart/2005/8/layout/radial2"/>
    <dgm:cxn modelId="{34B4E6FD-E7B6-4EE2-96AB-23B2B8756FDE}" srcId="{CB39F802-6EE6-4EEA-BD5F-8E7E77B2461F}" destId="{4A2F08D1-1576-47F6-82E2-C0B4AC4130AB}" srcOrd="0" destOrd="0" parTransId="{B84065FA-6558-41BE-A12D-D5B0021FD54F}" sibTransId="{F42777DF-561D-44D3-839C-B86CA9270A71}"/>
    <dgm:cxn modelId="{1437E837-86D3-43CB-BC6A-0EB0D253FF2A}" srcId="{98429B5A-75B3-4A48-9DD8-9D03B27E1518}" destId="{B2AF6F0D-0F97-4149-85D6-8E12BFCDFC68}" srcOrd="1" destOrd="0" parTransId="{2DC93CE5-D20A-4E5B-9311-9A2861CD93F3}" sibTransId="{E2027A0B-BCF6-40A7-B60A-9A179259DB66}"/>
    <dgm:cxn modelId="{416E1F66-1C54-45DA-8B07-F5CB5A83AFE6}" srcId="{CB39F802-6EE6-4EEA-BD5F-8E7E77B2461F}" destId="{9F49F7C7-A11B-4CE9-9A0C-46BFF4C2373C}" srcOrd="1" destOrd="0" parTransId="{D94B9FCB-77A2-4669-85AE-7760C13A798D}" sibTransId="{DB76482C-1E27-4157-BAB7-E489BD2595DF}"/>
    <dgm:cxn modelId="{7433FEE5-BEDC-4153-B4C9-6A95E00BBF67}" type="presOf" srcId="{CB39F802-6EE6-4EEA-BD5F-8E7E77B2461F}" destId="{82B3646D-E3A0-42CD-BC3B-DAEC9524998C}" srcOrd="0" destOrd="0" presId="urn:microsoft.com/office/officeart/2005/8/layout/radial2"/>
    <dgm:cxn modelId="{CA9CCF95-56D0-445C-85D4-9078DA371750}" type="presParOf" srcId="{B6D97786-9E6C-4217-84A9-0F364634D0AC}" destId="{F6F66011-4E66-4EF6-BDFF-9A8A53F7130F}" srcOrd="0" destOrd="0" presId="urn:microsoft.com/office/officeart/2005/8/layout/radial2"/>
    <dgm:cxn modelId="{AB72DBDC-A18C-47EA-89E7-A4CA31C31188}" type="presParOf" srcId="{F6F66011-4E66-4EF6-BDFF-9A8A53F7130F}" destId="{7C755751-88D1-4732-87F4-DD82B6511751}" srcOrd="0" destOrd="0" presId="urn:microsoft.com/office/officeart/2005/8/layout/radial2"/>
    <dgm:cxn modelId="{AC1AEEE0-1F55-44CA-8BD8-48671EA46D7A}" type="presParOf" srcId="{7C755751-88D1-4732-87F4-DD82B6511751}" destId="{9E71F094-148E-477A-B70C-B2949A852947}" srcOrd="0" destOrd="0" presId="urn:microsoft.com/office/officeart/2005/8/layout/radial2"/>
    <dgm:cxn modelId="{585E9450-4D4B-4524-A4BD-CB2DA4D62C2A}" type="presParOf" srcId="{7C755751-88D1-4732-87F4-DD82B6511751}" destId="{D94AD591-3727-452A-ADE2-FB3AB5E38F9F}" srcOrd="1" destOrd="0" presId="urn:microsoft.com/office/officeart/2005/8/layout/radial2"/>
    <dgm:cxn modelId="{98932E44-B983-4DE9-82D7-4F509A20EEB4}" type="presParOf" srcId="{F6F66011-4E66-4EF6-BDFF-9A8A53F7130F}" destId="{C7AB74AE-18C3-4421-8B5B-99CBB19B4D15}" srcOrd="1" destOrd="0" presId="urn:microsoft.com/office/officeart/2005/8/layout/radial2"/>
    <dgm:cxn modelId="{08E16EA5-C68B-4FDD-B851-3681C6910943}" type="presParOf" srcId="{F6F66011-4E66-4EF6-BDFF-9A8A53F7130F}" destId="{54D986B6-616B-43D6-B424-3F6129869DC4}" srcOrd="2" destOrd="0" presId="urn:microsoft.com/office/officeart/2005/8/layout/radial2"/>
    <dgm:cxn modelId="{EFC337A4-5743-43F8-8718-AEB48C4DE119}" type="presParOf" srcId="{54D986B6-616B-43D6-B424-3F6129869DC4}" destId="{1587437E-10F0-40D6-83C1-87E23095C7C0}" srcOrd="0" destOrd="0" presId="urn:microsoft.com/office/officeart/2005/8/layout/radial2"/>
    <dgm:cxn modelId="{469F908D-E019-4B83-A5B7-2EE15C2D53B4}" type="presParOf" srcId="{54D986B6-616B-43D6-B424-3F6129869DC4}" destId="{15557D54-4DEA-43CA-95DD-9C51196CE2A9}" srcOrd="1" destOrd="0" presId="urn:microsoft.com/office/officeart/2005/8/layout/radial2"/>
    <dgm:cxn modelId="{85A2FA79-AF50-40BC-93D7-E695CC377B8B}" type="presParOf" srcId="{F6F66011-4E66-4EF6-BDFF-9A8A53F7130F}" destId="{89D6E950-2B23-498D-A66B-F7712CD46B74}" srcOrd="3" destOrd="0" presId="urn:microsoft.com/office/officeart/2005/8/layout/radial2"/>
    <dgm:cxn modelId="{6FAC7EC3-F02D-4A5A-93CE-7786BFFC4197}" type="presParOf" srcId="{F6F66011-4E66-4EF6-BDFF-9A8A53F7130F}" destId="{EBE549BF-6169-4B6A-BE7A-C55A21499AC9}" srcOrd="4" destOrd="0" presId="urn:microsoft.com/office/officeart/2005/8/layout/radial2"/>
    <dgm:cxn modelId="{DC6696E7-5052-46F1-8A12-659CA436C139}" type="presParOf" srcId="{EBE549BF-6169-4B6A-BE7A-C55A21499AC9}" destId="{7AE52D39-2825-49AA-9207-AEA2F8E972AC}" srcOrd="0" destOrd="0" presId="urn:microsoft.com/office/officeart/2005/8/layout/radial2"/>
    <dgm:cxn modelId="{ABB8269A-6563-4485-82CB-0FB7A3C51F90}" type="presParOf" srcId="{EBE549BF-6169-4B6A-BE7A-C55A21499AC9}" destId="{E0EFD7A9-655A-4AC7-A62D-90E4AF7AFA75}" srcOrd="1" destOrd="0" presId="urn:microsoft.com/office/officeart/2005/8/layout/radial2"/>
    <dgm:cxn modelId="{7B2A567C-9505-4991-88FA-6E775D534EDC}" type="presParOf" srcId="{F6F66011-4E66-4EF6-BDFF-9A8A53F7130F}" destId="{5CF5E1C8-BBED-4E24-9161-27251F9E208E}" srcOrd="5" destOrd="0" presId="urn:microsoft.com/office/officeart/2005/8/layout/radial2"/>
    <dgm:cxn modelId="{4F403F05-6115-4CE7-974A-2BE61C4FF46E}" type="presParOf" srcId="{F6F66011-4E66-4EF6-BDFF-9A8A53F7130F}" destId="{46A2D460-8759-4F91-B815-F840C97C3C63}" srcOrd="6" destOrd="0" presId="urn:microsoft.com/office/officeart/2005/8/layout/radial2"/>
    <dgm:cxn modelId="{D04DCB9B-E982-4F7D-AD0B-B8223597E66B}" type="presParOf" srcId="{46A2D460-8759-4F91-B815-F840C97C3C63}" destId="{36679CAF-0540-4701-9DF6-B2666D916CE4}" srcOrd="0" destOrd="0" presId="urn:microsoft.com/office/officeart/2005/8/layout/radial2"/>
    <dgm:cxn modelId="{450C5C18-0618-43B0-92A7-B48000295F69}" type="presParOf" srcId="{46A2D460-8759-4F91-B815-F840C97C3C63}" destId="{18A64F46-C940-4262-9582-063FC721DB89}" srcOrd="1" destOrd="0" presId="urn:microsoft.com/office/officeart/2005/8/layout/radial2"/>
    <dgm:cxn modelId="{6BA68A94-22D5-40E3-89E3-FF3F12F400B7}" type="presParOf" srcId="{F6F66011-4E66-4EF6-BDFF-9A8A53F7130F}" destId="{AE3341AB-D4FA-42DC-BC40-A6CC4397852B}" srcOrd="7" destOrd="0" presId="urn:microsoft.com/office/officeart/2005/8/layout/radial2"/>
    <dgm:cxn modelId="{7F4A0C3C-F6BF-4042-8EE7-7F2D4AC96D17}" type="presParOf" srcId="{F6F66011-4E66-4EF6-BDFF-9A8A53F7130F}" destId="{99194092-318B-4048-8DEA-F014ADD1E43A}" srcOrd="8" destOrd="0" presId="urn:microsoft.com/office/officeart/2005/8/layout/radial2"/>
    <dgm:cxn modelId="{A531A5B2-02D0-4EA5-B9E2-C72E67761E65}" type="presParOf" srcId="{99194092-318B-4048-8DEA-F014ADD1E43A}" destId="{82B3646D-E3A0-42CD-BC3B-DAEC9524998C}" srcOrd="0" destOrd="0" presId="urn:microsoft.com/office/officeart/2005/8/layout/radial2"/>
    <dgm:cxn modelId="{9AEC0DCE-5EDF-4591-9224-DCD068A24689}" type="presParOf" srcId="{99194092-318B-4048-8DEA-F014ADD1E43A}" destId="{AE2812B1-3964-4264-B56D-15DBC8C481E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3341AB-D4FA-42DC-BC40-A6CC4397852B}">
      <dsp:nvSpPr>
        <dsp:cNvPr id="0" name=""/>
        <dsp:cNvSpPr/>
      </dsp:nvSpPr>
      <dsp:spPr>
        <a:xfrm rot="3785729">
          <a:off x="2846422" y="4076363"/>
          <a:ext cx="1056530" cy="42319"/>
        </a:xfrm>
        <a:custGeom>
          <a:avLst/>
          <a:gdLst/>
          <a:ahLst/>
          <a:cxnLst/>
          <a:rect l="0" t="0" r="0" b="0"/>
          <a:pathLst>
            <a:path>
              <a:moveTo>
                <a:pt x="0" y="21159"/>
              </a:moveTo>
              <a:lnTo>
                <a:pt x="1056530" y="21159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F5E1C8-BBED-4E24-9161-27251F9E208E}">
      <dsp:nvSpPr>
        <dsp:cNvPr id="0" name=""/>
        <dsp:cNvSpPr/>
      </dsp:nvSpPr>
      <dsp:spPr>
        <a:xfrm rot="1343887">
          <a:off x="3479058" y="3300408"/>
          <a:ext cx="721531" cy="42319"/>
        </a:xfrm>
        <a:custGeom>
          <a:avLst/>
          <a:gdLst/>
          <a:ahLst/>
          <a:cxnLst/>
          <a:rect l="0" t="0" r="0" b="0"/>
          <a:pathLst>
            <a:path>
              <a:moveTo>
                <a:pt x="0" y="21159"/>
              </a:moveTo>
              <a:lnTo>
                <a:pt x="721531" y="21159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6E950-2B23-498D-A66B-F7712CD46B74}">
      <dsp:nvSpPr>
        <dsp:cNvPr id="0" name=""/>
        <dsp:cNvSpPr/>
      </dsp:nvSpPr>
      <dsp:spPr>
        <a:xfrm rot="20327703">
          <a:off x="3476342" y="2401007"/>
          <a:ext cx="884173" cy="42319"/>
        </a:xfrm>
        <a:custGeom>
          <a:avLst/>
          <a:gdLst/>
          <a:ahLst/>
          <a:cxnLst/>
          <a:rect l="0" t="0" r="0" b="0"/>
          <a:pathLst>
            <a:path>
              <a:moveTo>
                <a:pt x="0" y="21159"/>
              </a:moveTo>
              <a:lnTo>
                <a:pt x="884173" y="21159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AB74AE-18C3-4421-8B5B-99CBB19B4D15}">
      <dsp:nvSpPr>
        <dsp:cNvPr id="0" name=""/>
        <dsp:cNvSpPr/>
      </dsp:nvSpPr>
      <dsp:spPr>
        <a:xfrm rot="17996044">
          <a:off x="2899246" y="1602480"/>
          <a:ext cx="1149136" cy="42319"/>
        </a:xfrm>
        <a:custGeom>
          <a:avLst/>
          <a:gdLst/>
          <a:ahLst/>
          <a:cxnLst/>
          <a:rect l="0" t="0" r="0" b="0"/>
          <a:pathLst>
            <a:path>
              <a:moveTo>
                <a:pt x="0" y="21159"/>
              </a:moveTo>
              <a:lnTo>
                <a:pt x="1149136" y="21159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AD591-3727-452A-ADE2-FB3AB5E38F9F}">
      <dsp:nvSpPr>
        <dsp:cNvPr id="0" name=""/>
        <dsp:cNvSpPr/>
      </dsp:nvSpPr>
      <dsp:spPr>
        <a:xfrm>
          <a:off x="1612765" y="1722628"/>
          <a:ext cx="2282143" cy="230273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87437E-10F0-40D6-83C1-87E23095C7C0}">
      <dsp:nvSpPr>
        <dsp:cNvPr id="0" name=""/>
        <dsp:cNvSpPr/>
      </dsp:nvSpPr>
      <dsp:spPr>
        <a:xfrm>
          <a:off x="3459054" y="2504"/>
          <a:ext cx="1203486" cy="120348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Министерство образования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635300" y="178750"/>
        <a:ext cx="850994" cy="850994"/>
      </dsp:txXfrm>
    </dsp:sp>
    <dsp:sp modelId="{15557D54-4DEA-43CA-95DD-9C51196CE2A9}">
      <dsp:nvSpPr>
        <dsp:cNvPr id="0" name=""/>
        <dsp:cNvSpPr/>
      </dsp:nvSpPr>
      <dsp:spPr>
        <a:xfrm>
          <a:off x="4782889" y="2504"/>
          <a:ext cx="1805230" cy="1203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Подготовка</a:t>
          </a:r>
          <a:endParaRPr lang="en-US" sz="20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Применение</a:t>
          </a:r>
          <a:endParaRPr lang="en-US" sz="2000" kern="1200" dirty="0" smtClean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Контент</a:t>
          </a:r>
          <a:endParaRPr lang="en-US" sz="2000" kern="1200" dirty="0" smtClean="0">
            <a:solidFill>
              <a:schemeClr val="bg1"/>
            </a:solidFill>
          </a:endParaRPr>
        </a:p>
      </dsp:txBody>
      <dsp:txXfrm>
        <a:off x="4782889" y="2504"/>
        <a:ext cx="1805230" cy="1203486"/>
      </dsp:txXfrm>
    </dsp:sp>
    <dsp:sp modelId="{7AE52D39-2825-49AA-9207-AEA2F8E972AC}">
      <dsp:nvSpPr>
        <dsp:cNvPr id="0" name=""/>
        <dsp:cNvSpPr/>
      </dsp:nvSpPr>
      <dsp:spPr>
        <a:xfrm>
          <a:off x="4289840" y="1442864"/>
          <a:ext cx="1203486" cy="120348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Управление социальной защиты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4466086" y="1619110"/>
        <a:ext cx="850994" cy="850994"/>
      </dsp:txXfrm>
    </dsp:sp>
    <dsp:sp modelId="{E0EFD7A9-655A-4AC7-A62D-90E4AF7AFA75}">
      <dsp:nvSpPr>
        <dsp:cNvPr id="0" name=""/>
        <dsp:cNvSpPr/>
      </dsp:nvSpPr>
      <dsp:spPr>
        <a:xfrm>
          <a:off x="5613676" y="1442864"/>
          <a:ext cx="1805230" cy="1203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solidFill>
                <a:schemeClr val="bg1"/>
              </a:solidFill>
            </a:rPr>
            <a:t>Финанси-рование</a:t>
          </a:r>
          <a:endParaRPr lang="en-US" sz="20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Аппаратное обеспечение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5613676" y="1442864"/>
        <a:ext cx="1805230" cy="1203486"/>
      </dsp:txXfrm>
    </dsp:sp>
    <dsp:sp modelId="{36679CAF-0540-4701-9DF6-B2666D916CE4}">
      <dsp:nvSpPr>
        <dsp:cNvPr id="0" name=""/>
        <dsp:cNvSpPr/>
      </dsp:nvSpPr>
      <dsp:spPr>
        <a:xfrm>
          <a:off x="4124716" y="3059837"/>
          <a:ext cx="1289893" cy="128989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Министр по технологическим инновациям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4313616" y="3248737"/>
        <a:ext cx="912093" cy="912093"/>
      </dsp:txXfrm>
    </dsp:sp>
    <dsp:sp modelId="{18A64F46-C940-4262-9582-063FC721DB89}">
      <dsp:nvSpPr>
        <dsp:cNvPr id="0" name=""/>
        <dsp:cNvSpPr/>
      </dsp:nvSpPr>
      <dsp:spPr>
        <a:xfrm>
          <a:off x="5543599" y="3059837"/>
          <a:ext cx="1934840" cy="1289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Безопасность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5543599" y="3059837"/>
        <a:ext cx="1934840" cy="1289893"/>
      </dsp:txXfrm>
    </dsp:sp>
    <dsp:sp modelId="{82B3646D-E3A0-42CD-BC3B-DAEC9524998C}">
      <dsp:nvSpPr>
        <dsp:cNvPr id="0" name=""/>
        <dsp:cNvSpPr/>
      </dsp:nvSpPr>
      <dsp:spPr>
        <a:xfrm>
          <a:off x="3260625" y="4498801"/>
          <a:ext cx="1289893" cy="128989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Министерство планирования</a:t>
          </a:r>
          <a:endParaRPr lang="en-US" sz="900" kern="1200" dirty="0" smtClean="0">
            <a:solidFill>
              <a:schemeClr val="bg1"/>
            </a:solidFill>
          </a:endParaRPr>
        </a:p>
      </dsp:txBody>
      <dsp:txXfrm>
        <a:off x="3449525" y="4687701"/>
        <a:ext cx="912093" cy="912093"/>
      </dsp:txXfrm>
    </dsp:sp>
    <dsp:sp modelId="{AE2812B1-3964-4264-B56D-15DBC8C481E2}">
      <dsp:nvSpPr>
        <dsp:cNvPr id="0" name=""/>
        <dsp:cNvSpPr/>
      </dsp:nvSpPr>
      <dsp:spPr>
        <a:xfrm>
          <a:off x="4679508" y="4498801"/>
          <a:ext cx="1934840" cy="1289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Подключение</a:t>
          </a:r>
          <a:endParaRPr lang="en-US" sz="2000" kern="1200" dirty="0" smtClean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bg1"/>
              </a:solidFill>
            </a:rPr>
            <a:t>Цифровое ТВ</a:t>
          </a:r>
          <a:endParaRPr lang="en-US" sz="2000" kern="1200" dirty="0" smtClean="0">
            <a:solidFill>
              <a:schemeClr val="bg1"/>
            </a:solidFill>
          </a:endParaRPr>
        </a:p>
      </dsp:txBody>
      <dsp:txXfrm>
        <a:off x="4679508" y="4498801"/>
        <a:ext cx="1934840" cy="1289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3B577-2E5F-4553-BB5F-5E242DCF19AF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76F15-E186-4BE3-BBD7-028102E34A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789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76F15-E186-4BE3-BBD7-028102E34A7E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Defined</a:t>
            </a:r>
            <a:r>
              <a:rPr lang="en-US" i="1" baseline="0" dirty="0" smtClean="0"/>
              <a:t> for – </a:t>
            </a:r>
            <a:r>
              <a:rPr lang="ru-RU" i="1" baseline="0" dirty="0" smtClean="0"/>
              <a:t>Определены для </a:t>
            </a:r>
          </a:p>
          <a:p>
            <a:r>
              <a:rPr lang="en-US" i="1" dirty="0" smtClean="0"/>
              <a:t>Based</a:t>
            </a:r>
            <a:r>
              <a:rPr lang="en-US" i="1" baseline="0" dirty="0" smtClean="0"/>
              <a:t> on – </a:t>
            </a:r>
            <a:r>
              <a:rPr lang="ru-RU" i="1" baseline="0" dirty="0" smtClean="0"/>
              <a:t>Основаны на </a:t>
            </a:r>
          </a:p>
          <a:p>
            <a:r>
              <a:rPr lang="en-US" i="1" baseline="0" dirty="0" smtClean="0"/>
              <a:t>Works with – </a:t>
            </a:r>
            <a:r>
              <a:rPr lang="ru-RU" i="1" baseline="0" dirty="0" smtClean="0"/>
              <a:t>Работают с </a:t>
            </a:r>
          </a:p>
          <a:p>
            <a:r>
              <a:rPr lang="en-US" i="1" baseline="0" dirty="0" smtClean="0"/>
              <a:t>Deploys and sustain – </a:t>
            </a:r>
            <a:r>
              <a:rPr lang="ru-RU" b="0" i="1" baseline="0" dirty="0" smtClean="0"/>
              <a:t>Развертывают и поддерживают </a:t>
            </a:r>
            <a:endParaRPr lang="ru-RU" b="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76F15-E186-4BE3-BBD7-028102E34A7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6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914432" y="500042"/>
            <a:ext cx="7300906" cy="428628"/>
          </a:xfrm>
          <a:prstGeom prst="rect">
            <a:avLst/>
          </a:prstGeom>
          <a:noFill/>
        </p:spPr>
        <p:txBody>
          <a:bodyPr/>
          <a:lstStyle>
            <a:lvl1pPr algn="l">
              <a:defRPr sz="2000" u="none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9" name="2 Marcador de texto"/>
          <p:cNvSpPr>
            <a:spLocks noGrp="1"/>
          </p:cNvSpPr>
          <p:nvPr>
            <p:ph type="body" idx="1"/>
          </p:nvPr>
        </p:nvSpPr>
        <p:spPr>
          <a:xfrm>
            <a:off x="857224" y="1714488"/>
            <a:ext cx="7358114" cy="392909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u="none">
                <a:solidFill>
                  <a:srgbClr val="5F5F5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10" name="2 Subtítulo"/>
          <p:cNvSpPr>
            <a:spLocks noGrp="1"/>
          </p:cNvSpPr>
          <p:nvPr>
            <p:ph type="subTitle" idx="10"/>
          </p:nvPr>
        </p:nvSpPr>
        <p:spPr>
          <a:xfrm>
            <a:off x="857224" y="1357298"/>
            <a:ext cx="7358114" cy="3571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CB71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A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319182"/>
            <a:ext cx="8258204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6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9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7" r:id="rId1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pais.com.uy/110607/pnacio-571491/nacional/Roturas-de-XO-son-el-talon-de-Aquiles-del-Plan-Ceibal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обучения </a:t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es-ES" b="1" dirty="0" smtClean="0"/>
              <a:t>1</a:t>
            </a:r>
            <a:r>
              <a:rPr lang="ru-RU" b="1" dirty="0" smtClean="0"/>
              <a:t> ученик </a:t>
            </a:r>
            <a:r>
              <a:rPr lang="es-ES" b="1" dirty="0" smtClean="0"/>
              <a:t>x</a:t>
            </a:r>
            <a:r>
              <a:rPr lang="ru-RU" b="1" dirty="0" smtClean="0"/>
              <a:t> </a:t>
            </a:r>
            <a:r>
              <a:rPr lang="es-ES" b="1" dirty="0" smtClean="0"/>
              <a:t>1</a:t>
            </a:r>
            <a:r>
              <a:rPr lang="ru-RU" b="1" dirty="0" smtClean="0"/>
              <a:t> компьютер» </a:t>
            </a:r>
            <a:br>
              <a:rPr lang="ru-RU" b="1" dirty="0" smtClean="0"/>
            </a:br>
            <a:r>
              <a:rPr lang="ru-RU" b="1" dirty="0" smtClean="0"/>
              <a:t>в странах Южного конуса</a:t>
            </a:r>
            <a:r>
              <a:rPr lang="es-ES" b="1" dirty="0" smtClean="0"/>
              <a:t/>
            </a:r>
            <a:br>
              <a:rPr lang="es-ES" b="1" dirty="0" smtClean="0"/>
            </a:br>
            <a:r>
              <a:rPr lang="ru-RU" sz="3100" b="1" dirty="0" smtClean="0"/>
              <a:t>Аргентина, Уругвай, Чили, Боливия, Парагвай</a:t>
            </a:r>
            <a:endParaRPr lang="es-ES" sz="36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Эстебан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Галуцци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Генеральный директор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Southern Cone Region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 </a:t>
            </a:r>
            <a:r>
              <a:rPr lang="en-US" dirty="0" smtClean="0"/>
              <a:t>Intel</a:t>
            </a:r>
            <a:r>
              <a:rPr lang="en-US" dirty="0"/>
              <a:t>® Learning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Intel, OEM-</a:t>
            </a:r>
            <a:r>
              <a:rPr lang="ru-RU" dirty="0" smtClean="0"/>
              <a:t>производители, поставщики приложений, поставщики контента, провайдеры услуг, системные интеграторы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9224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309"/>
            <a:ext cx="7643192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История программы </a:t>
            </a:r>
            <a:r>
              <a:rPr lang="es-AR" i="1" dirty="0" smtClean="0"/>
              <a:t>Conectar-Igualdad:</a:t>
            </a:r>
          </a:p>
          <a:p>
            <a:pPr marL="0" indent="0">
              <a:buNone/>
              <a:tabLst>
                <a:tab pos="1663700" algn="l"/>
              </a:tabLst>
            </a:pPr>
            <a:r>
              <a:rPr lang="es-AR" dirty="0" smtClean="0"/>
              <a:t>2008 	9 </a:t>
            </a:r>
            <a:r>
              <a:rPr lang="ru-RU" dirty="0" smtClean="0"/>
              <a:t>пилотных проектов, </a:t>
            </a:r>
            <a:r>
              <a:rPr lang="es-AR" u="sng" dirty="0" smtClean="0"/>
              <a:t>1000</a:t>
            </a:r>
            <a:r>
              <a:rPr lang="es-AR" dirty="0" smtClean="0"/>
              <a:t> </a:t>
            </a:r>
            <a:r>
              <a:rPr lang="ru-RU" dirty="0" smtClean="0"/>
              <a:t>детей</a:t>
            </a: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r>
              <a:rPr lang="es-AR" dirty="0" smtClean="0"/>
              <a:t>2009 	</a:t>
            </a:r>
            <a:r>
              <a:rPr lang="ru-RU" dirty="0" smtClean="0"/>
              <a:t>последние три года средних школ </a:t>
            </a:r>
            <a:br>
              <a:rPr lang="ru-RU" dirty="0" smtClean="0"/>
            </a:br>
            <a:r>
              <a:rPr lang="ru-RU" dirty="0" smtClean="0"/>
              <a:t>	с техническим уклоном, </a:t>
            </a:r>
            <a:r>
              <a:rPr lang="es-AR" u="sng" dirty="0" smtClean="0"/>
              <a:t>250</a:t>
            </a:r>
            <a:r>
              <a:rPr lang="ru-RU" u="sng" dirty="0" smtClean="0"/>
              <a:t> тысяч</a:t>
            </a:r>
            <a:r>
              <a:rPr lang="es-AR" dirty="0" smtClean="0"/>
              <a:t> </a:t>
            </a:r>
            <a:r>
              <a:rPr lang="ru-RU" dirty="0" smtClean="0"/>
              <a:t>	детей и учителей</a:t>
            </a: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r>
              <a:rPr lang="es-AR" dirty="0" smtClean="0"/>
              <a:t>2010-12 	100% </a:t>
            </a:r>
            <a:r>
              <a:rPr lang="ru-RU" dirty="0" smtClean="0"/>
              <a:t>детей и учителей в средних 	школах</a:t>
            </a:r>
            <a:r>
              <a:rPr lang="es-AR" dirty="0" smtClean="0"/>
              <a:t>: </a:t>
            </a:r>
            <a:r>
              <a:rPr lang="es-AR" u="sng" dirty="0" smtClean="0"/>
              <a:t>3</a:t>
            </a:r>
            <a:r>
              <a:rPr lang="ru-RU" u="sng" dirty="0" smtClean="0"/>
              <a:t> миллиона</a:t>
            </a:r>
            <a:endParaRPr lang="en-US" u="sn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15396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получить массовую программу </a:t>
            </a:r>
            <a:br>
              <a:rPr lang="ru-RU" dirty="0" smtClean="0"/>
            </a:br>
            <a:r>
              <a:rPr lang="ru-RU" dirty="0" smtClean="0"/>
              <a:t>«1 ученик : 1 компьютер»</a:t>
            </a:r>
            <a:r>
              <a:rPr lang="es-AR" dirty="0" smtClean="0"/>
              <a:t>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9483597">
            <a:off x="748189" y="2799845"/>
            <a:ext cx="6606480" cy="120032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Calibri"/>
              </a:rPr>
              <a:t>Используйте имеющийся опыт</a:t>
            </a:r>
            <a:r>
              <a:rPr lang="es-AR" sz="3600" b="1" dirty="0" smtClean="0">
                <a:solidFill>
                  <a:srgbClr val="FFFF00"/>
                </a:solidFill>
                <a:latin typeface="Calibri"/>
              </a:rPr>
              <a:t>: </a:t>
            </a:r>
            <a:br>
              <a:rPr lang="es-AR" sz="3600" b="1" dirty="0" smtClean="0">
                <a:solidFill>
                  <a:srgbClr val="FFFF00"/>
                </a:solidFill>
                <a:latin typeface="Calibri"/>
              </a:rPr>
            </a:br>
            <a:r>
              <a:rPr lang="ru-RU" sz="3600" b="1" dirty="0" smtClean="0">
                <a:solidFill>
                  <a:srgbClr val="FFFF00"/>
                </a:solidFill>
                <a:latin typeface="Calibri"/>
              </a:rPr>
              <a:t>посетите Аргентину и Уругвай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30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чего начать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Начальная школа </a:t>
            </a:r>
            <a:r>
              <a:rPr lang="es-AR" dirty="0" smtClean="0"/>
              <a:t>(</a:t>
            </a:r>
            <a:r>
              <a:rPr lang="ru-RU" dirty="0" smtClean="0"/>
              <a:t>наибольший эффект</a:t>
            </a:r>
            <a:r>
              <a:rPr lang="es-AR" dirty="0" smtClean="0"/>
              <a:t>) </a:t>
            </a:r>
            <a:r>
              <a:rPr lang="ru-RU" dirty="0" smtClean="0"/>
              <a:t>или средняя школа </a:t>
            </a:r>
            <a:r>
              <a:rPr lang="es-AR" dirty="0" smtClean="0"/>
              <a:t>(</a:t>
            </a:r>
            <a:r>
              <a:rPr lang="ru-RU" dirty="0" smtClean="0"/>
              <a:t>скорейший эффект</a:t>
            </a:r>
            <a:r>
              <a:rPr lang="es-AR" dirty="0" smtClean="0"/>
              <a:t>), </a:t>
            </a:r>
            <a:r>
              <a:rPr lang="ru-RU" dirty="0" smtClean="0"/>
              <a:t>или их сочетание</a:t>
            </a:r>
            <a:r>
              <a:rPr lang="es-AR" dirty="0" smtClean="0"/>
              <a:t>: </a:t>
            </a:r>
          </a:p>
          <a:p>
            <a:pPr lvl="1">
              <a:buFont typeface="Arial" pitchFamily="34" charset="0"/>
              <a:buChar char="+"/>
              <a:tabLst>
                <a:tab pos="3413125" algn="l"/>
                <a:tab pos="6116638" algn="l"/>
              </a:tabLst>
            </a:pPr>
            <a:r>
              <a:rPr lang="es-AR" dirty="0" smtClean="0"/>
              <a:t>Conectar Igualdad:</a:t>
            </a:r>
            <a:r>
              <a:rPr lang="ru-RU" dirty="0" smtClean="0"/>
              <a:t>	Национальная </a:t>
            </a:r>
            <a:r>
              <a:rPr lang="ru-RU" dirty="0" err="1" smtClean="0"/>
              <a:t>прогр</a:t>
            </a:r>
            <a:r>
              <a:rPr lang="ru-RU" dirty="0" smtClean="0"/>
              <a:t>.</a:t>
            </a:r>
            <a:r>
              <a:rPr lang="es-AR" dirty="0" smtClean="0"/>
              <a:t>	</a:t>
            </a:r>
            <a:r>
              <a:rPr lang="ru-RU" dirty="0" smtClean="0"/>
              <a:t>Средняя школа</a:t>
            </a:r>
            <a:endParaRPr lang="es-AR" dirty="0" smtClean="0"/>
          </a:p>
          <a:p>
            <a:pPr lvl="1">
              <a:buFont typeface="Arial" pitchFamily="34" charset="0"/>
              <a:buChar char="+"/>
              <a:tabLst>
                <a:tab pos="3413125" algn="l"/>
                <a:tab pos="6116638" algn="l"/>
              </a:tabLst>
            </a:pPr>
            <a:r>
              <a:rPr lang="ru-RU" dirty="0" smtClean="0"/>
              <a:t>Сан-Луис, Ла-</a:t>
            </a:r>
            <a:r>
              <a:rPr lang="ru-RU" dirty="0" err="1" smtClean="0"/>
              <a:t>Риоха</a:t>
            </a:r>
            <a:r>
              <a:rPr lang="ru-RU" dirty="0" smtClean="0"/>
              <a:t>, </a:t>
            </a:r>
            <a:r>
              <a:rPr lang="es-AR" dirty="0" smtClean="0"/>
              <a:t>	</a:t>
            </a:r>
            <a:r>
              <a:rPr lang="ru-RU" dirty="0" err="1" smtClean="0"/>
              <a:t>Прогр</a:t>
            </a:r>
            <a:r>
              <a:rPr lang="ru-RU" dirty="0" smtClean="0"/>
              <a:t>. адм. единицы</a:t>
            </a:r>
            <a:r>
              <a:rPr lang="es-AR" dirty="0" smtClean="0"/>
              <a:t>	</a:t>
            </a:r>
            <a:r>
              <a:rPr lang="ru-RU" dirty="0" smtClean="0"/>
              <a:t>Начальная школа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Буэнос-Айрес</a:t>
            </a:r>
            <a:endParaRPr lang="ru-RU" dirty="0" smtClean="0"/>
          </a:p>
          <a:p>
            <a:pPr marL="457200" lvl="1" indent="0">
              <a:buNone/>
              <a:tabLst>
                <a:tab pos="4511675" algn="l"/>
                <a:tab pos="6116638" algn="l"/>
              </a:tabLst>
            </a:pPr>
            <a:endParaRPr lang="es-AR" dirty="0" smtClean="0"/>
          </a:p>
          <a:p>
            <a:endParaRPr lang="es-AR" dirty="0" smtClean="0"/>
          </a:p>
          <a:p>
            <a:r>
              <a:rPr lang="ru-RU" dirty="0" smtClean="0"/>
              <a:t>География</a:t>
            </a:r>
            <a:r>
              <a:rPr lang="es-AR" dirty="0" smtClean="0"/>
              <a:t>: </a:t>
            </a:r>
            <a:r>
              <a:rPr lang="ru-RU" dirty="0" smtClean="0"/>
              <a:t>от регионов к центру, полный охват за 3 года: Уругвай, Сан-Луис</a:t>
            </a:r>
            <a:endParaRPr lang="es-AR" dirty="0" smtClean="0"/>
          </a:p>
          <a:p>
            <a:endParaRPr lang="es-AR" dirty="0" smtClean="0"/>
          </a:p>
          <a:p>
            <a:r>
              <a:rPr lang="ru-RU" dirty="0" smtClean="0"/>
              <a:t>Единовременный полный охват</a:t>
            </a:r>
            <a:r>
              <a:rPr lang="es-AR" dirty="0" smtClean="0"/>
              <a:t>: </a:t>
            </a:r>
            <a:r>
              <a:rPr lang="ru-RU" dirty="0" smtClean="0"/>
              <a:t>Буэнос-Айрес, Ла-</a:t>
            </a:r>
            <a:r>
              <a:rPr lang="ru-RU" dirty="0" err="1" smtClean="0"/>
              <a:t>Риоха</a:t>
            </a:r>
            <a:endParaRPr lang="es-AR" dirty="0" smtClean="0"/>
          </a:p>
          <a:p>
            <a:endParaRPr lang="es-AR" dirty="0" smtClean="0"/>
          </a:p>
          <a:p>
            <a:r>
              <a:rPr lang="ru-RU" dirty="0" smtClean="0"/>
              <a:t>Отдельные классы и/или отдельные школы (например, с техническим уклоном)</a:t>
            </a:r>
            <a:r>
              <a:rPr lang="es-AR" dirty="0" smtClean="0"/>
              <a:t>: Conectar-Igualdad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191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12" y="471852"/>
            <a:ext cx="8258204" cy="79690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Управление программой</a:t>
            </a:r>
            <a:r>
              <a:rPr lang="es-AR" dirty="0" smtClean="0"/>
              <a:t>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Отдельные </a:t>
            </a:r>
            <a:br>
              <a:rPr lang="ru-RU" dirty="0" smtClean="0"/>
            </a:br>
            <a:r>
              <a:rPr lang="ru-RU" dirty="0" smtClean="0"/>
              <a:t>организации</a:t>
            </a:r>
            <a:endParaRPr lang="en-US" dirty="0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9743775"/>
              </p:ext>
            </p:extLst>
          </p:nvPr>
        </p:nvGraphicFramePr>
        <p:xfrm>
          <a:off x="324544" y="762000"/>
          <a:ext cx="9144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77135"/>
            <a:ext cx="2025324" cy="585266"/>
          </a:xfrm>
          <a:prstGeom prst="roundRect">
            <a:avLst>
              <a:gd name="adj" fmla="val 8594"/>
            </a:avLst>
          </a:prstGeom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20888"/>
            <a:ext cx="1638300" cy="419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575" y="960909"/>
            <a:ext cx="1266825" cy="523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267200"/>
            <a:ext cx="1522272" cy="460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052" y="5715000"/>
            <a:ext cx="1521926" cy="424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830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8258204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</a:t>
            </a:r>
            <a:r>
              <a:rPr lang="ru-RU" dirty="0"/>
              <a:t>финансировать </a:t>
            </a:r>
            <a:r>
              <a:rPr lang="ru-RU" dirty="0" smtClean="0"/>
              <a:t>программы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«1 ученик : 1 компьютер</a:t>
            </a:r>
            <a:r>
              <a:rPr lang="ru-RU" dirty="0" smtClean="0"/>
              <a:t>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Осторожная оценка:</a:t>
            </a:r>
            <a:r>
              <a:rPr lang="es-AR" dirty="0" smtClean="0"/>
              <a:t> ~500</a:t>
            </a:r>
            <a:r>
              <a:rPr lang="ru-RU" dirty="0" smtClean="0"/>
              <a:t> долларов на ребенка</a:t>
            </a:r>
            <a:endParaRPr lang="es-AR" dirty="0" smtClean="0"/>
          </a:p>
          <a:p>
            <a:endParaRPr lang="es-AR" dirty="0" smtClean="0"/>
          </a:p>
          <a:p>
            <a:pPr>
              <a:lnSpc>
                <a:spcPct val="160000"/>
              </a:lnSpc>
            </a:pPr>
            <a:r>
              <a:rPr lang="ru-RU" dirty="0" smtClean="0"/>
              <a:t>Государственный бюджет/ бюджет провинции</a:t>
            </a:r>
            <a:r>
              <a:rPr lang="es-AR" dirty="0" smtClean="0"/>
              <a:t>: </a:t>
            </a:r>
            <a:r>
              <a:rPr lang="ru-RU" dirty="0" smtClean="0"/>
              <a:t>Уругвай</a:t>
            </a:r>
            <a:r>
              <a:rPr lang="es-AR" dirty="0" smtClean="0"/>
              <a:t>, </a:t>
            </a:r>
            <a:r>
              <a:rPr lang="ru-RU" dirty="0" smtClean="0"/>
              <a:t>Сан-Луис</a:t>
            </a:r>
            <a:endParaRPr lang="es-AR" dirty="0" smtClean="0"/>
          </a:p>
          <a:p>
            <a:pPr>
              <a:lnSpc>
                <a:spcPct val="160000"/>
              </a:lnSpc>
            </a:pPr>
            <a:r>
              <a:rPr lang="ru-RU" dirty="0" smtClean="0"/>
              <a:t>Фонд социальной защиты, государственные облигации</a:t>
            </a:r>
            <a:r>
              <a:rPr lang="es-AR" dirty="0" smtClean="0"/>
              <a:t>: Conectar-Igualdad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Бюджетный подряд</a:t>
            </a:r>
            <a:r>
              <a:rPr lang="es-AR" dirty="0" smtClean="0"/>
              <a:t>: </a:t>
            </a:r>
            <a:r>
              <a:rPr lang="ru-RU" dirty="0" smtClean="0"/>
              <a:t>Боливия</a:t>
            </a:r>
            <a:endParaRPr lang="es-AR" dirty="0" smtClean="0"/>
          </a:p>
          <a:p>
            <a:pPr>
              <a:lnSpc>
                <a:spcPct val="160000"/>
              </a:lnSpc>
            </a:pPr>
            <a:r>
              <a:rPr lang="ru-RU" dirty="0" smtClean="0"/>
              <a:t>Контракт на услуги «под ключ» </a:t>
            </a:r>
            <a:r>
              <a:rPr lang="es-AR" dirty="0" smtClean="0"/>
              <a:t>: </a:t>
            </a:r>
            <a:r>
              <a:rPr lang="ru-RU" dirty="0" smtClean="0"/>
              <a:t>Буэнос-Айрес</a:t>
            </a:r>
            <a:endParaRPr lang="es-AR" dirty="0" smtClean="0"/>
          </a:p>
          <a:p>
            <a:pPr>
              <a:lnSpc>
                <a:spcPct val="160000"/>
              </a:lnSpc>
            </a:pPr>
            <a:r>
              <a:rPr lang="ru-RU" dirty="0" smtClean="0"/>
              <a:t>Иностранная экономическая помощь</a:t>
            </a:r>
            <a:r>
              <a:rPr lang="es-AR" dirty="0" smtClean="0"/>
              <a:t>: </a:t>
            </a:r>
            <a:r>
              <a:rPr lang="ru-RU" dirty="0" smtClean="0"/>
              <a:t>Ла-</a:t>
            </a:r>
            <a:r>
              <a:rPr lang="ru-RU" dirty="0" err="1" smtClean="0"/>
              <a:t>Риоха</a:t>
            </a:r>
            <a:endParaRPr lang="es-AR" dirty="0" smtClean="0"/>
          </a:p>
          <a:p>
            <a:endParaRPr lang="es-A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4311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обеспечить инфраструктуру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Торги проводятся международной организацией </a:t>
            </a:r>
            <a:r>
              <a:rPr lang="es-AR" dirty="0" smtClean="0"/>
              <a:t>(</a:t>
            </a:r>
            <a:r>
              <a:rPr lang="ru-RU" dirty="0" smtClean="0"/>
              <a:t>Офис ООН по проектным услугам - </a:t>
            </a:r>
            <a:r>
              <a:rPr lang="es-AR" dirty="0" smtClean="0"/>
              <a:t>UNOPs, </a:t>
            </a:r>
            <a:r>
              <a:rPr lang="ru-RU" dirty="0"/>
              <a:t>Организация Иберо-Американских государств </a:t>
            </a:r>
            <a:r>
              <a:rPr lang="ru-RU" dirty="0" smtClean="0"/>
              <a:t>- </a:t>
            </a:r>
            <a:r>
              <a:rPr lang="es-AR" dirty="0" smtClean="0"/>
              <a:t>OEI): </a:t>
            </a:r>
            <a:r>
              <a:rPr lang="ru-RU" dirty="0" smtClean="0"/>
              <a:t>скорость и прозрачность</a:t>
            </a:r>
            <a:endParaRPr lang="es-AR" dirty="0" smtClean="0"/>
          </a:p>
          <a:p>
            <a:endParaRPr lang="es-AR" dirty="0" smtClean="0"/>
          </a:p>
          <a:p>
            <a:r>
              <a:rPr lang="ru-RU" dirty="0" smtClean="0"/>
              <a:t>Специализированное решение для сферы образования</a:t>
            </a:r>
            <a:endParaRPr lang="es-AR" dirty="0" smtClean="0"/>
          </a:p>
          <a:p>
            <a:pPr lvl="1"/>
            <a:r>
              <a:rPr lang="ru-RU" dirty="0" smtClean="0"/>
              <a:t>включая техническую поддержку</a:t>
            </a:r>
            <a:endParaRPr lang="es-AR" dirty="0" smtClean="0"/>
          </a:p>
          <a:p>
            <a:endParaRPr lang="es-AR" dirty="0" smtClean="0"/>
          </a:p>
          <a:p>
            <a:r>
              <a:rPr lang="ru-RU" dirty="0" smtClean="0"/>
              <a:t>Несколько поставщиков </a:t>
            </a:r>
            <a:r>
              <a:rPr lang="es-AR" dirty="0" smtClean="0"/>
              <a:t>– </a:t>
            </a:r>
            <a:r>
              <a:rPr lang="ru-RU" dirty="0" smtClean="0"/>
              <a:t>выбор вариантов, снижение риска</a:t>
            </a:r>
            <a:endParaRPr lang="es-AR" dirty="0" smtClean="0"/>
          </a:p>
          <a:p>
            <a:endParaRPr lang="es-AR" dirty="0"/>
          </a:p>
          <a:p>
            <a:r>
              <a:rPr lang="ru-RU" dirty="0" smtClean="0"/>
              <a:t>Авансовая оплата и/или гарантийный аккредитив</a:t>
            </a:r>
            <a:endParaRPr lang="es-AR" dirty="0" smtClean="0"/>
          </a:p>
          <a:p>
            <a:pPr lvl="1"/>
            <a:r>
              <a:rPr lang="ru-RU" dirty="0" smtClean="0"/>
              <a:t>минимизация риска, оборотный капитал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2576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562" y="116632"/>
            <a:ext cx="503087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723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torn_pap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3" r="5971"/>
          <a:stretch>
            <a:fillRect/>
          </a:stretch>
        </p:blipFill>
        <p:spPr bwMode="auto">
          <a:xfrm>
            <a:off x="2146429" y="5889366"/>
            <a:ext cx="5070648" cy="4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259" y="0"/>
            <a:ext cx="4824536" cy="590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4833" y="2188564"/>
            <a:ext cx="6565692" cy="22485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93297" y="4437090"/>
            <a:ext cx="6371191" cy="131913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4833" y="2708920"/>
            <a:ext cx="1940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b="1" dirty="0" smtClean="0">
                <a:solidFill>
                  <a:schemeClr val="bg1"/>
                </a:solidFill>
              </a:rPr>
              <a:t>11 </a:t>
            </a:r>
            <a:r>
              <a:rPr lang="ru-RU" sz="2000" b="1" dirty="0" smtClean="0">
                <a:solidFill>
                  <a:schemeClr val="bg1"/>
                </a:solidFill>
              </a:rPr>
              <a:t>поставщиков </a:t>
            </a:r>
            <a:r>
              <a:rPr lang="ru-RU" sz="2000" b="1" dirty="0" err="1" smtClean="0">
                <a:solidFill>
                  <a:schemeClr val="bg1"/>
                </a:solidFill>
              </a:rPr>
              <a:t>нетбуков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0325" y="4686235"/>
            <a:ext cx="18741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b="1" dirty="0">
                <a:solidFill>
                  <a:schemeClr val="bg1"/>
                </a:solidFill>
              </a:rPr>
              <a:t>7</a:t>
            </a:r>
            <a:r>
              <a:rPr lang="es-AR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поставщиков серверов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6512" y="6309320"/>
            <a:ext cx="87534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bg1"/>
                </a:solidFill>
              </a:rPr>
              <a:t>Все соответствуют стандартам </a:t>
            </a:r>
            <a:r>
              <a:rPr lang="es-AR" sz="2600" b="1" dirty="0" smtClean="0">
                <a:solidFill>
                  <a:schemeClr val="bg1"/>
                </a:solidFill>
              </a:rPr>
              <a:t>Intel Learning Series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-27384"/>
            <a:ext cx="3621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Уведомление </a:t>
            </a:r>
            <a:br>
              <a:rPr lang="ru-RU" sz="2400" b="1" dirty="0" smtClean="0"/>
            </a:br>
            <a:r>
              <a:rPr lang="ru-RU" sz="2400" b="1" dirty="0" smtClean="0"/>
              <a:t>о результатах тендера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413842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Контент и приложения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Обеспечение стандартных приложений</a:t>
            </a:r>
            <a:endParaRPr lang="es-AR" dirty="0" smtClean="0"/>
          </a:p>
          <a:p>
            <a:pPr marL="366713" lvl="1" indent="0">
              <a:lnSpc>
                <a:spcPct val="110000"/>
              </a:lnSpc>
              <a:buNone/>
              <a:tabLst>
                <a:tab pos="3503613" algn="l"/>
                <a:tab pos="5834063" algn="l"/>
              </a:tabLst>
            </a:pPr>
            <a:r>
              <a:rPr lang="ru-RU" sz="2200" dirty="0" smtClean="0"/>
              <a:t>Управление классом</a:t>
            </a:r>
            <a:r>
              <a:rPr lang="es-AR" sz="2200" dirty="0" smtClean="0"/>
              <a:t>	</a:t>
            </a:r>
            <a:r>
              <a:rPr lang="ru-RU" sz="2200" dirty="0" smtClean="0"/>
              <a:t>Защита от кражи</a:t>
            </a:r>
            <a:r>
              <a:rPr lang="es-AR" sz="2200" dirty="0"/>
              <a:t>	</a:t>
            </a:r>
            <a:r>
              <a:rPr lang="es-AR" sz="2200" dirty="0" smtClean="0"/>
              <a:t>Share</a:t>
            </a:r>
            <a:r>
              <a:rPr lang="en-US" sz="2200" dirty="0" smtClean="0"/>
              <a:t>P</a:t>
            </a:r>
            <a:r>
              <a:rPr lang="es-AR" sz="2200" dirty="0" smtClean="0"/>
              <a:t>oint</a:t>
            </a:r>
          </a:p>
          <a:p>
            <a:pPr marL="366713" lvl="1" indent="0">
              <a:lnSpc>
                <a:spcPct val="110000"/>
              </a:lnSpc>
              <a:spcBef>
                <a:spcPts val="0"/>
              </a:spcBef>
              <a:buNone/>
              <a:tabLst>
                <a:tab pos="3503613" algn="l"/>
                <a:tab pos="5834063" algn="l"/>
              </a:tabLst>
            </a:pPr>
            <a:r>
              <a:rPr lang="ru-RU" sz="2200" dirty="0" smtClean="0"/>
              <a:t>Резервное копирование</a:t>
            </a:r>
            <a:r>
              <a:rPr lang="es-AR" sz="2200" dirty="0" smtClean="0"/>
              <a:t>	</a:t>
            </a:r>
            <a:r>
              <a:rPr lang="ru-RU" sz="2200" dirty="0" smtClean="0"/>
              <a:t>Антивирус </a:t>
            </a:r>
            <a:r>
              <a:rPr lang="es-AR" sz="2200" dirty="0" smtClean="0"/>
              <a:t>	</a:t>
            </a:r>
            <a:r>
              <a:rPr lang="ru-RU" sz="2200" dirty="0" smtClean="0"/>
              <a:t>Родительский</a:t>
            </a:r>
            <a:br>
              <a:rPr lang="ru-RU" sz="2200" dirty="0" smtClean="0"/>
            </a:br>
            <a:r>
              <a:rPr lang="ru-RU" sz="2200" dirty="0" smtClean="0"/>
              <a:t>и восстановление		контроль</a:t>
            </a:r>
            <a:endParaRPr lang="es-AR" sz="2200" dirty="0" smtClean="0"/>
          </a:p>
          <a:p>
            <a:r>
              <a:rPr lang="ru-RU" sz="2600" dirty="0" smtClean="0"/>
              <a:t>Образцы контента / первичный контент</a:t>
            </a:r>
            <a:endParaRPr lang="es-AR" sz="2600" dirty="0" smtClean="0"/>
          </a:p>
          <a:p>
            <a:pPr lvl="1"/>
            <a:r>
              <a:rPr lang="es-AR" sz="2200" dirty="0" smtClean="0"/>
              <a:t>Kahn Academy, Skoool, </a:t>
            </a:r>
            <a:r>
              <a:rPr lang="ru-RU" sz="2200" dirty="0" smtClean="0">
                <a:solidFill>
                  <a:srgbClr val="FFFF00"/>
                </a:solidFill>
              </a:rPr>
              <a:t>ДОБАВЬТЕ РОССИЙСКИЕ КОМПАНИИ</a:t>
            </a:r>
            <a:endParaRPr lang="es-AR" sz="2200" dirty="0" smtClean="0">
              <a:solidFill>
                <a:srgbClr val="FFFF00"/>
              </a:solidFill>
            </a:endParaRPr>
          </a:p>
          <a:p>
            <a:pPr lvl="1"/>
            <a:endParaRPr lang="es-AR" sz="2200" dirty="0" smtClean="0"/>
          </a:p>
          <a:p>
            <a:r>
              <a:rPr lang="ru-RU" dirty="0" smtClean="0"/>
              <a:t>Контент</a:t>
            </a:r>
            <a:r>
              <a:rPr lang="es-AR" dirty="0" smtClean="0"/>
              <a:t>: </a:t>
            </a:r>
            <a:r>
              <a:rPr lang="ru-RU" dirty="0" smtClean="0"/>
              <a:t>обеспечьте учителям возможность использовать </a:t>
            </a:r>
            <a:r>
              <a:rPr lang="ru-RU" u="sng" dirty="0" smtClean="0"/>
              <a:t>пользовательский контент</a:t>
            </a:r>
            <a:r>
              <a:rPr lang="ru-RU" dirty="0" smtClean="0"/>
              <a:t>, опубликованный в интернет-</a:t>
            </a:r>
            <a:r>
              <a:rPr lang="ru-RU" u="sng" dirty="0" smtClean="0"/>
              <a:t>порталах</a:t>
            </a:r>
            <a:endParaRPr lang="es-AR" u="sng" dirty="0" smtClean="0"/>
          </a:p>
          <a:p>
            <a:pPr lvl="1"/>
            <a:r>
              <a:rPr lang="ru-RU" dirty="0" smtClean="0"/>
              <a:t>Обмен, комментарии, классификация, рейтинг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3131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8258204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Подготовка учителей </a:t>
            </a:r>
            <a:r>
              <a:rPr lang="es-AR" dirty="0" smtClean="0"/>
              <a:t>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первую очередь</a:t>
            </a:r>
            <a:r>
              <a:rPr lang="es-AR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Слишком много не бывает</a:t>
            </a:r>
            <a:r>
              <a:rPr lang="es-AR" dirty="0" smtClean="0"/>
              <a:t>!</a:t>
            </a:r>
          </a:p>
          <a:p>
            <a:r>
              <a:rPr lang="ru-RU" dirty="0" smtClean="0"/>
              <a:t>Начните подготовку заранее</a:t>
            </a:r>
            <a:r>
              <a:rPr lang="es-AR" dirty="0" smtClean="0"/>
              <a:t>! – </a:t>
            </a:r>
            <a:r>
              <a:rPr lang="ru-RU" dirty="0" smtClean="0"/>
              <a:t>длительный срок освоения</a:t>
            </a:r>
            <a:endParaRPr lang="es-AR" dirty="0" smtClean="0"/>
          </a:p>
          <a:p>
            <a:endParaRPr lang="es-AR" dirty="0" smtClean="0"/>
          </a:p>
          <a:p>
            <a:r>
              <a:rPr lang="ru-RU" dirty="0" smtClean="0"/>
              <a:t>Подход: «Научи учителя»</a:t>
            </a:r>
            <a:endParaRPr lang="en-US" dirty="0"/>
          </a:p>
          <a:p>
            <a:r>
              <a:rPr lang="ru-RU" dirty="0" smtClean="0"/>
              <a:t>Сверху вниз (федеральная программа), снизу вверх (программы административных единиц</a:t>
            </a:r>
            <a:r>
              <a:rPr lang="es-AR" dirty="0" smtClean="0"/>
              <a:t>)</a:t>
            </a:r>
          </a:p>
          <a:p>
            <a:r>
              <a:rPr lang="ru-RU" dirty="0" smtClean="0"/>
              <a:t>Используйте все ресурсы</a:t>
            </a:r>
            <a:endParaRPr lang="es-AR" dirty="0"/>
          </a:p>
          <a:p>
            <a:pPr lvl="1"/>
            <a:r>
              <a:rPr lang="ru-RU" dirty="0" smtClean="0"/>
              <a:t>телевидение, интернет, </a:t>
            </a:r>
            <a:r>
              <a:rPr lang="es-AR" dirty="0" smtClean="0"/>
              <a:t>CD, </a:t>
            </a:r>
            <a:r>
              <a:rPr lang="ru-RU" dirty="0" smtClean="0"/>
              <a:t>очное обучение</a:t>
            </a:r>
            <a:endParaRPr lang="es-AR" dirty="0"/>
          </a:p>
          <a:p>
            <a:r>
              <a:rPr lang="ru-RU" dirty="0" smtClean="0"/>
              <a:t>Используйте имеющийся контент</a:t>
            </a:r>
            <a:endParaRPr lang="es-AR" dirty="0" smtClean="0"/>
          </a:p>
          <a:p>
            <a:pPr lvl="1"/>
            <a:r>
              <a:rPr lang="es-AR" dirty="0" smtClean="0"/>
              <a:t>Intel, </a:t>
            </a:r>
            <a:r>
              <a:rPr lang="ru-RU" dirty="0" smtClean="0"/>
              <a:t>опыт других стран</a:t>
            </a:r>
            <a:endParaRPr lang="es-AR" dirty="0" smtClean="0"/>
          </a:p>
        </p:txBody>
      </p:sp>
    </p:spTree>
    <p:extLst>
      <p:ext uri="{BB962C8B-B14F-4D97-AF65-F5344CB8AC3E}">
        <p14:creationId xmlns:p14="http://schemas.microsoft.com/office/powerpoint/2010/main" val="19099609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7503" y="5097959"/>
            <a:ext cx="2646561" cy="9233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720"/>
            <a:ext cx="2736304" cy="648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6156176" y="1685178"/>
            <a:ext cx="2232248" cy="1060325"/>
          </a:xfrm>
          <a:prstGeom prst="wedgeRectCallout">
            <a:avLst>
              <a:gd name="adj1" fmla="val -104102"/>
              <a:gd name="adj2" fmla="val 1071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Уругвай</a:t>
            </a:r>
            <a:r>
              <a:rPr lang="es-AR" sz="1600" dirty="0" smtClean="0"/>
              <a:t/>
            </a:r>
            <a:br>
              <a:rPr lang="es-AR" sz="1600" dirty="0" smtClean="0"/>
            </a:br>
            <a:r>
              <a:rPr lang="es-AR" sz="1600" dirty="0" smtClean="0"/>
              <a:t>400</a:t>
            </a:r>
            <a:r>
              <a:rPr lang="ru-RU" sz="1600" dirty="0"/>
              <a:t> тыс. тыс. учащихся начальной </a:t>
            </a:r>
            <a:r>
              <a:rPr lang="ru-RU" sz="1600" dirty="0" smtClean="0"/>
              <a:t>и средней школы</a:t>
            </a:r>
            <a:endParaRPr lang="en-US" sz="1600" dirty="0"/>
          </a:p>
        </p:txBody>
      </p:sp>
      <p:sp>
        <p:nvSpPr>
          <p:cNvPr id="8" name="Rectangular Callout 7"/>
          <p:cNvSpPr/>
          <p:nvPr/>
        </p:nvSpPr>
        <p:spPr>
          <a:xfrm>
            <a:off x="5940152" y="3461285"/>
            <a:ext cx="1872208" cy="831811"/>
          </a:xfrm>
          <a:prstGeom prst="wedgeRectCallout">
            <a:avLst>
              <a:gd name="adj1" fmla="val -111813"/>
              <a:gd name="adj2" fmla="val -284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Буэнос-Айрес</a:t>
            </a:r>
            <a:r>
              <a:rPr lang="es-AR" sz="1600" dirty="0" smtClean="0"/>
              <a:t/>
            </a:r>
            <a:br>
              <a:rPr lang="es-AR" sz="1600" dirty="0" smtClean="0"/>
            </a:br>
            <a:r>
              <a:rPr lang="es-AR" sz="1600" dirty="0" smtClean="0"/>
              <a:t>400</a:t>
            </a:r>
            <a:r>
              <a:rPr lang="ru-RU" sz="1600" dirty="0"/>
              <a:t> тыс. учащихся начальной школы</a:t>
            </a:r>
            <a:endParaRPr lang="en-US" sz="1600" dirty="0"/>
          </a:p>
        </p:txBody>
      </p:sp>
      <p:sp>
        <p:nvSpPr>
          <p:cNvPr id="9" name="Rectangular Callout 8"/>
          <p:cNvSpPr/>
          <p:nvPr/>
        </p:nvSpPr>
        <p:spPr>
          <a:xfrm>
            <a:off x="683568" y="712491"/>
            <a:ext cx="1944216" cy="972688"/>
          </a:xfrm>
          <a:prstGeom prst="wedgeRectCallout">
            <a:avLst>
              <a:gd name="adj1" fmla="val 113324"/>
              <a:gd name="adj2" fmla="val 14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Боливия</a:t>
            </a:r>
            <a:endParaRPr lang="es-AR" sz="2000" b="1" dirty="0" smtClean="0"/>
          </a:p>
          <a:p>
            <a:pPr algn="ctr"/>
            <a:r>
              <a:rPr lang="es-AR" sz="2000" dirty="0" smtClean="0"/>
              <a:t>100</a:t>
            </a:r>
            <a:r>
              <a:rPr lang="ru-RU" sz="2000" dirty="0" smtClean="0"/>
              <a:t> тыс. педагогов</a:t>
            </a:r>
            <a:endParaRPr lang="en-US" sz="2000" dirty="0"/>
          </a:p>
        </p:txBody>
      </p:sp>
      <p:sp>
        <p:nvSpPr>
          <p:cNvPr id="10" name="Rectangular Callout 9"/>
          <p:cNvSpPr/>
          <p:nvPr/>
        </p:nvSpPr>
        <p:spPr>
          <a:xfrm>
            <a:off x="683568" y="3717032"/>
            <a:ext cx="1944216" cy="972688"/>
          </a:xfrm>
          <a:prstGeom prst="wedgeRectCallout">
            <a:avLst>
              <a:gd name="adj1" fmla="val 117950"/>
              <a:gd name="adj2" fmla="val -107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Провинция </a:t>
            </a:r>
            <a:r>
              <a:rPr lang="ru-RU" sz="1600" b="1" dirty="0" smtClean="0"/>
              <a:t>Сан-Луис, Аргентина</a:t>
            </a:r>
            <a:endParaRPr lang="es-AR" sz="1600" b="1" dirty="0"/>
          </a:p>
          <a:p>
            <a:pPr algn="ctr"/>
            <a:r>
              <a:rPr lang="es-AR" sz="1600" dirty="0"/>
              <a:t>60</a:t>
            </a:r>
            <a:r>
              <a:rPr lang="ru-RU" sz="1600" dirty="0"/>
              <a:t> тыс. учащихся начальной школы</a:t>
            </a:r>
            <a:endParaRPr lang="en-US" sz="1600" dirty="0"/>
          </a:p>
        </p:txBody>
      </p:sp>
      <p:sp>
        <p:nvSpPr>
          <p:cNvPr id="11" name="Rectangular Callout 10"/>
          <p:cNvSpPr/>
          <p:nvPr/>
        </p:nvSpPr>
        <p:spPr>
          <a:xfrm>
            <a:off x="683568" y="2213661"/>
            <a:ext cx="1944216" cy="972688"/>
          </a:xfrm>
          <a:prstGeom prst="wedgeRectCallout">
            <a:avLst>
              <a:gd name="adj1" fmla="val 100988"/>
              <a:gd name="adj2" fmla="val 7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Провинция Ла-</a:t>
            </a:r>
            <a:r>
              <a:rPr lang="ru-RU" sz="1600" b="1" dirty="0" err="1" smtClean="0"/>
              <a:t>Риоха</a:t>
            </a:r>
            <a:r>
              <a:rPr lang="ru-RU" sz="1600" b="1" dirty="0" smtClean="0"/>
              <a:t>, Аргентина</a:t>
            </a:r>
            <a:endParaRPr lang="es-AR" sz="1600" b="1" dirty="0" smtClean="0"/>
          </a:p>
          <a:p>
            <a:pPr algn="ctr"/>
            <a:r>
              <a:rPr lang="es-AR" sz="1600" dirty="0" smtClean="0"/>
              <a:t>60</a:t>
            </a:r>
            <a:r>
              <a:rPr lang="ru-RU" sz="1600" dirty="0"/>
              <a:t> </a:t>
            </a:r>
            <a:r>
              <a:rPr lang="ru-RU" sz="1600" dirty="0" smtClean="0"/>
              <a:t>тыс. учащихся начальной школы</a:t>
            </a:r>
            <a:endParaRPr lang="en-US" sz="1600" dirty="0"/>
          </a:p>
        </p:txBody>
      </p:sp>
      <p:sp>
        <p:nvSpPr>
          <p:cNvPr id="12" name="Rectangular Callout 11"/>
          <p:cNvSpPr/>
          <p:nvPr/>
        </p:nvSpPr>
        <p:spPr>
          <a:xfrm>
            <a:off x="6120172" y="230124"/>
            <a:ext cx="1944216" cy="972688"/>
          </a:xfrm>
          <a:prstGeom prst="wedgeRectCallout">
            <a:avLst>
              <a:gd name="adj1" fmla="val -141111"/>
              <a:gd name="adj2" fmla="val 2119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Аргентина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>3</a:t>
            </a:r>
            <a:r>
              <a:rPr lang="ru-RU" dirty="0"/>
              <a:t> </a:t>
            </a:r>
            <a:r>
              <a:rPr lang="ru-RU" dirty="0" smtClean="0"/>
              <a:t>млн. </a:t>
            </a:r>
            <a:r>
              <a:rPr lang="ru-RU" dirty="0"/>
              <a:t>учащихся </a:t>
            </a:r>
            <a:r>
              <a:rPr lang="ru-RU" dirty="0" smtClean="0"/>
              <a:t>средней школы</a:t>
            </a:r>
            <a:endParaRPr lang="en-US" dirty="0"/>
          </a:p>
        </p:txBody>
      </p:sp>
      <p:sp>
        <p:nvSpPr>
          <p:cNvPr id="14" name="Flowchart: Connector 13"/>
          <p:cNvSpPr/>
          <p:nvPr/>
        </p:nvSpPr>
        <p:spPr>
          <a:xfrm>
            <a:off x="3563888" y="2700005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3851920" y="3114341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4644008" y="3573016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3767589" y="1202812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4211960" y="2635309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4817866" y="3232938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164427" y="5288885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>
            <a:off x="206592" y="5720933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3528" y="5097958"/>
            <a:ext cx="24305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Национальные </a:t>
            </a:r>
          </a:p>
          <a:p>
            <a:r>
              <a:rPr lang="ru-RU" sz="1400" dirty="0" smtClean="0"/>
              <a:t>программы</a:t>
            </a:r>
            <a:endParaRPr lang="es-AR" sz="1400" dirty="0" smtClean="0"/>
          </a:p>
          <a:p>
            <a:r>
              <a:rPr lang="ru-RU" sz="1400" dirty="0" smtClean="0"/>
              <a:t>Программы </a:t>
            </a:r>
          </a:p>
          <a:p>
            <a:r>
              <a:rPr lang="ru-RU" sz="1400" dirty="0" smtClean="0"/>
              <a:t>административных единиц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5652120" y="4797152"/>
            <a:ext cx="341593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solidFill>
                  <a:schemeClr val="bg1"/>
                </a:solidFill>
              </a:rPr>
              <a:t>&gt;</a:t>
            </a:r>
            <a:r>
              <a:rPr lang="ru-RU" sz="2800" b="1" dirty="0" smtClean="0">
                <a:solidFill>
                  <a:schemeClr val="bg1"/>
                </a:solidFill>
              </a:rPr>
              <a:t>4 млн. детей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участвуют в программе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«1 ученик : 1 компьютер»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11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000" dirty="0" smtClean="0"/>
              <a:t>Огромный эффект</a:t>
            </a:r>
            <a:endParaRPr lang="es-AR" sz="3000" dirty="0" smtClean="0"/>
          </a:p>
          <a:p>
            <a:pPr marL="0" indent="0" algn="ctr">
              <a:buNone/>
            </a:pPr>
            <a:r>
              <a:rPr lang="ru-RU" sz="3600" dirty="0" smtClean="0"/>
              <a:t>Образование</a:t>
            </a:r>
            <a:r>
              <a:rPr lang="es-AR" sz="3600" dirty="0" smtClean="0"/>
              <a:t>, </a:t>
            </a:r>
            <a:r>
              <a:rPr lang="ru-RU" sz="3600" dirty="0" smtClean="0"/>
              <a:t>Цифровой барьер</a:t>
            </a:r>
            <a:r>
              <a:rPr lang="es-AR" sz="3600" dirty="0" smtClean="0"/>
              <a:t>, </a:t>
            </a:r>
            <a:r>
              <a:rPr lang="ru-RU" sz="3600" dirty="0" smtClean="0"/>
              <a:t>Эволюция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ru-RU" sz="3000" dirty="0" smtClean="0"/>
              <a:t>Единственная возможность</a:t>
            </a:r>
            <a:endParaRPr lang="es-AR" sz="3000" dirty="0" smtClean="0"/>
          </a:p>
          <a:p>
            <a:pPr marL="0" indent="0" algn="ctr">
              <a:buNone/>
            </a:pPr>
            <a:r>
              <a:rPr lang="ru-RU" sz="3600" dirty="0" smtClean="0"/>
              <a:t>На одно или два поколения вперед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ru-RU" sz="3000" dirty="0" smtClean="0"/>
              <a:t>Большая ответственность</a:t>
            </a:r>
            <a:endParaRPr lang="es-AR" sz="3600" dirty="0" smtClean="0"/>
          </a:p>
          <a:p>
            <a:pPr marL="0" indent="0" algn="ctr">
              <a:buNone/>
            </a:pPr>
            <a:r>
              <a:rPr lang="ru-RU" sz="3600" dirty="0" smtClean="0"/>
              <a:t>Сделайте все правильно</a:t>
            </a:r>
            <a:r>
              <a:rPr lang="es-AR" sz="3600" dirty="0" smtClean="0"/>
              <a:t>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20989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40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u="sng" dirty="0" smtClean="0"/>
              <a:t>Трансформация</a:t>
            </a:r>
            <a:r>
              <a:rPr lang="ru-RU" dirty="0" smtClean="0"/>
              <a:t> системы образования</a:t>
            </a:r>
            <a:endParaRPr lang="es-AR" u="sng" dirty="0" smtClean="0"/>
          </a:p>
          <a:p>
            <a:pPr marL="0" indent="0" algn="ctr">
              <a:buNone/>
            </a:pPr>
            <a:endParaRPr lang="es-AR" u="sng" dirty="0" smtClean="0"/>
          </a:p>
          <a:p>
            <a:pPr marL="0" indent="0" algn="ctr">
              <a:buNone/>
            </a:pPr>
            <a:r>
              <a:rPr lang="ru-RU" u="sng" dirty="0" smtClean="0"/>
              <a:t>Преодоление</a:t>
            </a:r>
            <a:r>
              <a:rPr lang="ru-RU" dirty="0" smtClean="0"/>
              <a:t> «цифрового барьера»</a:t>
            </a:r>
            <a:endParaRPr lang="es-AR" dirty="0" smtClean="0"/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ru-RU" dirty="0" smtClean="0"/>
              <a:t>Существенное влияние на </a:t>
            </a:r>
            <a:r>
              <a:rPr lang="ru-RU" u="sng" dirty="0" smtClean="0"/>
              <a:t>эволюцию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человека как вида</a:t>
            </a:r>
            <a:endParaRPr lang="es-AR" dirty="0" smtClean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Огромный эффект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ru-RU" sz="3600" dirty="0" smtClean="0"/>
              <a:t>Единственная возможность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ru-RU" sz="3600" dirty="0" smtClean="0"/>
              <a:t>Большая ответственность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468341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181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Доля детей до 17 лет, участвующих в программах «1 ученик : 1 компьютер»</a:t>
            </a:r>
            <a:endParaRPr lang="es-AR" dirty="0" smtClean="0"/>
          </a:p>
          <a:p>
            <a:pPr marL="0" indent="0">
              <a:buNone/>
              <a:tabLst>
                <a:tab pos="1768475" algn="l"/>
              </a:tabLst>
            </a:pPr>
            <a:r>
              <a:rPr lang="es-AR" dirty="0" smtClean="0"/>
              <a:t>	2011: ~1%</a:t>
            </a:r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  <a:tabLst>
                <a:tab pos="1768475" algn="l"/>
              </a:tabLst>
            </a:pPr>
            <a:r>
              <a:rPr lang="es-AR" dirty="0" smtClean="0"/>
              <a:t>	2030: &gt;90%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4499992" y="1279301"/>
            <a:ext cx="432048" cy="2952328"/>
          </a:xfrm>
          <a:prstGeom prst="rightBrac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220072" y="2484273"/>
            <a:ext cx="28497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Два поколения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725144"/>
            <a:ext cx="9115396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/>
              <a:t>И</a:t>
            </a:r>
            <a:r>
              <a:rPr lang="es-AR" sz="2800" dirty="0" smtClean="0"/>
              <a:t> </a:t>
            </a:r>
            <a:r>
              <a:rPr lang="ru-RU" sz="2800" u="sng" dirty="0" smtClean="0"/>
              <a:t>единственная</a:t>
            </a:r>
            <a:r>
              <a:rPr lang="es-AR" sz="2800" dirty="0" smtClean="0"/>
              <a:t> </a:t>
            </a:r>
            <a:r>
              <a:rPr lang="ru-RU" sz="2800" dirty="0" smtClean="0"/>
              <a:t>возможность сделать </a:t>
            </a:r>
            <a:r>
              <a:rPr lang="ru-RU" sz="2800" u="sng" dirty="0" smtClean="0"/>
              <a:t>рывок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и догнать развитые страны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861331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В</a:t>
            </a:r>
            <a:r>
              <a:rPr lang="es-AR" dirty="0" smtClean="0"/>
              <a:t> </a:t>
            </a:r>
            <a:r>
              <a:rPr lang="es-AR" u="sng" dirty="0"/>
              <a:t>2030</a:t>
            </a:r>
            <a:r>
              <a:rPr lang="ru-RU" u="sng" dirty="0" smtClean="0"/>
              <a:t>-м </a:t>
            </a:r>
            <a:r>
              <a:rPr lang="ru-RU" dirty="0" smtClean="0"/>
              <a:t>Вас будут </a:t>
            </a:r>
            <a:r>
              <a:rPr lang="ru-RU" u="sng" dirty="0" smtClean="0"/>
              <a:t>вспоминать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за то, что Вы провели трансформацию системы образования </a:t>
            </a:r>
            <a:br>
              <a:rPr lang="ru-RU" dirty="0" smtClean="0"/>
            </a:br>
            <a:r>
              <a:rPr lang="ru-RU" dirty="0" smtClean="0"/>
              <a:t>и преодолели «цифровой барьер» </a:t>
            </a:r>
            <a:r>
              <a:rPr lang="es-AR" dirty="0" smtClean="0"/>
              <a:t>…</a:t>
            </a:r>
            <a:endParaRPr lang="ru-RU" dirty="0" smtClean="0"/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smtClean="0"/>
              <a:t>... </a:t>
            </a:r>
            <a:r>
              <a:rPr lang="ru-RU" dirty="0" smtClean="0"/>
              <a:t>хотите ли Вы</a:t>
            </a:r>
            <a:endParaRPr lang="es-AR" dirty="0"/>
          </a:p>
          <a:p>
            <a:pPr marL="0" indent="0" algn="ctr">
              <a:buNone/>
            </a:pPr>
            <a:endParaRPr lang="es-AR" u="sng" dirty="0" smtClean="0"/>
          </a:p>
          <a:p>
            <a:pPr marL="0" indent="0" algn="ctr">
              <a:buNone/>
            </a:pPr>
            <a:r>
              <a:rPr lang="ru-RU" dirty="0"/>
              <a:t>в </a:t>
            </a:r>
            <a:r>
              <a:rPr lang="es-AR" u="sng" dirty="0"/>
              <a:t>~2013/14</a:t>
            </a:r>
            <a:r>
              <a:rPr lang="ru-RU" u="sng" dirty="0" smtClean="0"/>
              <a:t>-м </a:t>
            </a:r>
          </a:p>
          <a:p>
            <a:pPr marL="0" indent="0" algn="ctr">
              <a:buNone/>
            </a:pPr>
            <a:r>
              <a:rPr lang="ru-RU" u="sng" dirty="0" smtClean="0"/>
              <a:t>оправдываться</a:t>
            </a:r>
            <a:r>
              <a:rPr lang="es-AR" dirty="0" smtClean="0"/>
              <a:t> </a:t>
            </a:r>
            <a:r>
              <a:rPr lang="ru-RU" dirty="0" smtClean="0"/>
              <a:t>за неработающие компьютеры?</a:t>
            </a:r>
            <a:endParaRPr lang="es-AR" u="sng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129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431306" y="332656"/>
            <a:ext cx="8317158" cy="2186814"/>
            <a:chOff x="2880" y="720"/>
            <a:chExt cx="2784" cy="912"/>
          </a:xfrm>
        </p:grpSpPr>
        <p:pic>
          <p:nvPicPr>
            <p:cNvPr id="7" name="Picture 11" descr="torn_paper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3" r="5971"/>
            <a:stretch>
              <a:fillRect/>
            </a:stretch>
          </p:blipFill>
          <p:spPr bwMode="auto">
            <a:xfrm>
              <a:off x="2880" y="720"/>
              <a:ext cx="2784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3025" y="1027"/>
              <a:ext cx="2543" cy="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1200" dirty="0">
                <a:solidFill>
                  <a:srgbClr val="3333FF"/>
                </a:solidFill>
                <a:latin typeface="Neo Sans Intel" pitchFamily="34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611560" y="908720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События в стране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Поломки компьютеров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XO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ахиллесова пята плана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Ceibal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Отчет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2010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нетбуков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находились в нерабочем состоянии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431306" y="2996952"/>
            <a:ext cx="8317158" cy="2746792"/>
            <a:chOff x="2880" y="720"/>
            <a:chExt cx="2784" cy="1162"/>
          </a:xfrm>
        </p:grpSpPr>
        <p:pic>
          <p:nvPicPr>
            <p:cNvPr id="21" name="Picture 11" descr="torn_paper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3" r="5971"/>
            <a:stretch>
              <a:fillRect/>
            </a:stretch>
          </p:blipFill>
          <p:spPr bwMode="auto">
            <a:xfrm>
              <a:off x="2880" y="720"/>
              <a:ext cx="2784" cy="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3025" y="1027"/>
              <a:ext cx="2543" cy="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1200" dirty="0">
                <a:solidFill>
                  <a:srgbClr val="3333FF"/>
                </a:solidFill>
                <a:latin typeface="Neo Sans Intel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611560" y="3680597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i="1" dirty="0" err="1" smtClean="0">
                <a:latin typeface="Times New Roman" pitchFamily="18" charset="0"/>
                <a:cs typeface="Times New Roman" pitchFamily="18" charset="0"/>
              </a:rPr>
              <a:t>Nacional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Roturas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 XO son el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talón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Aquiles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del Plan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Ceibal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Informe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 En 2010 el 30% de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máquinas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estaba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desuso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AR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_tradnl" u="sng" dirty="0">
                <a:hlinkClick r:id="rId3"/>
              </a:rPr>
              <a:t>http://www.elpais.com.uy/110607/pnacio-571491/nacional/Roturas-de-XO-son-el-talon-de-Aquiles-del-Plan-Ceibal/</a:t>
            </a:r>
            <a:endParaRPr lang="en-US" dirty="0"/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6256" y="575254"/>
            <a:ext cx="1676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/>
              <a:t>7</a:t>
            </a:r>
            <a:r>
              <a:rPr lang="ru-RU" dirty="0" smtClean="0"/>
              <a:t> июня</a:t>
            </a:r>
            <a:r>
              <a:rPr lang="es-AR" dirty="0" smtClean="0"/>
              <a:t> 2011</a:t>
            </a:r>
            <a:r>
              <a:rPr lang="ru-RU" dirty="0" smtClean="0"/>
              <a:t> г.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839861" y="3311558"/>
            <a:ext cx="16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 smtClean="0"/>
              <a:t>7 de Junio de 2011</a:t>
            </a:r>
            <a:endParaRPr lang="en-US" sz="14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411760" y="2276872"/>
            <a:ext cx="59766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520280" cy="61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20071"/>
            <a:ext cx="2223864" cy="54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551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Большая ответственность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s-AR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Вашим непосредственным </a:t>
            </a:r>
            <a:r>
              <a:rPr lang="ru-RU" u="sng" dirty="0" smtClean="0"/>
              <a:t>наследием</a:t>
            </a:r>
            <a:r>
              <a:rPr lang="ru-RU" dirty="0" smtClean="0"/>
              <a:t> станет </a:t>
            </a:r>
            <a:r>
              <a:rPr lang="ru-RU" u="sng" dirty="0" smtClean="0"/>
              <a:t>надежная работающая инфраструктура</a:t>
            </a:r>
            <a:r>
              <a:rPr lang="es-AR" dirty="0" smtClean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основе которой в последующие годы сможет происходить трансформация системы образования</a:t>
            </a:r>
            <a:endParaRPr lang="es-AR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533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jxu51\My Documents\My Work\EMPC CMPC\ILS\ILS ppt-blank--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52400" y="914400"/>
            <a:ext cx="97059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Neo Sans Intel" pitchFamily="34" charset="0"/>
              </a:rPr>
              <a:t>Программы </a:t>
            </a:r>
            <a:r>
              <a:rPr lang="es-ES" dirty="0" smtClean="0">
                <a:latin typeface="Neo Sans Intel" pitchFamily="34" charset="0"/>
              </a:rPr>
              <a:t>Intel</a:t>
            </a:r>
            <a:r>
              <a:rPr lang="es-ES" sz="3600" dirty="0" smtClean="0">
                <a:latin typeface="Neo Sans Intel" pitchFamily="34" charset="0"/>
              </a:rPr>
              <a:t>®</a:t>
            </a:r>
            <a:r>
              <a:rPr lang="es-ES" dirty="0" smtClean="0">
                <a:latin typeface="Neo Sans Intel" pitchFamily="34" charset="0"/>
              </a:rPr>
              <a:t> Learning Series</a:t>
            </a:r>
            <a:endParaRPr lang="es-ES" dirty="0">
              <a:latin typeface="Neo Sans Intel" pitchFamily="34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487680" y="2846832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Стандарт </a:t>
            </a:r>
            <a:r>
              <a:rPr lang="es-ES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Classmate PCs</a:t>
            </a:r>
            <a:endParaRPr lang="es-ES" altLang="zh-CN" sz="1200" dirty="0">
              <a:solidFill>
                <a:schemeClr val="accent1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87680" y="3124200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altLang="zh-CN" sz="9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Аппаратное и программное обеспечение для образования</a:t>
            </a:r>
            <a:endParaRPr lang="es-ES" altLang="zh-CN" sz="900" dirty="0">
              <a:solidFill>
                <a:schemeClr val="accent1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57200" y="3810000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050" dirty="0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Подключение,  периферийное оборудование</a:t>
            </a:r>
            <a:endParaRPr lang="es-ES" altLang="zh-CN" sz="1050" dirty="0">
              <a:solidFill>
                <a:schemeClr val="accent4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57200" y="4072075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Союз </a:t>
            </a:r>
            <a:r>
              <a:rPr lang="es-ES" altLang="zh-CN" sz="1200" dirty="0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Intel® Learning Series</a:t>
            </a:r>
            <a:endParaRPr lang="es-ES" altLang="zh-CN" sz="1200" dirty="0">
              <a:solidFill>
                <a:schemeClr val="accent4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8" name="TextBox 45"/>
          <p:cNvSpPr txBox="1">
            <a:spLocks noChangeArrowheads="1"/>
          </p:cNvSpPr>
          <p:nvPr/>
        </p:nvSpPr>
        <p:spPr bwMode="auto">
          <a:xfrm>
            <a:off x="4913695" y="3825856"/>
            <a:ext cx="1642308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Стандарты 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программного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обеспечения</a:t>
            </a:r>
            <a:endParaRPr lang="es-ES" altLang="zh-CN" sz="1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ea typeface="SimSun" pitchFamily="2" charset="-122"/>
              <a:cs typeface="Arial" pitchFamily="34" charset="0"/>
            </a:endParaRPr>
          </a:p>
        </p:txBody>
      </p:sp>
      <p:sp>
        <p:nvSpPr>
          <p:cNvPr id="9" name="TextBox 46"/>
          <p:cNvSpPr txBox="1">
            <a:spLocks noChangeArrowheads="1"/>
          </p:cNvSpPr>
          <p:nvPr/>
        </p:nvSpPr>
        <p:spPr bwMode="auto">
          <a:xfrm>
            <a:off x="6672711" y="3825856"/>
            <a:ext cx="1496114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zh-CN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Стандарты 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аппаратного</a:t>
            </a:r>
            <a:endParaRPr lang="ru-RU" altLang="zh-CN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ea typeface="SimSun" pitchFamily="2" charset="-122"/>
              <a:cs typeface="Arial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altLang="zh-CN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обеспечения</a:t>
            </a:r>
            <a:endParaRPr lang="es-ES" altLang="zh-CN" sz="1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ea typeface="SimSun" pitchFamily="2" charset="-122"/>
              <a:cs typeface="Arial" pitchFamily="34" charset="0"/>
            </a:endParaRPr>
          </a:p>
        </p:txBody>
      </p:sp>
      <p:sp>
        <p:nvSpPr>
          <p:cNvPr id="10" name="TextBox 47"/>
          <p:cNvSpPr txBox="1">
            <a:spLocks noChangeArrowheads="1"/>
          </p:cNvSpPr>
          <p:nvPr/>
        </p:nvSpPr>
        <p:spPr bwMode="auto">
          <a:xfrm>
            <a:off x="5057971" y="2582862"/>
            <a:ext cx="1382558" cy="2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</a:rPr>
              <a:t>Экосистема</a:t>
            </a:r>
            <a:endParaRPr lang="es-ES" altLang="zh-CN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cs typeface="Arial" pitchFamily="34" charset="0"/>
            </a:endParaRPr>
          </a:p>
        </p:txBody>
      </p:sp>
      <p:sp>
        <p:nvSpPr>
          <p:cNvPr id="11" name="TextBox 48"/>
          <p:cNvSpPr txBox="1">
            <a:spLocks noChangeArrowheads="1"/>
          </p:cNvSpPr>
          <p:nvPr/>
        </p:nvSpPr>
        <p:spPr bwMode="auto">
          <a:xfrm>
            <a:off x="6490860" y="2582862"/>
            <a:ext cx="2056460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cs typeface="Arial" pitchFamily="34" charset="0"/>
              </a:rPr>
              <a:t>Образовательные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cs typeface="Arial" pitchFamily="34" charset="0"/>
              </a:rPr>
              <a:t>сервисы</a:t>
            </a:r>
            <a:endParaRPr lang="es-ES" altLang="zh-CN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cs typeface="Arial" pitchFamily="34" charset="0"/>
            </a:endParaRPr>
          </a:p>
        </p:txBody>
      </p:sp>
      <p:sp>
        <p:nvSpPr>
          <p:cNvPr id="12" name="TextBox 49"/>
          <p:cNvSpPr txBox="1">
            <a:spLocks noChangeArrowheads="1"/>
          </p:cNvSpPr>
          <p:nvPr/>
        </p:nvSpPr>
        <p:spPr bwMode="auto">
          <a:xfrm>
            <a:off x="1059401" y="1646237"/>
            <a:ext cx="14975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zh-CN" dirty="0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Этнография</a:t>
            </a:r>
            <a:endParaRPr lang="es-ES" altLang="zh-CN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3" name="TextBox 50"/>
          <p:cNvSpPr txBox="1">
            <a:spLocks noChangeArrowheads="1"/>
          </p:cNvSpPr>
          <p:nvPr/>
        </p:nvSpPr>
        <p:spPr bwMode="auto">
          <a:xfrm>
            <a:off x="487680" y="2525712"/>
            <a:ext cx="29870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zh-CN" sz="1400" dirty="0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Образовательные технологии</a:t>
            </a:r>
            <a:endParaRPr lang="es-ES" altLang="zh-CN" sz="1400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1092918" y="3475037"/>
            <a:ext cx="1460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zh-CN" dirty="0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Экосистема</a:t>
            </a:r>
            <a:endParaRPr lang="es-ES" altLang="zh-CN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57200" y="4781550"/>
            <a:ext cx="3017520" cy="400050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Подготовка, оценка, поддержка</a:t>
            </a:r>
            <a:endParaRPr lang="es-ES" altLang="zh-CN" sz="1200" dirty="0">
              <a:solidFill>
                <a:schemeClr val="accent6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16" name="TextBox 51"/>
          <p:cNvSpPr txBox="1">
            <a:spLocks noChangeArrowheads="1"/>
          </p:cNvSpPr>
          <p:nvPr/>
        </p:nvSpPr>
        <p:spPr bwMode="auto">
          <a:xfrm>
            <a:off x="457200" y="4414837"/>
            <a:ext cx="301751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zh-CN" sz="1600" dirty="0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Образовательные сервисы</a:t>
            </a:r>
            <a:endParaRPr lang="es-ES" altLang="zh-CN" sz="1600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57200" y="1981200"/>
            <a:ext cx="3017520" cy="400050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Постоянные исследования</a:t>
            </a:r>
            <a:endParaRPr lang="es-ES" altLang="zh-CN" sz="1200" dirty="0">
              <a:solidFill>
                <a:schemeClr val="accent6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893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3097</TotalTime>
  <Words>530</Words>
  <Application>Microsoft Office PowerPoint</Application>
  <PresentationFormat>Экран (4:3)</PresentationFormat>
  <Paragraphs>169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Модель обучения  «1 ученик x 1 компьютер»  в странах Южного конуса Аргентина, Уругвай, Чили, Боливия, Парагвай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Большая ответственность</vt:lpstr>
      <vt:lpstr>Программы Intel® Learning Series</vt:lpstr>
      <vt:lpstr>Участники Intel® Learning Series</vt:lpstr>
      <vt:lpstr>Как получить массовую программу  «1 ученик : 1 компьютер»?</vt:lpstr>
      <vt:lpstr>С чего начать</vt:lpstr>
      <vt:lpstr>Управление программой:  Отдельные  организации</vt:lpstr>
      <vt:lpstr>Как финансировать программы  «1 ученик : 1 компьютер»</vt:lpstr>
      <vt:lpstr>Как обеспечить инфраструктуру</vt:lpstr>
      <vt:lpstr>Презентация PowerPoint</vt:lpstr>
      <vt:lpstr>Презентация PowerPoint</vt:lpstr>
      <vt:lpstr>Контент и приложения</vt:lpstr>
      <vt:lpstr>Подготовка учителей –  в первую очередь!</vt:lpstr>
      <vt:lpstr>Презентация PowerPoint</vt:lpstr>
      <vt:lpstr>Спасибо за внимание!</vt:lpstr>
    </vt:vector>
  </TitlesOfParts>
  <Company>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 más avanzado en modelación</dc:title>
  <dc:creator>xtra</dc:creator>
  <cp:lastModifiedBy>LS</cp:lastModifiedBy>
  <cp:revision>156</cp:revision>
  <dcterms:created xsi:type="dcterms:W3CDTF">2009-07-20T18:53:16Z</dcterms:created>
  <dcterms:modified xsi:type="dcterms:W3CDTF">2011-09-15T04:53:51Z</dcterms:modified>
</cp:coreProperties>
</file>