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282" r:id="rId3"/>
    <p:sldId id="310" r:id="rId4"/>
    <p:sldId id="305" r:id="rId5"/>
    <p:sldId id="306" r:id="rId6"/>
    <p:sldId id="312" r:id="rId7"/>
    <p:sldId id="309" r:id="rId8"/>
    <p:sldId id="301" r:id="rId9"/>
    <p:sldId id="302" r:id="rId10"/>
    <p:sldId id="311" r:id="rId11"/>
  </p:sldIdLst>
  <p:sldSz cx="9144000" cy="6858000" type="screen4x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87521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C33BF7-8E22-4599-94BE-458E44E24BF9}" type="datetimeFigureOut">
              <a:rPr lang="en-US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33509C-A72C-4B46-87DD-1A4B6956A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4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587" y="9120813"/>
            <a:ext cx="3169920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0" tIns="48319" rIns="96640" bIns="48319" anchor="b"/>
          <a:lstStyle>
            <a:lvl1pPr defTabSz="971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0888" indent="-290513" defTabSz="971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4113" indent="-230188" defTabSz="971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6075" indent="-231775" defTabSz="971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6450" indent="-230188" defTabSz="971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3650" indent="-230188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0850" indent="-230188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8050" indent="-230188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5250" indent="-230188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5F7EC7D-2262-4FAE-95D4-DD1E135353FC}" type="slidenum">
              <a:rPr lang="en-US" sz="1300">
                <a:solidFill>
                  <a:srgbClr val="000000"/>
                </a:solidFill>
                <a:ea typeface="MS PGothic" pitchFamily="34" charset="-128"/>
              </a:rPr>
              <a:pPr algn="r" eaLnBrk="1" hangingPunct="1"/>
              <a:t>1</a:t>
            </a:fld>
            <a:endParaRPr lang="en-US" sz="13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9587"/>
            <a:ext cx="5852160" cy="4320212"/>
          </a:xfrm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pitchFamily="34" charset="0"/>
              </a:rPr>
              <a:t>Первый отчет основан на результатах исследования, проведенного Фондом «Общественное Мнение» в период с 22 декабря 2010 г. по 26 декабря 2010 г. </a:t>
            </a:r>
          </a:p>
          <a:p>
            <a:r>
              <a:rPr lang="ru-RU" dirty="0" smtClean="0">
                <a:latin typeface="Arial" pitchFamily="34" charset="0"/>
              </a:rPr>
              <a:t>Метод исследования включал в себя анкетирование, содержавшее 2 закрытых и 2 открытых вопроса для Всероссийского социологического опроса. Всероссийский социологический опрос проводился в 44 территориальных субъектах Российской Федерации (РФ) среди городского и сельского населения старше 18 лет по месту жительства респондентов. </a:t>
            </a:r>
          </a:p>
          <a:p>
            <a:r>
              <a:rPr lang="ru-RU" sz="1800" dirty="0" smtClean="0">
                <a:latin typeface="Cambria" pitchFamily="18" charset="0"/>
              </a:rPr>
              <a:t>70% </a:t>
            </a:r>
            <a:r>
              <a:rPr lang="ru-RU" dirty="0" smtClean="0">
                <a:latin typeface="Cambria" pitchFamily="18" charset="0"/>
              </a:rPr>
              <a:t>респондентов</a:t>
            </a:r>
            <a:r>
              <a:rPr lang="sv-SE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ответили, что не владеют в совершенстве иностранными языками. </a:t>
            </a:r>
            <a:r>
              <a:rPr lang="ru-RU" b="1" dirty="0" smtClean="0">
                <a:latin typeface="Cambria" pitchFamily="18" charset="0"/>
              </a:rPr>
              <a:t>Самым популярным иностранным языком является английский, которым владеет всего 9% населения</a:t>
            </a:r>
          </a:p>
          <a:p>
            <a:r>
              <a:rPr lang="ru-RU" sz="2400" dirty="0" smtClean="0">
                <a:latin typeface="Cambria" pitchFamily="18" charset="0"/>
              </a:rPr>
              <a:t>74%</a:t>
            </a:r>
            <a:r>
              <a:rPr lang="ru-RU" dirty="0" smtClean="0">
                <a:latin typeface="Cambria" pitchFamily="18" charset="0"/>
              </a:rPr>
              <a:t> опрошенных</a:t>
            </a:r>
            <a:r>
              <a:rPr lang="sv-SE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согласились с утверждением, что</a:t>
            </a:r>
            <a:r>
              <a:rPr lang="ru-RU" b="1" dirty="0" smtClean="0">
                <a:latin typeface="Cambria" pitchFamily="18" charset="0"/>
              </a:rPr>
              <a:t> знание английского языка является необходимым фактором достижения успеха в карьере </a:t>
            </a:r>
            <a:r>
              <a:rPr lang="ru-RU" dirty="0" smtClean="0">
                <a:latin typeface="Cambria" pitchFamily="18" charset="0"/>
              </a:rPr>
              <a:t>(получение лучше работы, более высокой зарплаты) </a:t>
            </a:r>
            <a:endParaRPr lang="sv-SE" dirty="0" smtClean="0">
              <a:latin typeface="Cambria" pitchFamily="18" charset="0"/>
            </a:endParaRPr>
          </a:p>
          <a:p>
            <a:r>
              <a:rPr lang="ru-RU" sz="3600" dirty="0" smtClean="0">
                <a:latin typeface="Cambria" pitchFamily="18" charset="0"/>
              </a:rPr>
              <a:t>79%</a:t>
            </a:r>
            <a:r>
              <a:rPr lang="sv-SE" sz="3600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согласны с утверждением, что </a:t>
            </a:r>
            <a:r>
              <a:rPr lang="ru-RU" b="1" dirty="0" smtClean="0">
                <a:latin typeface="Cambria" pitchFamily="18" charset="0"/>
              </a:rPr>
              <a:t>знание их ребенком английского </a:t>
            </a:r>
            <a:r>
              <a:rPr lang="ru-RU" dirty="0" smtClean="0">
                <a:latin typeface="Cambria" pitchFamily="18" charset="0"/>
              </a:rPr>
              <a:t>языка является необходимым фактором для достижения успеха в будущем</a:t>
            </a:r>
            <a:r>
              <a:rPr lang="en-US" dirty="0" smtClean="0">
                <a:latin typeface="Cambria" pitchFamily="18" charset="0"/>
              </a:rPr>
              <a:t>.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ru-RU" dirty="0" smtClean="0"/>
              <a:t>Также Компанией EF недавно было опубликовано совершенно новое и уникальное исследование в области изучения английского языка, которое охватило более: 2.3 млн. Студентов из 44 стран мира. </a:t>
            </a:r>
          </a:p>
          <a:p>
            <a:r>
              <a:rPr lang="ru-RU" dirty="0" smtClean="0"/>
              <a:t>Компания EF представила результаты первого комплексного исследования, показывающего уровень владения английским языком среди населения 44 стран и территорий по всему миру. В исследовании приняли участие страны и территории, для которых английский язык не является родным. </a:t>
            </a:r>
          </a:p>
          <a:p>
            <a:r>
              <a:rPr lang="ru-RU" dirty="0" smtClean="0"/>
              <a:t>Индекс Владения Английским Языком EF (EF English Proficiency Index) – первый индекс, который отражает практические навыки английского языка среди взрослого населения разных стран. Индекс основывается на уникальном наборе опросной информации, полученной от более двух миллионов человек в 44 странах мира. Участники исследования проходили бесплатные онлайн тесты в течение трех лет с 2007 по 2009 год.</a:t>
            </a:r>
          </a:p>
          <a:p>
            <a:pPr eaLnBrk="1" hangingPunct="1"/>
            <a:r>
              <a:rPr lang="ru-RU" dirty="0" smtClean="0"/>
              <a:t>Россия заняла в индексе 32-ое место и расположилась сразу после Китая, Индии и Бразилии. Все страны БРИК попали в категорию «Низкое владение английским языком».</a:t>
            </a:r>
          </a:p>
          <a:p>
            <a:pPr eaLnBrk="1" hangingPunct="1"/>
            <a:r>
              <a:rPr lang="ru-RU" dirty="0" smtClean="0"/>
              <a:t>Россия оказалась в рейтинге позади таких стран, как Польша и Чехия. В эту категорию достаточно неожиданно также попали Италия и Испания. Тем временем северная Европа демонстрирует высокие результаты: среди всех стран с «Очень высоким владением английским языком» страны северной Европы составляют абсолютное большинство.</a:t>
            </a:r>
          </a:p>
          <a:p>
            <a:pPr eaLnBrk="1" hangingPunct="1"/>
            <a:r>
              <a:rPr lang="ru-RU" dirty="0" smtClean="0"/>
              <a:t>В сегодняшней крайне непредсказуемой и конкурентной глобальной экономике владение английским языком стало важнее, чем когда-либо.  Странам с бурно развивающейся экономикой, таким как Россия, необходимо большое количество специалистов, способных общаться на английском, чтобы успешно конкурировать в международном бизнесе. Россия показала не лучшие результаты в Индексе Владения Английским Языком EF, но это хороший повод для совершенствования стратегии изучения иностранных языков со стороны государства и населения.</a:t>
            </a:r>
          </a:p>
          <a:p>
            <a:pPr eaLnBrk="1" hangingPunct="1"/>
            <a:r>
              <a:rPr lang="ru-RU" dirty="0" smtClean="0"/>
              <a:t>Россия переживает экономический рост и в ближайшие годы экономический прогресс продолжится. </a:t>
            </a:r>
          </a:p>
          <a:p>
            <a:pPr eaLnBrk="1" hangingPunct="1"/>
            <a:r>
              <a:rPr lang="ru-RU" dirty="0" smtClean="0"/>
              <a:t>Для того чтобы Россия продолжила интеграцию в международное сообщество и успешное экономическое развитие, необходимо повышать языковое образование ее жителей.</a:t>
            </a:r>
          </a:p>
          <a:p>
            <a:endParaRPr lang="ru-RU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2A3AD6-C267-4272-A803-09A2E60CA00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92" tIns="47147" rIns="94292" bIns="47147" anchor="b"/>
          <a:lstStyle>
            <a:lvl1pPr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0888" indent="-290513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4113" indent="-230188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6075" indent="-231775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6450" indent="-230188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3650" indent="-230188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0850" indent="-230188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8050" indent="-230188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5250" indent="-230188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53327D1-6496-46B0-9583-88BFCC4C74F3}" type="slidenum">
              <a:rPr lang="sv-SE" sz="1200">
                <a:solidFill>
                  <a:srgbClr val="000000"/>
                </a:solidFill>
                <a:cs typeface="Arial Unicode MS" pitchFamily="34" charset="-128"/>
              </a:rPr>
              <a:pPr algn="r"/>
              <a:t>4</a:t>
            </a:fld>
            <a:endParaRPr lang="sv-SE" sz="120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EF has developed the Efekta System.</a:t>
            </a:r>
          </a:p>
          <a:p>
            <a:pPr eaLnBrk="1" hangingPunct="1"/>
            <a:r>
              <a:rPr lang="en-US" dirty="0" smtClean="0"/>
              <a:t>It is at the heart of all the training we provide. (Abroad, In-company, Online)</a:t>
            </a:r>
          </a:p>
          <a:p>
            <a:pPr eaLnBrk="1" hangingPunct="1"/>
            <a:r>
              <a:rPr lang="en-US" dirty="0" smtClean="0"/>
              <a:t>Research shows that you will learn many times faster if you get a chance to try and apply.</a:t>
            </a:r>
          </a:p>
          <a:p>
            <a:pPr eaLnBrk="1" hangingPunct="1"/>
            <a:r>
              <a:rPr lang="en-US" dirty="0" smtClean="0"/>
              <a:t>It is a key component for us being able to deliver superior results!</a:t>
            </a:r>
          </a:p>
          <a:p>
            <a:pPr eaLnBrk="1" hangingPunct="1"/>
            <a:r>
              <a:rPr lang="en-US" dirty="0" smtClean="0"/>
              <a:t>Let me show you how it works for our Online products, next slide.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8" tIns="46012" rIns="92018" bIns="46012" anchor="b"/>
          <a:lstStyle>
            <a:lvl1pPr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0888" indent="-290513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4113" indent="-230188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6075" indent="-231775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6450" indent="-230188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36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08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80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52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59B09EE-DBA0-4C57-A391-79F352B4D653}" type="slidenum">
              <a:rPr lang="sv-SE" sz="1200">
                <a:cs typeface="Arial Unicode MS" pitchFamily="34" charset="-128"/>
              </a:rPr>
              <a:pPr algn="r"/>
              <a:t>6</a:t>
            </a:fld>
            <a:endParaRPr lang="sv-SE" sz="1200">
              <a:cs typeface="Arial Unicode MS" pitchFamily="34" charset="-128"/>
            </a:endParaRPr>
          </a:p>
        </p:txBody>
      </p:sp>
      <p:sp>
        <p:nvSpPr>
          <p:cNvPr id="45059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747" y="4562867"/>
            <a:ext cx="5357707" cy="4316932"/>
          </a:xfrm>
          <a:ln/>
        </p:spPr>
        <p:txBody>
          <a:bodyPr lIns="92018" tIns="46012" rIns="92018" bIns="46012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</a:pPr>
            <a:r>
              <a:rPr lang="en-US" b="0" dirty="0" err="1" smtClean="0">
                <a:ea typeface="ＭＳ Ｐゴシック" pitchFamily="34" charset="-128"/>
              </a:rPr>
              <a:t>Новаторский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подход</a:t>
            </a:r>
            <a:r>
              <a:rPr lang="en-US" b="0" dirty="0" smtClean="0">
                <a:ea typeface="ＭＳ Ｐゴシック" pitchFamily="34" charset="-128"/>
              </a:rPr>
              <a:t> к </a:t>
            </a:r>
            <a:r>
              <a:rPr lang="en-US" b="0" dirty="0" err="1" smtClean="0">
                <a:ea typeface="ＭＳ Ｐゴシック" pitchFamily="34" charset="-128"/>
              </a:rPr>
              <a:t>обучению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языку</a:t>
            </a:r>
            <a:r>
              <a:rPr lang="en-US" b="0" dirty="0" smtClean="0">
                <a:ea typeface="ＭＳ Ｐゴシック" pitchFamily="34" charset="-128"/>
              </a:rPr>
              <a:t> - </a:t>
            </a:r>
          </a:p>
          <a:p>
            <a:pPr>
              <a:spcBef>
                <a:spcPts val="450"/>
              </a:spcBef>
            </a:pPr>
            <a:r>
              <a:rPr lang="en-US" b="0" dirty="0" err="1" smtClean="0">
                <a:ea typeface="ＭＳ Ｐゴシック" pitchFamily="34" charset="-128"/>
              </a:rPr>
              <a:t>Оптимизация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учебного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процеса</a:t>
            </a:r>
            <a:endParaRPr lang="en-US" b="0" dirty="0" smtClean="0">
              <a:ea typeface="ＭＳ Ｐゴシック" pitchFamily="34" charset="-128"/>
            </a:endParaRPr>
          </a:p>
          <a:p>
            <a:pPr>
              <a:spcBef>
                <a:spcPts val="450"/>
              </a:spcBef>
            </a:pPr>
            <a:r>
              <a:rPr lang="en-US" b="0" dirty="0" err="1" smtClean="0">
                <a:ea typeface="ＭＳ Ｐゴシック" pitchFamily="34" charset="-128"/>
              </a:rPr>
              <a:t>Благодаря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инветициям</a:t>
            </a:r>
            <a:r>
              <a:rPr lang="en-US" b="0" dirty="0" smtClean="0">
                <a:ea typeface="ＭＳ Ｐゴシック" pitchFamily="34" charset="-128"/>
              </a:rPr>
              <a:t> в 5,5 </a:t>
            </a:r>
            <a:r>
              <a:rPr lang="en-US" b="0" dirty="0" err="1" smtClean="0">
                <a:ea typeface="ＭＳ Ｐゴシック" pitchFamily="34" charset="-128"/>
              </a:rPr>
              <a:t>млню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долларов</a:t>
            </a:r>
            <a:r>
              <a:rPr lang="en-US" b="0" dirty="0" smtClean="0">
                <a:ea typeface="ＭＳ Ｐゴシック" pitchFamily="34" charset="-128"/>
              </a:rPr>
              <a:t> США в </a:t>
            </a:r>
            <a:r>
              <a:rPr lang="en-US" b="0" dirty="0" err="1" smtClean="0">
                <a:ea typeface="ＭＳ Ｐゴシック" pitchFamily="34" charset="-128"/>
              </a:rPr>
              <a:t>разработку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программ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обучения</a:t>
            </a:r>
            <a:r>
              <a:rPr lang="en-US" b="0" dirty="0" smtClean="0">
                <a:ea typeface="ＭＳ Ｐゴシック" pitchFamily="34" charset="-128"/>
              </a:rPr>
              <a:t>, EF </a:t>
            </a:r>
            <a:r>
              <a:rPr lang="en-US" b="0" dirty="0" err="1" smtClean="0">
                <a:ea typeface="ＭＳ Ｐゴシック" pitchFamily="34" charset="-128"/>
              </a:rPr>
              <a:t>может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предложить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своим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студентам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самую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передовую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систему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обучения</a:t>
            </a:r>
            <a:r>
              <a:rPr lang="en-US" b="0" dirty="0" smtClean="0">
                <a:ea typeface="ＭＳ Ｐゴシック" pitchFamily="34" charset="-128"/>
              </a:rPr>
              <a:t> – EF Efekta  System.</a:t>
            </a:r>
          </a:p>
          <a:p>
            <a:pPr>
              <a:spcBef>
                <a:spcPts val="450"/>
              </a:spcBef>
            </a:pPr>
            <a:r>
              <a:rPr lang="en-US" b="0" dirty="0" err="1" smtClean="0">
                <a:ea typeface="ＭＳ Ｐゴシック" pitchFamily="34" charset="-128"/>
              </a:rPr>
              <a:t>Учитеь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говорить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по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английски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уверенно</a:t>
            </a:r>
            <a:r>
              <a:rPr lang="en-US" b="0" dirty="0" smtClean="0">
                <a:ea typeface="ＭＳ Ｐゴシック" pitchFamily="34" charset="-128"/>
              </a:rPr>
              <a:t> -</a:t>
            </a:r>
          </a:p>
          <a:p>
            <a:pPr>
              <a:spcBef>
                <a:spcPts val="450"/>
              </a:spcBef>
            </a:pPr>
            <a:r>
              <a:rPr lang="en-US" b="0" dirty="0" err="1" smtClean="0">
                <a:ea typeface="ＭＳ Ｐゴシック" pitchFamily="34" charset="-128"/>
              </a:rPr>
              <a:t>Мы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не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просто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преподаем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английский</a:t>
            </a:r>
            <a:r>
              <a:rPr lang="en-US" b="0" dirty="0" smtClean="0">
                <a:ea typeface="ＭＳ Ｐゴシック" pitchFamily="34" charset="-128"/>
              </a:rPr>
              <a:t>, </a:t>
            </a:r>
            <a:r>
              <a:rPr lang="en-US" b="0" dirty="0" err="1" smtClean="0">
                <a:ea typeface="ＭＳ Ｐゴシック" pitchFamily="34" charset="-128"/>
              </a:rPr>
              <a:t>мы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делаем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все</a:t>
            </a:r>
            <a:r>
              <a:rPr lang="en-US" b="0" dirty="0" smtClean="0">
                <a:ea typeface="ＭＳ Ｐゴシック" pitchFamily="34" charset="-128"/>
              </a:rPr>
              <a:t>, </a:t>
            </a:r>
            <a:r>
              <a:rPr lang="en-US" b="0" dirty="0" err="1" smtClean="0">
                <a:ea typeface="ＭＳ Ｐゴシック" pitchFamily="34" charset="-128"/>
              </a:rPr>
              <a:t>чтобы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наши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студенты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могли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бы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использовать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приобретенные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навыки</a:t>
            </a:r>
            <a:r>
              <a:rPr lang="en-US" b="0" dirty="0" smtClean="0">
                <a:ea typeface="ＭＳ Ｐゴシック" pitchFamily="34" charset="-128"/>
              </a:rPr>
              <a:t> в </a:t>
            </a:r>
            <a:r>
              <a:rPr lang="en-US" b="0" dirty="0" err="1" smtClean="0">
                <a:ea typeface="ＭＳ Ｐゴシック" pitchFamily="34" charset="-128"/>
              </a:rPr>
              <a:t>реальной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жизни</a:t>
            </a:r>
            <a:r>
              <a:rPr lang="en-US" b="0" dirty="0" smtClean="0">
                <a:ea typeface="ＭＳ Ｐゴシック" pitchFamily="34" charset="-128"/>
              </a:rPr>
              <a:t>! </a:t>
            </a:r>
            <a:r>
              <a:rPr lang="en-US" b="0" dirty="0" err="1" smtClean="0">
                <a:ea typeface="ＭＳ Ｐゴシック" pitchFamily="34" charset="-128"/>
              </a:rPr>
              <a:t>Мы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учим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тому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реальному</a:t>
            </a:r>
            <a:r>
              <a:rPr lang="ru-RU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языку</a:t>
            </a:r>
            <a:r>
              <a:rPr lang="en-US" b="0" dirty="0" smtClean="0">
                <a:ea typeface="ＭＳ Ｐゴシック" pitchFamily="34" charset="-128"/>
              </a:rPr>
              <a:t>, </a:t>
            </a:r>
            <a:r>
              <a:rPr lang="en-US" b="0" dirty="0" err="1" smtClean="0">
                <a:ea typeface="ＭＳ Ｐゴシック" pitchFamily="34" charset="-128"/>
              </a:rPr>
              <a:t>на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котором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говорят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жители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Лондона</a:t>
            </a:r>
            <a:r>
              <a:rPr lang="en-US" b="0" dirty="0" smtClean="0">
                <a:ea typeface="ＭＳ Ｐゴシック" pitchFamily="34" charset="-128"/>
              </a:rPr>
              <a:t>, </a:t>
            </a:r>
            <a:r>
              <a:rPr lang="en-US" b="0" dirty="0" err="1" smtClean="0">
                <a:ea typeface="ＭＳ Ｐゴシック" pitchFamily="34" charset="-128"/>
              </a:rPr>
              <a:t>Нью-Йорка</a:t>
            </a:r>
            <a:r>
              <a:rPr lang="en-US" b="0" dirty="0" smtClean="0">
                <a:ea typeface="ＭＳ Ｐゴシック" pitchFamily="34" charset="-128"/>
              </a:rPr>
              <a:t>, </a:t>
            </a:r>
            <a:r>
              <a:rPr lang="en-US" b="0" dirty="0" err="1" smtClean="0">
                <a:ea typeface="ＭＳ Ｐゴシック" pitchFamily="34" charset="-128"/>
              </a:rPr>
              <a:t>Сиднея</a:t>
            </a:r>
            <a:r>
              <a:rPr lang="en-US" b="0" dirty="0" smtClean="0">
                <a:ea typeface="ＭＳ Ｐゴシック" pitchFamily="34" charset="-128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US" b="0" dirty="0" err="1" smtClean="0">
                <a:ea typeface="ＭＳ Ｐゴシック" pitchFamily="34" charset="-128"/>
              </a:rPr>
              <a:t>Занятия</a:t>
            </a:r>
            <a:r>
              <a:rPr lang="en-US" b="0" dirty="0" smtClean="0">
                <a:ea typeface="ＭＳ Ｐゴシック" pitchFamily="34" charset="-128"/>
              </a:rPr>
              <a:t> в </a:t>
            </a:r>
            <a:r>
              <a:rPr lang="en-US" b="0" dirty="0" err="1" smtClean="0">
                <a:ea typeface="ＭＳ Ｐゴシック" pitchFamily="34" charset="-128"/>
              </a:rPr>
              <a:t>любое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err="1" smtClean="0">
                <a:ea typeface="ＭＳ Ｐゴシック" pitchFamily="34" charset="-128"/>
              </a:rPr>
              <a:t>время</a:t>
            </a:r>
            <a:r>
              <a:rPr lang="en-US" b="0" dirty="0" smtClean="0">
                <a:ea typeface="ＭＳ Ｐゴシック" pitchFamily="34" charset="-128"/>
              </a:rPr>
              <a:t> - </a:t>
            </a:r>
          </a:p>
          <a:p>
            <a:pPr>
              <a:spcBef>
                <a:spcPts val="450"/>
              </a:spcBef>
            </a:pPr>
            <a:r>
              <a:rPr lang="en-US" dirty="0" err="1" smtClean="0">
                <a:ea typeface="ＭＳ Ｐゴシック" pitchFamily="34" charset="-128"/>
              </a:rPr>
              <a:t>Программы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позволяют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вынести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процесс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обучения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за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рамки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класса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 err="1" smtClean="0">
                <a:ea typeface="ＭＳ Ｐゴシック" pitchFamily="34" charset="-128"/>
              </a:rPr>
              <a:t>Личный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пароль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обеспечит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доступ</a:t>
            </a:r>
            <a:r>
              <a:rPr lang="en-US" dirty="0" smtClean="0">
                <a:ea typeface="ＭＳ Ｐゴシック" pitchFamily="34" charset="-128"/>
              </a:rPr>
              <a:t> в </a:t>
            </a:r>
            <a:r>
              <a:rPr lang="en-US" dirty="0" err="1" smtClean="0">
                <a:ea typeface="ＭＳ Ｐゴシック" pitchFamily="34" charset="-128"/>
              </a:rPr>
              <a:t>нашу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виртуальную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он-лайн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школу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из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дома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офиса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интернет-кафе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любого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места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где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есть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Интернет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US" dirty="0" err="1" smtClean="0">
                <a:ea typeface="ＭＳ Ｐゴシック" pitchFamily="34" charset="-128"/>
              </a:rPr>
              <a:t>Преимущество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обучения</a:t>
            </a:r>
            <a:r>
              <a:rPr lang="en-US" dirty="0" smtClean="0">
                <a:ea typeface="ＭＳ Ｐゴシック" pitchFamily="34" charset="-128"/>
              </a:rPr>
              <a:t> – </a:t>
            </a:r>
            <a:r>
              <a:rPr lang="en-US" dirty="0" err="1" smtClean="0">
                <a:ea typeface="ＭＳ Ｐゴシック" pitchFamily="34" charset="-128"/>
              </a:rPr>
              <a:t>это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возможность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заниматься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на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любом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электронном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устройстве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n-US" dirty="0" err="1" smtClean="0">
                <a:ea typeface="ＭＳ Ｐゴシック" pitchFamily="34" charset="-128"/>
              </a:rPr>
              <a:t>смартфон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кпк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ноутбук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  <a:p>
            <a:pPr eaLnBrk="1" hangingPunct="1"/>
            <a:endParaRPr lang="ru-RU" dirty="0" smtClean="0">
              <a:solidFill>
                <a:srgbClr val="0066CC"/>
              </a:solidFill>
              <a:latin typeface="HelveticaNeue Condensed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4419CE-0FC6-4634-94C3-76664892126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37F8A-3B6B-4413-ABA3-BFE9ACD5179F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Picture 8" descr="Logo-squar-OLYMP1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2425" y="167125"/>
            <a:ext cx="15970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" y="161632"/>
            <a:ext cx="1296144" cy="11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D9EA0-4B85-4567-81CC-18A9AEDE966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" name="Picture 8" descr="Logo-squar-OLYMP1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2425" y="167125"/>
            <a:ext cx="15970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" y="161632"/>
            <a:ext cx="1296144" cy="11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72C04C-ABCC-404B-9660-050B8246C2F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Picture 8" descr="Logo-squar-OLYMP11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52425" y="167125"/>
            <a:ext cx="15970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" y="161632"/>
            <a:ext cx="1296144" cy="11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te.englishtown.com/partner/Corp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535" y="1960563"/>
            <a:ext cx="6440488" cy="1692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i="1" dirty="0">
                <a:solidFill>
                  <a:srgbClr val="0071B8"/>
                </a:solidFill>
              </a:rPr>
              <a:t>В</a:t>
            </a:r>
            <a:r>
              <a:rPr lang="ru-RU" sz="3000" i="1" dirty="0" smtClean="0">
                <a:solidFill>
                  <a:srgbClr val="0071B8"/>
                </a:solidFill>
              </a:rPr>
              <a:t>иртуальная школа английского языка </a:t>
            </a:r>
            <a:br>
              <a:rPr lang="ru-RU" sz="3000" i="1" dirty="0" smtClean="0">
                <a:solidFill>
                  <a:srgbClr val="0071B8"/>
                </a:solidFill>
              </a:rPr>
            </a:br>
            <a:r>
              <a:rPr lang="ru-RU" sz="3000" i="1" dirty="0" smtClean="0">
                <a:solidFill>
                  <a:srgbClr val="0071B8"/>
                </a:solidFill>
              </a:rPr>
              <a:t>«</a:t>
            </a:r>
            <a:r>
              <a:rPr lang="en-US" sz="3000" i="1" dirty="0" smtClean="0">
                <a:solidFill>
                  <a:srgbClr val="0071B8"/>
                </a:solidFill>
              </a:rPr>
              <a:t>EF </a:t>
            </a:r>
            <a:r>
              <a:rPr lang="en-US" sz="3000" i="1" dirty="0">
                <a:solidFill>
                  <a:srgbClr val="0071B8"/>
                </a:solidFill>
              </a:rPr>
              <a:t>o</a:t>
            </a:r>
            <a:r>
              <a:rPr lang="en-US" sz="3000" i="1" dirty="0" smtClean="0">
                <a:solidFill>
                  <a:srgbClr val="0071B8"/>
                </a:solidFill>
              </a:rPr>
              <a:t>n-line school</a:t>
            </a:r>
            <a:r>
              <a:rPr lang="ru-RU" sz="3000" i="1" dirty="0" smtClean="0">
                <a:solidFill>
                  <a:srgbClr val="0071B8"/>
                </a:solidFill>
              </a:rPr>
              <a:t>»</a:t>
            </a:r>
            <a:r>
              <a:rPr lang="sv-SE" sz="3000" i="1" dirty="0" smtClean="0">
                <a:solidFill>
                  <a:srgbClr val="0071B8"/>
                </a:solidFill>
              </a:rPr>
              <a:t/>
            </a:r>
            <a:br>
              <a:rPr lang="sv-SE" sz="3000" i="1" dirty="0" smtClean="0">
                <a:solidFill>
                  <a:srgbClr val="0071B8"/>
                </a:solidFill>
              </a:rPr>
            </a:br>
            <a:endParaRPr lang="en-US" sz="3000" i="1" dirty="0" smtClean="0">
              <a:solidFill>
                <a:srgbClr val="0071B8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2182813" y="981075"/>
            <a:ext cx="125412" cy="647700"/>
          </a:xfrm>
          <a:prstGeom prst="line">
            <a:avLst/>
          </a:prstGeom>
          <a:noFill/>
          <a:ln w="82550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6" name="Picture 9" descr="http://tatarstan.ru/images/image1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69850"/>
            <a:ext cx="19685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4704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5378"/>
            <a:ext cx="22320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828" y="3383101"/>
            <a:ext cx="3812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Эдуард Балдаков</a:t>
            </a:r>
          </a:p>
          <a:p>
            <a:r>
              <a:rPr lang="ru-RU" sz="1800" b="1" dirty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Управляющий Директор </a:t>
            </a:r>
          </a:p>
          <a:p>
            <a:r>
              <a:rPr lang="en-US" sz="1800" b="1" dirty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EF CLLS </a:t>
            </a:r>
            <a:r>
              <a:rPr lang="ru-RU" sz="1800" b="1" dirty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в России,</a:t>
            </a:r>
          </a:p>
          <a:p>
            <a:r>
              <a:rPr lang="ru-RU" sz="1800" b="1" dirty="0" smtClean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1800" b="1" dirty="0" smtClean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5</a:t>
            </a:r>
            <a:r>
              <a:rPr lang="ru-RU" sz="1800" b="1" dirty="0" smtClean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Сентября </a:t>
            </a:r>
            <a:r>
              <a:rPr lang="ru-RU" sz="1800" b="1" dirty="0" smtClean="0">
                <a:solidFill>
                  <a:srgbClr val="0071B8"/>
                </a:solidFill>
                <a:latin typeface="+mj-lt"/>
                <a:ea typeface="+mj-ea"/>
                <a:cs typeface="+mj-cs"/>
              </a:rPr>
              <a:t>2011, г.Казань</a:t>
            </a:r>
            <a:endParaRPr lang="ru-RU" sz="1800" b="1" dirty="0">
              <a:solidFill>
                <a:srgbClr val="0071B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3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882900"/>
            <a:ext cx="504031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565150" y="2306638"/>
            <a:ext cx="853757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marL="457200" indent="-457200" defTabSz="912813">
              <a:spcBef>
                <a:spcPct val="20000"/>
              </a:spcBef>
              <a:buSzPct val="100000"/>
            </a:pPr>
            <a:r>
              <a:rPr lang="ru-RU" sz="4000" b="1" dirty="0"/>
              <a:t>Спасибо за внимание!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7925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567580" y="131758"/>
            <a:ext cx="51839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CC"/>
                </a:solidFill>
              </a:rPr>
              <a:t>Исследования</a:t>
            </a:r>
            <a:r>
              <a:rPr lang="en-US" sz="2800" b="1" i="1" dirty="0" smtClean="0">
                <a:solidFill>
                  <a:srgbClr val="0066CC"/>
                </a:solidFill>
              </a:rPr>
              <a:t> </a:t>
            </a:r>
            <a:r>
              <a:rPr lang="ru-RU" sz="2800" b="1" i="1" dirty="0" smtClean="0">
                <a:solidFill>
                  <a:srgbClr val="0066CC"/>
                </a:solidFill>
              </a:rPr>
              <a:t>об уровне владения английским языком</a:t>
            </a:r>
            <a:r>
              <a:rPr lang="en-US" sz="2800" b="1" i="1" dirty="0" smtClean="0">
                <a:solidFill>
                  <a:srgbClr val="0066CC"/>
                </a:solidFill>
              </a:rPr>
              <a:t> </a:t>
            </a:r>
            <a:r>
              <a:rPr lang="ru-RU" sz="2800" b="1" i="1" dirty="0" smtClean="0">
                <a:solidFill>
                  <a:srgbClr val="0066CC"/>
                </a:solidFill>
              </a:rPr>
              <a:t> в России и в мире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4542636" y="2456374"/>
            <a:ext cx="4446260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i="1" dirty="0" smtClean="0"/>
              <a:t>Исследование </a:t>
            </a:r>
            <a:r>
              <a:rPr lang="ru-RU" sz="1400" i="1" dirty="0"/>
              <a:t>охватило более: 2.3 млн. </a:t>
            </a:r>
            <a:r>
              <a:rPr lang="en-US" sz="1400" i="1" dirty="0" smtClean="0"/>
              <a:t>c</a:t>
            </a:r>
            <a:r>
              <a:rPr lang="ru-RU" sz="1400" i="1" dirty="0" smtClean="0"/>
              <a:t>тудентов </a:t>
            </a:r>
            <a:r>
              <a:rPr lang="ru-RU" sz="1400" i="1" dirty="0"/>
              <a:t>из </a:t>
            </a:r>
            <a:endParaRPr lang="ru-RU" sz="1400" i="1" dirty="0" smtClean="0"/>
          </a:p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i="1" dirty="0" smtClean="0"/>
              <a:t>44 </a:t>
            </a:r>
            <a:r>
              <a:rPr lang="ru-RU" sz="1400" i="1" dirty="0"/>
              <a:t>стран </a:t>
            </a:r>
            <a:r>
              <a:rPr lang="ru-RU" sz="1400" i="1" dirty="0" smtClean="0"/>
              <a:t>мира для </a:t>
            </a:r>
            <a:r>
              <a:rPr lang="ru-RU" sz="1400" i="1" dirty="0"/>
              <a:t>которых английский язык не является  родным. 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 rot="10800000" flipV="1">
            <a:off x="4191419" y="5753961"/>
            <a:ext cx="4952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600" b="1" i="1" dirty="0" smtClean="0">
                <a:solidFill>
                  <a:srgbClr val="000000"/>
                </a:solidFill>
              </a:rPr>
              <a:t>Показатель уровня владения английским языком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</a:rPr>
              <a:t>среди стран БРИК:</a:t>
            </a:r>
          </a:p>
          <a:p>
            <a:pPr lvl="1" algn="ctr"/>
            <a:r>
              <a:rPr lang="ru-RU" sz="1600" b="1" i="1" dirty="0" smtClean="0">
                <a:solidFill>
                  <a:srgbClr val="000000"/>
                </a:solidFill>
              </a:rPr>
              <a:t>Россия 32 место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542636" y="3404352"/>
            <a:ext cx="427786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400" b="1" i="1" dirty="0" smtClean="0">
                <a:solidFill>
                  <a:srgbClr val="000000"/>
                </a:solidFill>
              </a:rPr>
              <a:t>Выводы. Совершенствование </a:t>
            </a:r>
            <a:r>
              <a:rPr lang="ru-RU" sz="1400" b="1" i="1" dirty="0">
                <a:solidFill>
                  <a:srgbClr val="000000"/>
                </a:solidFill>
              </a:rPr>
              <a:t>уровня владения английским языком :</a:t>
            </a:r>
            <a:endParaRPr lang="ru-RU" sz="1400" b="1" i="1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ведет  к </a:t>
            </a:r>
            <a:r>
              <a:rPr lang="ru-RU" sz="1400" b="1" i="1" dirty="0">
                <a:solidFill>
                  <a:srgbClr val="000000"/>
                </a:solidFill>
              </a:rPr>
              <a:t>увеличению ВВП на душу населения</a:t>
            </a:r>
            <a:r>
              <a:rPr lang="sv-SE" sz="1400" b="1" i="1" dirty="0" smtClean="0">
                <a:solidFill>
                  <a:srgbClr val="000000"/>
                </a:solidFill>
              </a:rPr>
              <a:t>;</a:t>
            </a:r>
            <a:endParaRPr lang="ru-RU" sz="1400" b="1" i="1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способствует </a:t>
            </a:r>
            <a:r>
              <a:rPr lang="ru-RU" sz="1400" b="1" i="1" dirty="0">
                <a:solidFill>
                  <a:srgbClr val="000000"/>
                </a:solidFill>
              </a:rPr>
              <a:t>привлечению </a:t>
            </a:r>
            <a:r>
              <a:rPr lang="ru-RU" sz="1400" b="1" i="1" dirty="0" smtClean="0">
                <a:solidFill>
                  <a:srgbClr val="000000"/>
                </a:solidFill>
              </a:rPr>
              <a:t>инвестиций и инновациям</a:t>
            </a:r>
            <a:r>
              <a:rPr lang="en-US" sz="1400" b="1" i="1" dirty="0" smtClean="0">
                <a:solidFill>
                  <a:srgbClr val="000000"/>
                </a:solidFill>
              </a:rPr>
              <a:t>;</a:t>
            </a:r>
            <a:r>
              <a:rPr lang="ru-RU" sz="1400" b="1" i="1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укреплению </a:t>
            </a:r>
            <a:r>
              <a:rPr lang="ru-RU" sz="1400" b="1" i="1" dirty="0">
                <a:solidFill>
                  <a:srgbClr val="000000"/>
                </a:solidFill>
              </a:rPr>
              <a:t>торговых взаимоотношений и росту </a:t>
            </a:r>
            <a:r>
              <a:rPr lang="ru-RU" sz="1400" b="1" i="1" dirty="0" smtClean="0">
                <a:solidFill>
                  <a:srgbClr val="000000"/>
                </a:solidFill>
              </a:rPr>
              <a:t>экспорта;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1501" y="2449572"/>
            <a:ext cx="4311135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i="1" dirty="0" smtClean="0"/>
              <a:t>Городское и сельское население старше 18 лет</a:t>
            </a:r>
          </a:p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i="1" dirty="0" smtClean="0"/>
              <a:t>44 субьекта Российской Федерации </a:t>
            </a:r>
            <a:endParaRPr lang="ru-RU" sz="1400" i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1500" y="3368748"/>
            <a:ext cx="431113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400" b="1" i="1" dirty="0" smtClean="0">
                <a:solidFill>
                  <a:srgbClr val="000000"/>
                </a:solidFill>
              </a:rPr>
              <a:t>Выводы: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70% опрошенных не владеет иностранными языками</a:t>
            </a:r>
            <a:r>
              <a:rPr lang="sv-SE" sz="1400" b="1" i="1" dirty="0" smtClean="0">
                <a:solidFill>
                  <a:srgbClr val="000000"/>
                </a:solidFill>
              </a:rPr>
              <a:t>;</a:t>
            </a:r>
            <a:endParaRPr lang="ru-RU" sz="1400" b="1" i="1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Английский язык самый популярный язык, которым владеют 9% населения;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74% опрошенных согласны, что знание английского языка является фактором достижения успеха в карьере;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00"/>
                </a:solidFill>
              </a:rPr>
              <a:t>79% согласны ,что знание  их ребенком английского языка является необходимым фактором  для достижения успеха в будущем;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6" y="1603064"/>
            <a:ext cx="429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Фонд Общественного Мнения</a:t>
            </a:r>
          </a:p>
          <a:p>
            <a:pPr algn="ctr"/>
            <a:r>
              <a:rPr lang="ru-RU" sz="1600" b="1" i="1" dirty="0" smtClean="0"/>
              <a:t>«Владение иностранными языками» в России</a:t>
            </a:r>
            <a:endParaRPr lang="ru-RU" sz="1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4542636" y="1600116"/>
            <a:ext cx="444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Исследование </a:t>
            </a:r>
            <a:r>
              <a:rPr lang="en-US" sz="1600" b="1" i="1" dirty="0" smtClean="0"/>
              <a:t>EF</a:t>
            </a:r>
            <a:endParaRPr lang="ru-RU" sz="1600" b="1" i="1" dirty="0"/>
          </a:p>
          <a:p>
            <a:pPr algn="ctr"/>
            <a:r>
              <a:rPr lang="ru-RU" sz="1600" b="1" i="1" dirty="0" smtClean="0"/>
              <a:t>«Показатель уровня владения английским языком» </a:t>
            </a:r>
            <a:r>
              <a:rPr lang="ru-RU" sz="1600" b="1" i="1" dirty="0"/>
              <a:t>в </a:t>
            </a:r>
            <a:r>
              <a:rPr lang="ru-RU" sz="1600" b="1" i="1" dirty="0" smtClean="0"/>
              <a:t>мире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7" grpId="0"/>
      <p:bldP spid="16393" grpId="0"/>
      <p:bldP spid="11" grpId="0"/>
      <p:bldP spid="13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/>
          </p:cNvSpPr>
          <p:nvPr/>
        </p:nvSpPr>
        <p:spPr bwMode="auto">
          <a:xfrm>
            <a:off x="6126163" y="4897438"/>
            <a:ext cx="2944812" cy="1817687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533525" y="114300"/>
            <a:ext cx="5558756" cy="1298476"/>
          </a:xfrm>
        </p:spPr>
        <p:txBody>
          <a:bodyPr/>
          <a:lstStyle/>
          <a:p>
            <a:pPr algn="l" eaLnBrk="1" hangingPunct="1"/>
            <a:r>
              <a:rPr lang="ru-RU" sz="2800" b="1" i="1" kern="1200" dirty="0">
                <a:solidFill>
                  <a:srgbClr val="0066CC"/>
                </a:solidFill>
              </a:rPr>
              <a:t>EF Education First – крупнейшая частная</a:t>
            </a:r>
            <a:r>
              <a:rPr lang="en-US" sz="2800" b="1" i="1" kern="1200" dirty="0">
                <a:solidFill>
                  <a:srgbClr val="0066CC"/>
                </a:solidFill>
              </a:rPr>
              <a:t> </a:t>
            </a:r>
            <a:r>
              <a:rPr lang="ru-RU" sz="2800" b="1" i="1" kern="1200" dirty="0">
                <a:solidFill>
                  <a:srgbClr val="0066CC"/>
                </a:solidFill>
              </a:rPr>
              <a:t>образовательная компания в мире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ED24A33-2B30-407C-8B21-89D24649C9BF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717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8"/>
          <a:stretch>
            <a:fillRect/>
          </a:stretch>
        </p:blipFill>
        <p:spPr bwMode="auto">
          <a:xfrm>
            <a:off x="611560" y="1412777"/>
            <a:ext cx="8216528" cy="34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"/>
          <p:cNvSpPr>
            <a:spLocks/>
          </p:cNvSpPr>
          <p:nvPr/>
        </p:nvSpPr>
        <p:spPr bwMode="auto">
          <a:xfrm>
            <a:off x="171450" y="4897438"/>
            <a:ext cx="5840413" cy="1817687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3850" y="4883150"/>
            <a:ext cx="25384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Основана в</a:t>
            </a:r>
            <a:r>
              <a:rPr lang="sv-SE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1965 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году</a:t>
            </a:r>
            <a:endParaRPr lang="en-US" sz="1400" b="1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75 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офисов и 400 школ в </a:t>
            </a: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8 странах (более </a:t>
            </a:r>
            <a:r>
              <a:rPr lang="ru-RU" sz="1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500 000 студентов в год)</a:t>
            </a:r>
            <a:endParaRPr lang="ru-RU" sz="1400" b="1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25 000 преподавателей и более 9 000 сотрудников по всему миру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29338" y="4948238"/>
            <a:ext cx="30146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Times" pitchFamily="1" charset="0"/>
              <a:buChar char="•"/>
            </a:pPr>
            <a:r>
              <a:rPr lang="ru-RU" sz="1400" b="1">
                <a:ea typeface="Arial Unicode MS" pitchFamily="34" charset="-128"/>
                <a:cs typeface="Arial Unicode MS" pitchFamily="34" charset="-128"/>
              </a:rPr>
              <a:t>В России с 1993 года</a:t>
            </a:r>
            <a:endParaRPr lang="en-US" sz="1400" b="1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Times" pitchFamily="1" charset="0"/>
              <a:buChar char="•"/>
            </a:pPr>
            <a:r>
              <a:rPr lang="ru-RU" sz="1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35 школ и </a:t>
            </a:r>
            <a:r>
              <a:rPr lang="ru-RU" sz="1400" b="1">
                <a:ea typeface="Arial Unicode MS" pitchFamily="34" charset="-128"/>
                <a:cs typeface="Arial Unicode MS" pitchFamily="34" charset="-128"/>
              </a:rPr>
              <a:t>6 региональных</a:t>
            </a:r>
            <a:r>
              <a:rPr lang="en-US" sz="1400" b="1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>
                <a:ea typeface="Arial Unicode MS" pitchFamily="34" charset="-128"/>
                <a:cs typeface="Arial Unicode MS" pitchFamily="34" charset="-128"/>
              </a:rPr>
              <a:t>офисов </a:t>
            </a:r>
            <a:r>
              <a:rPr lang="ru-RU" sz="1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 11 городах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Times" pitchFamily="1" charset="0"/>
              <a:buChar char="•"/>
            </a:pPr>
            <a:r>
              <a:rPr lang="ru-RU" sz="1400" b="1">
                <a:ea typeface="Arial Unicode MS" pitchFamily="34" charset="-128"/>
                <a:cs typeface="Arial Unicode MS" pitchFamily="34" charset="-128"/>
              </a:rPr>
              <a:t>1100 сотрудников и учителей</a:t>
            </a:r>
            <a:endParaRPr lang="sv-SE" sz="1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698750" y="4883150"/>
            <a:ext cx="3168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6 языков</a:t>
            </a: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миллионов</a:t>
            </a: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он</a:t>
            </a: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лайн</a:t>
            </a: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студентов из</a:t>
            </a:r>
            <a:r>
              <a:rPr lang="en-US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120 </a:t>
            </a:r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стран</a:t>
            </a: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Более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200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корпоративных клиентов – крупнейших мировых компаний, корпораций и государственных учреждений</a:t>
            </a:r>
            <a:endParaRPr lang="ru-RU" sz="1400" b="1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323850" y="4629150"/>
            <a:ext cx="2419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sz="1400" b="1">
                <a:ea typeface="Arial Unicode MS" pitchFamily="34" charset="-128"/>
                <a:cs typeface="Arial Unicode MS" pitchFamily="34" charset="-128"/>
              </a:rPr>
              <a:t>В мире</a:t>
            </a:r>
            <a:endParaRPr lang="en-US" sz="1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9" name="Text Box 7"/>
          <p:cNvSpPr txBox="1">
            <a:spLocks noChangeArrowheads="1"/>
          </p:cNvSpPr>
          <p:nvPr/>
        </p:nvSpPr>
        <p:spPr bwMode="auto">
          <a:xfrm>
            <a:off x="6126163" y="4629150"/>
            <a:ext cx="2419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sz="1400" b="1">
                <a:ea typeface="Arial Unicode MS" pitchFamily="34" charset="-128"/>
                <a:cs typeface="Arial Unicode MS" pitchFamily="34" charset="-128"/>
              </a:rPr>
              <a:t>В России</a:t>
            </a:r>
            <a:endParaRPr lang="en-US" sz="1400" b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0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468313" y="696913"/>
            <a:ext cx="4535487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9" name="AutoShape 9"/>
          <p:cNvSpPr>
            <a:spLocks/>
          </p:cNvSpPr>
          <p:nvPr/>
        </p:nvSpPr>
        <p:spPr bwMode="auto">
          <a:xfrm>
            <a:off x="469900" y="4916488"/>
            <a:ext cx="8224838" cy="1187450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8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B1E623A-5169-4EA8-B5F5-DE7C7BE490CD}" type="slidenum">
              <a:rPr lang="ru-RU" smtClean="0">
                <a:ea typeface="MS PGothic" pitchFamily="34" charset="-128"/>
              </a:rPr>
              <a:pPr/>
              <a:t>4</a:t>
            </a:fld>
            <a:endParaRPr lang="ru-RU" smtClean="0">
              <a:ea typeface="MS PGothic" pitchFamily="34" charset="-128"/>
            </a:endParaRP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1594695" y="172927"/>
            <a:ext cx="5328593" cy="8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rgbClr val="0066CC"/>
                </a:solidFill>
                <a:latin typeface="Arial Unicode MS" pitchFamily="34" charset="-128"/>
                <a:cs typeface="Arial Unicode MS" pitchFamily="34" charset="-128"/>
              </a:rPr>
              <a:t>Академическая база </a:t>
            </a:r>
            <a:r>
              <a:rPr lang="en-US" sz="2800" b="1" i="1" dirty="0">
                <a:solidFill>
                  <a:srgbClr val="0066CC"/>
                </a:solidFill>
                <a:latin typeface="Arial Unicode MS" pitchFamily="34" charset="-128"/>
                <a:cs typeface="Arial Unicode MS" pitchFamily="34" charset="-128"/>
              </a:rPr>
              <a:t>EF</a:t>
            </a:r>
            <a:r>
              <a:rPr lang="ru-RU" sz="2800" b="1" i="1" dirty="0">
                <a:solidFill>
                  <a:srgbClr val="0066CC"/>
                </a:solidFill>
                <a:latin typeface="Arial Unicode MS" pitchFamily="34" charset="-128"/>
                <a:cs typeface="Arial Unicode MS" pitchFamily="34" charset="-128"/>
              </a:rPr>
              <a:t> </a:t>
            </a:r>
            <a:br>
              <a:rPr lang="ru-RU" sz="2800" b="1" i="1" dirty="0">
                <a:solidFill>
                  <a:srgbClr val="0066CC"/>
                </a:solidFill>
                <a:latin typeface="Arial Unicode MS" pitchFamily="34" charset="-128"/>
                <a:cs typeface="Arial Unicode MS" pitchFamily="34" charset="-128"/>
              </a:rPr>
            </a:br>
            <a:endParaRPr lang="en-US" sz="2800" b="1" i="1" dirty="0">
              <a:solidFill>
                <a:srgbClr val="0066CC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-198438" y="1382865"/>
            <a:ext cx="62658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/>
              <a:t>Объединенный Исследовательский Центр EF и Кембриджского Университета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/>
              <a:t>Исследовательские центры EF в Шанхае, Цюрихе и Кембридже: более 300 лингвистов, ученых и разработчиков</a:t>
            </a:r>
            <a:endParaRPr lang="sv-SE" sz="20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/>
              <a:t>Сотрудничество EF и Apple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/>
              <a:t>Более 55 миллионов долларов инвестиций в он-лайн школу </a:t>
            </a:r>
            <a:r>
              <a:rPr lang="en-US" sz="2000" dirty="0"/>
              <a:t>EF</a:t>
            </a:r>
            <a:endParaRPr lang="ru-RU" sz="20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/>
              <a:t>Аккредитованы организациями British Council, ARELS, ACCET, и тд.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</a:pPr>
            <a:endParaRPr lang="sv-SE" b="1" dirty="0"/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379980"/>
            <a:ext cx="2160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165475"/>
            <a:ext cx="132397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AutoShape 9"/>
          <p:cNvSpPr>
            <a:spLocks/>
          </p:cNvSpPr>
          <p:nvPr/>
        </p:nvSpPr>
        <p:spPr bwMode="auto">
          <a:xfrm>
            <a:off x="296863" y="4808538"/>
            <a:ext cx="8799512" cy="1816100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8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9226" name="Rectangle 16"/>
          <p:cNvSpPr>
            <a:spLocks/>
          </p:cNvSpPr>
          <p:nvPr/>
        </p:nvSpPr>
        <p:spPr bwMode="auto">
          <a:xfrm>
            <a:off x="1177925" y="4760913"/>
            <a:ext cx="34258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27" tIns="133927" rIns="133927" bIns="133927"/>
          <a:lstStyle/>
          <a:p>
            <a:pPr>
              <a:spcBef>
                <a:spcPts val="138"/>
              </a:spcBef>
            </a:pP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“</a:t>
            </a:r>
            <a:r>
              <a:rPr lang="ru-RU" sz="1400" b="1" i="1">
                <a:solidFill>
                  <a:srgbClr val="000000"/>
                </a:solidFill>
                <a:sym typeface="Arial" pitchFamily="34" charset="0"/>
              </a:rPr>
              <a:t>Мы собрали лучшие умы, чтобы предоставить вам самое современное обучение языку</a:t>
            </a: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.”</a:t>
            </a:r>
          </a:p>
          <a:p>
            <a:pPr>
              <a:spcBef>
                <a:spcPts val="138"/>
              </a:spcBef>
            </a:pPr>
            <a:endParaRPr lang="sv-SE" sz="800" b="1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400" b="1">
                <a:solidFill>
                  <a:srgbClr val="000000"/>
                </a:solidFill>
                <a:sym typeface="Arial" pitchFamily="34" charset="0"/>
              </a:rPr>
              <a:t>Доктор Кристофер МакКормик</a:t>
            </a:r>
            <a:endParaRPr lang="en-US" sz="1400" b="1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Глава отдела Академического развития</a:t>
            </a:r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 </a:t>
            </a:r>
          </a:p>
          <a:p>
            <a:pPr>
              <a:spcBef>
                <a:spcPts val="138"/>
              </a:spcBef>
            </a:pP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Директор исследовательского центра </a:t>
            </a:r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EF</a:t>
            </a: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 при Кембриджском университете</a:t>
            </a:r>
            <a:endParaRPr lang="en-US" sz="1200">
              <a:solidFill>
                <a:srgbClr val="000000"/>
              </a:solidFill>
              <a:sym typeface="Arial" pitchFamily="34" charset="0"/>
            </a:endParaRPr>
          </a:p>
        </p:txBody>
      </p:sp>
      <p:pic>
        <p:nvPicPr>
          <p:cNvPr id="9227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905375"/>
            <a:ext cx="7508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8"/>
          <p:cNvSpPr>
            <a:spLocks/>
          </p:cNvSpPr>
          <p:nvPr/>
        </p:nvSpPr>
        <p:spPr bwMode="auto">
          <a:xfrm>
            <a:off x="5275263" y="4760913"/>
            <a:ext cx="38687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27" tIns="133927" rIns="133927" bIns="133927"/>
          <a:lstStyle/>
          <a:p>
            <a:pPr>
              <a:spcBef>
                <a:spcPts val="138"/>
              </a:spcBef>
            </a:pP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“</a:t>
            </a:r>
            <a:r>
              <a:rPr lang="ru-RU" sz="1400" b="1" i="1">
                <a:solidFill>
                  <a:srgbClr val="000000"/>
                </a:solidFill>
                <a:sym typeface="Arial" pitchFamily="34" charset="0"/>
              </a:rPr>
              <a:t>Высокие технологии в </a:t>
            </a: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EF</a:t>
            </a:r>
            <a:r>
              <a:rPr lang="ru-RU" sz="1400" b="1" i="1">
                <a:solidFill>
                  <a:srgbClr val="000000"/>
                </a:solidFill>
                <a:sym typeface="Arial" pitchFamily="34" charset="0"/>
              </a:rPr>
              <a:t> прежде всего используются, чтобы повысить эффективность обучения</a:t>
            </a: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.”</a:t>
            </a:r>
          </a:p>
          <a:p>
            <a:pPr>
              <a:spcBef>
                <a:spcPts val="138"/>
              </a:spcBef>
            </a:pPr>
            <a:endParaRPr lang="sv-SE" sz="800" b="1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400" b="1">
                <a:solidFill>
                  <a:srgbClr val="000000"/>
                </a:solidFill>
                <a:sym typeface="Arial" pitchFamily="34" charset="0"/>
              </a:rPr>
              <a:t>Доктор Энио Омаэ</a:t>
            </a:r>
            <a:endParaRPr lang="en-US" sz="1400" b="1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Главный директор по технологиям </a:t>
            </a:r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EF</a:t>
            </a:r>
            <a:br>
              <a:rPr lang="en-US" sz="1200">
                <a:solidFill>
                  <a:srgbClr val="000000"/>
                </a:solidFill>
                <a:sym typeface="Arial" pitchFamily="34" charset="0"/>
              </a:rPr>
            </a:b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В прошлом старший научный сотрудник в </a:t>
            </a:r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Apple</a:t>
            </a:r>
          </a:p>
        </p:txBody>
      </p:sp>
      <p:pic>
        <p:nvPicPr>
          <p:cNvPr id="9229" name="Picture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5538"/>
            <a:ext cx="787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205364" y="2445865"/>
            <a:ext cx="2385768" cy="189053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algn="ctr">
              <a:spcBef>
                <a:spcPts val="352"/>
              </a:spcBef>
            </a:pPr>
            <a:r>
              <a:rPr lang="ru-RU" sz="1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ИЗУЧАЙ!</a:t>
            </a:r>
          </a:p>
          <a:p>
            <a:pPr>
              <a:spcBef>
                <a:spcPts val="352"/>
              </a:spcBef>
            </a:pPr>
            <a:r>
              <a:rPr lang="ru-RU" sz="13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Передовые </a:t>
            </a:r>
            <a:r>
              <a:rPr lang="ru-RU" sz="1300" b="1" dirty="0">
                <a:latin typeface="Arial" pitchFamily="34" charset="0"/>
                <a:cs typeface="Arial" pitchFamily="34" charset="0"/>
                <a:sym typeface="Arial" pitchFamily="34" charset="0"/>
              </a:rPr>
              <a:t>технологии</a:t>
            </a:r>
            <a:endParaRPr lang="en-US" sz="13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1500 часов курсов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500 высококачественных видеороликов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Бизнес содержимое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Мобильные приложения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20482" name="Picture 17" descr="efekta-chart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06" y="2356558"/>
            <a:ext cx="3830836" cy="38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/>
          </p:cNvSpPr>
          <p:nvPr/>
        </p:nvSpPr>
        <p:spPr bwMode="auto">
          <a:xfrm>
            <a:off x="410766" y="1437490"/>
            <a:ext cx="8337698" cy="105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  <a:tab pos="3214573" algn="l"/>
              </a:tabLst>
            </a:pPr>
            <a:r>
              <a:rPr lang="en-US" sz="1700" dirty="0" smtClean="0">
                <a:sym typeface="Arial" pitchFamily="34" charset="0"/>
              </a:rPr>
              <a:t>EF Efekta</a:t>
            </a:r>
            <a:r>
              <a:rPr lang="en-US" sz="1700" dirty="0">
                <a:sym typeface="Arial" pitchFamily="34" charset="0"/>
              </a:rPr>
              <a:t>™ </a:t>
            </a:r>
            <a:r>
              <a:rPr lang="en-US" sz="1700" dirty="0" smtClean="0">
                <a:sym typeface="Arial" pitchFamily="34" charset="0"/>
              </a:rPr>
              <a:t>System </a:t>
            </a:r>
            <a:r>
              <a:rPr lang="ru-RU" sz="1600" dirty="0" smtClean="0">
                <a:sym typeface="Arial" pitchFamily="34" charset="0"/>
              </a:rPr>
              <a:t>это </a:t>
            </a:r>
            <a:r>
              <a:rPr lang="ru-RU" sz="1600" dirty="0">
                <a:sym typeface="Arial" pitchFamily="34" charset="0"/>
              </a:rPr>
              <a:t>сердце нашей системы обучения</a:t>
            </a:r>
            <a:r>
              <a:rPr lang="en-US" sz="1600" dirty="0">
                <a:sym typeface="Arial" pitchFamily="34" charset="0"/>
              </a:rPr>
              <a:t>. </a:t>
            </a:r>
            <a:br>
              <a:rPr lang="en-US" sz="1600" dirty="0">
                <a:sym typeface="Arial" pitchFamily="34" charset="0"/>
              </a:rPr>
            </a:br>
            <a:r>
              <a:rPr lang="en-US" sz="1600" dirty="0">
                <a:sym typeface="Arial" pitchFamily="34" charset="0"/>
              </a:rPr>
              <a:t>Learn-Try-Apply-Certify </a:t>
            </a:r>
            <a:r>
              <a:rPr lang="ru-RU" sz="1600" dirty="0">
                <a:sym typeface="Arial" pitchFamily="34" charset="0"/>
              </a:rPr>
              <a:t>подход помогает студентам овладеть английским и быстро прогрессировать</a:t>
            </a:r>
            <a:r>
              <a:rPr lang="en-US" sz="1600" dirty="0">
                <a:sym typeface="Arial" pitchFamily="34" charset="0"/>
              </a:rPr>
              <a:t>.</a:t>
            </a: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6588224" y="2458718"/>
            <a:ext cx="2376264" cy="16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352"/>
              </a:spcBef>
            </a:pPr>
            <a:r>
              <a:rPr lang="ru-RU" sz="1800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ПРОБУЙ!</a:t>
            </a:r>
          </a:p>
          <a:p>
            <a:pPr algn="r">
              <a:spcBef>
                <a:spcPts val="352"/>
              </a:spcBef>
            </a:pPr>
            <a:r>
              <a:rPr lang="ru-RU" sz="13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Интересно </a:t>
            </a:r>
            <a:r>
              <a:rPr lang="ru-RU" sz="1300" b="1" dirty="0">
                <a:latin typeface="Arial" pitchFamily="34" charset="0"/>
                <a:cs typeface="Arial" pitchFamily="34" charset="0"/>
                <a:sym typeface="Arial" pitchFamily="34" charset="0"/>
              </a:rPr>
              <a:t>и увлекательно</a:t>
            </a:r>
            <a:endParaRPr lang="en-US" sz="13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Тысячи интерактивных упражений и ролевых игр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Лаборатория произношения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Лаборатория грамматики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Передовая система распознавания речи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6551010" y="4585735"/>
            <a:ext cx="2385768" cy="21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352"/>
              </a:spcBef>
            </a:pPr>
            <a:r>
              <a:rPr lang="ru-RU" sz="1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ПРИМЕНЯЙ!</a:t>
            </a:r>
            <a:endParaRPr lang="ru-RU" sz="13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ru-RU" sz="13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Уроки </a:t>
            </a:r>
            <a:r>
              <a:rPr lang="ru-RU" sz="1300" b="1" dirty="0">
                <a:latin typeface="Arial" pitchFamily="34" charset="0"/>
                <a:cs typeface="Arial" pitchFamily="34" charset="0"/>
                <a:sym typeface="Arial" pitchFamily="34" charset="0"/>
              </a:rPr>
              <a:t>с </a:t>
            </a:r>
            <a:r>
              <a:rPr lang="ru-RU" sz="13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реальными англоговорящими преподавателями</a:t>
            </a:r>
            <a:endParaRPr lang="en-US" sz="13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en-US" sz="13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- </a:t>
            </a: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Виртуальные групповые уроки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en-US" sz="1300" dirty="0">
                <a:latin typeface="Arial" pitchFamily="34" charset="0"/>
                <a:cs typeface="Arial" pitchFamily="34" charset="0"/>
                <a:sym typeface="Arial" pitchFamily="34" charset="0"/>
              </a:rPr>
              <a:t>- </a:t>
            </a: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Виртуальные индивидуальные уроки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spcBef>
                <a:spcPts val="352"/>
              </a:spcBef>
            </a:pPr>
            <a:r>
              <a:rPr lang="en-US" sz="1300" dirty="0">
                <a:latin typeface="Arial" pitchFamily="34" charset="0"/>
                <a:cs typeface="Arial" pitchFamily="34" charset="0"/>
                <a:sym typeface="Arial" pitchFamily="34" charset="0"/>
              </a:rPr>
              <a:t>- </a:t>
            </a:r>
            <a:r>
              <a:rPr lang="ru-RU" sz="1300" dirty="0">
                <a:latin typeface="Arial" pitchFamily="34" charset="0"/>
                <a:cs typeface="Arial" pitchFamily="34" charset="0"/>
                <a:sym typeface="Arial" pitchFamily="34" charset="0"/>
              </a:rPr>
              <a:t>Письменные классы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205362" y="4428723"/>
            <a:ext cx="2494429" cy="22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352"/>
              </a:spcBef>
            </a:pPr>
            <a:r>
              <a:rPr lang="ru-RU" sz="1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ПОЛУЧАЙ СЕРТИФИКАТ!</a:t>
            </a:r>
            <a:endParaRPr lang="ru-RU" sz="13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spcBef>
                <a:spcPts val="352"/>
              </a:spcBef>
            </a:pPr>
            <a:r>
              <a:rPr lang="ru-RU" sz="13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Тестирование и отслеживание результатов</a:t>
            </a:r>
            <a:endParaRPr lang="en-US" sz="13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Финальные тесты по окончании урока и уровня</a:t>
            </a: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Оценка устной речи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Персональный наставник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>
              <a:spcBef>
                <a:spcPts val="352"/>
              </a:spcBef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Он-лайн отчеты о прогрессе</a:t>
            </a:r>
            <a:endParaRPr lang="en-US" sz="13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547813" y="202768"/>
            <a:ext cx="57610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rgbClr val="0066CC"/>
                </a:solidFill>
              </a:rPr>
              <a:t>Новаторский </a:t>
            </a:r>
            <a:r>
              <a:rPr lang="ru-RU" sz="2800" b="1" i="1" dirty="0" smtClean="0">
                <a:solidFill>
                  <a:srgbClr val="0066CC"/>
                </a:solidFill>
              </a:rPr>
              <a:t>подход в обучении английскому языку</a:t>
            </a:r>
            <a:endParaRPr lang="ru-RU" sz="2800" b="1" i="1" dirty="0">
              <a:solidFill>
                <a:srgbClr val="0066CC"/>
              </a:solidFill>
            </a:endParaRPr>
          </a:p>
          <a:p>
            <a:endParaRPr lang="en-US" sz="2800" b="1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3" descr="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850575"/>
            <a:ext cx="825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9"/>
          <p:cNvSpPr>
            <a:spLocks noChangeArrowheads="1"/>
          </p:cNvSpPr>
          <p:nvPr/>
        </p:nvSpPr>
        <p:spPr bwMode="auto">
          <a:xfrm rot="5400000">
            <a:off x="1785144" y="3181569"/>
            <a:ext cx="719137" cy="200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ru-RU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5" name="AutoShape 10"/>
          <p:cNvSpPr>
            <a:spLocks noChangeArrowheads="1"/>
          </p:cNvSpPr>
          <p:nvPr/>
        </p:nvSpPr>
        <p:spPr bwMode="auto">
          <a:xfrm rot="5400000">
            <a:off x="3979069" y="3200619"/>
            <a:ext cx="719137" cy="200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ru-RU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6" name="AutoShape 12"/>
          <p:cNvSpPr>
            <a:spLocks noChangeArrowheads="1"/>
          </p:cNvSpPr>
          <p:nvPr/>
        </p:nvSpPr>
        <p:spPr bwMode="auto">
          <a:xfrm rot="5400000">
            <a:off x="6239669" y="3200619"/>
            <a:ext cx="719137" cy="200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ru-RU" sz="24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7" name="Picture 15" descr="tai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2850575"/>
            <a:ext cx="827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resul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850575"/>
            <a:ext cx="827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7" descr="t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850575"/>
            <a:ext cx="83026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4"/>
          <p:cNvSpPr>
            <a:spLocks/>
          </p:cNvSpPr>
          <p:nvPr/>
        </p:nvSpPr>
        <p:spPr bwMode="auto">
          <a:xfrm>
            <a:off x="2359025" y="4159643"/>
            <a:ext cx="1947863" cy="19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Тестирование, определение потребностей</a:t>
            </a:r>
          </a:p>
        </p:txBody>
      </p:sp>
      <p:sp>
        <p:nvSpPr>
          <p:cNvPr id="20491" name="Rectangle 5"/>
          <p:cNvSpPr>
            <a:spLocks/>
          </p:cNvSpPr>
          <p:nvPr/>
        </p:nvSpPr>
        <p:spPr bwMode="auto">
          <a:xfrm>
            <a:off x="517525" y="4174328"/>
            <a:ext cx="1262063" cy="16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Языковая  политика</a:t>
            </a:r>
          </a:p>
        </p:txBody>
      </p:sp>
      <p:sp>
        <p:nvSpPr>
          <p:cNvPr id="20492" name="Rectangle 4"/>
          <p:cNvSpPr>
            <a:spLocks/>
          </p:cNvSpPr>
          <p:nvPr/>
        </p:nvSpPr>
        <p:spPr bwMode="auto">
          <a:xfrm>
            <a:off x="4618038" y="4146189"/>
            <a:ext cx="1947862" cy="18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Специально разработанные программы</a:t>
            </a:r>
          </a:p>
          <a:p>
            <a:pPr>
              <a:spcBef>
                <a:spcPts val="500"/>
              </a:spcBef>
            </a:pPr>
            <a:endParaRPr lang="en-US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3" name="Rectangle 4"/>
          <p:cNvSpPr>
            <a:spLocks/>
          </p:cNvSpPr>
          <p:nvPr/>
        </p:nvSpPr>
        <p:spPr bwMode="auto">
          <a:xfrm>
            <a:off x="7031038" y="4156568"/>
            <a:ext cx="1949450" cy="16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Отслеживание результатов</a:t>
            </a:r>
          </a:p>
        </p:txBody>
      </p:sp>
      <p:sp>
        <p:nvSpPr>
          <p:cNvPr id="20494" name="Rectangle 5"/>
          <p:cNvSpPr>
            <a:spLocks/>
          </p:cNvSpPr>
          <p:nvPr/>
        </p:nvSpPr>
        <p:spPr bwMode="auto">
          <a:xfrm>
            <a:off x="517525" y="5145312"/>
            <a:ext cx="1262063" cy="17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Определение политики в области владения языком</a:t>
            </a:r>
            <a:endParaRPr lang="en-US" sz="1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5" name="Rectangle 4"/>
          <p:cNvSpPr>
            <a:spLocks/>
          </p:cNvSpPr>
          <p:nvPr/>
        </p:nvSpPr>
        <p:spPr bwMode="auto">
          <a:xfrm>
            <a:off x="2359025" y="5153661"/>
            <a:ext cx="1562100" cy="17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Оценка языковых потребностей, определение целевой аудитории и ее дефицита языковых навыков</a:t>
            </a:r>
            <a:endParaRPr lang="en-US" sz="1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6" name="Rectangle 4"/>
          <p:cNvSpPr>
            <a:spLocks/>
          </p:cNvSpPr>
          <p:nvPr/>
        </p:nvSpPr>
        <p:spPr bwMode="auto">
          <a:xfrm>
            <a:off x="4618038" y="5136565"/>
            <a:ext cx="2266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Подбор типа обучения, идеально соответствующего поставленным целям</a:t>
            </a:r>
            <a:endParaRPr lang="en-US" sz="1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7" name="Rectangle 4"/>
          <p:cNvSpPr>
            <a:spLocks/>
          </p:cNvSpPr>
          <p:nvPr/>
        </p:nvSpPr>
        <p:spPr bwMode="auto">
          <a:xfrm>
            <a:off x="7031038" y="5126328"/>
            <a:ext cx="1949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Детальные отчеты, удостоверяющие соответствие обучения основным показателям эффективности</a:t>
            </a:r>
            <a:endParaRPr lang="en-US" sz="1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9" name="Text Box 27"/>
          <p:cNvSpPr txBox="1">
            <a:spLocks noChangeArrowheads="1"/>
          </p:cNvSpPr>
          <p:nvPr/>
        </p:nvSpPr>
        <p:spPr bwMode="auto">
          <a:xfrm>
            <a:off x="813729" y="1294096"/>
            <a:ext cx="79925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/>
              <a:t>Наибольший эффект достигается за счет дифференцированного подхода к обучению, который позволяет освоить язык на уровне соответствующем профессиональным запросам.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7488" y="2259013"/>
            <a:ext cx="8763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95288" y="1853473"/>
            <a:ext cx="8424862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/>
              <a:t>Ступени реализации проекта языкового обучения: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691679" y="261701"/>
            <a:ext cx="54006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ru-RU" sz="2800" b="1" i="1" dirty="0" smtClean="0">
                <a:solidFill>
                  <a:srgbClr val="0066CC"/>
                </a:solidFill>
              </a:rPr>
              <a:t>Метод </a:t>
            </a:r>
            <a:r>
              <a:rPr lang="en-US" sz="2800" b="1" i="1" dirty="0" smtClean="0">
                <a:solidFill>
                  <a:srgbClr val="0066CC"/>
                </a:solidFill>
              </a:rPr>
              <a:t>EF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468313" y="1362806"/>
            <a:ext cx="8045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spcBef>
                <a:spcPct val="60000"/>
              </a:spcBef>
              <a:spcAft>
                <a:spcPct val="20000"/>
              </a:spcAft>
            </a:pPr>
            <a:r>
              <a:rPr lang="ru-RU" sz="1600" dirty="0"/>
              <a:t>Продвинутая система отслеживания результатов каждой целевой группы (вплоть до индивидуальных результатов каждого обучающегося) для оценки эффективности проекта обучения</a:t>
            </a:r>
            <a:endParaRPr lang="sv-SE" sz="1600" dirty="0"/>
          </a:p>
        </p:txBody>
      </p:sp>
      <p:pic>
        <p:nvPicPr>
          <p:cNvPr id="24578" name="Picture 13" descr="Activity_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20" y="4732770"/>
            <a:ext cx="2246313" cy="15684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14" descr="das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843213"/>
            <a:ext cx="2246313" cy="18034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15" descr="Performancecar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15" y="2852738"/>
            <a:ext cx="2609850" cy="34559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16" descr="ind-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6538"/>
            <a:ext cx="2622550" cy="35290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1691679" y="261701"/>
            <a:ext cx="54006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ru-RU" sz="2800" b="1" i="1" dirty="0">
                <a:solidFill>
                  <a:srgbClr val="0066CC"/>
                </a:solidFill>
              </a:rPr>
              <a:t>Отслеживание результатов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23850" y="2300288"/>
            <a:ext cx="333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0000"/>
                </a:solidFill>
              </a:rPr>
              <a:t>Индивидуальная отчетность</a:t>
            </a:r>
            <a:endParaRPr lang="sv-SE" sz="1600" b="1" i="1">
              <a:solidFill>
                <a:srgbClr val="000000"/>
              </a:solidFill>
            </a:endParaRP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4889500" y="2300288"/>
            <a:ext cx="2490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000000"/>
                </a:solidFill>
              </a:rPr>
              <a:t>Сводная отчетность</a:t>
            </a:r>
          </a:p>
        </p:txBody>
      </p:sp>
      <p:sp>
        <p:nvSpPr>
          <p:cNvPr id="245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0D2BE19-9EDD-4CF4-B131-729CB005275E}" type="slidenum">
              <a:rPr lang="ru-RU" smtClean="0">
                <a:solidFill>
                  <a:srgbClr val="000000"/>
                </a:solidFill>
                <a:ea typeface="MS PGothic" pitchFamily="34" charset="-128"/>
              </a:rPr>
              <a:pPr/>
              <a:t>7</a:t>
            </a:fld>
            <a:endParaRPr lang="ru-RU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9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 txBox="1">
            <a:spLocks/>
          </p:cNvSpPr>
          <p:nvPr/>
        </p:nvSpPr>
        <p:spPr bwMode="auto">
          <a:xfrm>
            <a:off x="1547813" y="188913"/>
            <a:ext cx="57610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 smtClean="0">
                <a:solidFill>
                  <a:srgbClr val="0066CC"/>
                </a:solidFill>
              </a:rPr>
              <a:t>Современные инструменты обучения английскому языку</a:t>
            </a:r>
            <a:endParaRPr lang="ru-RU" sz="2800" b="1" i="1" dirty="0">
              <a:solidFill>
                <a:srgbClr val="0066CC"/>
              </a:solidFill>
            </a:endParaRPr>
          </a:p>
          <a:p>
            <a:endParaRPr lang="en-US" sz="2800" b="1" i="1" dirty="0">
              <a:solidFill>
                <a:srgbClr val="0066CC"/>
              </a:solidFill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997320" y="1770078"/>
            <a:ext cx="47529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/>
              <a:t>Круглосуточный доступ </a:t>
            </a:r>
            <a:r>
              <a:rPr lang="ru-RU" sz="1600" dirty="0"/>
              <a:t>с любого компьютера, подключенного к Интернету </a:t>
            </a:r>
          </a:p>
          <a:p>
            <a:pPr>
              <a:buFont typeface="Wingdings" pitchFamily="2" charset="2"/>
              <a:buChar char="ü"/>
            </a:pP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Неограниченный доступ к занятиям с высококвалифицированными </a:t>
            </a:r>
            <a:r>
              <a:rPr lang="ru-RU" sz="1600" b="1" dirty="0"/>
              <a:t>преподавателями</a:t>
            </a:r>
            <a:r>
              <a:rPr lang="ru-RU" sz="1600" dirty="0"/>
              <a:t> </a:t>
            </a:r>
            <a:r>
              <a:rPr lang="ru-RU" sz="1600" dirty="0">
                <a:latin typeface="Arial"/>
              </a:rPr>
              <a:t>–</a:t>
            </a:r>
            <a:r>
              <a:rPr lang="ru-RU" sz="1600" dirty="0"/>
              <a:t> носителями языка</a:t>
            </a:r>
          </a:p>
          <a:p>
            <a:pPr>
              <a:buFont typeface="Wingdings" pitchFamily="2" charset="2"/>
              <a:buChar char="ü"/>
            </a:pP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Объемный и глубокий контент: </a:t>
            </a:r>
            <a:r>
              <a:rPr lang="ru-RU" sz="1600" b="1" dirty="0"/>
              <a:t>1500 часов учебного материала</a:t>
            </a:r>
            <a:r>
              <a:rPr lang="ru-RU" sz="1600" dirty="0"/>
              <a:t> (25 видов упражнений в 60 конфигурациях)</a:t>
            </a:r>
          </a:p>
          <a:p>
            <a:pPr>
              <a:buFont typeface="Wingdings" pitchFamily="2" charset="2"/>
              <a:buChar char="ü"/>
            </a:pP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b="1" dirty="0"/>
              <a:t>500 высококачественных </a:t>
            </a:r>
            <a:r>
              <a:rPr lang="ru-RU" sz="1600" dirty="0"/>
              <a:t>обучающих фильмов, основанных на  реальных языковых ситуациях</a:t>
            </a:r>
          </a:p>
          <a:p>
            <a:pPr>
              <a:buFont typeface="Wingdings" pitchFamily="2" charset="2"/>
              <a:buChar char="ü"/>
            </a:pP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Новейшая </a:t>
            </a:r>
            <a:r>
              <a:rPr lang="ru-RU" sz="1600" b="1" dirty="0"/>
              <a:t>технология распознавания речи</a:t>
            </a:r>
          </a:p>
          <a:p>
            <a:pPr>
              <a:buFont typeface="Wingdings" pitchFamily="2" charset="2"/>
              <a:buChar char="ü"/>
            </a:pP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C</a:t>
            </a:r>
            <a:r>
              <a:rPr lang="ru-RU" sz="1600" dirty="0"/>
              <a:t>истема тестирования и отслеживания </a:t>
            </a:r>
            <a:r>
              <a:rPr lang="ru-RU" sz="1600" b="1" dirty="0"/>
              <a:t>результатов в режиме реального времени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82564" y="1470459"/>
            <a:ext cx="3240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EF </a:t>
            </a:r>
            <a:r>
              <a:rPr lang="ru-RU" sz="1800" b="1" dirty="0"/>
              <a:t>онлайн школа - крупнейшая в мире школа английского языка</a:t>
            </a:r>
          </a:p>
        </p:txBody>
      </p:sp>
      <p:pic>
        <p:nvPicPr>
          <p:cNvPr id="6" name="Picture 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2" y="2413171"/>
            <a:ext cx="2607839" cy="18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525"/>
            <a:ext cx="3877458" cy="24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4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8837"/>
            <a:ext cx="7961205" cy="476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7813" y="202768"/>
            <a:ext cx="57610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rgbClr val="0066CC"/>
                </a:solidFill>
              </a:rPr>
              <a:t>Новаторский </a:t>
            </a:r>
            <a:r>
              <a:rPr lang="ru-RU" sz="2800" b="1" i="1" dirty="0" smtClean="0">
                <a:solidFill>
                  <a:srgbClr val="0066CC"/>
                </a:solidFill>
              </a:rPr>
              <a:t>подход в обучении английскому языку</a:t>
            </a:r>
            <a:endParaRPr lang="ru-RU" sz="2800" b="1" i="1" dirty="0">
              <a:solidFill>
                <a:srgbClr val="0066CC"/>
              </a:solidFill>
            </a:endParaRPr>
          </a:p>
          <a:p>
            <a:endParaRPr lang="en-US" sz="2800" b="1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1321</Words>
  <Application>Microsoft Office PowerPoint</Application>
  <PresentationFormat>On-screen Show (4:3)</PresentationFormat>
  <Paragraphs>144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Виртуальная школа английского языка  «EF on-line school» </vt:lpstr>
      <vt:lpstr>PowerPoint Presentation</vt:lpstr>
      <vt:lpstr>EF Education First – крупнейшая частная образовательная компания в мире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zoya.matisova</dc:creator>
  <cp:lastModifiedBy>Edward Baldakov</cp:lastModifiedBy>
  <cp:revision>184</cp:revision>
  <cp:lastPrinted>2011-05-31T10:03:55Z</cp:lastPrinted>
  <dcterms:created xsi:type="dcterms:W3CDTF">2011-05-26T12:09:01Z</dcterms:created>
  <dcterms:modified xsi:type="dcterms:W3CDTF">2011-09-15T10:19:54Z</dcterms:modified>
</cp:coreProperties>
</file>