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7"/>
  </p:notesMasterIdLst>
  <p:handoutMasterIdLst>
    <p:handoutMasterId r:id="rId18"/>
  </p:handoutMasterIdLst>
  <p:sldIdLst>
    <p:sldId id="423" r:id="rId3"/>
    <p:sldId id="404" r:id="rId4"/>
    <p:sldId id="408" r:id="rId5"/>
    <p:sldId id="406" r:id="rId6"/>
    <p:sldId id="410" r:id="rId7"/>
    <p:sldId id="411" r:id="rId8"/>
    <p:sldId id="413" r:id="rId9"/>
    <p:sldId id="424" r:id="rId10"/>
    <p:sldId id="425" r:id="rId11"/>
    <p:sldId id="414" r:id="rId12"/>
    <p:sldId id="417" r:id="rId13"/>
    <p:sldId id="418" r:id="rId14"/>
    <p:sldId id="420" r:id="rId15"/>
    <p:sldId id="426" r:id="rId16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66FF"/>
    <a:srgbClr val="339933"/>
    <a:srgbClr val="006600"/>
    <a:srgbClr val="99CCFF"/>
    <a:srgbClr val="0099CC"/>
    <a:srgbClr val="00808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53" autoAdjust="0"/>
    <p:restoredTop sz="95261" autoAdjust="0"/>
  </p:normalViewPr>
  <p:slideViewPr>
    <p:cSldViewPr>
      <p:cViewPr>
        <p:scale>
          <a:sx n="100" d="100"/>
          <a:sy n="100" d="100"/>
        </p:scale>
        <p:origin x="-10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202" y="-90"/>
      </p:cViewPr>
      <p:guideLst>
        <p:guide orient="horz" pos="3127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4F3DF495-F96F-4D1E-88EC-872A0A8BC2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91365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0964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17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2C1CFD4B-D45D-4D8E-98DB-3AC70CF4E8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6218967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5CF779-61C2-4792-884F-5CC102423F2D}" type="slidenum">
              <a:rPr lang="ru-RU"/>
              <a:pPr/>
              <a:t>1</a:t>
            </a:fld>
            <a:endParaRPr 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10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B45200F-A22E-47C2-9C72-B2F45A03FB68}" type="slidenum">
              <a:rPr lang="ru-RU" smtClean="0">
                <a:latin typeface="Arial" charset="0"/>
              </a:rPr>
              <a:pPr/>
              <a:t>11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  <p:sp>
        <p:nvSpPr>
          <p:cNvPr id="40964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C383DE2-B3AF-4B59-B44C-BBF4D3D7A966}" type="slidenum">
              <a:rPr lang="ru-RU" smtClean="0">
                <a:latin typeface="Arial" charset="0"/>
              </a:rPr>
              <a:pPr/>
              <a:t>13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C503B36-3CB0-42C4-9F9A-CA2827A75FAC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25" y="763588"/>
            <a:ext cx="4973638" cy="3732212"/>
          </a:xfrm>
          <a:ln w="12700"/>
        </p:spPr>
      </p:sp>
      <p:sp>
        <p:nvSpPr>
          <p:cNvPr id="2150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193" y="4724526"/>
            <a:ext cx="4907646" cy="4497003"/>
          </a:xfrm>
          <a:noFill/>
          <a:ln/>
        </p:spPr>
        <p:txBody>
          <a:bodyPr lIns="92646" tIns="46323" rIns="92646" bIns="46323"/>
          <a:lstStyle/>
          <a:p>
            <a:pPr defTabSz="762000"/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17A78B07-79A0-4019-A62F-F5E167A10C1D}" type="slidenum">
              <a:rPr lang="ru-RU" smtClean="0">
                <a:latin typeface="Arial" pitchFamily="34" charset="0"/>
              </a:rPr>
              <a:pPr/>
              <a:t>3</a:t>
            </a:fld>
            <a:endParaRPr lang="ru-RU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25" y="763588"/>
            <a:ext cx="4973638" cy="3732212"/>
          </a:xfrm>
          <a:ln w="12700"/>
        </p:spPr>
      </p:sp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193" y="4724526"/>
            <a:ext cx="4907646" cy="4497003"/>
          </a:xfrm>
          <a:noFill/>
          <a:ln/>
        </p:spPr>
        <p:txBody>
          <a:bodyPr lIns="92646" tIns="46323" rIns="92646" bIns="46323"/>
          <a:lstStyle/>
          <a:p>
            <a:pPr defTabSz="762000"/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45CF779-61C2-4792-884F-5CC102423F2D}" type="slidenum">
              <a:rPr lang="ru-RU"/>
              <a:pPr/>
              <a:t>5</a:t>
            </a:fld>
            <a:endParaRPr lang="ru-RU"/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ru-RU" dirty="0" smtClean="0"/>
              <a:t> Все компоненты данной схемы имеют</a:t>
            </a:r>
            <a:r>
              <a:rPr lang="ru-RU" baseline="0" dirty="0" smtClean="0"/>
              <a:t> не только аппаратную, но и </a:t>
            </a:r>
            <a:r>
              <a:rPr lang="ru-RU" dirty="0" smtClean="0"/>
              <a:t> программную</a:t>
            </a:r>
            <a:r>
              <a:rPr lang="ru-RU" baseline="0" dirty="0" smtClean="0"/>
              <a:t> совместимость</a:t>
            </a:r>
          </a:p>
          <a:p>
            <a:pPr>
              <a:buFontTx/>
              <a:buChar char="-"/>
            </a:pPr>
            <a:r>
              <a:rPr lang="ru-RU" baseline="0" dirty="0" smtClean="0"/>
              <a:t> Вся цепочка от подготовки занятий до проверки домашних заданий может осуществляться в единой среде </a:t>
            </a:r>
          </a:p>
          <a:p>
            <a:pPr>
              <a:buFontTx/>
              <a:buChar char="-"/>
            </a:pPr>
            <a:r>
              <a:rPr lang="ru-RU" baseline="0" dirty="0" smtClean="0"/>
              <a:t> Все компоненты имеют доступ из любой точки к глобальным сетям и внешним </a:t>
            </a:r>
            <a:r>
              <a:rPr lang="ru-RU" baseline="0" dirty="0" err="1" smtClean="0"/>
              <a:t>ЦОРам</a:t>
            </a:r>
            <a:endParaRPr lang="ru-RU" baseline="0" dirty="0" smtClean="0"/>
          </a:p>
          <a:p>
            <a:pPr>
              <a:buFontTx/>
              <a:buNone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1CFD4B-D45D-4D8E-98DB-3AC70CF4E880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Мы выдавали по ноутбуку каждому преподавателю, в том числе и физрукам, и трудовикам. И наша статистика свидетельствует о том, что они тоже активно их используют. У них нет того образовательного </a:t>
            </a:r>
            <a:r>
              <a:rPr lang="ru-RU" dirty="0" err="1" smtClean="0"/>
              <a:t>контента</a:t>
            </a:r>
            <a:r>
              <a:rPr lang="ru-RU" dirty="0" smtClean="0"/>
              <a:t>, который есть у других, но, тем не менее, многие учителя ведут статистику по своим учащимся, применяют в обучении другие программы. </a:t>
            </a:r>
          </a:p>
          <a:p>
            <a:endParaRPr lang="ru-RU" dirty="0" smtClean="0"/>
          </a:p>
          <a:p>
            <a:r>
              <a:rPr lang="ru-RU" dirty="0" smtClean="0"/>
              <a:t>С нами поделился своим мнением преподаватель физической культуры школы №55 Московского района города Казани Андрей Евдокимов, названный «Лучшим учителем 2009 года г.Казани».</a:t>
            </a:r>
          </a:p>
          <a:p>
            <a:r>
              <a:rPr lang="ru-RU" dirty="0" smtClean="0"/>
              <a:t>Он рассказал, что уроки физкультуры включают большой объем теоретического материала, поэтому использование электронных презентаций позволяет эффективно использовать время. С помощью компьютерных программ можно объяснять технику выполнения разучиваемых движений, давать исторические справки, биографии спортсменов, освещать теоретические вопросы, готовить методические рекомендации, учебные нормативы для работы с детьми,  вести мониторинг физической подготовленности учащихся, электронный журнал.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1CFD4B-D45D-4D8E-98DB-3AC70CF4E880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C1CFD4B-D45D-4D8E-98DB-3AC70CF4E880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dirty="0" smtClean="0">
              <a:latin typeface="Arial" charset="0"/>
            </a:endParaRPr>
          </a:p>
        </p:txBody>
      </p:sp>
      <p:sp>
        <p:nvSpPr>
          <p:cNvPr id="33796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F293F7-0284-40DC-95C4-ACF74D8AF992}" type="slidenum">
              <a:rPr lang="ru-RU" smtClean="0">
                <a:latin typeface="Arial" charset="0"/>
              </a:rPr>
              <a:pPr/>
              <a:t>9</a:t>
            </a:fld>
            <a:endParaRPr lang="ru-RU" smtClean="0"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2254250" cy="627221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" y="274638"/>
            <a:ext cx="6610350" cy="6272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585788"/>
            <a:ext cx="7242175" cy="2746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58775" y="1419225"/>
            <a:ext cx="8316913" cy="4505325"/>
          </a:xfrm>
        </p:spPr>
        <p:txBody>
          <a:bodyPr/>
          <a:lstStyle/>
          <a:p>
            <a:pPr lvl="0"/>
            <a:endParaRPr lang="ru-RU" noProof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0AFDFF-668A-4BC0-928C-28953DB3709E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r>
              <a:rPr lang="en-US" altLang="ja-JP"/>
              <a:t>Copyright 2009 FUJITSU TECHNOLOGY SOLUTIONS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885898-67EA-4637-B868-7641680DE53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5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An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rner-right-bottom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704000" y="5965200"/>
            <a:ext cx="1440000" cy="89084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0" y="180000"/>
            <a:ext cx="6534000" cy="1088760"/>
          </a:xfrm>
          <a:prstGeom prst="rect">
            <a:avLst/>
          </a:prstGeom>
        </p:spPr>
        <p:txBody>
          <a:bodyPr/>
          <a:lstStyle>
            <a:lvl1pPr algn="l">
              <a:lnSpc>
                <a:spcPts val="3200"/>
              </a:lnSpc>
              <a:defRPr sz="28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  <p:sp>
        <p:nvSpPr>
          <p:cNvPr id="4" name="TextBox 3"/>
          <p:cNvSpPr txBox="1"/>
          <p:nvPr userDrawn="1"/>
        </p:nvSpPr>
        <p:spPr>
          <a:xfrm>
            <a:off x="8514000" y="6523200"/>
            <a:ext cx="612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73D86288-FE63-4DCF-BC51-DD1879E8B011}" type="slidenum">
              <a:rPr lang="en-US" sz="1000" b="1" smtClean="0">
                <a:solidFill>
                  <a:schemeClr val="bg1"/>
                </a:solidFill>
                <a:latin typeface="+mn-lt"/>
              </a:rPr>
              <a:pPr algn="r"/>
              <a:t>‹#›</a:t>
            </a:fld>
            <a:endParaRPr lang="ru-RU" sz="1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7" name="Picture 6" descr="corner-left-top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1440000" cy="890847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0" y="0"/>
            <a:ext cx="9144000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E42C2A"/>
                </a:gs>
                <a:gs pos="50000">
                  <a:srgbClr val="A30B1A"/>
                </a:gs>
                <a:gs pos="100000">
                  <a:srgbClr val="E42C2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 descr="Fujitsu-RED-40mm.png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704000" y="0"/>
            <a:ext cx="1440000" cy="890847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198000" y="6523200"/>
            <a:ext cx="21060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©</a:t>
            </a:r>
            <a:r>
              <a:rPr lang="en-US" sz="1000" b="1" dirty="0" smtClean="0">
                <a:solidFill>
                  <a:srgbClr val="3C3C35"/>
                </a:solidFill>
                <a:latin typeface="Arial Narrow" pitchFamily="34" charset="0"/>
              </a:rPr>
              <a:t> 2010</a:t>
            </a:r>
            <a:r>
              <a:rPr lang="ru-RU" sz="1000" b="1" dirty="0" smtClean="0">
                <a:solidFill>
                  <a:srgbClr val="3C3C35"/>
                </a:solidFill>
                <a:latin typeface="Arial Narrow" pitchFamily="34" charset="0"/>
              </a:rPr>
              <a:t>,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 ОАО «</a:t>
            </a:r>
            <a:r>
              <a:rPr lang="en-US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ICL-</a:t>
            </a:r>
            <a:r>
              <a:rPr lang="ru-RU" sz="1000" b="1" baseline="0" dirty="0" smtClean="0">
                <a:solidFill>
                  <a:srgbClr val="3C3C35"/>
                </a:solidFill>
                <a:latin typeface="Arial Narrow" pitchFamily="34" charset="0"/>
              </a:rPr>
              <a:t>КПО ВС»</a:t>
            </a:r>
            <a:endParaRPr lang="ru-RU" sz="1000" b="1" dirty="0">
              <a:solidFill>
                <a:srgbClr val="3C3C35"/>
              </a:solidFill>
              <a:latin typeface="Arial Narrow" pitchFamily="34" charset="0"/>
            </a:endParaRPr>
          </a:p>
        </p:txBody>
      </p:sp>
      <p:pic>
        <p:nvPicPr>
          <p:cNvPr id="13" name="Picture 12" descr="ICL-red.png"/>
          <p:cNvPicPr>
            <a:picLocks noChangeAspect="1"/>
          </p:cNvPicPr>
          <p:nvPr userDrawn="1"/>
        </p:nvPicPr>
        <p:blipFill>
          <a:blip r:embed="rId5" cstate="print"/>
          <a:stretch>
            <a:fillRect/>
          </a:stretch>
        </p:blipFill>
        <p:spPr>
          <a:xfrm>
            <a:off x="6264000" y="0"/>
            <a:ext cx="1439999" cy="890847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2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image" Target="../media/image5.emf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0"/>
          <p:cNvSpPr>
            <a:spLocks noChangeShapeType="1"/>
          </p:cNvSpPr>
          <p:nvPr userDrawn="1"/>
        </p:nvSpPr>
        <p:spPr bwMode="auto">
          <a:xfrm>
            <a:off x="395288" y="98107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7" name="Line 2"/>
          <p:cNvSpPr>
            <a:spLocks noChangeShapeType="1"/>
          </p:cNvSpPr>
          <p:nvPr userDrawn="1"/>
        </p:nvSpPr>
        <p:spPr bwMode="auto">
          <a:xfrm>
            <a:off x="395288" y="630872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pic>
        <p:nvPicPr>
          <p:cNvPr id="1028" name="Picture 3" descr="logo ICL без группы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5339" y="6376988"/>
            <a:ext cx="554012" cy="392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7" descr="лого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6725" y="6381750"/>
            <a:ext cx="576263" cy="37941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9" r:id="rId3"/>
    <p:sldLayoutId id="2147483692" r:id="rId4"/>
    <p:sldLayoutId id="2147483697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0" y="0"/>
            <a:ext cx="9144000" cy="690563"/>
            <a:chOff x="0" y="1773"/>
            <a:chExt cx="5760" cy="435"/>
          </a:xfrm>
        </p:grpSpPr>
        <p:sp>
          <p:nvSpPr>
            <p:cNvPr id="389126" name="AutoShape 6"/>
            <p:cNvSpPr>
              <a:spLocks noChangeAspect="1" noChangeArrowheads="1" noTextEdit="1"/>
            </p:cNvSpPr>
            <p:nvPr userDrawn="1"/>
          </p:nvSpPr>
          <p:spPr bwMode="gray">
            <a:xfrm>
              <a:off x="0" y="1773"/>
              <a:ext cx="5760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buClr>
                  <a:srgbClr val="99CCBE"/>
                </a:buClr>
                <a:buFont typeface="Wingdings" pitchFamily="2" charset="2"/>
                <a:buNone/>
                <a:defRPr/>
              </a:pPr>
              <a:endParaRPr lang="de-DE">
                <a:ea typeface="+mn-ea"/>
                <a:cs typeface="+mn-cs"/>
              </a:endParaRPr>
            </a:p>
          </p:txBody>
        </p:sp>
        <p:pic>
          <p:nvPicPr>
            <p:cNvPr id="1038" name="Picture 7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0" y="1773"/>
              <a:ext cx="5759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39" name="Picture 8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0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9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3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1" name="Picture 10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5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2" name="Picture 11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8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3" name="Picture 12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1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4" name="Picture 13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38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5" name="Picture 14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65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6" name="Picture 15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92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7" name="Picture 16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19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8" name="Picture 17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46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9" name="Picture 18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7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0" name="Picture 19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0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1" name="Picture 20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2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2" name="Picture 21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5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53" name="Picture 22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8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43" name="Rectangle 23"/>
          <p:cNvSpPr>
            <a:spLocks noChangeArrowheads="1"/>
          </p:cNvSpPr>
          <p:nvPr/>
        </p:nvSpPr>
        <p:spPr bwMode="gray">
          <a:xfrm>
            <a:off x="0" y="7938"/>
            <a:ext cx="9144000" cy="365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1028" name="Rectangle 26"/>
          <p:cNvSpPr>
            <a:spLocks noGrp="1" noChangeArrowheads="1"/>
          </p:cNvSpPr>
          <p:nvPr>
            <p:ph type="body" idx="1"/>
          </p:nvPr>
        </p:nvSpPr>
        <p:spPr bwMode="gray">
          <a:xfrm>
            <a:off x="57150" y="765175"/>
            <a:ext cx="90170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Headline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 smtClean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 smtClean="0"/>
              <a:t>Text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</a:p>
        </p:txBody>
      </p:sp>
      <p:sp>
        <p:nvSpPr>
          <p:cNvPr id="389147" name="Rectangle 27"/>
          <p:cNvSpPr>
            <a:spLocks noChangeArrowheads="1"/>
          </p:cNvSpPr>
          <p:nvPr/>
        </p:nvSpPr>
        <p:spPr bwMode="gray">
          <a:xfrm>
            <a:off x="0" y="0"/>
            <a:ext cx="9144000" cy="2540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48" name="Line 28"/>
          <p:cNvSpPr>
            <a:spLocks noChangeShapeType="1"/>
          </p:cNvSpPr>
          <p:nvPr/>
        </p:nvSpPr>
        <p:spPr bwMode="gray">
          <a:xfrm>
            <a:off x="0" y="688975"/>
            <a:ext cx="9144000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49" name="Line 29"/>
          <p:cNvSpPr>
            <a:spLocks noChangeShapeType="1"/>
          </p:cNvSpPr>
          <p:nvPr/>
        </p:nvSpPr>
        <p:spPr bwMode="gray">
          <a:xfrm>
            <a:off x="0" y="41275"/>
            <a:ext cx="914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sp>
        <p:nvSpPr>
          <p:cNvPr id="389175" name="Rectangle 55"/>
          <p:cNvSpPr>
            <a:spLocks noChangeArrowheads="1"/>
          </p:cNvSpPr>
          <p:nvPr/>
        </p:nvSpPr>
        <p:spPr bwMode="gray">
          <a:xfrm>
            <a:off x="0" y="6627813"/>
            <a:ext cx="9144000" cy="2413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>
              <a:latin typeface="MS UI Gothic"/>
            </a:endParaRPr>
          </a:p>
        </p:txBody>
      </p:sp>
      <p:sp>
        <p:nvSpPr>
          <p:cNvPr id="389177" name="Line 57"/>
          <p:cNvSpPr>
            <a:spLocks noChangeShapeType="1"/>
          </p:cNvSpPr>
          <p:nvPr/>
        </p:nvSpPr>
        <p:spPr bwMode="gray">
          <a:xfrm>
            <a:off x="0" y="6627813"/>
            <a:ext cx="9144000" cy="0"/>
          </a:xfrm>
          <a:prstGeom prst="line">
            <a:avLst/>
          </a:prstGeom>
          <a:noFill/>
          <a:ln w="6350">
            <a:solidFill>
              <a:srgbClr val="4D4D4D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>
              <a:ea typeface="+mn-ea"/>
              <a:cs typeface="+mn-cs"/>
            </a:endParaRPr>
          </a:p>
        </p:txBody>
      </p:sp>
      <p:pic>
        <p:nvPicPr>
          <p:cNvPr id="1034" name="Picture 86" descr="222_3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207375" y="184150"/>
            <a:ext cx="884238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 userDrawn="1"/>
        </p:nvSpPr>
        <p:spPr bwMode="auto">
          <a:xfrm>
            <a:off x="0" y="6643688"/>
            <a:ext cx="1155700" cy="214312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cs typeface="Arial" charset="0"/>
              </a:rPr>
              <a:t>©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sz="800" dirty="0">
                <a:solidFill>
                  <a:schemeClr val="bg1"/>
                </a:solidFill>
                <a:cs typeface="Arial" charset="0"/>
              </a:rPr>
              <a:t>ICL-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КПО ВС  </a:t>
            </a:r>
            <a:r>
              <a:rPr lang="ru-RU" sz="800" dirty="0" smtClean="0">
                <a:solidFill>
                  <a:schemeClr val="bg1"/>
                </a:solidFill>
                <a:cs typeface="Arial" charset="0"/>
              </a:rPr>
              <a:t>20</a:t>
            </a:r>
            <a:r>
              <a:rPr lang="en-US" sz="800" dirty="0" smtClean="0">
                <a:solidFill>
                  <a:schemeClr val="bg1"/>
                </a:solidFill>
                <a:cs typeface="Arial" charset="0"/>
              </a:rPr>
              <a:t>11</a:t>
            </a:r>
            <a:endParaRPr lang="ru-RU" sz="8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31" name="Picture 2" descr="C:\Users\Администратор\Desktop\Безымянный.png"/>
          <p:cNvPicPr>
            <a:picLocks noChangeAspect="1" noChangeArrowheads="1"/>
          </p:cNvPicPr>
          <p:nvPr userDrawn="1"/>
        </p:nvPicPr>
        <p:blipFill>
          <a:blip r:embed="rId20"/>
          <a:srcRect l="583" t="233" r="93789" b="93484"/>
          <a:stretch>
            <a:fillRect/>
          </a:stretch>
        </p:blipFill>
        <p:spPr bwMode="auto">
          <a:xfrm>
            <a:off x="7445395" y="165077"/>
            <a:ext cx="597694" cy="450056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  <p:sldLayoutId id="2147483710" r:id="rId12"/>
    <p:sldLayoutId id="2147483711" r:id="rId13"/>
    <p:sldLayoutId id="2147483712" r:id="rId14"/>
    <p:sldLayoutId id="2147483713" r:id="rId1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2pPr>
      <a:lvl3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3pPr>
      <a:lvl4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4pPr>
      <a:lvl5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5pPr>
      <a:lvl6pPr marL="4572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6pPr>
      <a:lvl7pPr marL="9144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7pPr>
      <a:lvl8pPr marL="13716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8pPr>
      <a:lvl9pPr marL="18288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9pPr>
    </p:titleStyle>
    <p:bodyStyle>
      <a:lvl1pPr marL="342900" indent="-3429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accent2"/>
        </a:buClr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2540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SzPct val="8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827088" indent="-174625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tx1"/>
        </a:buClr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524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Char char="•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7.png"/><Relationship Id="rId4" Type="http://schemas.openxmlformats.org/officeDocument/2006/relationships/image" Target="../media/image5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image" Target="../media/image6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image" Target="../media/image1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jpeg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1.png"/><Relationship Id="rId18" Type="http://schemas.openxmlformats.org/officeDocument/2006/relationships/hyperlink" Target="http://www.tr.abacho.com/" TargetMode="External"/><Relationship Id="rId3" Type="http://schemas.openxmlformats.org/officeDocument/2006/relationships/image" Target="../media/image22.png"/><Relationship Id="rId21" Type="http://schemas.openxmlformats.org/officeDocument/2006/relationships/image" Target="../media/image37.png"/><Relationship Id="rId7" Type="http://schemas.openxmlformats.org/officeDocument/2006/relationships/image" Target="../media/image26.png"/><Relationship Id="rId12" Type="http://schemas.openxmlformats.org/officeDocument/2006/relationships/hyperlink" Target="http://education.discovery.com/" TargetMode="External"/><Relationship Id="rId17" Type="http://schemas.openxmlformats.org/officeDocument/2006/relationships/image" Target="../media/image34.png"/><Relationship Id="rId25" Type="http://schemas.openxmlformats.org/officeDocument/2006/relationships/image" Target="../media/image41.pn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wmf"/><Relationship Id="rId11" Type="http://schemas.openxmlformats.org/officeDocument/2006/relationships/image" Target="../media/image30.png"/><Relationship Id="rId24" Type="http://schemas.openxmlformats.org/officeDocument/2006/relationships/image" Target="../media/image40.png"/><Relationship Id="rId5" Type="http://schemas.openxmlformats.org/officeDocument/2006/relationships/image" Target="../media/image24.png"/><Relationship Id="rId15" Type="http://schemas.openxmlformats.org/officeDocument/2006/relationships/image" Target="../media/image32.png"/><Relationship Id="rId23" Type="http://schemas.openxmlformats.org/officeDocument/2006/relationships/image" Target="../media/image39.png"/><Relationship Id="rId10" Type="http://schemas.openxmlformats.org/officeDocument/2006/relationships/image" Target="../media/image29.png"/><Relationship Id="rId19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hyperlink" Target="http://www.youtube.com/" TargetMode="External"/><Relationship Id="rId22" Type="http://schemas.openxmlformats.org/officeDocument/2006/relationships/image" Target="../media/image38.wm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w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wmf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gif"/><Relationship Id="rId4" Type="http://schemas.openxmlformats.org/officeDocument/2006/relationships/image" Target="../media/image4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0"/>
            <a:ext cx="9144000" cy="6456363"/>
            <a:chOff x="0" y="5"/>
            <a:chExt cx="5760" cy="4320"/>
          </a:xfrm>
        </p:grpSpPr>
        <p:pic>
          <p:nvPicPr>
            <p:cNvPr id="5126" name="Picture 3" descr="Логотип 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5"/>
              <a:ext cx="5760" cy="43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27" name="Rectangle 4"/>
            <p:cNvSpPr>
              <a:spLocks noChangeArrowheads="1"/>
            </p:cNvSpPr>
            <p:nvPr/>
          </p:nvSpPr>
          <p:spPr bwMode="auto">
            <a:xfrm>
              <a:off x="174" y="572"/>
              <a:ext cx="5456" cy="114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 dirty="0"/>
            </a:p>
          </p:txBody>
        </p:sp>
      </p:grpSp>
      <p:pic>
        <p:nvPicPr>
          <p:cNvPr id="5124" name="Picture 6" descr="Essence"/>
          <p:cNvPicPr>
            <a:picLocks noChangeAspect="1" noChangeArrowheads="1"/>
          </p:cNvPicPr>
          <p:nvPr/>
        </p:nvPicPr>
        <p:blipFill>
          <a:blip r:embed="rId4" cstate="print"/>
          <a:srcRect l="626" r="410" b="2707"/>
          <a:stretch>
            <a:fillRect/>
          </a:stretch>
        </p:blipFill>
        <p:spPr bwMode="auto">
          <a:xfrm>
            <a:off x="0" y="2500306"/>
            <a:ext cx="9144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142844" y="5357826"/>
            <a:ext cx="41434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Генеральный директор</a:t>
            </a:r>
          </a:p>
          <a:p>
            <a:pPr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ОАО «</a:t>
            </a: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ICL</a:t>
            </a: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 – КПО ВС»</a:t>
            </a:r>
          </a:p>
          <a:p>
            <a:pPr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Дьячков Виктор Васильевич</a:t>
            </a:r>
          </a:p>
          <a:p>
            <a:pPr marL="342900" indent="-342900">
              <a:buFontTx/>
              <a:buNone/>
            </a:pPr>
            <a:r>
              <a:rPr lang="ru-RU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сентябрь 2011 г.</a:t>
            </a:r>
            <a:endParaRPr lang="ru-RU" sz="1800" b="1" dirty="0"/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857224" y="714356"/>
            <a:ext cx="7488238" cy="1846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kumimoji="1" lang="ru-RU" sz="1400" b="1" dirty="0" smtClean="0"/>
          </a:p>
          <a:p>
            <a:pPr algn="ctr">
              <a:defRPr/>
            </a:pPr>
            <a:endParaRPr kumimoji="1" lang="ru-RU" sz="1400" b="1" dirty="0"/>
          </a:p>
          <a:p>
            <a:pPr algn="ctr">
              <a:defRPr/>
            </a:pPr>
            <a:endParaRPr kumimoji="1" lang="ru-RU" sz="1400" b="1" dirty="0"/>
          </a:p>
          <a:p>
            <a:pPr algn="ctr">
              <a:defRPr/>
            </a:pPr>
            <a:r>
              <a:rPr kumimoji="1" lang="en-US" sz="3600" b="1" dirty="0" smtClean="0">
                <a:solidFill>
                  <a:srgbClr val="FF0000"/>
                </a:solidFill>
              </a:rPr>
              <a:t>IT</a:t>
            </a:r>
            <a:r>
              <a:rPr kumimoji="1" lang="ru-RU" sz="3600" b="1" dirty="0" smtClean="0">
                <a:solidFill>
                  <a:srgbClr val="FF0000"/>
                </a:solidFill>
              </a:rPr>
              <a:t>-инфраструктура образовательного учреждения</a:t>
            </a:r>
            <a:endParaRPr kumimoji="1"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1" name="Rectangle 14"/>
          <p:cNvSpPr>
            <a:spLocks noChangeArrowheads="1"/>
          </p:cNvSpPr>
          <p:nvPr/>
        </p:nvSpPr>
        <p:spPr bwMode="auto">
          <a:xfrm>
            <a:off x="4572000" y="2000240"/>
            <a:ext cx="4572000" cy="19636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компьютеры специально созданы 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для младших школьников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повышенные требования по 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эргономичности и защищенности</a:t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дружественный и простой интерфейс</a:t>
            </a:r>
          </a:p>
          <a:p>
            <a:pPr lvl="1">
              <a:lnSpc>
                <a:spcPct val="95000"/>
              </a:lnSpc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2584" name="Rectangle 17"/>
          <p:cNvSpPr>
            <a:spLocks noChangeArrowheads="1"/>
          </p:cNvSpPr>
          <p:nvPr/>
        </p:nvSpPr>
        <p:spPr bwMode="auto">
          <a:xfrm>
            <a:off x="5286380" y="1285860"/>
            <a:ext cx="41434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Mini </a:t>
            </a:r>
            <a:r>
              <a:rPr lang="ru-RU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создан на основе мобильного 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класса </a:t>
            </a:r>
            <a:r>
              <a:rPr lang="en-US" sz="1800" b="1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3" name="Picture 16" descr="dety_ek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4464050" cy="33480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Администратор\Documents\ФОТО\Маленькая тележка 25\моб кл3.jpg"/>
          <p:cNvPicPr>
            <a:picLocks noChangeAspect="1" noChangeArrowheads="1"/>
          </p:cNvPicPr>
          <p:nvPr/>
        </p:nvPicPr>
        <p:blipFill>
          <a:blip r:embed="rId4" cstate="print"/>
          <a:srcRect l="2795" t="7938" r="2165"/>
          <a:stretch>
            <a:fillRect/>
          </a:stretch>
        </p:blipFill>
        <p:spPr bwMode="auto">
          <a:xfrm>
            <a:off x="5429256" y="4000504"/>
            <a:ext cx="3560093" cy="2428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57158" y="785794"/>
            <a:ext cx="8229600" cy="42860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Мобильный класс </a:t>
            </a:r>
            <a:r>
              <a:rPr kumimoji="1" lang="en-US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ICLab</a:t>
            </a:r>
            <a:r>
              <a:rPr kumimoji="1" lang="en-US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 Mini</a:t>
            </a: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kumimoji="1" lang="ru-RU" sz="1800" b="0" i="0" u="none" strike="noStrike" kern="0" cap="none" spc="0" normalizeH="0" baseline="0" noProof="0" dirty="0" smtClean="0">
                <a:ln>
                  <a:noFill/>
                </a:ln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MS Reference Sans Serif" pitchFamily="34" charset="0"/>
                <a:ea typeface="+mj-ea"/>
                <a:cs typeface="+mj-cs"/>
              </a:rPr>
              <a:t>для начальной школы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0" y="4857760"/>
            <a:ext cx="4929222" cy="17297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возможность подключения интерактивного оборудования    </a:t>
            </a:r>
          </a:p>
          <a:p>
            <a:pPr lvl="1">
              <a:lnSpc>
                <a:spcPct val="95000"/>
              </a:lnSpc>
              <a:defRPr/>
            </a:pP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комплект программного обеспечения  </a:t>
            </a:r>
          </a:p>
          <a:p>
            <a:pPr lvl="1">
              <a:lnSpc>
                <a:spcPct val="95000"/>
              </a:lnSpc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Intel Learning Series Software Suit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привлекательная стоимость</a:t>
            </a:r>
            <a:endParaRPr lang="ru-RU" dirty="0"/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3116"/>
            <a:ext cx="3540125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28596" y="785794"/>
            <a:ext cx="7858148" cy="1000108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l">
              <a:defRPr/>
            </a:pP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ИНДИВИДУАЛЬНОЕ  ИСПОЛЬЗОВАНИЕ 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Classmate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</a:t>
            </a: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PC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Bi149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/>
            </a:r>
            <a:b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</a:b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в школе</a:t>
            </a:r>
            <a:r>
              <a:rPr lang="en-US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и </a:t>
            </a:r>
            <a:r>
              <a:rPr 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дома</a:t>
            </a: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,</a:t>
            </a:r>
            <a:r>
              <a:rPr lang="ru-RU" sz="18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совместно с USB-</a:t>
            </a:r>
            <a:r>
              <a:rPr lang="en-US" sz="18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браслетом</a:t>
            </a:r>
            <a:endParaRPr lang="ru-RU" sz="1800" b="1" dirty="0" smtClean="0">
              <a:effectLst>
                <a:outerShdw blurRad="38100" dist="38100" dir="2700000" algn="tl">
                  <a:srgbClr val="C0C0C0"/>
                </a:outerShdw>
              </a:effectLst>
              <a:latin typeface="MS Reference Sans Serif" pitchFamily="34" charset="0"/>
            </a:endParaRPr>
          </a:p>
        </p:txBody>
      </p:sp>
      <p:sp>
        <p:nvSpPr>
          <p:cNvPr id="73730" name="Rectangle 7"/>
          <p:cNvSpPr>
            <a:spLocks noChangeArrowheads="1"/>
          </p:cNvSpPr>
          <p:nvPr/>
        </p:nvSpPr>
        <p:spPr bwMode="auto">
          <a:xfrm>
            <a:off x="0" y="6215082"/>
            <a:ext cx="42481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Наличие Интернета является желательным, но не обязательным компонентом этой учебной модели</a:t>
            </a: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28596" y="1500174"/>
            <a:ext cx="3959225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aybook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Bi</a:t>
            </a: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149</a:t>
            </a:r>
            <a:r>
              <a:rPr lang="ru-RU" sz="14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1400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российского производства,  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специально для младших школьников </a:t>
            </a:r>
          </a:p>
        </p:txBody>
      </p:sp>
      <p:pic>
        <p:nvPicPr>
          <p:cNvPr id="15366" name="Picture 18" descr="SummitPeak_Sofa_00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957638"/>
            <a:ext cx="3421063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9" name="AutoShape 21"/>
          <p:cNvSpPr>
            <a:spLocks noChangeArrowheads="1"/>
          </p:cNvSpPr>
          <p:nvPr/>
        </p:nvSpPr>
        <p:spPr bwMode="auto">
          <a:xfrm rot="11246293">
            <a:off x="3640443" y="3559098"/>
            <a:ext cx="2087588" cy="1195102"/>
          </a:xfrm>
          <a:prstGeom prst="cloudCallout">
            <a:avLst>
              <a:gd name="adj1" fmla="val 93703"/>
              <a:gd name="adj2" fmla="val -34282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rot="10800000"/>
          <a:lstStyle/>
          <a:p>
            <a:pPr algn="ctr">
              <a:defRPr/>
            </a:pPr>
            <a:endParaRPr lang="ru-RU"/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3890812" y="3724132"/>
            <a:ext cx="1863733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Вариант 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Использования</a:t>
            </a:r>
            <a:endParaRPr lang="en-US" sz="1400" dirty="0" smtClean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 USB-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браслетом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45" name="Rectangle 11"/>
          <p:cNvSpPr>
            <a:spLocks noChangeArrowheads="1"/>
          </p:cNvSpPr>
          <p:nvPr/>
        </p:nvSpPr>
        <p:spPr bwMode="auto">
          <a:xfrm>
            <a:off x="4859338" y="1214421"/>
            <a:ext cx="3798887" cy="26130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Позволяет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школьникам работать: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интерактивными учебными программами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приложениями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электронными </a:t>
            </a: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учебными пособиями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дистанционными курсами и средствами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коллективной работы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 текстовыми и мультимедиа-объектами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4643446"/>
            <a:ext cx="4943726" cy="14496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Использование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sz="1400" dirty="0" err="1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индивидуального</a:t>
            </a:r>
            <a:r>
              <a:rPr lang="en-US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USB-</a:t>
            </a: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браслета,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 образовательном процессе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USB-</a:t>
            </a:r>
            <a:r>
              <a:rPr lang="en-US" sz="1400" dirty="0" err="1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бра</a:t>
            </a: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</a:t>
            </a:r>
            <a:r>
              <a:rPr lang="en-US" sz="1400" dirty="0" err="1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лет</a:t>
            </a: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с программным обеспечением для работы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дома без установки дополнительных программ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Хранение личных документов и </a:t>
            </a:r>
            <a:r>
              <a:rPr lang="ru-RU" sz="1400" dirty="0" err="1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портфолио</a:t>
            </a:r>
            <a:endParaRPr lang="ru-RU" sz="1400" dirty="0" smtClean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-4281"/>
          <a:stretch>
            <a:fillRect/>
          </a:stretch>
        </p:blipFill>
        <p:spPr bwMode="auto">
          <a:xfrm>
            <a:off x="1928794" y="3929066"/>
            <a:ext cx="714380" cy="46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828" name="Picture 36" descr="25653_Transi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702" y="4071942"/>
            <a:ext cx="1428736" cy="1657346"/>
          </a:xfrm>
          <a:prstGeom prst="rect">
            <a:avLst/>
          </a:prstGeom>
          <a:noFill/>
        </p:spPr>
      </p:pic>
      <p:sp>
        <p:nvSpPr>
          <p:cNvPr id="1617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0" y="142852"/>
            <a:ext cx="82441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/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Преимущества использования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Classmate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PC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Bi149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/>
            </a:r>
            <a:br>
              <a:rPr lang="ru-RU" sz="20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endParaRPr lang="ru-RU" sz="2000" kern="1200" dirty="0" smtClean="0">
              <a:solidFill>
                <a:srgbClr val="FF0000"/>
              </a:solidFill>
              <a:latin typeface="Arial" charset="0"/>
              <a:ea typeface="Arial Unicode MS" pitchFamily="34" charset="-128"/>
              <a:cs typeface="Arial" charset="0"/>
            </a:endParaRPr>
          </a:p>
        </p:txBody>
      </p:sp>
      <p:pic>
        <p:nvPicPr>
          <p:cNvPr id="23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211513"/>
            <a:ext cx="1185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9" name="Облако 18"/>
          <p:cNvSpPr>
            <a:spLocks/>
          </p:cNvSpPr>
          <p:nvPr/>
        </p:nvSpPr>
        <p:spPr bwMode="auto">
          <a:xfrm rot="10800000">
            <a:off x="2339975" y="1270000"/>
            <a:ext cx="4608513" cy="4103688"/>
          </a:xfrm>
          <a:custGeom>
            <a:avLst/>
            <a:gdLst>
              <a:gd name="T0" fmla="*/ 5282007 w 43200"/>
              <a:gd name="T1" fmla="*/ 2321735 h 43200"/>
              <a:gd name="T2" fmla="*/ 2643206 w 43200"/>
              <a:gd name="T3" fmla="*/ 4638526 h 43200"/>
              <a:gd name="T4" fmla="*/ 16398 w 43200"/>
              <a:gd name="T5" fmla="*/ 2321735 h 43200"/>
              <a:gd name="T6" fmla="*/ 2643206 w 43200"/>
              <a:gd name="T7" fmla="*/ 26549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5400" cap="flat" algn="ctr">
            <a:solidFill>
              <a:srgbClr val="EFFDFF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endParaRPr lang="ru-RU"/>
          </a:p>
        </p:txBody>
      </p:sp>
      <p:grpSp>
        <p:nvGrpSpPr>
          <p:cNvPr id="2" name="Group 33"/>
          <p:cNvGrpSpPr>
            <a:grpSpLocks/>
          </p:cNvGrpSpPr>
          <p:nvPr/>
        </p:nvGrpSpPr>
        <p:grpSpPr bwMode="auto">
          <a:xfrm>
            <a:off x="3308350" y="2343150"/>
            <a:ext cx="2992438" cy="919163"/>
            <a:chOff x="2084" y="1476"/>
            <a:chExt cx="1885" cy="579"/>
          </a:xfrm>
        </p:grpSpPr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2089" y="1616"/>
              <a:ext cx="1880" cy="4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с датчиком для правильной </a:t>
              </a:r>
            </a:p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ориентации изображения </a:t>
              </a:r>
            </a:p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на экране</a:t>
              </a:r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2084" y="1476"/>
              <a:ext cx="1409" cy="1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</a:pPr>
              <a:r>
                <a:rPr lang="ru-RU" sz="140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встроенная камера</a:t>
              </a:r>
            </a:p>
          </p:txBody>
        </p:sp>
      </p:grp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1908175" y="3500438"/>
            <a:ext cx="28162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ударостойкий 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корпус </a:t>
            </a:r>
          </a:p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 водостойкая 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клавиатура</a:t>
            </a:r>
          </a:p>
        </p:txBody>
      </p:sp>
      <p:sp>
        <p:nvSpPr>
          <p:cNvPr id="161803" name="Rectangle 11"/>
          <p:cNvSpPr>
            <a:spLocks noChangeArrowheads="1"/>
          </p:cNvSpPr>
          <p:nvPr/>
        </p:nvSpPr>
        <p:spPr bwMode="auto">
          <a:xfrm>
            <a:off x="1476375" y="1844675"/>
            <a:ext cx="2243371" cy="5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 dirty="0" smtClean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Поворотный  экран</a:t>
            </a:r>
          </a:p>
          <a:p>
            <a:pPr lvl="1">
              <a:lnSpc>
                <a:spcPct val="95000"/>
              </a:lnSpc>
            </a:pPr>
            <a:r>
              <a:rPr lang="ru-RU" sz="1400" dirty="0" smtClean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180 градусов)</a:t>
            </a:r>
          </a:p>
        </p:txBody>
      </p:sp>
      <p:sp>
        <p:nvSpPr>
          <p:cNvPr id="161813" name="Rectangle 21"/>
          <p:cNvSpPr>
            <a:spLocks noChangeArrowheads="1"/>
          </p:cNvSpPr>
          <p:nvPr/>
        </p:nvSpPr>
        <p:spPr bwMode="auto">
          <a:xfrm>
            <a:off x="3838575" y="1196975"/>
            <a:ext cx="3032125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сенсорно-оптимизированное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устройство с технологией 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распознавания</a:t>
            </a:r>
            <a:r>
              <a: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текста</a:t>
            </a:r>
          </a:p>
        </p:txBody>
      </p:sp>
      <p:pic>
        <p:nvPicPr>
          <p:cNvPr id="161820" name="Picture 28" descr="SummitPeak_PortraitLfHandHold_0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3068638"/>
            <a:ext cx="1870075" cy="1246187"/>
          </a:xfrm>
          <a:prstGeom prst="rect">
            <a:avLst/>
          </a:prstGeom>
          <a:noFill/>
        </p:spPr>
      </p:pic>
      <p:sp>
        <p:nvSpPr>
          <p:cNvPr id="161819" name="AutoShape 27"/>
          <p:cNvSpPr>
            <a:spLocks noChangeArrowheads="1"/>
          </p:cNvSpPr>
          <p:nvPr/>
        </p:nvSpPr>
        <p:spPr bwMode="auto">
          <a:xfrm rot="16200000">
            <a:off x="1764507" y="3715544"/>
            <a:ext cx="647700" cy="649287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00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endParaRPr lang="ru-RU"/>
          </a:p>
        </p:txBody>
      </p:sp>
      <p:pic>
        <p:nvPicPr>
          <p:cNvPr id="161818" name="Picture 26" descr="SummitPeak_WaterShot_00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08500"/>
            <a:ext cx="1838325" cy="1225550"/>
          </a:xfrm>
          <a:prstGeom prst="rect">
            <a:avLst/>
          </a:prstGeom>
          <a:noFill/>
        </p:spPr>
      </p:pic>
      <p:sp>
        <p:nvSpPr>
          <p:cNvPr id="161826" name="Rectangle 34"/>
          <p:cNvSpPr>
            <a:spLocks noChangeArrowheads="1"/>
          </p:cNvSpPr>
          <p:nvPr/>
        </p:nvSpPr>
        <p:spPr bwMode="auto">
          <a:xfrm>
            <a:off x="3779838" y="5229225"/>
            <a:ext cx="4572000" cy="1189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упрощённый интерфейс для детей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удобный запуск программ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полностью защищённая «Детская ОС» </a:t>
            </a:r>
          </a:p>
          <a:p>
            <a:pPr>
              <a:lnSpc>
                <a:spcPct val="125000"/>
              </a:lnSpc>
            </a:pPr>
            <a:r>
              <a:rPr lang="ru-RU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контроль со стороны родителей и учителя</a:t>
            </a:r>
            <a:r>
              <a:rPr lang="en-US" altLang="zh-CN" sz="1200" b="1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SimSun" charset="-122"/>
              </a:rPr>
              <a:t> </a:t>
            </a:r>
            <a:endParaRPr lang="ru-RU" altLang="zh-CN" sz="1200" b="1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endParaRPr lang="ru-RU" sz="1200" b="1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1797" name="Rectangle 14"/>
          <p:cNvSpPr>
            <a:spLocks noChangeArrowheads="1"/>
          </p:cNvSpPr>
          <p:nvPr/>
        </p:nvSpPr>
        <p:spPr bwMode="auto">
          <a:xfrm>
            <a:off x="4572000" y="4430713"/>
            <a:ext cx="2447925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ручка</a:t>
            </a:r>
            <a:r>
              <a:rPr lang="ru-RU" sz="140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для переноски</a:t>
            </a:r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3059113" y="4868863"/>
            <a:ext cx="3956050" cy="29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 образовательные пакеты приложений</a:t>
            </a:r>
          </a:p>
        </p:txBody>
      </p:sp>
      <p:pic>
        <p:nvPicPr>
          <p:cNvPr id="161827" name="Picture 2" descr="C:\Documents and Settings\cshi6\My Documents\Work\EMPD\Classmate PC\CMPC G2\Hawk Peak Post\SP photo\P10303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1125538"/>
            <a:ext cx="17145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15" name="Rectangle 23"/>
          <p:cNvSpPr>
            <a:spLocks noChangeArrowheads="1"/>
          </p:cNvSpPr>
          <p:nvPr/>
        </p:nvSpPr>
        <p:spPr bwMode="auto">
          <a:xfrm>
            <a:off x="1258888" y="1412875"/>
            <a:ext cx="2295525" cy="293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</a:pPr>
            <a:r>
              <a:rPr lang="ru-RU" sz="140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дизайн для ребенка</a:t>
            </a:r>
          </a:p>
        </p:txBody>
      </p:sp>
      <p:pic>
        <p:nvPicPr>
          <p:cNvPr id="161821" name="Picture 29" descr="SummitPeak_FingernailTouch_00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125" y="1700213"/>
            <a:ext cx="1981200" cy="1320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515" y="43543"/>
            <a:ext cx="8229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defRPr/>
            </a:pP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Эффекты использования ИКТ в процессе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/>
            </a:r>
            <a:br>
              <a:rPr lang="en-US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</a:b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Arial Unicode MS" pitchFamily="34" charset="-128"/>
                <a:cs typeface="Arial" charset="0"/>
              </a:rPr>
              <a:t>обучения младших школьников (по оценке учителей)</a:t>
            </a:r>
          </a:p>
        </p:txBody>
      </p:sp>
      <p:sp>
        <p:nvSpPr>
          <p:cNvPr id="19459" name="Rectangle 14"/>
          <p:cNvSpPr>
            <a:spLocks noChangeArrowheads="1"/>
          </p:cNvSpPr>
          <p:nvPr/>
        </p:nvSpPr>
        <p:spPr bwMode="auto">
          <a:xfrm>
            <a:off x="4786314" y="1428736"/>
            <a:ext cx="4357686" cy="3604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/>
            <a:r>
              <a:rPr lang="ru-RU" sz="1400" dirty="0" smtClean="0">
                <a:solidFill>
                  <a:srgbClr val="6A5A4E"/>
                </a:solidFill>
              </a:rPr>
              <a:t>Повышение </a:t>
            </a:r>
            <a:r>
              <a:rPr lang="ru-RU" sz="1400" dirty="0">
                <a:solidFill>
                  <a:srgbClr val="CC3300"/>
                </a:solidFill>
              </a:rPr>
              <a:t>наглядности</a:t>
            </a:r>
            <a:r>
              <a:rPr lang="ru-RU" sz="1400" dirty="0">
                <a:solidFill>
                  <a:srgbClr val="6A5A4E"/>
                </a:solidFill>
              </a:rPr>
              <a:t> обучения, </a:t>
            </a:r>
          </a:p>
          <a:p>
            <a:pPr lvl="1"/>
            <a:r>
              <a:rPr lang="ru-RU" sz="1400" dirty="0">
                <a:solidFill>
                  <a:srgbClr val="6A5A4E"/>
                </a:solidFill>
              </a:rPr>
              <a:t>представления учебного материала</a:t>
            </a:r>
          </a:p>
          <a:p>
            <a:pPr lvl="1"/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A5A4E"/>
                </a:solidFill>
              </a:rPr>
              <a:t>Развитие </a:t>
            </a:r>
            <a:r>
              <a:rPr lang="ru-RU" sz="1400" dirty="0">
                <a:solidFill>
                  <a:srgbClr val="CC3300"/>
                </a:solidFill>
              </a:rPr>
              <a:t>активных</a:t>
            </a:r>
            <a:r>
              <a:rPr lang="ru-RU" sz="1400" dirty="0">
                <a:solidFill>
                  <a:srgbClr val="6A5A4E"/>
                </a:solidFill>
              </a:rPr>
              <a:t> методов обучения</a:t>
            </a: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A5A4E"/>
                </a:solidFill>
              </a:rPr>
              <a:t>Возможность организации тестирования, 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CC3300"/>
                </a:solidFill>
              </a:rPr>
              <a:t>проверки знаний</a:t>
            </a:r>
            <a:r>
              <a:rPr lang="ru-RU" sz="1400" dirty="0">
                <a:solidFill>
                  <a:srgbClr val="6A5A4E"/>
                </a:solidFill>
              </a:rPr>
              <a:t> учеников</a:t>
            </a: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A5A4E"/>
                </a:solidFill>
              </a:rPr>
              <a:t>Организация </a:t>
            </a:r>
            <a:r>
              <a:rPr lang="ru-RU" sz="1400" dirty="0" err="1">
                <a:solidFill>
                  <a:srgbClr val="CC3300"/>
                </a:solidFill>
              </a:rPr>
              <a:t>разноуровневого</a:t>
            </a:r>
            <a:r>
              <a:rPr lang="ru-RU" sz="1400" dirty="0">
                <a:solidFill>
                  <a:srgbClr val="CC3300"/>
                </a:solidFill>
              </a:rPr>
              <a:t>, </a:t>
            </a:r>
          </a:p>
          <a:p>
            <a:pPr lvl="1">
              <a:lnSpc>
                <a:spcPct val="95000"/>
              </a:lnSpc>
            </a:pPr>
            <a:r>
              <a:rPr lang="ru-RU" sz="1400" dirty="0" err="1">
                <a:solidFill>
                  <a:srgbClr val="CC3300"/>
                </a:solidFill>
              </a:rPr>
              <a:t>разнотемпового</a:t>
            </a:r>
            <a:r>
              <a:rPr lang="ru-RU" sz="1400" dirty="0">
                <a:solidFill>
                  <a:srgbClr val="6A5A4E"/>
                </a:solidFill>
              </a:rPr>
              <a:t> обучения учеников, самостоятельного обучения</a:t>
            </a: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ru-RU" sz="1400" dirty="0" smtClean="0">
                <a:solidFill>
                  <a:srgbClr val="6A5A4E"/>
                </a:solidFill>
              </a:rPr>
              <a:t>И </a:t>
            </a:r>
            <a:r>
              <a:rPr lang="ru-RU" sz="1400" dirty="0">
                <a:solidFill>
                  <a:srgbClr val="6A5A4E"/>
                </a:solidFill>
              </a:rPr>
              <a:t>как главный результат….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6A5A4E"/>
                </a:solidFill>
              </a:rPr>
              <a:t>Формирование конкурентоспособной </a:t>
            </a:r>
          </a:p>
          <a:p>
            <a:pPr lvl="1">
              <a:lnSpc>
                <a:spcPct val="95000"/>
              </a:lnSpc>
            </a:pPr>
            <a:r>
              <a:rPr lang="ru-RU" sz="1400" dirty="0">
                <a:solidFill>
                  <a:srgbClr val="CC3300"/>
                </a:solidFill>
              </a:rPr>
              <a:t>ЛИЧНОСТИ </a:t>
            </a:r>
            <a:r>
              <a:rPr lang="ru-RU" sz="1400" dirty="0">
                <a:solidFill>
                  <a:srgbClr val="6A5A4E"/>
                </a:solidFill>
              </a:rPr>
              <a:t>ученика</a:t>
            </a: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5162550"/>
            <a:ext cx="4895850" cy="72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spcBef>
                <a:spcPct val="50000"/>
              </a:spcBef>
              <a:defRPr/>
            </a:pPr>
            <a:r>
              <a:rPr lang="ru-RU" sz="1400">
                <a:solidFill>
                  <a:srgbClr val="6A5A4E"/>
                </a:solidFill>
              </a:rPr>
              <a:t>ИКТ-насыщенная среда положительно влияет на различные аспекты учебно-воспитательного процесса.</a:t>
            </a:r>
            <a:r>
              <a:rPr lang="ru-RU" sz="1600">
                <a:solidFill>
                  <a:srgbClr val="6A5A4E"/>
                </a:solidFill>
              </a:rPr>
              <a:t> </a:t>
            </a:r>
          </a:p>
        </p:txBody>
      </p:sp>
      <p:pic>
        <p:nvPicPr>
          <p:cNvPr id="19461" name="Picture 11" descr="3ebacc7bb3f41965ccccd2a4fa0c55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785926"/>
            <a:ext cx="4608512" cy="2887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0" y="1071546"/>
            <a:ext cx="5143972" cy="384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spcBef>
                <a:spcPct val="50000"/>
              </a:spcBef>
              <a:defRPr/>
            </a:pPr>
            <a:r>
              <a:rPr lang="ru-RU" sz="2000" b="1" dirty="0">
                <a:solidFill>
                  <a:srgbClr val="CC3300"/>
                </a:solidFill>
              </a:rPr>
              <a:t>Учить и учиться стало интересней!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endParaRPr lang="ru-RU"/>
          </a:p>
        </p:txBody>
      </p:sp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620688"/>
            <a:ext cx="3168650" cy="1522413"/>
          </a:xfrm>
          <a:prstGeom prst="rect">
            <a:avLst/>
          </a:prstGeom>
          <a:noFill/>
        </p:spPr>
      </p:pic>
      <p:sp>
        <p:nvSpPr>
          <p:cNvPr id="181250" name="Text Box 2"/>
          <p:cNvSpPr txBox="1">
            <a:spLocks noChangeArrowheads="1"/>
          </p:cNvSpPr>
          <p:nvPr/>
        </p:nvSpPr>
        <p:spPr bwMode="auto">
          <a:xfrm>
            <a:off x="3539321" y="4360863"/>
            <a:ext cx="2063771" cy="15081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Казань 420029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Сибирский тракт, 34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тел: (843) 279-58-23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факс: (843) 272-39-52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web: www.icl.ru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81251" name="Picture 3" descr="LogoICLargeL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67945" y="2798107"/>
            <a:ext cx="1032244" cy="734849"/>
          </a:xfrm>
          <a:prstGeom prst="rect">
            <a:avLst/>
          </a:prstGeom>
          <a:noFill/>
        </p:spPr>
      </p:pic>
      <p:pic>
        <p:nvPicPr>
          <p:cNvPr id="181252" name="Picture 4" descr="LogoICL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87824" y="3692904"/>
            <a:ext cx="3240360" cy="16814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0019933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www.itpchelp.ru/images/remont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20" y="3357562"/>
            <a:ext cx="1500198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" name="Рисунок 6" descr="opensign2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3643314"/>
            <a:ext cx="1098050" cy="10191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1027"/>
          <p:cNvSpPr>
            <a:spLocks noChangeArrowheads="1"/>
          </p:cNvSpPr>
          <p:nvPr/>
        </p:nvSpPr>
        <p:spPr bwMode="auto">
          <a:xfrm>
            <a:off x="285720" y="142852"/>
            <a:ext cx="647700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rgbClr val="FF0000"/>
                </a:solidFill>
              </a:rPr>
              <a:t>ICL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-</a:t>
            </a:r>
            <a:r>
              <a:rPr lang="ru-RU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smtClean="0">
                <a:solidFill>
                  <a:srgbClr val="FF0000"/>
                </a:solidFill>
              </a:rPr>
              <a:t>КПО </a:t>
            </a:r>
            <a:r>
              <a:rPr lang="en-US" sz="2400" b="1" dirty="0">
                <a:solidFill>
                  <a:srgbClr val="FF0000"/>
                </a:solidFill>
              </a:rPr>
              <a:t>ВС </a:t>
            </a:r>
            <a:r>
              <a:rPr lang="en-US" sz="2400" b="1" dirty="0" err="1">
                <a:solidFill>
                  <a:srgbClr val="FF0000"/>
                </a:solidFill>
              </a:rPr>
              <a:t>сегодня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57158" y="785794"/>
            <a:ext cx="4140200" cy="1239859"/>
            <a:chOff x="285720" y="1142984"/>
            <a:chExt cx="4140200" cy="1239859"/>
          </a:xfrm>
        </p:grpSpPr>
        <p:sp>
          <p:nvSpPr>
            <p:cNvPr id="20487" name="TextBox 8"/>
            <p:cNvSpPr txBox="1">
              <a:spLocks noChangeArrowheads="1"/>
            </p:cNvSpPr>
            <p:nvPr/>
          </p:nvSpPr>
          <p:spPr bwMode="auto">
            <a:xfrm>
              <a:off x="285720" y="1142984"/>
              <a:ext cx="41402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u="sng" dirty="0"/>
                <a:t>Сферы деятельности:</a:t>
              </a:r>
            </a:p>
          </p:txBody>
        </p:sp>
        <p:sp>
          <p:nvSpPr>
            <p:cNvPr id="20488" name="TextBox 10"/>
            <p:cNvSpPr txBox="1">
              <a:spLocks noChangeArrowheads="1"/>
            </p:cNvSpPr>
            <p:nvPr/>
          </p:nvSpPr>
          <p:spPr bwMode="auto">
            <a:xfrm>
              <a:off x="285720" y="1428736"/>
              <a:ext cx="414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marL="287338" indent="-287338">
                <a:buFont typeface="Arial" charset="0"/>
                <a:buChar char="—"/>
              </a:pPr>
              <a:r>
                <a:rPr lang="ru-RU" sz="1400" b="1" dirty="0" smtClean="0">
                  <a:latin typeface="Arial Narrow" pitchFamily="34" charset="0"/>
                </a:rPr>
                <a:t>Производство ПК, серверов и ноутбуков;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ru-RU" sz="1400" b="1" dirty="0" smtClean="0">
                  <a:latin typeface="Arial Narrow" pitchFamily="34" charset="0"/>
                </a:rPr>
                <a:t>Разработка </a:t>
              </a:r>
              <a:r>
                <a:rPr lang="ru-RU" sz="1400" b="1" dirty="0">
                  <a:latin typeface="Arial Narrow" pitchFamily="34" charset="0"/>
                </a:rPr>
                <a:t>и внедрение ПО;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ru-RU" sz="1400" b="1" dirty="0">
                  <a:latin typeface="Arial Narrow" pitchFamily="34" charset="0"/>
                </a:rPr>
                <a:t>Системная интеграция и сопровождение;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ru-RU" sz="1400" b="1" dirty="0" smtClean="0">
                  <a:latin typeface="Arial Narrow" pitchFamily="34" charset="0"/>
                </a:rPr>
                <a:t>Консалтинг</a:t>
              </a:r>
              <a:r>
                <a:rPr lang="ru-RU" sz="1400" b="1" dirty="0">
                  <a:latin typeface="Arial Narrow" pitchFamily="34" charset="0"/>
                </a:rPr>
                <a:t>, внедрение и обучение</a:t>
              </a:r>
              <a:r>
                <a:rPr lang="en-US" sz="1400" b="1" dirty="0">
                  <a:latin typeface="Arial Narrow" pitchFamily="34" charset="0"/>
                </a:rPr>
                <a:t>.</a:t>
              </a:r>
              <a:endParaRPr lang="ru-RU" sz="1400" b="1" dirty="0">
                <a:latin typeface="Arial Narrow" pitchFamily="34" charset="0"/>
              </a:endParaRPr>
            </a:p>
          </p:txBody>
        </p:sp>
      </p:grpSp>
      <p:grpSp>
        <p:nvGrpSpPr>
          <p:cNvPr id="3" name="Group 29"/>
          <p:cNvGrpSpPr>
            <a:grpSpLocks/>
          </p:cNvGrpSpPr>
          <p:nvPr/>
        </p:nvGrpSpPr>
        <p:grpSpPr bwMode="auto">
          <a:xfrm>
            <a:off x="285720" y="2071678"/>
            <a:ext cx="4140200" cy="1239859"/>
            <a:chOff x="-534314" y="2043166"/>
            <a:chExt cx="4140000" cy="1239703"/>
          </a:xfrm>
        </p:grpSpPr>
        <p:sp>
          <p:nvSpPr>
            <p:cNvPr id="20494" name="TextBox 26"/>
            <p:cNvSpPr txBox="1">
              <a:spLocks noChangeArrowheads="1"/>
            </p:cNvSpPr>
            <p:nvPr/>
          </p:nvSpPr>
          <p:spPr bwMode="auto">
            <a:xfrm>
              <a:off x="-534314" y="2043166"/>
              <a:ext cx="4140000" cy="307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400" b="1" u="sng" dirty="0"/>
                <a:t>Основные заказчики:</a:t>
              </a:r>
            </a:p>
          </p:txBody>
        </p:sp>
        <p:sp>
          <p:nvSpPr>
            <p:cNvPr id="20495" name="TextBox 27"/>
            <p:cNvSpPr txBox="1">
              <a:spLocks noChangeArrowheads="1"/>
            </p:cNvSpPr>
            <p:nvPr/>
          </p:nvSpPr>
          <p:spPr bwMode="auto">
            <a:xfrm>
              <a:off x="-534314" y="2328882"/>
              <a:ext cx="4140000" cy="9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7338" indent="-287338">
                <a:buFont typeface="Arial" charset="0"/>
                <a:buChar char="—"/>
              </a:pPr>
              <a:r>
                <a:rPr lang="ru-RU" sz="1400" b="1" dirty="0">
                  <a:latin typeface="Arial Narrow" pitchFamily="34" charset="0"/>
                </a:rPr>
                <a:t>Республиканское и федеральное </a:t>
              </a:r>
              <a:r>
                <a:rPr lang="ru-RU" sz="1400" b="1" dirty="0" smtClean="0">
                  <a:latin typeface="Arial Narrow" pitchFamily="34" charset="0"/>
                </a:rPr>
                <a:t>правительства, </a:t>
              </a:r>
              <a:r>
                <a:rPr lang="ru-RU" sz="1400" b="1" dirty="0">
                  <a:latin typeface="Arial Narrow" pitchFamily="34" charset="0"/>
                </a:rPr>
                <a:t>государственные и муниципальные структуры;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ru-RU" sz="1400" b="1" dirty="0">
                  <a:latin typeface="Arial Narrow" pitchFamily="34" charset="0"/>
                </a:rPr>
                <a:t>Коммерческие организации;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ru-RU" sz="1400" b="1" dirty="0">
                  <a:latin typeface="Arial Narrow" pitchFamily="34" charset="0"/>
                </a:rPr>
                <a:t>Международные </a:t>
              </a:r>
              <a:r>
                <a:rPr lang="ru-RU" sz="1400" b="1" dirty="0" smtClean="0">
                  <a:latin typeface="Arial Narrow" pitchFamily="34" charset="0"/>
                </a:rPr>
                <a:t>компании</a:t>
              </a:r>
              <a:endParaRPr lang="ru-RU" sz="1400" b="1" dirty="0">
                <a:latin typeface="Arial Narrow" pitchFamily="34" charset="0"/>
              </a:endParaRPr>
            </a:p>
          </p:txBody>
        </p:sp>
      </p:grpSp>
      <p:pic>
        <p:nvPicPr>
          <p:cNvPr id="31" name="Picture 10" descr="B4055_Mobiles_M2010_Red_Styling_hi.png"/>
          <p:cNvPicPr>
            <a:picLocks noChangeAspect="1"/>
          </p:cNvPicPr>
          <p:nvPr/>
        </p:nvPicPr>
        <p:blipFill>
          <a:blip r:embed="rId5" cstate="print"/>
          <a:srcRect r="26670"/>
          <a:stretch>
            <a:fillRect/>
          </a:stretch>
        </p:blipFill>
        <p:spPr bwMode="auto">
          <a:xfrm>
            <a:off x="4357686" y="3500438"/>
            <a:ext cx="1571604" cy="12532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Picture 18" descr="Казанский кремль/Kazan kremlin"/>
          <p:cNvPicPr>
            <a:picLocks noChangeAspect="1" noChangeArrowheads="1"/>
          </p:cNvPicPr>
          <p:nvPr/>
        </p:nvPicPr>
        <p:blipFill>
          <a:blip r:embed="rId6" cstate="print"/>
          <a:srcRect b="1820"/>
          <a:stretch>
            <a:fillRect/>
          </a:stretch>
        </p:blipFill>
        <p:spPr bwMode="auto">
          <a:xfrm>
            <a:off x="-1295" y="3714753"/>
            <a:ext cx="4228079" cy="2897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Picture 12" descr="Рисунок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5" y="714356"/>
            <a:ext cx="4000496" cy="2688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3908135" y="4923692"/>
            <a:ext cx="5072098" cy="142876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l" eaLnBrk="1" hangingPunct="1">
              <a:buFontTx/>
              <a:buNone/>
              <a:defRPr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2011 год:</a:t>
            </a:r>
          </a:p>
          <a:p>
            <a:pPr algn="l" eaLnBrk="1" hangingPunct="1">
              <a:buFont typeface="Wingdings" pitchFamily="2" charset="2"/>
              <a:buChar char="§"/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 20 ЛЕТ НА </a:t>
            </a:r>
            <a:r>
              <a:rPr lang="en-US" sz="1400" b="1" dirty="0" smtClean="0">
                <a:solidFill>
                  <a:schemeClr val="bg1"/>
                </a:solidFill>
                <a:latin typeface="Arial Narrow" pitchFamily="34" charset="0"/>
              </a:rPr>
              <a:t>IT</a:t>
            </a: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-РЫНКЕ</a:t>
            </a:r>
          </a:p>
          <a:p>
            <a:pPr algn="l" eaLnBrk="1" hangingPunct="1">
              <a:buFont typeface="Wingdings" pitchFamily="2" charset="2"/>
              <a:buChar char="§"/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 ТОП 10 производителей оборудования в России</a:t>
            </a:r>
          </a:p>
          <a:p>
            <a:pPr algn="l" eaLnBrk="1" hangingPunct="1">
              <a:buFont typeface="Wingdings" pitchFamily="2" charset="2"/>
              <a:buChar char="§"/>
              <a:defRPr/>
            </a:pP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 ТОП 10 крупнейших </a:t>
            </a:r>
            <a:r>
              <a:rPr lang="ru-RU" sz="1400" b="1" dirty="0" err="1" smtClean="0">
                <a:solidFill>
                  <a:schemeClr val="bg1"/>
                </a:solidFill>
                <a:latin typeface="Arial Narrow" pitchFamily="34" charset="0"/>
              </a:rPr>
              <a:t>ИТ-компаний</a:t>
            </a:r>
            <a:r>
              <a:rPr lang="ru-RU" sz="1400" b="1" dirty="0" smtClean="0">
                <a:solidFill>
                  <a:schemeClr val="bg1"/>
                </a:solidFill>
                <a:latin typeface="Arial Narrow" pitchFamily="34" charset="0"/>
              </a:rPr>
              <a:t> в сфере защиты информации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3929058" y="3000372"/>
            <a:ext cx="5000660" cy="350032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5000"/>
              </a:lnSpc>
              <a:buFontTx/>
              <a:buNone/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Производственные мощности до </a:t>
            </a:r>
            <a:r>
              <a:rPr lang="en-US" sz="1600" b="1" dirty="0" smtClean="0">
                <a:solidFill>
                  <a:schemeClr val="bg1"/>
                </a:solidFill>
                <a:latin typeface="Arial Narrow" pitchFamily="34" charset="0"/>
              </a:rPr>
              <a:t>2</a:t>
            </a:r>
            <a:r>
              <a:rPr lang="ru-RU" sz="1600" b="1" dirty="0" smtClean="0">
                <a:solidFill>
                  <a:schemeClr val="bg1"/>
                </a:solidFill>
                <a:latin typeface="Arial Narrow" pitchFamily="34" charset="0"/>
              </a:rPr>
              <a:t>00 000 изделий в год</a:t>
            </a:r>
            <a:r>
              <a:rPr lang="en-US" sz="1600" b="1" dirty="0" smtClean="0">
                <a:solidFill>
                  <a:schemeClr val="bg1"/>
                </a:solidFill>
                <a:latin typeface="Arial Narrow" pitchFamily="34" charset="0"/>
              </a:rPr>
              <a:t>;</a:t>
            </a:r>
            <a:endParaRPr lang="ru-RU" sz="1600" b="1" dirty="0" smtClean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algn="l" eaLnBrk="1" hangingPunct="1">
              <a:spcBef>
                <a:spcPct val="0"/>
              </a:spcBef>
              <a:buFontTx/>
              <a:buNone/>
            </a:pPr>
            <a:endParaRPr lang="en-US" sz="1800">
              <a:latin typeface="Arial" pitchFamily="34" charset="0"/>
            </a:endParaRPr>
          </a:p>
        </p:txBody>
      </p:sp>
      <p:sp>
        <p:nvSpPr>
          <p:cNvPr id="6147" name="Rectangle 5"/>
          <p:cNvSpPr>
            <a:spLocks noChangeArrowheads="1"/>
          </p:cNvSpPr>
          <p:nvPr/>
        </p:nvSpPr>
        <p:spPr bwMode="auto">
          <a:xfrm>
            <a:off x="0" y="0"/>
            <a:ext cx="8929718" cy="708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ru-RU" b="1" dirty="0" smtClean="0">
                <a:solidFill>
                  <a:srgbClr val="FF0000"/>
                </a:solidFill>
              </a:rPr>
              <a:t>Сервисные центры</a:t>
            </a:r>
            <a:r>
              <a:rPr lang="en-US" b="1" dirty="0" smtClean="0">
                <a:solidFill>
                  <a:srgbClr val="FF0000"/>
                </a:solidFill>
              </a:rPr>
              <a:t> </a:t>
            </a:r>
            <a:r>
              <a:rPr lang="ru-RU" b="1" dirty="0" smtClean="0">
                <a:solidFill>
                  <a:srgbClr val="FF0000"/>
                </a:solidFill>
              </a:rPr>
              <a:t>и представительства</a:t>
            </a:r>
            <a:br>
              <a:rPr lang="ru-RU" b="1" dirty="0" smtClean="0">
                <a:solidFill>
                  <a:srgbClr val="FF0000"/>
                </a:solidFill>
              </a:rPr>
            </a:br>
            <a:r>
              <a:rPr lang="ru-RU" b="1" dirty="0" smtClean="0">
                <a:solidFill>
                  <a:srgbClr val="FF0000"/>
                </a:solidFill>
              </a:rPr>
              <a:t>ОАО «</a:t>
            </a:r>
            <a:r>
              <a:rPr lang="ru-RU" b="1" dirty="0" err="1" smtClean="0">
                <a:solidFill>
                  <a:srgbClr val="FF0000"/>
                </a:solidFill>
              </a:rPr>
              <a:t>АйСиЭл-КПО</a:t>
            </a:r>
            <a:r>
              <a:rPr lang="ru-RU" b="1" dirty="0" smtClean="0">
                <a:solidFill>
                  <a:srgbClr val="FF0000"/>
                </a:solidFill>
              </a:rPr>
              <a:t> ВС»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150" name="Text Box 95"/>
          <p:cNvSpPr txBox="1">
            <a:spLocks noChangeArrowheads="1"/>
          </p:cNvSpPr>
          <p:nvPr/>
        </p:nvSpPr>
        <p:spPr bwMode="auto">
          <a:xfrm>
            <a:off x="1944688" y="3944938"/>
            <a:ext cx="101758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 b="1"/>
              <a:t>Киров</a:t>
            </a:r>
          </a:p>
        </p:txBody>
      </p:sp>
      <p:sp>
        <p:nvSpPr>
          <p:cNvPr id="6151" name="Text Box 98"/>
          <p:cNvSpPr txBox="1">
            <a:spLocks noChangeArrowheads="1"/>
          </p:cNvSpPr>
          <p:nvPr/>
        </p:nvSpPr>
        <p:spPr bwMode="auto">
          <a:xfrm>
            <a:off x="611560" y="3861048"/>
            <a:ext cx="96996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 b="1" dirty="0"/>
              <a:t>Смоленск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3850" y="2014538"/>
            <a:ext cx="2808288" cy="662489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buFontTx/>
              <a:buNone/>
              <a:defRPr/>
            </a:pP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ГОЛОВНОЙ ОФИС – КАЗАНЬ</a:t>
            </a:r>
          </a:p>
          <a:p>
            <a:pPr marL="144000" lvl="1" indent="-144000" fontAlgn="ctr">
              <a:lnSpc>
                <a:spcPct val="95000"/>
              </a:lnSpc>
              <a:buClr>
                <a:schemeClr val="tx1"/>
              </a:buClr>
              <a:buFontTx/>
              <a:buNone/>
              <a:defRPr/>
            </a:pP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1 300 сотрудников</a:t>
            </a:r>
          </a:p>
          <a:p>
            <a:pPr marL="144000" lvl="1" indent="-144000" fontAlgn="ctr">
              <a:lnSpc>
                <a:spcPct val="95000"/>
              </a:lnSpc>
              <a:buClr>
                <a:schemeClr val="tx1"/>
              </a:buClr>
              <a:buFontTx/>
              <a:buNone/>
              <a:defRPr/>
            </a:pPr>
            <a:endParaRPr lang="ru-RU" sz="1300" b="1" dirty="0">
              <a:solidFill>
                <a:srgbClr val="FFFFFF"/>
              </a:solidFill>
              <a:latin typeface="Arial Narrow" pitchFamily="34" charset="0"/>
              <a:ea typeface="MS UI Gothic" pitchFamily="50" charset="-128"/>
              <a:cs typeface="+mn-cs"/>
            </a:endParaRPr>
          </a:p>
        </p:txBody>
      </p:sp>
      <p:sp>
        <p:nvSpPr>
          <p:cNvPr id="11" name="Rectangle 151"/>
          <p:cNvSpPr/>
          <p:nvPr/>
        </p:nvSpPr>
        <p:spPr>
          <a:xfrm>
            <a:off x="323850" y="1109663"/>
            <a:ext cx="2808288" cy="855042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ct val="55000"/>
              </a:spcBef>
              <a:buClr>
                <a:schemeClr val="tx1"/>
              </a:buClr>
              <a:buFontTx/>
              <a:buNone/>
              <a:defRPr/>
            </a:pPr>
            <a:endParaRPr lang="ru-RU" sz="1300" b="1" dirty="0">
              <a:solidFill>
                <a:srgbClr val="FFFFFF"/>
              </a:solidFill>
              <a:latin typeface="Arial Narrow" pitchFamily="34" charset="0"/>
              <a:ea typeface="MS UI Gothic" pitchFamily="50" charset="-128"/>
              <a:cs typeface="+mn-cs"/>
            </a:endParaRPr>
          </a:p>
        </p:txBody>
      </p:sp>
      <p:sp>
        <p:nvSpPr>
          <p:cNvPr id="12" name="Rectangle 152"/>
          <p:cNvSpPr/>
          <p:nvPr/>
        </p:nvSpPr>
        <p:spPr>
          <a:xfrm>
            <a:off x="3211513" y="1119188"/>
            <a:ext cx="2806700" cy="772519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ru-RU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Более</a:t>
            </a:r>
            <a:r>
              <a:rPr lang="en-US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 </a:t>
            </a:r>
            <a:r>
              <a:rPr lang="ru-RU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130 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региональных </a:t>
            </a:r>
            <a:r>
              <a:rPr lang="ru-RU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сервисных</a:t>
            </a:r>
          </a:p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ru-RU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Центров по 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  <a:cs typeface="+mn-cs"/>
              </a:rPr>
              <a:t>всей России</a:t>
            </a:r>
          </a:p>
          <a:p>
            <a:pPr marL="144000" lvl="1" indent="-144000" fontAlgn="ctr">
              <a:lnSpc>
                <a:spcPct val="95000"/>
              </a:lnSpc>
              <a:spcBef>
                <a:spcPct val="55000"/>
              </a:spcBef>
              <a:buClr>
                <a:schemeClr val="tx1"/>
              </a:buClr>
              <a:defRPr/>
            </a:pPr>
            <a:endParaRPr lang="ru-RU" sz="1300" b="1" dirty="0">
              <a:solidFill>
                <a:srgbClr val="FFFFFF"/>
              </a:solidFill>
              <a:latin typeface="Arial Narrow" pitchFamily="34" charset="0"/>
              <a:ea typeface="MS UI Gothic" pitchFamily="50" charset="-128"/>
              <a:cs typeface="+mn-cs"/>
            </a:endParaRPr>
          </a:p>
        </p:txBody>
      </p:sp>
      <p:grpSp>
        <p:nvGrpSpPr>
          <p:cNvPr id="2" name="Group 155"/>
          <p:cNvGrpSpPr>
            <a:grpSpLocks/>
          </p:cNvGrpSpPr>
          <p:nvPr/>
        </p:nvGrpSpPr>
        <p:grpSpPr bwMode="auto">
          <a:xfrm>
            <a:off x="-36512" y="1671638"/>
            <a:ext cx="8964613" cy="4762500"/>
            <a:chOff x="-36512" y="1270800"/>
            <a:chExt cx="8964513" cy="4762500"/>
          </a:xfrm>
        </p:grpSpPr>
        <p:grpSp>
          <p:nvGrpSpPr>
            <p:cNvPr id="3" name="Group 148"/>
            <p:cNvGrpSpPr>
              <a:grpSpLocks/>
            </p:cNvGrpSpPr>
            <p:nvPr/>
          </p:nvGrpSpPr>
          <p:grpSpPr bwMode="auto">
            <a:xfrm>
              <a:off x="648000" y="1270800"/>
              <a:ext cx="7858125" cy="4762500"/>
              <a:chOff x="648000" y="1270800"/>
              <a:chExt cx="7858125" cy="4762500"/>
            </a:xfrm>
          </p:grpSpPr>
          <p:pic>
            <p:nvPicPr>
              <p:cNvPr id="6201" name="Picture 94" descr="Blank_map_of_Russia-gray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48000" y="1270800"/>
                <a:ext cx="7858125" cy="4762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202" name="Oval 48"/>
              <p:cNvSpPr>
                <a:spLocks noChangeArrowheads="1"/>
              </p:cNvSpPr>
              <p:nvPr/>
            </p:nvSpPr>
            <p:spPr bwMode="auto">
              <a:xfrm>
                <a:off x="8100392" y="3215016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3" name="Oval 48"/>
              <p:cNvSpPr>
                <a:spLocks noChangeArrowheads="1"/>
              </p:cNvSpPr>
              <p:nvPr/>
            </p:nvSpPr>
            <p:spPr bwMode="auto">
              <a:xfrm>
                <a:off x="7380000" y="32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4" name="Oval 48"/>
              <p:cNvSpPr>
                <a:spLocks noChangeArrowheads="1"/>
              </p:cNvSpPr>
              <p:nvPr/>
            </p:nvSpPr>
            <p:spPr bwMode="auto">
              <a:xfrm>
                <a:off x="6300000" y="36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5" name="Oval 48"/>
              <p:cNvSpPr>
                <a:spLocks noChangeArrowheads="1"/>
              </p:cNvSpPr>
              <p:nvPr/>
            </p:nvSpPr>
            <p:spPr bwMode="auto">
              <a:xfrm>
                <a:off x="7524328" y="54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6" name="Oval 48"/>
              <p:cNvSpPr>
                <a:spLocks noChangeArrowheads="1"/>
              </p:cNvSpPr>
              <p:nvPr/>
            </p:nvSpPr>
            <p:spPr bwMode="auto">
              <a:xfrm>
                <a:off x="7452320" y="48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7" name="Oval 48"/>
              <p:cNvSpPr>
                <a:spLocks noChangeArrowheads="1"/>
              </p:cNvSpPr>
              <p:nvPr/>
            </p:nvSpPr>
            <p:spPr bwMode="auto">
              <a:xfrm>
                <a:off x="7272000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8" name="Oval 48"/>
              <p:cNvSpPr>
                <a:spLocks noChangeArrowheads="1"/>
              </p:cNvSpPr>
              <p:nvPr/>
            </p:nvSpPr>
            <p:spPr bwMode="auto">
              <a:xfrm>
                <a:off x="6588224" y="47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09" name="Oval 48"/>
              <p:cNvSpPr>
                <a:spLocks noChangeArrowheads="1"/>
              </p:cNvSpPr>
              <p:nvPr/>
            </p:nvSpPr>
            <p:spPr bwMode="auto">
              <a:xfrm>
                <a:off x="5940000" y="52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0" name="Oval 48"/>
              <p:cNvSpPr>
                <a:spLocks noChangeArrowheads="1"/>
              </p:cNvSpPr>
              <p:nvPr/>
            </p:nvSpPr>
            <p:spPr bwMode="auto">
              <a:xfrm>
                <a:off x="5580000" y="53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1" name="Oval 48"/>
              <p:cNvSpPr>
                <a:spLocks noChangeArrowheads="1"/>
              </p:cNvSpPr>
              <p:nvPr/>
            </p:nvSpPr>
            <p:spPr bwMode="auto">
              <a:xfrm>
                <a:off x="5292080" y="53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2" name="Oval 48"/>
              <p:cNvSpPr>
                <a:spLocks noChangeArrowheads="1"/>
              </p:cNvSpPr>
              <p:nvPr/>
            </p:nvSpPr>
            <p:spPr bwMode="auto">
              <a:xfrm>
                <a:off x="2339752" y="27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3" name="Oval 48"/>
              <p:cNvSpPr>
                <a:spLocks noChangeArrowheads="1"/>
              </p:cNvSpPr>
              <p:nvPr/>
            </p:nvSpPr>
            <p:spPr bwMode="auto">
              <a:xfrm>
                <a:off x="2232000" y="331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4" name="Oval 48"/>
              <p:cNvSpPr>
                <a:spLocks noChangeArrowheads="1"/>
              </p:cNvSpPr>
              <p:nvPr/>
            </p:nvSpPr>
            <p:spPr bwMode="auto">
              <a:xfrm>
                <a:off x="2843816" y="335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5" name="Oval 48"/>
              <p:cNvSpPr>
                <a:spLocks noChangeArrowheads="1"/>
              </p:cNvSpPr>
              <p:nvPr/>
            </p:nvSpPr>
            <p:spPr bwMode="auto">
              <a:xfrm>
                <a:off x="720000" y="32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6" name="Oval 48"/>
              <p:cNvSpPr>
                <a:spLocks noChangeArrowheads="1"/>
              </p:cNvSpPr>
              <p:nvPr/>
            </p:nvSpPr>
            <p:spPr bwMode="auto">
              <a:xfrm>
                <a:off x="1512000" y="331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7" name="Oval 48"/>
              <p:cNvSpPr>
                <a:spLocks noChangeArrowheads="1"/>
              </p:cNvSpPr>
              <p:nvPr/>
            </p:nvSpPr>
            <p:spPr bwMode="auto">
              <a:xfrm>
                <a:off x="1008000" y="39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8" name="Oval 48"/>
              <p:cNvSpPr>
                <a:spLocks noChangeArrowheads="1"/>
              </p:cNvSpPr>
              <p:nvPr/>
            </p:nvSpPr>
            <p:spPr bwMode="auto">
              <a:xfrm>
                <a:off x="1458000" y="39404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19" name="Oval 48"/>
              <p:cNvSpPr>
                <a:spLocks noChangeArrowheads="1"/>
              </p:cNvSpPr>
              <p:nvPr/>
            </p:nvSpPr>
            <p:spPr bwMode="auto">
              <a:xfrm>
                <a:off x="1080000" y="55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0" name="Oval 48"/>
              <p:cNvSpPr>
                <a:spLocks noChangeArrowheads="1"/>
              </p:cNvSpPr>
              <p:nvPr/>
            </p:nvSpPr>
            <p:spPr bwMode="auto">
              <a:xfrm>
                <a:off x="4139952" y="50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1" name="Oval 48"/>
              <p:cNvSpPr>
                <a:spLocks noChangeArrowheads="1"/>
              </p:cNvSpPr>
              <p:nvPr/>
            </p:nvSpPr>
            <p:spPr bwMode="auto">
              <a:xfrm>
                <a:off x="4572008" y="50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2" name="Oval 48"/>
              <p:cNvSpPr>
                <a:spLocks noChangeArrowheads="1"/>
              </p:cNvSpPr>
              <p:nvPr/>
            </p:nvSpPr>
            <p:spPr bwMode="auto">
              <a:xfrm>
                <a:off x="3924000" y="515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3" name="Oval 48"/>
              <p:cNvSpPr>
                <a:spLocks noChangeArrowheads="1"/>
              </p:cNvSpPr>
              <p:nvPr/>
            </p:nvSpPr>
            <p:spPr bwMode="auto">
              <a:xfrm>
                <a:off x="3347864" y="50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4" name="Oval 48"/>
              <p:cNvSpPr>
                <a:spLocks noChangeArrowheads="1"/>
              </p:cNvSpPr>
              <p:nvPr/>
            </p:nvSpPr>
            <p:spPr bwMode="auto">
              <a:xfrm>
                <a:off x="683568" y="482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5" name="Oval 48"/>
              <p:cNvSpPr>
                <a:spLocks noChangeArrowheads="1"/>
              </p:cNvSpPr>
              <p:nvPr/>
            </p:nvSpPr>
            <p:spPr bwMode="auto">
              <a:xfrm>
                <a:off x="756000" y="493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6" name="Oval 48"/>
              <p:cNvSpPr>
                <a:spLocks noChangeArrowheads="1"/>
              </p:cNvSpPr>
              <p:nvPr/>
            </p:nvSpPr>
            <p:spPr bwMode="auto">
              <a:xfrm>
                <a:off x="899600" y="468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7" name="Oval 48"/>
              <p:cNvSpPr>
                <a:spLocks noChangeArrowheads="1"/>
              </p:cNvSpPr>
              <p:nvPr/>
            </p:nvSpPr>
            <p:spPr bwMode="auto">
              <a:xfrm>
                <a:off x="1403656" y="518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8" name="Oval 48"/>
              <p:cNvSpPr>
                <a:spLocks noChangeArrowheads="1"/>
              </p:cNvSpPr>
              <p:nvPr/>
            </p:nvSpPr>
            <p:spPr bwMode="auto">
              <a:xfrm>
                <a:off x="1331640" y="48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29" name="Oval 48"/>
              <p:cNvSpPr>
                <a:spLocks noChangeArrowheads="1"/>
              </p:cNvSpPr>
              <p:nvPr/>
            </p:nvSpPr>
            <p:spPr bwMode="auto">
              <a:xfrm>
                <a:off x="2123736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0" name="Oval 48"/>
              <p:cNvSpPr>
                <a:spLocks noChangeArrowheads="1"/>
              </p:cNvSpPr>
              <p:nvPr/>
            </p:nvSpPr>
            <p:spPr bwMode="auto">
              <a:xfrm>
                <a:off x="1907704" y="46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1" name="Oval 48"/>
              <p:cNvSpPr>
                <a:spLocks noChangeArrowheads="1"/>
              </p:cNvSpPr>
              <p:nvPr/>
            </p:nvSpPr>
            <p:spPr bwMode="auto">
              <a:xfrm>
                <a:off x="2627784" y="47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2" name="Oval 48"/>
              <p:cNvSpPr>
                <a:spLocks noChangeArrowheads="1"/>
              </p:cNvSpPr>
              <p:nvPr/>
            </p:nvSpPr>
            <p:spPr bwMode="auto">
              <a:xfrm>
                <a:off x="1800000" y="410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3" name="Oval 48"/>
              <p:cNvSpPr>
                <a:spLocks noChangeArrowheads="1"/>
              </p:cNvSpPr>
              <p:nvPr/>
            </p:nvSpPr>
            <p:spPr bwMode="auto">
              <a:xfrm>
                <a:off x="1980000" y="4394040"/>
                <a:ext cx="144000" cy="144000"/>
              </a:xfrm>
              <a:prstGeom prst="ellipse">
                <a:avLst/>
              </a:prstGeom>
              <a:solidFill>
                <a:srgbClr val="FF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4" name="Oval 48"/>
              <p:cNvSpPr>
                <a:spLocks noChangeArrowheads="1"/>
              </p:cNvSpPr>
              <p:nvPr/>
            </p:nvSpPr>
            <p:spPr bwMode="auto">
              <a:xfrm>
                <a:off x="2304000" y="471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5" name="Oval 48"/>
              <p:cNvSpPr>
                <a:spLocks noChangeArrowheads="1"/>
              </p:cNvSpPr>
              <p:nvPr/>
            </p:nvSpPr>
            <p:spPr bwMode="auto">
              <a:xfrm>
                <a:off x="2160000" y="41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6" name="Oval 48"/>
              <p:cNvSpPr>
                <a:spLocks noChangeArrowheads="1"/>
              </p:cNvSpPr>
              <p:nvPr/>
            </p:nvSpPr>
            <p:spPr bwMode="auto">
              <a:xfrm>
                <a:off x="2483768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7" name="Oval 48"/>
              <p:cNvSpPr>
                <a:spLocks noChangeArrowheads="1"/>
              </p:cNvSpPr>
              <p:nvPr/>
            </p:nvSpPr>
            <p:spPr bwMode="auto">
              <a:xfrm>
                <a:off x="2699800" y="46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8" name="Oval 48"/>
              <p:cNvSpPr>
                <a:spLocks noChangeArrowheads="1"/>
              </p:cNvSpPr>
              <p:nvPr/>
            </p:nvSpPr>
            <p:spPr bwMode="auto">
              <a:xfrm>
                <a:off x="2952000" y="468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39" name="Oval 48"/>
              <p:cNvSpPr>
                <a:spLocks noChangeArrowheads="1"/>
              </p:cNvSpPr>
              <p:nvPr/>
            </p:nvSpPr>
            <p:spPr bwMode="auto">
              <a:xfrm>
                <a:off x="4032000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40" name="Oval 48"/>
              <p:cNvSpPr>
                <a:spLocks noChangeArrowheads="1"/>
              </p:cNvSpPr>
              <p:nvPr/>
            </p:nvSpPr>
            <p:spPr bwMode="auto">
              <a:xfrm>
                <a:off x="3707904" y="44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41" name="Oval 48"/>
              <p:cNvSpPr>
                <a:spLocks noChangeArrowheads="1"/>
              </p:cNvSpPr>
              <p:nvPr/>
            </p:nvSpPr>
            <p:spPr bwMode="auto">
              <a:xfrm>
                <a:off x="3419872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42" name="Oval 48"/>
              <p:cNvSpPr>
                <a:spLocks noChangeArrowheads="1"/>
              </p:cNvSpPr>
              <p:nvPr/>
            </p:nvSpPr>
            <p:spPr bwMode="auto">
              <a:xfrm>
                <a:off x="2483776" y="38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43" name="Oval 48"/>
              <p:cNvSpPr>
                <a:spLocks noChangeArrowheads="1"/>
              </p:cNvSpPr>
              <p:nvPr/>
            </p:nvSpPr>
            <p:spPr bwMode="auto">
              <a:xfrm>
                <a:off x="3203848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  <p:sp>
            <p:nvSpPr>
              <p:cNvPr id="6244" name="Oval 48"/>
              <p:cNvSpPr>
                <a:spLocks noChangeArrowheads="1"/>
              </p:cNvSpPr>
              <p:nvPr/>
            </p:nvSpPr>
            <p:spPr bwMode="auto">
              <a:xfrm>
                <a:off x="3779912" y="385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algn="l"/>
                <a:endParaRPr lang="en-US" sz="1100" b="1">
                  <a:latin typeface="Verdana" pitchFamily="34" charset="0"/>
                </a:endParaRPr>
              </a:p>
            </p:txBody>
          </p:sp>
        </p:grpSp>
        <p:grpSp>
          <p:nvGrpSpPr>
            <p:cNvPr id="4" name="Group 154"/>
            <p:cNvGrpSpPr>
              <a:grpSpLocks/>
            </p:cNvGrpSpPr>
            <p:nvPr/>
          </p:nvGrpSpPr>
          <p:grpSpPr bwMode="auto">
            <a:xfrm>
              <a:off x="-36512" y="2543640"/>
              <a:ext cx="8964513" cy="3053232"/>
              <a:chOff x="-36512" y="2543640"/>
              <a:chExt cx="8964513" cy="3053232"/>
            </a:xfrm>
          </p:grpSpPr>
          <p:sp>
            <p:nvSpPr>
              <p:cNvPr id="6158" name="Text Box 15"/>
              <p:cNvSpPr txBox="1">
                <a:spLocks noChangeArrowheads="1"/>
              </p:cNvSpPr>
              <p:nvPr/>
            </p:nvSpPr>
            <p:spPr bwMode="auto">
              <a:xfrm>
                <a:off x="468029" y="4396314"/>
                <a:ext cx="1295639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>
                    <a:solidFill>
                      <a:srgbClr val="C00000"/>
                    </a:solidFill>
                  </a:rPr>
                  <a:t>Ростов-на-Дону</a:t>
                </a:r>
              </a:p>
            </p:txBody>
          </p:sp>
          <p:sp>
            <p:nvSpPr>
              <p:cNvPr id="6159" name="Text Box 17"/>
              <p:cNvSpPr txBox="1">
                <a:spLocks noChangeArrowheads="1"/>
              </p:cNvSpPr>
              <p:nvPr/>
            </p:nvSpPr>
            <p:spPr bwMode="auto">
              <a:xfrm>
                <a:off x="1152000" y="4667640"/>
                <a:ext cx="792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>
                    <a:solidFill>
                      <a:srgbClr val="C00000"/>
                    </a:solidFill>
                  </a:rPr>
                  <a:t>Волгоград</a:t>
                </a:r>
              </a:p>
            </p:txBody>
          </p:sp>
          <p:sp>
            <p:nvSpPr>
              <p:cNvPr id="6160" name="Text Box 18"/>
              <p:cNvSpPr txBox="1">
                <a:spLocks noChangeArrowheads="1"/>
              </p:cNvSpPr>
              <p:nvPr/>
            </p:nvSpPr>
            <p:spPr bwMode="auto">
              <a:xfrm>
                <a:off x="1259618" y="3119640"/>
                <a:ext cx="1008101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>
                    <a:solidFill>
                      <a:srgbClr val="C00000"/>
                    </a:solidFill>
                  </a:rPr>
                  <a:t>С.-Петербург</a:t>
                </a:r>
              </a:p>
            </p:txBody>
          </p:sp>
          <p:sp>
            <p:nvSpPr>
              <p:cNvPr id="6161" name="Text Box 19"/>
              <p:cNvSpPr txBox="1">
                <a:spLocks noChangeArrowheads="1"/>
              </p:cNvSpPr>
              <p:nvPr/>
            </p:nvSpPr>
            <p:spPr bwMode="auto">
              <a:xfrm>
                <a:off x="1278000" y="3710040"/>
                <a:ext cx="89376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1000" b="1">
                    <a:solidFill>
                      <a:srgbClr val="C00000"/>
                    </a:solidFill>
                  </a:rPr>
                  <a:t>Москва</a:t>
                </a:r>
              </a:p>
            </p:txBody>
          </p:sp>
          <p:sp>
            <p:nvSpPr>
              <p:cNvPr id="6162" name="Text Box 20"/>
              <p:cNvSpPr txBox="1">
                <a:spLocks noChangeArrowheads="1"/>
              </p:cNvSpPr>
              <p:nvPr/>
            </p:nvSpPr>
            <p:spPr bwMode="auto">
              <a:xfrm>
                <a:off x="1746000" y="4176000"/>
                <a:ext cx="737740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1100" b="1" dirty="0">
                    <a:solidFill>
                      <a:srgbClr val="C00000"/>
                    </a:solidFill>
                  </a:rPr>
                  <a:t>Казань</a:t>
                </a:r>
              </a:p>
            </p:txBody>
          </p:sp>
          <p:sp>
            <p:nvSpPr>
              <p:cNvPr id="6163" name="Text Box 21"/>
              <p:cNvSpPr txBox="1">
                <a:spLocks noChangeArrowheads="1"/>
              </p:cNvSpPr>
              <p:nvPr/>
            </p:nvSpPr>
            <p:spPr bwMode="auto">
              <a:xfrm>
                <a:off x="2556000" y="44156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Екатеринбург</a:t>
                </a:r>
              </a:p>
            </p:txBody>
          </p:sp>
          <p:sp>
            <p:nvSpPr>
              <p:cNvPr id="6164" name="Text Box 22"/>
              <p:cNvSpPr txBox="1">
                <a:spLocks noChangeArrowheads="1"/>
              </p:cNvSpPr>
              <p:nvPr/>
            </p:nvSpPr>
            <p:spPr bwMode="auto">
              <a:xfrm>
                <a:off x="1224000" y="4972378"/>
                <a:ext cx="82769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>
                    <a:solidFill>
                      <a:srgbClr val="C00000"/>
                    </a:solidFill>
                  </a:rPr>
                  <a:t>Астрахань</a:t>
                </a:r>
              </a:p>
            </p:txBody>
          </p:sp>
          <p:sp>
            <p:nvSpPr>
              <p:cNvPr id="6165" name="Text Box 25"/>
              <p:cNvSpPr txBox="1">
                <a:spLocks noChangeArrowheads="1"/>
              </p:cNvSpPr>
              <p:nvPr/>
            </p:nvSpPr>
            <p:spPr bwMode="auto">
              <a:xfrm>
                <a:off x="755576" y="4024800"/>
                <a:ext cx="108012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Нижний Новгород</a:t>
                </a:r>
              </a:p>
            </p:txBody>
          </p:sp>
          <p:sp>
            <p:nvSpPr>
              <p:cNvPr id="6166" name="Text Box 27"/>
              <p:cNvSpPr txBox="1">
                <a:spLocks noChangeArrowheads="1"/>
              </p:cNvSpPr>
              <p:nvPr/>
            </p:nvSpPr>
            <p:spPr bwMode="auto">
              <a:xfrm>
                <a:off x="1728000" y="4646040"/>
                <a:ext cx="9525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Самара</a:t>
                </a:r>
              </a:p>
            </p:txBody>
          </p:sp>
          <p:sp>
            <p:nvSpPr>
              <p:cNvPr id="6167" name="Text Box 29"/>
              <p:cNvSpPr txBox="1">
                <a:spLocks noChangeArrowheads="1"/>
              </p:cNvSpPr>
              <p:nvPr/>
            </p:nvSpPr>
            <p:spPr bwMode="auto">
              <a:xfrm>
                <a:off x="2304000" y="4127640"/>
                <a:ext cx="866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Пермь</a:t>
                </a:r>
              </a:p>
            </p:txBody>
          </p:sp>
          <p:sp>
            <p:nvSpPr>
              <p:cNvPr id="6168" name="Text Box 34"/>
              <p:cNvSpPr txBox="1">
                <a:spLocks noChangeArrowheads="1"/>
              </p:cNvSpPr>
              <p:nvPr/>
            </p:nvSpPr>
            <p:spPr bwMode="auto">
              <a:xfrm>
                <a:off x="-36512" y="4612338"/>
                <a:ext cx="125961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Новороссийск</a:t>
                </a:r>
              </a:p>
            </p:txBody>
          </p:sp>
          <p:sp>
            <p:nvSpPr>
              <p:cNvPr id="6169" name="Text Box 35"/>
              <p:cNvSpPr txBox="1">
                <a:spLocks noChangeArrowheads="1"/>
              </p:cNvSpPr>
              <p:nvPr/>
            </p:nvSpPr>
            <p:spPr bwMode="auto">
              <a:xfrm>
                <a:off x="576000" y="4970040"/>
                <a:ext cx="10144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>
                    <a:solidFill>
                      <a:srgbClr val="C00000"/>
                    </a:solidFill>
                  </a:rPr>
                  <a:t>Краснодар</a:t>
                </a:r>
              </a:p>
            </p:txBody>
          </p:sp>
          <p:sp>
            <p:nvSpPr>
              <p:cNvPr id="6170" name="Text Box 38"/>
              <p:cNvSpPr txBox="1">
                <a:spLocks noChangeArrowheads="1"/>
              </p:cNvSpPr>
              <p:nvPr/>
            </p:nvSpPr>
            <p:spPr bwMode="auto">
              <a:xfrm>
                <a:off x="4608000" y="4998840"/>
                <a:ext cx="792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Красноярск</a:t>
                </a:r>
              </a:p>
            </p:txBody>
          </p:sp>
          <p:sp>
            <p:nvSpPr>
              <p:cNvPr id="6171" name="Text Box 41"/>
              <p:cNvSpPr txBox="1">
                <a:spLocks noChangeArrowheads="1"/>
              </p:cNvSpPr>
              <p:nvPr/>
            </p:nvSpPr>
            <p:spPr bwMode="auto">
              <a:xfrm>
                <a:off x="5760000" y="50276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Чита</a:t>
                </a:r>
              </a:p>
            </p:txBody>
          </p:sp>
          <p:sp>
            <p:nvSpPr>
              <p:cNvPr id="6172" name="Text Box 45"/>
              <p:cNvSpPr txBox="1">
                <a:spLocks noChangeArrowheads="1"/>
              </p:cNvSpPr>
              <p:nvPr/>
            </p:nvSpPr>
            <p:spPr bwMode="auto">
              <a:xfrm>
                <a:off x="2448000" y="4826040"/>
                <a:ext cx="11795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Челябинск</a:t>
                </a:r>
              </a:p>
            </p:txBody>
          </p:sp>
          <p:sp>
            <p:nvSpPr>
              <p:cNvPr id="6173" name="Text Box 46"/>
              <p:cNvSpPr txBox="1">
                <a:spLocks noChangeArrowheads="1"/>
              </p:cNvSpPr>
              <p:nvPr/>
            </p:nvSpPr>
            <p:spPr bwMode="auto">
              <a:xfrm>
                <a:off x="3168000" y="50780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Омск</a:t>
                </a:r>
              </a:p>
            </p:txBody>
          </p:sp>
          <p:sp>
            <p:nvSpPr>
              <p:cNvPr id="6174" name="Text Box 47"/>
              <p:cNvSpPr txBox="1">
                <a:spLocks noChangeArrowheads="1"/>
              </p:cNvSpPr>
              <p:nvPr/>
            </p:nvSpPr>
            <p:spPr bwMode="auto">
              <a:xfrm>
                <a:off x="3276000" y="5222040"/>
                <a:ext cx="864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Новосибирск</a:t>
                </a:r>
              </a:p>
            </p:txBody>
          </p:sp>
          <p:sp>
            <p:nvSpPr>
              <p:cNvPr id="6175" name="Text Box 49"/>
              <p:cNvSpPr txBox="1">
                <a:spLocks noChangeArrowheads="1"/>
              </p:cNvSpPr>
              <p:nvPr/>
            </p:nvSpPr>
            <p:spPr bwMode="auto">
              <a:xfrm>
                <a:off x="7812273" y="2882040"/>
                <a:ext cx="111572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Петропавловск- Камчатский</a:t>
                </a:r>
                <a:endParaRPr lang="en-US" sz="900" b="1" dirty="0"/>
              </a:p>
            </p:txBody>
          </p:sp>
          <p:sp>
            <p:nvSpPr>
              <p:cNvPr id="6176" name="Text Box 51"/>
              <p:cNvSpPr txBox="1">
                <a:spLocks noChangeArrowheads="1"/>
              </p:cNvSpPr>
              <p:nvPr/>
            </p:nvSpPr>
            <p:spPr bwMode="auto">
              <a:xfrm>
                <a:off x="6120000" y="3443640"/>
                <a:ext cx="97313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Якутск</a:t>
                </a:r>
              </a:p>
            </p:txBody>
          </p:sp>
          <p:sp>
            <p:nvSpPr>
              <p:cNvPr id="6177" name="Text Box 52"/>
              <p:cNvSpPr txBox="1">
                <a:spLocks noChangeArrowheads="1"/>
              </p:cNvSpPr>
              <p:nvPr/>
            </p:nvSpPr>
            <p:spPr bwMode="auto">
              <a:xfrm>
                <a:off x="2124000" y="4523640"/>
                <a:ext cx="6096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Уфа</a:t>
                </a:r>
              </a:p>
            </p:txBody>
          </p:sp>
          <p:sp>
            <p:nvSpPr>
              <p:cNvPr id="6178" name="Text Box 54"/>
              <p:cNvSpPr txBox="1">
                <a:spLocks noChangeArrowheads="1"/>
              </p:cNvSpPr>
              <p:nvPr/>
            </p:nvSpPr>
            <p:spPr bwMode="auto">
              <a:xfrm>
                <a:off x="900000" y="5315640"/>
                <a:ext cx="12938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Махачкала</a:t>
                </a:r>
              </a:p>
            </p:txBody>
          </p:sp>
          <p:sp>
            <p:nvSpPr>
              <p:cNvPr id="6179" name="Text Box 56"/>
              <p:cNvSpPr txBox="1">
                <a:spLocks noChangeArrowheads="1"/>
              </p:cNvSpPr>
              <p:nvPr/>
            </p:nvSpPr>
            <p:spPr bwMode="auto">
              <a:xfrm>
                <a:off x="5400000" y="5366040"/>
                <a:ext cx="10175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Улан-Удэ</a:t>
                </a:r>
              </a:p>
            </p:txBody>
          </p:sp>
          <p:sp>
            <p:nvSpPr>
              <p:cNvPr id="6180" name="Text Box 57"/>
              <p:cNvSpPr txBox="1">
                <a:spLocks noChangeArrowheads="1"/>
              </p:cNvSpPr>
              <p:nvPr/>
            </p:nvSpPr>
            <p:spPr bwMode="auto">
              <a:xfrm>
                <a:off x="7200000" y="3083640"/>
                <a:ext cx="1008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Магадан</a:t>
                </a:r>
              </a:p>
            </p:txBody>
          </p:sp>
          <p:sp>
            <p:nvSpPr>
              <p:cNvPr id="6181" name="Text Box 60"/>
              <p:cNvSpPr txBox="1">
                <a:spLocks noChangeArrowheads="1"/>
              </p:cNvSpPr>
              <p:nvPr/>
            </p:nvSpPr>
            <p:spPr bwMode="auto">
              <a:xfrm>
                <a:off x="7308000" y="52436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Владивосток</a:t>
                </a:r>
              </a:p>
            </p:txBody>
          </p:sp>
          <p:sp>
            <p:nvSpPr>
              <p:cNvPr id="6182" name="Text Box 62"/>
              <p:cNvSpPr txBox="1">
                <a:spLocks noChangeArrowheads="1"/>
              </p:cNvSpPr>
              <p:nvPr/>
            </p:nvSpPr>
            <p:spPr bwMode="auto">
              <a:xfrm>
                <a:off x="2988000" y="4602840"/>
                <a:ext cx="8556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Тюмень</a:t>
                </a:r>
              </a:p>
            </p:txBody>
          </p:sp>
          <p:sp>
            <p:nvSpPr>
              <p:cNvPr id="6183" name="Text Box 65"/>
              <p:cNvSpPr txBox="1">
                <a:spLocks noChangeArrowheads="1"/>
              </p:cNvSpPr>
              <p:nvPr/>
            </p:nvSpPr>
            <p:spPr bwMode="auto">
              <a:xfrm>
                <a:off x="7092000" y="5006040"/>
                <a:ext cx="124142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Биробиджан</a:t>
                </a:r>
              </a:p>
            </p:txBody>
          </p:sp>
          <p:sp>
            <p:nvSpPr>
              <p:cNvPr id="6184" name="Text Box 66"/>
              <p:cNvSpPr txBox="1">
                <a:spLocks noChangeArrowheads="1"/>
              </p:cNvSpPr>
              <p:nvPr/>
            </p:nvSpPr>
            <p:spPr bwMode="auto">
              <a:xfrm>
                <a:off x="6156107" y="4595640"/>
                <a:ext cx="111589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Благовещенск</a:t>
                </a:r>
              </a:p>
            </p:txBody>
          </p:sp>
          <p:sp>
            <p:nvSpPr>
              <p:cNvPr id="6185" name="Text Box 68"/>
              <p:cNvSpPr txBox="1">
                <a:spLocks noChangeArrowheads="1"/>
              </p:cNvSpPr>
              <p:nvPr/>
            </p:nvSpPr>
            <p:spPr bwMode="auto">
              <a:xfrm>
                <a:off x="540000" y="30476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Калининград</a:t>
                </a:r>
              </a:p>
            </p:txBody>
          </p:sp>
          <p:sp>
            <p:nvSpPr>
              <p:cNvPr id="6186" name="Text Box 71"/>
              <p:cNvSpPr txBox="1">
                <a:spLocks noChangeArrowheads="1"/>
              </p:cNvSpPr>
              <p:nvPr/>
            </p:nvSpPr>
            <p:spPr bwMode="auto">
              <a:xfrm>
                <a:off x="3852000" y="47756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Томск</a:t>
                </a:r>
              </a:p>
            </p:txBody>
          </p:sp>
          <p:sp>
            <p:nvSpPr>
              <p:cNvPr id="6187" name="Text Box 72"/>
              <p:cNvSpPr txBox="1">
                <a:spLocks noChangeArrowheads="1"/>
              </p:cNvSpPr>
              <p:nvPr/>
            </p:nvSpPr>
            <p:spPr bwMode="auto">
              <a:xfrm>
                <a:off x="4032000" y="5114040"/>
                <a:ext cx="99853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Кемерово</a:t>
                </a:r>
              </a:p>
            </p:txBody>
          </p:sp>
          <p:sp>
            <p:nvSpPr>
              <p:cNvPr id="6188" name="Text Box 74"/>
              <p:cNvSpPr txBox="1">
                <a:spLocks noChangeArrowheads="1"/>
              </p:cNvSpPr>
              <p:nvPr/>
            </p:nvSpPr>
            <p:spPr bwMode="auto">
              <a:xfrm>
                <a:off x="1944001" y="5006040"/>
                <a:ext cx="899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Оренбург</a:t>
                </a:r>
              </a:p>
            </p:txBody>
          </p:sp>
          <p:sp>
            <p:nvSpPr>
              <p:cNvPr id="6189" name="Text Box 75"/>
              <p:cNvSpPr txBox="1">
                <a:spLocks noChangeArrowheads="1"/>
              </p:cNvSpPr>
              <p:nvPr/>
            </p:nvSpPr>
            <p:spPr bwMode="auto">
              <a:xfrm>
                <a:off x="3816000" y="3774840"/>
                <a:ext cx="13223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Новый Уренгой</a:t>
                </a:r>
              </a:p>
            </p:txBody>
          </p:sp>
          <p:sp>
            <p:nvSpPr>
              <p:cNvPr id="6190" name="Text Box 80"/>
              <p:cNvSpPr txBox="1">
                <a:spLocks noChangeArrowheads="1"/>
              </p:cNvSpPr>
              <p:nvPr/>
            </p:nvSpPr>
            <p:spPr bwMode="auto">
              <a:xfrm>
                <a:off x="3418732" y="4252298"/>
                <a:ext cx="8651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Сургут</a:t>
                </a:r>
              </a:p>
            </p:txBody>
          </p:sp>
          <p:sp>
            <p:nvSpPr>
              <p:cNvPr id="6191" name="Text Box 81"/>
              <p:cNvSpPr txBox="1">
                <a:spLocks noChangeArrowheads="1"/>
              </p:cNvSpPr>
              <p:nvPr/>
            </p:nvSpPr>
            <p:spPr bwMode="auto">
              <a:xfrm>
                <a:off x="2915987" y="3964266"/>
                <a:ext cx="10799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 err="1"/>
                  <a:t>Ханты-Манскийск</a:t>
                </a:r>
                <a:endParaRPr lang="ru-RU" sz="900" b="1" dirty="0"/>
              </a:p>
            </p:txBody>
          </p:sp>
          <p:sp>
            <p:nvSpPr>
              <p:cNvPr id="6192" name="Text Box 83"/>
              <p:cNvSpPr txBox="1">
                <a:spLocks noChangeArrowheads="1"/>
              </p:cNvSpPr>
              <p:nvPr/>
            </p:nvSpPr>
            <p:spPr bwMode="auto">
              <a:xfrm>
                <a:off x="3564000" y="4466040"/>
                <a:ext cx="164941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Нижневартовск</a:t>
                </a:r>
              </a:p>
            </p:txBody>
          </p:sp>
          <p:sp>
            <p:nvSpPr>
              <p:cNvPr id="6193" name="Text Box 85"/>
              <p:cNvSpPr txBox="1">
                <a:spLocks noChangeArrowheads="1"/>
              </p:cNvSpPr>
              <p:nvPr/>
            </p:nvSpPr>
            <p:spPr bwMode="auto">
              <a:xfrm>
                <a:off x="2052000" y="3119640"/>
                <a:ext cx="100779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Архангельск</a:t>
                </a:r>
              </a:p>
            </p:txBody>
          </p:sp>
          <p:sp>
            <p:nvSpPr>
              <p:cNvPr id="6194" name="Text Box 87"/>
              <p:cNvSpPr txBox="1">
                <a:spLocks noChangeArrowheads="1"/>
              </p:cNvSpPr>
              <p:nvPr/>
            </p:nvSpPr>
            <p:spPr bwMode="auto">
              <a:xfrm>
                <a:off x="2664000" y="33860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Нарьян-Мар</a:t>
                </a:r>
              </a:p>
            </p:txBody>
          </p:sp>
          <p:sp>
            <p:nvSpPr>
              <p:cNvPr id="6195" name="Text Box 89"/>
              <p:cNvSpPr txBox="1">
                <a:spLocks noChangeArrowheads="1"/>
              </p:cNvSpPr>
              <p:nvPr/>
            </p:nvSpPr>
            <p:spPr bwMode="auto">
              <a:xfrm>
                <a:off x="2520001" y="3820250"/>
                <a:ext cx="97184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 dirty="0"/>
                  <a:t>Сыктывкар</a:t>
                </a:r>
              </a:p>
            </p:txBody>
          </p:sp>
          <p:sp>
            <p:nvSpPr>
              <p:cNvPr id="6196" name="Text Box 91"/>
              <p:cNvSpPr txBox="1">
                <a:spLocks noChangeArrowheads="1"/>
              </p:cNvSpPr>
              <p:nvPr/>
            </p:nvSpPr>
            <p:spPr bwMode="auto">
              <a:xfrm>
                <a:off x="5112000" y="5135640"/>
                <a:ext cx="10175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Иркутск</a:t>
                </a:r>
              </a:p>
            </p:txBody>
          </p:sp>
          <p:sp>
            <p:nvSpPr>
              <p:cNvPr id="6197" name="Text Box 99"/>
              <p:cNvSpPr txBox="1">
                <a:spLocks noChangeArrowheads="1"/>
              </p:cNvSpPr>
              <p:nvPr/>
            </p:nvSpPr>
            <p:spPr bwMode="auto">
              <a:xfrm>
                <a:off x="828000" y="3767640"/>
                <a:ext cx="8937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Брянск</a:t>
                </a:r>
              </a:p>
            </p:txBody>
          </p:sp>
          <p:sp>
            <p:nvSpPr>
              <p:cNvPr id="6198" name="Text Box 101"/>
              <p:cNvSpPr txBox="1">
                <a:spLocks noChangeArrowheads="1"/>
              </p:cNvSpPr>
              <p:nvPr/>
            </p:nvSpPr>
            <p:spPr bwMode="auto">
              <a:xfrm>
                <a:off x="2160000" y="2543640"/>
                <a:ext cx="101101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Мурманск</a:t>
                </a:r>
              </a:p>
            </p:txBody>
          </p:sp>
          <p:sp>
            <p:nvSpPr>
              <p:cNvPr id="6199" name="Text Box 39"/>
              <p:cNvSpPr txBox="1">
                <a:spLocks noChangeArrowheads="1"/>
              </p:cNvSpPr>
              <p:nvPr/>
            </p:nvSpPr>
            <p:spPr bwMode="auto">
              <a:xfrm>
                <a:off x="7272000" y="4665600"/>
                <a:ext cx="144621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Хабаровск</a:t>
                </a:r>
              </a:p>
            </p:txBody>
          </p:sp>
          <p:sp>
            <p:nvSpPr>
              <p:cNvPr id="6200" name="Text Box 29"/>
              <p:cNvSpPr txBox="1">
                <a:spLocks noChangeArrowheads="1"/>
              </p:cNvSpPr>
              <p:nvPr/>
            </p:nvSpPr>
            <p:spPr bwMode="auto">
              <a:xfrm>
                <a:off x="2051720" y="3933056"/>
                <a:ext cx="866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l">
                  <a:spcBef>
                    <a:spcPct val="50000"/>
                  </a:spcBef>
                </a:pPr>
                <a:r>
                  <a:rPr lang="ru-RU" sz="900" b="1"/>
                  <a:t>Киров</a:t>
                </a:r>
              </a:p>
            </p:txBody>
          </p:sp>
        </p:grpSp>
      </p:grpSp>
      <p:sp>
        <p:nvSpPr>
          <p:cNvPr id="101" name="TextBox 100"/>
          <p:cNvSpPr txBox="1"/>
          <p:nvPr/>
        </p:nvSpPr>
        <p:spPr>
          <a:xfrm>
            <a:off x="323528" y="1052736"/>
            <a:ext cx="273630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sz="1300" b="1" dirty="0" smtClean="0">
                <a:solidFill>
                  <a:srgbClr val="FFFFFF"/>
                </a:solidFill>
                <a:latin typeface="Arial Narrow" pitchFamily="34" charset="0"/>
                <a:ea typeface="MS UI Gothic" pitchFamily="50" charset="-128"/>
              </a:rPr>
              <a:t>Представительства: в Москве, Санкт Петербурге, Астрахани, Волгограде, Ростове-на-Дону, Краснодаре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Rectangle 2"/>
          <p:cNvSpPr>
            <a:spLocks noChangeArrowheads="1"/>
          </p:cNvSpPr>
          <p:nvPr/>
        </p:nvSpPr>
        <p:spPr bwMode="auto">
          <a:xfrm>
            <a:off x="214282" y="142852"/>
            <a:ext cx="4465638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b="1" dirty="0" err="1">
                <a:solidFill>
                  <a:srgbClr val="FF0000"/>
                </a:solidFill>
              </a:rPr>
              <a:t>Факторы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успеха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предприятия</a:t>
            </a:r>
            <a:endParaRPr lang="ru-RU" b="1" dirty="0">
              <a:solidFill>
                <a:srgbClr val="FF0000"/>
              </a:solidFill>
            </a:endParaRPr>
          </a:p>
        </p:txBody>
      </p:sp>
      <p:grpSp>
        <p:nvGrpSpPr>
          <p:cNvPr id="2" name="Group 22"/>
          <p:cNvGrpSpPr>
            <a:grpSpLocks/>
          </p:cNvGrpSpPr>
          <p:nvPr/>
        </p:nvGrpSpPr>
        <p:grpSpPr bwMode="auto">
          <a:xfrm>
            <a:off x="5000628" y="3500438"/>
            <a:ext cx="3786214" cy="2714644"/>
            <a:chOff x="5000628" y="3492000"/>
            <a:chExt cx="3963372" cy="2930074"/>
          </a:xfrm>
        </p:grpSpPr>
        <p:pic>
          <p:nvPicPr>
            <p:cNvPr id="102420" name="Picture 7" descr="6038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5004000" y="3492000"/>
              <a:ext cx="3960000" cy="2638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21" name="Rectangle 16"/>
            <p:cNvSpPr>
              <a:spLocks noChangeArrowheads="1"/>
            </p:cNvSpPr>
            <p:nvPr/>
          </p:nvSpPr>
          <p:spPr bwMode="auto">
            <a:xfrm>
              <a:off x="5000628" y="5904000"/>
              <a:ext cx="3960000" cy="5040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22" name="TextBox 17"/>
            <p:cNvSpPr txBox="1">
              <a:spLocks noChangeArrowheads="1"/>
            </p:cNvSpPr>
            <p:nvPr/>
          </p:nvSpPr>
          <p:spPr bwMode="auto">
            <a:xfrm>
              <a:off x="5003803" y="5904348"/>
              <a:ext cx="3960197" cy="517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>
                  <a:latin typeface="Arial Narrow" pitchFamily="34" charset="0"/>
                </a:rPr>
                <a:t>Казанский государственный технический университет им. А. Н. Туполева</a:t>
              </a:r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5003801" y="792163"/>
            <a:ext cx="3783042" cy="2708275"/>
            <a:chOff x="5004000" y="792000"/>
            <a:chExt cx="3960000" cy="2952525"/>
          </a:xfrm>
        </p:grpSpPr>
        <p:pic>
          <p:nvPicPr>
            <p:cNvPr id="102417" name="Picture 4" descr="gl2"/>
            <p:cNvPicPr>
              <a:picLocks noChangeAspect="1" noChangeArrowheads="1"/>
            </p:cNvPicPr>
            <p:nvPr/>
          </p:nvPicPr>
          <p:blipFill>
            <a:blip r:embed="rId5" cstate="print"/>
            <a:srcRect r="755"/>
            <a:stretch>
              <a:fillRect/>
            </a:stretch>
          </p:blipFill>
          <p:spPr bwMode="gray">
            <a:xfrm>
              <a:off x="5004000" y="792000"/>
              <a:ext cx="3960000" cy="295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2418" name="Rectangle 14"/>
            <p:cNvSpPr>
              <a:spLocks noChangeArrowheads="1"/>
            </p:cNvSpPr>
            <p:nvPr/>
          </p:nvSpPr>
          <p:spPr bwMode="auto">
            <a:xfrm>
              <a:off x="5004000" y="3240000"/>
              <a:ext cx="3960000" cy="5040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19" name="TextBox 15"/>
            <p:cNvSpPr txBox="1">
              <a:spLocks noChangeArrowheads="1"/>
            </p:cNvSpPr>
            <p:nvPr/>
          </p:nvSpPr>
          <p:spPr bwMode="auto">
            <a:xfrm>
              <a:off x="5004000" y="3239738"/>
              <a:ext cx="3960000" cy="304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Казанский (Приволжский) Федеральный Университет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214282" y="1214422"/>
            <a:ext cx="4500563" cy="581025"/>
            <a:chOff x="180000" y="756000"/>
            <a:chExt cx="4500000" cy="580021"/>
          </a:xfrm>
        </p:grpSpPr>
        <p:sp>
          <p:nvSpPr>
            <p:cNvPr id="102415" name="TextBox 10"/>
            <p:cNvSpPr txBox="1">
              <a:spLocks noChangeArrowheads="1"/>
            </p:cNvSpPr>
            <p:nvPr/>
          </p:nvSpPr>
          <p:spPr bwMode="auto">
            <a:xfrm>
              <a:off x="540317" y="756000"/>
              <a:ext cx="4139683" cy="580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Arial Narrow" pitchFamily="34" charset="0"/>
                </a:rPr>
                <a:t>Наличие долгосрочной стратегии развития предприятия.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102416" name="TextBox 24"/>
            <p:cNvSpPr txBox="1">
              <a:spLocks noChangeArrowheads="1"/>
            </p:cNvSpPr>
            <p:nvPr/>
          </p:nvSpPr>
          <p:spPr bwMode="auto">
            <a:xfrm>
              <a:off x="180000" y="756000"/>
              <a:ext cx="285714" cy="45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214282" y="2071678"/>
            <a:ext cx="4500563" cy="1069975"/>
            <a:chOff x="180000" y="1411199"/>
            <a:chExt cx="4500000" cy="1070921"/>
          </a:xfrm>
        </p:grpSpPr>
        <p:sp>
          <p:nvSpPr>
            <p:cNvPr id="102413" name="TextBox 11"/>
            <p:cNvSpPr txBox="1">
              <a:spLocks noChangeArrowheads="1"/>
            </p:cNvSpPr>
            <p:nvPr/>
          </p:nvSpPr>
          <p:spPr bwMode="auto">
            <a:xfrm>
              <a:off x="540317" y="1411199"/>
              <a:ext cx="4139683" cy="10709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Arial Narrow" pitchFamily="34" charset="0"/>
                </a:rPr>
                <a:t>Наличие стратегического партнера — интеграция с мировым лидером в области информационных технологий — группой компаний </a:t>
              </a:r>
              <a:r>
                <a:rPr lang="en-US" sz="1600" dirty="0"/>
                <a:t>Fujitsu</a:t>
              </a:r>
              <a:endParaRPr lang="ru-RU" sz="1600" b="1" dirty="0"/>
            </a:p>
          </p:txBody>
        </p:sp>
        <p:sp>
          <p:nvSpPr>
            <p:cNvPr id="102414" name="TextBox 25"/>
            <p:cNvSpPr txBox="1">
              <a:spLocks noChangeArrowheads="1"/>
            </p:cNvSpPr>
            <p:nvPr/>
          </p:nvSpPr>
          <p:spPr bwMode="auto">
            <a:xfrm>
              <a:off x="180000" y="1411200"/>
              <a:ext cx="285714" cy="457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6" name="Group 30"/>
          <p:cNvGrpSpPr>
            <a:grpSpLocks/>
          </p:cNvGrpSpPr>
          <p:nvPr/>
        </p:nvGrpSpPr>
        <p:grpSpPr bwMode="auto">
          <a:xfrm>
            <a:off x="214282" y="3428999"/>
            <a:ext cx="4500563" cy="825500"/>
            <a:chOff x="180000" y="2314799"/>
            <a:chExt cx="4500000" cy="824073"/>
          </a:xfrm>
        </p:grpSpPr>
        <p:sp>
          <p:nvSpPr>
            <p:cNvPr id="102411" name="TextBox 12"/>
            <p:cNvSpPr txBox="1">
              <a:spLocks noChangeArrowheads="1"/>
            </p:cNvSpPr>
            <p:nvPr/>
          </p:nvSpPr>
          <p:spPr bwMode="auto">
            <a:xfrm>
              <a:off x="540317" y="2314799"/>
              <a:ext cx="4139683" cy="824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Arial Narrow" pitchFamily="34" charset="0"/>
                </a:rPr>
                <a:t>Надежная и опытная управленческая команда </a:t>
              </a:r>
              <a:r>
                <a:rPr lang="en-US" sz="1600" dirty="0">
                  <a:latin typeface="Arial Narrow" pitchFamily="34" charset="0"/>
                </a:rPr>
                <a:t>ICL-</a:t>
              </a:r>
              <a:r>
                <a:rPr lang="ru-RU" sz="1600" dirty="0">
                  <a:latin typeface="Arial Narrow" pitchFamily="34" charset="0"/>
                </a:rPr>
                <a:t>КПО ВС и богатое наследие завода ЭВМ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102412" name="TextBox 26"/>
            <p:cNvSpPr txBox="1">
              <a:spLocks noChangeArrowheads="1"/>
            </p:cNvSpPr>
            <p:nvPr/>
          </p:nvSpPr>
          <p:spPr bwMode="auto">
            <a:xfrm>
              <a:off x="180000" y="2314800"/>
              <a:ext cx="285714" cy="45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7" name="Group 31"/>
          <p:cNvGrpSpPr>
            <a:grpSpLocks/>
          </p:cNvGrpSpPr>
          <p:nvPr/>
        </p:nvGrpSpPr>
        <p:grpSpPr bwMode="auto">
          <a:xfrm>
            <a:off x="214282" y="4500570"/>
            <a:ext cx="4500563" cy="1077218"/>
            <a:chOff x="180000" y="2952000"/>
            <a:chExt cx="4500000" cy="1078171"/>
          </a:xfrm>
        </p:grpSpPr>
        <p:sp>
          <p:nvSpPr>
            <p:cNvPr id="102409" name="TextBox 13"/>
            <p:cNvSpPr txBox="1">
              <a:spLocks noChangeArrowheads="1"/>
            </p:cNvSpPr>
            <p:nvPr/>
          </p:nvSpPr>
          <p:spPr bwMode="auto">
            <a:xfrm>
              <a:off x="540317" y="2952000"/>
              <a:ext cx="4139683" cy="10781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1600" dirty="0">
                  <a:latin typeface="Arial Narrow" pitchFamily="34" charset="0"/>
                </a:rPr>
                <a:t>Отработанная схема подготовки кадров в тесном взаимодействии с высшими учебными </a:t>
              </a:r>
              <a:r>
                <a:rPr lang="ru-RU" sz="1600" dirty="0" smtClean="0">
                  <a:latin typeface="Arial Narrow" pitchFamily="34" charset="0"/>
                </a:rPr>
                <a:t>заведениями и правительством Республики Татарстан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102410" name="TextBox 27"/>
            <p:cNvSpPr txBox="1">
              <a:spLocks noChangeArrowheads="1"/>
            </p:cNvSpPr>
            <p:nvPr/>
          </p:nvSpPr>
          <p:spPr bwMode="auto">
            <a:xfrm>
              <a:off x="180000" y="2952000"/>
              <a:ext cx="285714" cy="457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>
                  <a:solidFill>
                    <a:srgbClr val="FF0000"/>
                  </a:solidFill>
                </a:rPr>
                <a:t>4</a:t>
              </a:r>
            </a:p>
          </p:txBody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357158" y="142852"/>
            <a:ext cx="7929618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ru-RU" b="1" dirty="0" smtClean="0">
                <a:solidFill>
                  <a:srgbClr val="FF0000"/>
                </a:solidFill>
              </a:rPr>
              <a:t>Опыт </a:t>
            </a:r>
            <a:r>
              <a:rPr lang="en-US" b="1" dirty="0" smtClean="0">
                <a:solidFill>
                  <a:srgbClr val="FF0000"/>
                </a:solidFill>
              </a:rPr>
              <a:t>ICL</a:t>
            </a:r>
            <a:r>
              <a:rPr lang="ru-RU" b="1" dirty="0" smtClean="0">
                <a:solidFill>
                  <a:srgbClr val="FF0000"/>
                </a:solidFill>
              </a:rPr>
              <a:t>-КПО ВС в образовании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59" name="Picture 94" descr="Blank_map_of_Russia-gra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9994" y="1285860"/>
            <a:ext cx="8801107" cy="5334004"/>
          </a:xfrm>
          <a:prstGeom prst="rect">
            <a:avLst/>
          </a:prstGeom>
        </p:spPr>
      </p:pic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71472" y="928670"/>
            <a:ext cx="8286808" cy="541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Оснащение по программе «Дети России»  Центрального, Приволжского, Дальневосточного федеральных округов оборудованием собственного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производства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более 40 000 шт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.).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	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2001-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2004 гг.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2.	Оснащение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оборудованием по программам Национального фонда подготовки кадров (НФПК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). 2003-2004 гг.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3.	Оснащение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решением Мобильный класс </a:t>
            </a:r>
            <a:r>
              <a:rPr lang="en-US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ICLab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 территории РФ (42 региона) и Республика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Казахстан. 2007-2011 гг.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4.	Комплексное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оснащение высших учебных заведений </a:t>
            </a: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5.	Оснащение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интерактивными комплексами и специализированными предметными кабинетами </a:t>
            </a: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6.	Программа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«Компьютер - Школе» (модернизация компьютерного парка ПК. 13 000 шт.) 2010г-2011г</a:t>
            </a: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7.	Программа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«Ноутбук  - Учителю» 45 000 шт.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2010-2011гг.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</a:pP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8.	Первый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этап реализации концепции  «1:1» в РТ. 212 Мобильных классов (6500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CMPC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Поставка  проекционных комплектов. 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2011г.</a:t>
            </a: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</a:pPr>
            <a:endParaRPr lang="ru-RU" sz="1400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29454" y="2143116"/>
            <a:ext cx="714380" cy="528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8" descr="gray-disc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285992"/>
            <a:ext cx="7866236" cy="38354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6018729" y="3857627"/>
            <a:ext cx="1864417" cy="1849071"/>
            <a:chOff x="4542" y="1006"/>
            <a:chExt cx="823" cy="7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4663" y="1006"/>
              <a:ext cx="589" cy="5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4781" y="1109"/>
              <a:ext cx="371" cy="342"/>
              <a:chOff x="3757" y="2820"/>
              <a:chExt cx="277" cy="256"/>
            </a:xfrm>
          </p:grpSpPr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4015" y="3073"/>
                <a:ext cx="3" cy="3"/>
              </a:xfrm>
              <a:prstGeom prst="rect">
                <a:avLst/>
              </a:prstGeom>
              <a:solidFill>
                <a:srgbClr val="FAD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971" y="2909"/>
                <a:ext cx="3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0"/>
                  </a:cxn>
                  <a:cxn ang="0">
                    <a:pos x="0" y="11"/>
                  </a:cxn>
                </a:cxnLst>
                <a:rect l="0" t="0" r="r" b="b"/>
                <a:pathLst>
                  <a:path w="3" h="11">
                    <a:moveTo>
                      <a:pt x="0" y="1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2" y="1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56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44" y="3011"/>
                <a:ext cx="3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" name="Group 12"/>
              <p:cNvGrpSpPr>
                <a:grpSpLocks/>
              </p:cNvGrpSpPr>
              <p:nvPr/>
            </p:nvGrpSpPr>
            <p:grpSpPr bwMode="auto">
              <a:xfrm>
                <a:off x="3999" y="2973"/>
                <a:ext cx="7" cy="19"/>
                <a:chOff x="3843" y="2804"/>
                <a:chExt cx="7" cy="19"/>
              </a:xfrm>
            </p:grpSpPr>
            <p:sp>
              <p:nvSpPr>
                <p:cNvPr id="529" name="Freeform 13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530" name="Freeform 14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3F1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868" y="3035"/>
                <a:ext cx="40" cy="2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11" y="2"/>
                  </a:cxn>
                  <a:cxn ang="0">
                    <a:pos x="19" y="5"/>
                  </a:cxn>
                  <a:cxn ang="0">
                    <a:pos x="24" y="7"/>
                  </a:cxn>
                  <a:cxn ang="0">
                    <a:pos x="29" y="10"/>
                  </a:cxn>
                  <a:cxn ang="0">
                    <a:pos x="34" y="13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40" y="22"/>
                  </a:cxn>
                  <a:cxn ang="0">
                    <a:pos x="0" y="3"/>
                  </a:cxn>
                </a:cxnLst>
                <a:rect l="0" t="0" r="r" b="b"/>
                <a:pathLst>
                  <a:path w="40" h="22">
                    <a:moveTo>
                      <a:pt x="0" y="3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11" y="2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9" y="10"/>
                    </a:lnTo>
                    <a:lnTo>
                      <a:pt x="34" y="13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8" name="Group 20"/>
              <p:cNvGrpSpPr>
                <a:grpSpLocks/>
              </p:cNvGrpSpPr>
              <p:nvPr/>
            </p:nvGrpSpPr>
            <p:grpSpPr bwMode="auto">
              <a:xfrm>
                <a:off x="3786" y="2820"/>
                <a:ext cx="248" cy="252"/>
                <a:chOff x="3630" y="2651"/>
                <a:chExt cx="248" cy="252"/>
              </a:xfrm>
            </p:grpSpPr>
            <p:grpSp>
              <p:nvGrpSpPr>
                <p:cNvPr id="9" name="Group 21"/>
                <p:cNvGrpSpPr>
                  <a:grpSpLocks/>
                </p:cNvGrpSpPr>
                <p:nvPr/>
              </p:nvGrpSpPr>
              <p:grpSpPr bwMode="auto">
                <a:xfrm>
                  <a:off x="3684" y="2744"/>
                  <a:ext cx="61" cy="70"/>
                  <a:chOff x="3684" y="2744"/>
                  <a:chExt cx="61" cy="70"/>
                </a:xfrm>
              </p:grpSpPr>
              <p:sp>
                <p:nvSpPr>
                  <p:cNvPr id="526" name="Freeform 22"/>
                  <p:cNvSpPr>
                    <a:spLocks/>
                  </p:cNvSpPr>
                  <p:nvPr/>
                </p:nvSpPr>
                <p:spPr bwMode="auto">
                  <a:xfrm>
                    <a:off x="3701" y="2746"/>
                    <a:ext cx="44" cy="68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2" y="47"/>
                      </a:cxn>
                      <a:cxn ang="0">
                        <a:pos x="1" y="41"/>
                      </a:cxn>
                      <a:cxn ang="0">
                        <a:pos x="0" y="30"/>
                      </a:cxn>
                      <a:cxn ang="0">
                        <a:pos x="2" y="18"/>
                      </a:cxn>
                      <a:cxn ang="0">
                        <a:pos x="4" y="9"/>
                      </a:cxn>
                      <a:cxn ang="0">
                        <a:pos x="9" y="4"/>
                      </a:cxn>
                      <a:cxn ang="0">
                        <a:pos x="16" y="1"/>
                      </a:cxn>
                      <a:cxn ang="0">
                        <a:pos x="25" y="0"/>
                      </a:cxn>
                      <a:cxn ang="0">
                        <a:pos x="31" y="1"/>
                      </a:cxn>
                      <a:cxn ang="0">
                        <a:pos x="37" y="6"/>
                      </a:cxn>
                      <a:cxn ang="0">
                        <a:pos x="40" y="13"/>
                      </a:cxn>
                      <a:cxn ang="0">
                        <a:pos x="43" y="21"/>
                      </a:cxn>
                      <a:cxn ang="0">
                        <a:pos x="44" y="33"/>
                      </a:cxn>
                      <a:cxn ang="0">
                        <a:pos x="43" y="35"/>
                      </a:cxn>
                      <a:cxn ang="0">
                        <a:pos x="43" y="39"/>
                      </a:cxn>
                      <a:cxn ang="0">
                        <a:pos x="43" y="45"/>
                      </a:cxn>
                      <a:cxn ang="0">
                        <a:pos x="42" y="51"/>
                      </a:cxn>
                      <a:cxn ang="0">
                        <a:pos x="35" y="62"/>
                      </a:cxn>
                      <a:cxn ang="0">
                        <a:pos x="30" y="64"/>
                      </a:cxn>
                      <a:cxn ang="0">
                        <a:pos x="24" y="66"/>
                      </a:cxn>
                      <a:cxn ang="0">
                        <a:pos x="19" y="68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44" h="68">
                        <a:moveTo>
                          <a:pt x="0" y="50"/>
                        </a:moveTo>
                        <a:lnTo>
                          <a:pt x="2" y="47"/>
                        </a:lnTo>
                        <a:lnTo>
                          <a:pt x="1" y="41"/>
                        </a:lnTo>
                        <a:lnTo>
                          <a:pt x="0" y="30"/>
                        </a:lnTo>
                        <a:lnTo>
                          <a:pt x="2" y="18"/>
                        </a:lnTo>
                        <a:lnTo>
                          <a:pt x="4" y="9"/>
                        </a:lnTo>
                        <a:lnTo>
                          <a:pt x="9" y="4"/>
                        </a:lnTo>
                        <a:lnTo>
                          <a:pt x="16" y="1"/>
                        </a:lnTo>
                        <a:lnTo>
                          <a:pt x="25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0" y="13"/>
                        </a:lnTo>
                        <a:lnTo>
                          <a:pt x="43" y="21"/>
                        </a:lnTo>
                        <a:lnTo>
                          <a:pt x="44" y="33"/>
                        </a:lnTo>
                        <a:lnTo>
                          <a:pt x="43" y="35"/>
                        </a:lnTo>
                        <a:lnTo>
                          <a:pt x="43" y="39"/>
                        </a:lnTo>
                        <a:lnTo>
                          <a:pt x="43" y="45"/>
                        </a:lnTo>
                        <a:lnTo>
                          <a:pt x="42" y="51"/>
                        </a:lnTo>
                        <a:lnTo>
                          <a:pt x="35" y="62"/>
                        </a:lnTo>
                        <a:lnTo>
                          <a:pt x="30" y="64"/>
                        </a:lnTo>
                        <a:lnTo>
                          <a:pt x="24" y="66"/>
                        </a:lnTo>
                        <a:lnTo>
                          <a:pt x="19" y="68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7" name="Freeform 23"/>
                  <p:cNvSpPr>
                    <a:spLocks/>
                  </p:cNvSpPr>
                  <p:nvPr/>
                </p:nvSpPr>
                <p:spPr bwMode="auto">
                  <a:xfrm>
                    <a:off x="3698" y="2744"/>
                    <a:ext cx="45" cy="55"/>
                  </a:xfrm>
                  <a:custGeom>
                    <a:avLst/>
                    <a:gdLst/>
                    <a:ahLst/>
                    <a:cxnLst>
                      <a:cxn ang="0">
                        <a:pos x="2" y="48"/>
                      </a:cxn>
                      <a:cxn ang="0">
                        <a:pos x="1" y="35"/>
                      </a:cxn>
                      <a:cxn ang="0">
                        <a:pos x="0" y="27"/>
                      </a:cxn>
                      <a:cxn ang="0">
                        <a:pos x="2" y="17"/>
                      </a:cxn>
                      <a:cxn ang="0">
                        <a:pos x="4" y="9"/>
                      </a:cxn>
                      <a:cxn ang="0">
                        <a:pos x="10" y="2"/>
                      </a:cxn>
                      <a:cxn ang="0">
                        <a:pos x="16" y="0"/>
                      </a:cxn>
                      <a:cxn ang="0">
                        <a:pos x="25" y="0"/>
                      </a:cxn>
                      <a:cxn ang="0">
                        <a:pos x="30" y="1"/>
                      </a:cxn>
                      <a:cxn ang="0">
                        <a:pos x="34" y="3"/>
                      </a:cxn>
                      <a:cxn ang="0">
                        <a:pos x="38" y="6"/>
                      </a:cxn>
                      <a:cxn ang="0">
                        <a:pos x="42" y="9"/>
                      </a:cxn>
                      <a:cxn ang="0">
                        <a:pos x="43" y="12"/>
                      </a:cxn>
                      <a:cxn ang="0">
                        <a:pos x="39" y="9"/>
                      </a:cxn>
                      <a:cxn ang="0">
                        <a:pos x="35" y="9"/>
                      </a:cxn>
                      <a:cxn ang="0">
                        <a:pos x="33" y="8"/>
                      </a:cxn>
                      <a:cxn ang="0">
                        <a:pos x="37" y="11"/>
                      </a:cxn>
                      <a:cxn ang="0">
                        <a:pos x="39" y="15"/>
                      </a:cxn>
                      <a:cxn ang="0">
                        <a:pos x="40" y="18"/>
                      </a:cxn>
                      <a:cxn ang="0">
                        <a:pos x="42" y="21"/>
                      </a:cxn>
                      <a:cxn ang="0">
                        <a:pos x="44" y="24"/>
                      </a:cxn>
                      <a:cxn ang="0">
                        <a:pos x="44" y="27"/>
                      </a:cxn>
                      <a:cxn ang="0">
                        <a:pos x="45" y="31"/>
                      </a:cxn>
                      <a:cxn ang="0">
                        <a:pos x="43" y="37"/>
                      </a:cxn>
                      <a:cxn ang="0">
                        <a:pos x="41" y="42"/>
                      </a:cxn>
                      <a:cxn ang="0">
                        <a:pos x="39" y="41"/>
                      </a:cxn>
                      <a:cxn ang="0">
                        <a:pos x="39" y="39"/>
                      </a:cxn>
                      <a:cxn ang="0">
                        <a:pos x="40" y="36"/>
                      </a:cxn>
                      <a:cxn ang="0">
                        <a:pos x="38" y="34"/>
                      </a:cxn>
                      <a:cxn ang="0">
                        <a:pos x="35" y="35"/>
                      </a:cxn>
                      <a:cxn ang="0">
                        <a:pos x="30" y="38"/>
                      </a:cxn>
                      <a:cxn ang="0">
                        <a:pos x="29" y="45"/>
                      </a:cxn>
                      <a:cxn ang="0">
                        <a:pos x="28" y="48"/>
                      </a:cxn>
                      <a:cxn ang="0">
                        <a:pos x="29" y="50"/>
                      </a:cxn>
                      <a:cxn ang="0">
                        <a:pos x="30" y="51"/>
                      </a:cxn>
                      <a:cxn ang="0">
                        <a:pos x="23" y="53"/>
                      </a:cxn>
                      <a:cxn ang="0">
                        <a:pos x="17" y="54"/>
                      </a:cxn>
                      <a:cxn ang="0">
                        <a:pos x="12" y="55"/>
                      </a:cxn>
                      <a:cxn ang="0">
                        <a:pos x="7" y="51"/>
                      </a:cxn>
                      <a:cxn ang="0">
                        <a:pos x="2" y="48"/>
                      </a:cxn>
                    </a:cxnLst>
                    <a:rect l="0" t="0" r="r" b="b"/>
                    <a:pathLst>
                      <a:path w="45" h="55">
                        <a:moveTo>
                          <a:pt x="2" y="48"/>
                        </a:moveTo>
                        <a:lnTo>
                          <a:pt x="1" y="35"/>
                        </a:lnTo>
                        <a:lnTo>
                          <a:pt x="0" y="27"/>
                        </a:lnTo>
                        <a:lnTo>
                          <a:pt x="2" y="17"/>
                        </a:lnTo>
                        <a:lnTo>
                          <a:pt x="4" y="9"/>
                        </a:lnTo>
                        <a:lnTo>
                          <a:pt x="10" y="2"/>
                        </a:lnTo>
                        <a:lnTo>
                          <a:pt x="16" y="0"/>
                        </a:lnTo>
                        <a:lnTo>
                          <a:pt x="25" y="0"/>
                        </a:lnTo>
                        <a:lnTo>
                          <a:pt x="30" y="1"/>
                        </a:lnTo>
                        <a:lnTo>
                          <a:pt x="34" y="3"/>
                        </a:lnTo>
                        <a:lnTo>
                          <a:pt x="38" y="6"/>
                        </a:lnTo>
                        <a:lnTo>
                          <a:pt x="42" y="9"/>
                        </a:lnTo>
                        <a:lnTo>
                          <a:pt x="43" y="12"/>
                        </a:lnTo>
                        <a:lnTo>
                          <a:pt x="39" y="9"/>
                        </a:lnTo>
                        <a:lnTo>
                          <a:pt x="35" y="9"/>
                        </a:lnTo>
                        <a:lnTo>
                          <a:pt x="33" y="8"/>
                        </a:lnTo>
                        <a:lnTo>
                          <a:pt x="37" y="11"/>
                        </a:lnTo>
                        <a:lnTo>
                          <a:pt x="39" y="15"/>
                        </a:lnTo>
                        <a:lnTo>
                          <a:pt x="40" y="18"/>
                        </a:lnTo>
                        <a:lnTo>
                          <a:pt x="42" y="21"/>
                        </a:lnTo>
                        <a:lnTo>
                          <a:pt x="44" y="24"/>
                        </a:lnTo>
                        <a:lnTo>
                          <a:pt x="44" y="27"/>
                        </a:lnTo>
                        <a:lnTo>
                          <a:pt x="45" y="31"/>
                        </a:lnTo>
                        <a:lnTo>
                          <a:pt x="43" y="37"/>
                        </a:lnTo>
                        <a:lnTo>
                          <a:pt x="41" y="42"/>
                        </a:lnTo>
                        <a:lnTo>
                          <a:pt x="39" y="41"/>
                        </a:lnTo>
                        <a:lnTo>
                          <a:pt x="39" y="39"/>
                        </a:lnTo>
                        <a:lnTo>
                          <a:pt x="40" y="36"/>
                        </a:lnTo>
                        <a:lnTo>
                          <a:pt x="38" y="34"/>
                        </a:lnTo>
                        <a:lnTo>
                          <a:pt x="35" y="35"/>
                        </a:lnTo>
                        <a:lnTo>
                          <a:pt x="30" y="38"/>
                        </a:lnTo>
                        <a:lnTo>
                          <a:pt x="29" y="45"/>
                        </a:lnTo>
                        <a:lnTo>
                          <a:pt x="28" y="48"/>
                        </a:lnTo>
                        <a:lnTo>
                          <a:pt x="29" y="50"/>
                        </a:lnTo>
                        <a:lnTo>
                          <a:pt x="30" y="51"/>
                        </a:lnTo>
                        <a:lnTo>
                          <a:pt x="23" y="53"/>
                        </a:lnTo>
                        <a:lnTo>
                          <a:pt x="17" y="54"/>
                        </a:lnTo>
                        <a:lnTo>
                          <a:pt x="12" y="55"/>
                        </a:lnTo>
                        <a:lnTo>
                          <a:pt x="7" y="51"/>
                        </a:lnTo>
                        <a:lnTo>
                          <a:pt x="2" y="48"/>
                        </a:lnTo>
                        <a:close/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528" name="Freeform 24"/>
                  <p:cNvSpPr>
                    <a:spLocks/>
                  </p:cNvSpPr>
                  <p:nvPr/>
                </p:nvSpPr>
                <p:spPr bwMode="auto">
                  <a:xfrm>
                    <a:off x="3684" y="2794"/>
                    <a:ext cx="37" cy="20"/>
                  </a:xfrm>
                  <a:custGeom>
                    <a:avLst/>
                    <a:gdLst/>
                    <a:ahLst/>
                    <a:cxnLst>
                      <a:cxn ang="0">
                        <a:pos x="0" y="14"/>
                      </a:cxn>
                      <a:cxn ang="0">
                        <a:pos x="9" y="9"/>
                      </a:cxn>
                      <a:cxn ang="0">
                        <a:pos x="15" y="0"/>
                      </a:cxn>
                      <a:cxn ang="0">
                        <a:pos x="37" y="20"/>
                      </a:cxn>
                    </a:cxnLst>
                    <a:rect l="0" t="0" r="r" b="b"/>
                    <a:pathLst>
                      <a:path w="37" h="20">
                        <a:moveTo>
                          <a:pt x="0" y="14"/>
                        </a:moveTo>
                        <a:lnTo>
                          <a:pt x="9" y="9"/>
                        </a:lnTo>
                        <a:lnTo>
                          <a:pt x="15" y="0"/>
                        </a:lnTo>
                        <a:lnTo>
                          <a:pt x="37" y="2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" name="Group 25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107" cy="252"/>
                  <a:chOff x="3771" y="2651"/>
                  <a:chExt cx="107" cy="252"/>
                </a:xfrm>
              </p:grpSpPr>
              <p:sp>
                <p:nvSpPr>
                  <p:cNvPr id="462" name="Freeform 26"/>
                  <p:cNvSpPr>
                    <a:spLocks/>
                  </p:cNvSpPr>
                  <p:nvPr/>
                </p:nvSpPr>
                <p:spPr bwMode="auto">
                  <a:xfrm>
                    <a:off x="3779" y="2841"/>
                    <a:ext cx="78" cy="6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62"/>
                      </a:cxn>
                      <a:cxn ang="0">
                        <a:pos x="78" y="62"/>
                      </a:cxn>
                      <a:cxn ang="0">
                        <a:pos x="75" y="1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8" h="62">
                        <a:moveTo>
                          <a:pt x="7" y="0"/>
                        </a:moveTo>
                        <a:lnTo>
                          <a:pt x="0" y="62"/>
                        </a:lnTo>
                        <a:lnTo>
                          <a:pt x="78" y="62"/>
                        </a:lnTo>
                        <a:lnTo>
                          <a:pt x="75" y="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771" y="2651"/>
                    <a:ext cx="92" cy="195"/>
                    <a:chOff x="3771" y="2651"/>
                    <a:chExt cx="92" cy="195"/>
                  </a:xfrm>
                </p:grpSpPr>
                <p:grpSp>
                  <p:nvGrpSpPr>
                    <p:cNvPr id="12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4" y="2711"/>
                      <a:ext cx="34" cy="48"/>
                      <a:chOff x="3804" y="2711"/>
                      <a:chExt cx="34" cy="48"/>
                    </a:xfrm>
                  </p:grpSpPr>
                  <p:sp>
                    <p:nvSpPr>
                      <p:cNvPr id="523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34" cy="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8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7" y="43"/>
                          </a:cxn>
                          <a:cxn ang="0">
                            <a:pos x="12" y="45"/>
                          </a:cxn>
                          <a:cxn ang="0">
                            <a:pos x="16" y="47"/>
                          </a:cxn>
                          <a:cxn ang="0">
                            <a:pos x="20" y="48"/>
                          </a:cxn>
                          <a:cxn ang="0">
                            <a:pos x="23" y="47"/>
                          </a:cxn>
                          <a:cxn ang="0">
                            <a:pos x="27" y="46"/>
                          </a:cxn>
                          <a:cxn ang="0">
                            <a:pos x="30" y="44"/>
                          </a:cxn>
                          <a:cxn ang="0">
                            <a:pos x="33" y="38"/>
                          </a:cxn>
                          <a:cxn ang="0">
                            <a:pos x="34" y="33"/>
                          </a:cxn>
                          <a:cxn ang="0">
                            <a:pos x="33" y="26"/>
                          </a:cxn>
                          <a:cxn ang="0">
                            <a:pos x="32" y="23"/>
                          </a:cxn>
                          <a:cxn ang="0">
                            <a:pos x="28" y="18"/>
                          </a:cxn>
                          <a:cxn ang="0">
                            <a:pos x="27" y="17"/>
                          </a:cxn>
                          <a:cxn ang="0">
                            <a:pos x="27" y="10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34" h="48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8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7" y="43"/>
                            </a:lnTo>
                            <a:lnTo>
                              <a:pt x="12" y="45"/>
                            </a:lnTo>
                            <a:lnTo>
                              <a:pt x="16" y="47"/>
                            </a:lnTo>
                            <a:lnTo>
                              <a:pt x="20" y="48"/>
                            </a:lnTo>
                            <a:lnTo>
                              <a:pt x="23" y="47"/>
                            </a:lnTo>
                            <a:lnTo>
                              <a:pt x="27" y="46"/>
                            </a:lnTo>
                            <a:lnTo>
                              <a:pt x="30" y="44"/>
                            </a:lnTo>
                            <a:lnTo>
                              <a:pt x="33" y="38"/>
                            </a:lnTo>
                            <a:lnTo>
                              <a:pt x="34" y="33"/>
                            </a:lnTo>
                            <a:lnTo>
                              <a:pt x="33" y="26"/>
                            </a:lnTo>
                            <a:lnTo>
                              <a:pt x="32" y="23"/>
                            </a:lnTo>
                            <a:lnTo>
                              <a:pt x="28" y="18"/>
                            </a:lnTo>
                            <a:lnTo>
                              <a:pt x="27" y="17"/>
                            </a:lnTo>
                            <a:lnTo>
                              <a:pt x="27" y="10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4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5" y="39"/>
                          </a:cxn>
                          <a:cxn ang="0">
                            <a:pos x="5" y="36"/>
                          </a:cxn>
                          <a:cxn ang="0">
                            <a:pos x="6" y="34"/>
                          </a:cxn>
                          <a:cxn ang="0">
                            <a:pos x="6" y="32"/>
                          </a:cxn>
                          <a:cxn ang="0">
                            <a:pos x="7" y="29"/>
                          </a:cxn>
                          <a:cxn ang="0">
                            <a:pos x="7" y="27"/>
                          </a:cxn>
                          <a:cxn ang="0">
                            <a:pos x="8" y="23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  <a:cxn ang="0">
                            <a:pos x="14" y="15"/>
                          </a:cxn>
                          <a:cxn ang="0">
                            <a:pos x="17" y="13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41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5" y="39"/>
                            </a:lnTo>
                            <a:lnTo>
                              <a:pt x="5" y="36"/>
                            </a:lnTo>
                            <a:lnTo>
                              <a:pt x="6" y="34"/>
                            </a:lnTo>
                            <a:lnTo>
                              <a:pt x="6" y="32"/>
                            </a:lnTo>
                            <a:lnTo>
                              <a:pt x="7" y="29"/>
                            </a:lnTo>
                            <a:lnTo>
                              <a:pt x="7" y="27"/>
                            </a:lnTo>
                            <a:lnTo>
                              <a:pt x="8" y="23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lnTo>
                              <a:pt x="14" y="15"/>
                            </a:lnTo>
                            <a:lnTo>
                              <a:pt x="17" y="13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525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3" y="31"/>
                          </a:cxn>
                          <a:cxn ang="0">
                            <a:pos x="4" y="28"/>
                          </a:cxn>
                          <a:cxn ang="0">
                            <a:pos x="4" y="25"/>
                          </a:cxn>
                          <a:cxn ang="0">
                            <a:pos x="4" y="23"/>
                          </a:cxn>
                          <a:cxn ang="0">
                            <a:pos x="5" y="21"/>
                          </a:cxn>
                          <a:cxn ang="0">
                            <a:pos x="6" y="19"/>
                          </a:cxn>
                          <a:cxn ang="0">
                            <a:pos x="8" y="17"/>
                          </a:cxn>
                          <a:cxn ang="0">
                            <a:pos x="10" y="17"/>
                          </a:cxn>
                          <a:cxn ang="0">
                            <a:pos x="11" y="16"/>
                          </a:cxn>
                          <a:cxn ang="0">
                            <a:pos x="14" y="14"/>
                          </a:cxn>
                          <a:cxn ang="0">
                            <a:pos x="16" y="12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34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3" y="31"/>
                            </a:lnTo>
                            <a:lnTo>
                              <a:pt x="4" y="28"/>
                            </a:lnTo>
                            <a:lnTo>
                              <a:pt x="4" y="25"/>
                            </a:lnTo>
                            <a:lnTo>
                              <a:pt x="4" y="23"/>
                            </a:lnTo>
                            <a:lnTo>
                              <a:pt x="5" y="21"/>
                            </a:lnTo>
                            <a:lnTo>
                              <a:pt x="6" y="19"/>
                            </a:lnTo>
                            <a:lnTo>
                              <a:pt x="8" y="17"/>
                            </a:lnTo>
                            <a:lnTo>
                              <a:pt x="10" y="17"/>
                            </a:lnTo>
                            <a:lnTo>
                              <a:pt x="11" y="16"/>
                            </a:lnTo>
                            <a:lnTo>
                              <a:pt x="14" y="14"/>
                            </a:lnTo>
                            <a:lnTo>
                              <a:pt x="16" y="12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3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72"/>
                      <a:chOff x="3799" y="2651"/>
                      <a:chExt cx="53" cy="72"/>
                    </a:xfrm>
                  </p:grpSpPr>
                  <p:grpSp>
                    <p:nvGrpSpPr>
                      <p:cNvPr id="14" name="Group 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6" name="Group 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3" y="2662"/>
                          <a:ext cx="38" cy="61"/>
                          <a:chOff x="3803" y="2662"/>
                          <a:chExt cx="38" cy="61"/>
                        </a:xfrm>
                      </p:grpSpPr>
                      <p:grpSp>
                        <p:nvGrpSpPr>
                          <p:cNvPr id="17" name="Group 3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1" y="2713"/>
                            <a:ext cx="20" cy="10"/>
                            <a:chOff x="3811" y="2713"/>
                            <a:chExt cx="20" cy="10"/>
                          </a:xfrm>
                        </p:grpSpPr>
                        <p:sp>
                          <p:nvSpPr>
                            <p:cNvPr id="521" name="Freeform 3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7F3F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22" name="Freeform 37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7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519" name="Freeform 3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3" y="2662"/>
                            <a:ext cx="38" cy="6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8" y="56"/>
                              </a:cxn>
                              <a:cxn ang="0">
                                <a:pos x="29" y="54"/>
                              </a:cxn>
                              <a:cxn ang="0">
                                <a:pos x="30" y="52"/>
                              </a:cxn>
                              <a:cxn ang="0">
                                <a:pos x="32" y="47"/>
                              </a:cxn>
                              <a:cxn ang="0">
                                <a:pos x="35" y="39"/>
                              </a:cxn>
                              <a:cxn ang="0">
                                <a:pos x="36" y="32"/>
                              </a:cxn>
                              <a:cxn ang="0">
                                <a:pos x="37" y="27"/>
                              </a:cxn>
                              <a:cxn ang="0">
                                <a:pos x="38" y="18"/>
                              </a:cxn>
                              <a:cxn ang="0">
                                <a:pos x="38" y="11"/>
                              </a:cxn>
                              <a:cxn ang="0">
                                <a:pos x="37" y="7"/>
                              </a:cxn>
                              <a:cxn ang="0">
                                <a:pos x="34" y="4"/>
                              </a:cxn>
                              <a:cxn ang="0">
                                <a:pos x="30" y="1"/>
                              </a:cxn>
                              <a:cxn ang="0">
                                <a:pos x="25" y="0"/>
                              </a:cxn>
                              <a:cxn ang="0">
                                <a:pos x="22" y="0"/>
                              </a:cxn>
                              <a:cxn ang="0">
                                <a:pos x="18" y="0"/>
                              </a:cxn>
                              <a:cxn ang="0">
                                <a:pos x="14" y="1"/>
                              </a:cxn>
                              <a:cxn ang="0">
                                <a:pos x="11" y="2"/>
                              </a:cxn>
                              <a:cxn ang="0">
                                <a:pos x="9" y="4"/>
                              </a:cxn>
                              <a:cxn ang="0">
                                <a:pos x="6" y="7"/>
                              </a:cxn>
                              <a:cxn ang="0">
                                <a:pos x="5" y="11"/>
                              </a:cxn>
                              <a:cxn ang="0">
                                <a:pos x="3" y="15"/>
                              </a:cxn>
                              <a:cxn ang="0">
                                <a:pos x="3" y="19"/>
                              </a:cxn>
                              <a:cxn ang="0">
                                <a:pos x="2" y="24"/>
                              </a:cxn>
                              <a:cxn ang="0">
                                <a:pos x="2" y="26"/>
                              </a:cxn>
                              <a:cxn ang="0">
                                <a:pos x="2" y="29"/>
                              </a:cxn>
                              <a:cxn ang="0">
                                <a:pos x="1" y="29"/>
                              </a:cxn>
                              <a:cxn ang="0">
                                <a:pos x="0" y="30"/>
                              </a:cxn>
                              <a:cxn ang="0">
                                <a:pos x="0" y="31"/>
                              </a:cxn>
                              <a:cxn ang="0">
                                <a:pos x="1" y="34"/>
                              </a:cxn>
                              <a:cxn ang="0">
                                <a:pos x="2" y="35"/>
                              </a:cxn>
                              <a:cxn ang="0">
                                <a:pos x="3" y="37"/>
                              </a:cxn>
                              <a:cxn ang="0">
                                <a:pos x="4" y="38"/>
                              </a:cxn>
                              <a:cxn ang="0">
                                <a:pos x="6" y="38"/>
                              </a:cxn>
                              <a:cxn ang="0">
                                <a:pos x="5" y="41"/>
                              </a:cxn>
                              <a:cxn ang="0">
                                <a:pos x="6" y="45"/>
                              </a:cxn>
                              <a:cxn ang="0">
                                <a:pos x="7" y="48"/>
                              </a:cxn>
                              <a:cxn ang="0">
                                <a:pos x="7" y="51"/>
                              </a:cxn>
                              <a:cxn ang="0">
                                <a:pos x="8" y="53"/>
                              </a:cxn>
                              <a:cxn ang="0">
                                <a:pos x="9" y="54"/>
                              </a:cxn>
                              <a:cxn ang="0">
                                <a:pos x="10" y="55"/>
                              </a:cxn>
                              <a:cxn ang="0">
                                <a:pos x="11" y="57"/>
                              </a:cxn>
                              <a:cxn ang="0">
                                <a:pos x="12" y="58"/>
                              </a:cxn>
                              <a:cxn ang="0">
                                <a:pos x="14" y="59"/>
                              </a:cxn>
                              <a:cxn ang="0">
                                <a:pos x="15" y="60"/>
                              </a:cxn>
                              <a:cxn ang="0">
                                <a:pos x="16" y="60"/>
                              </a:cxn>
                              <a:cxn ang="0">
                                <a:pos x="18" y="60"/>
                              </a:cxn>
                              <a:cxn ang="0">
                                <a:pos x="19" y="61"/>
                              </a:cxn>
                              <a:cxn ang="0">
                                <a:pos x="21" y="61"/>
                              </a:cxn>
                              <a:cxn ang="0">
                                <a:pos x="23" y="60"/>
                              </a:cxn>
                              <a:cxn ang="0">
                                <a:pos x="24" y="60"/>
                              </a:cxn>
                              <a:cxn ang="0">
                                <a:pos x="25" y="59"/>
                              </a:cxn>
                              <a:cxn ang="0">
                                <a:pos x="27" y="57"/>
                              </a:cxn>
                              <a:cxn ang="0">
                                <a:pos x="28" y="56"/>
                              </a:cxn>
                            </a:cxnLst>
                            <a:rect l="0" t="0" r="r" b="b"/>
                            <a:pathLst>
                              <a:path w="38" h="61">
                                <a:moveTo>
                                  <a:pt x="28" y="56"/>
                                </a:moveTo>
                                <a:lnTo>
                                  <a:pt x="29" y="54"/>
                                </a:lnTo>
                                <a:lnTo>
                                  <a:pt x="30" y="52"/>
                                </a:lnTo>
                                <a:lnTo>
                                  <a:pt x="32" y="47"/>
                                </a:lnTo>
                                <a:lnTo>
                                  <a:pt x="35" y="39"/>
                                </a:lnTo>
                                <a:lnTo>
                                  <a:pt x="36" y="32"/>
                                </a:lnTo>
                                <a:lnTo>
                                  <a:pt x="37" y="27"/>
                                </a:lnTo>
                                <a:lnTo>
                                  <a:pt x="38" y="18"/>
                                </a:lnTo>
                                <a:lnTo>
                                  <a:pt x="38" y="11"/>
                                </a:lnTo>
                                <a:lnTo>
                                  <a:pt x="37" y="7"/>
                                </a:lnTo>
                                <a:lnTo>
                                  <a:pt x="34" y="4"/>
                                </a:lnTo>
                                <a:lnTo>
                                  <a:pt x="30" y="1"/>
                                </a:lnTo>
                                <a:lnTo>
                                  <a:pt x="25" y="0"/>
                                </a:lnTo>
                                <a:lnTo>
                                  <a:pt x="22" y="0"/>
                                </a:lnTo>
                                <a:lnTo>
                                  <a:pt x="18" y="0"/>
                                </a:lnTo>
                                <a:lnTo>
                                  <a:pt x="14" y="1"/>
                                </a:lnTo>
                                <a:lnTo>
                                  <a:pt x="11" y="2"/>
                                </a:lnTo>
                                <a:lnTo>
                                  <a:pt x="9" y="4"/>
                                </a:lnTo>
                                <a:lnTo>
                                  <a:pt x="6" y="7"/>
                                </a:lnTo>
                                <a:lnTo>
                                  <a:pt x="5" y="11"/>
                                </a:lnTo>
                                <a:lnTo>
                                  <a:pt x="3" y="15"/>
                                </a:lnTo>
                                <a:lnTo>
                                  <a:pt x="3" y="19"/>
                                </a:lnTo>
                                <a:lnTo>
                                  <a:pt x="2" y="24"/>
                                </a:lnTo>
                                <a:lnTo>
                                  <a:pt x="2" y="26"/>
                                </a:lnTo>
                                <a:lnTo>
                                  <a:pt x="2" y="29"/>
                                </a:lnTo>
                                <a:lnTo>
                                  <a:pt x="1" y="29"/>
                                </a:lnTo>
                                <a:lnTo>
                                  <a:pt x="0" y="30"/>
                                </a:lnTo>
                                <a:lnTo>
                                  <a:pt x="0" y="31"/>
                                </a:lnTo>
                                <a:lnTo>
                                  <a:pt x="1" y="34"/>
                                </a:lnTo>
                                <a:lnTo>
                                  <a:pt x="2" y="35"/>
                                </a:lnTo>
                                <a:lnTo>
                                  <a:pt x="3" y="37"/>
                                </a:lnTo>
                                <a:lnTo>
                                  <a:pt x="4" y="38"/>
                                </a:lnTo>
                                <a:lnTo>
                                  <a:pt x="6" y="38"/>
                                </a:lnTo>
                                <a:lnTo>
                                  <a:pt x="5" y="41"/>
                                </a:lnTo>
                                <a:lnTo>
                                  <a:pt x="6" y="45"/>
                                </a:lnTo>
                                <a:lnTo>
                                  <a:pt x="7" y="48"/>
                                </a:lnTo>
                                <a:lnTo>
                                  <a:pt x="7" y="51"/>
                                </a:lnTo>
                                <a:lnTo>
                                  <a:pt x="8" y="53"/>
                                </a:lnTo>
                                <a:lnTo>
                                  <a:pt x="9" y="54"/>
                                </a:lnTo>
                                <a:lnTo>
                                  <a:pt x="10" y="55"/>
                                </a:lnTo>
                                <a:lnTo>
                                  <a:pt x="11" y="57"/>
                                </a:lnTo>
                                <a:lnTo>
                                  <a:pt x="12" y="58"/>
                                </a:lnTo>
                                <a:lnTo>
                                  <a:pt x="14" y="59"/>
                                </a:lnTo>
                                <a:lnTo>
                                  <a:pt x="15" y="60"/>
                                </a:lnTo>
                                <a:lnTo>
                                  <a:pt x="16" y="60"/>
                                </a:lnTo>
                                <a:lnTo>
                                  <a:pt x="18" y="60"/>
                                </a:lnTo>
                                <a:lnTo>
                                  <a:pt x="19" y="61"/>
                                </a:lnTo>
                                <a:lnTo>
                                  <a:pt x="21" y="61"/>
                                </a:lnTo>
                                <a:lnTo>
                                  <a:pt x="23" y="60"/>
                                </a:lnTo>
                                <a:lnTo>
                                  <a:pt x="24" y="60"/>
                                </a:lnTo>
                                <a:lnTo>
                                  <a:pt x="25" y="59"/>
                                </a:lnTo>
                                <a:lnTo>
                                  <a:pt x="27" y="57"/>
                                </a:lnTo>
                                <a:lnTo>
                                  <a:pt x="28" y="5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20" name="Freeform 3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9" y="2701"/>
                            <a:ext cx="19" cy="2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2" y="17"/>
                              </a:cxn>
                              <a:cxn ang="0">
                                <a:pos x="13" y="15"/>
                              </a:cxn>
                              <a:cxn ang="0">
                                <a:pos x="14" y="14"/>
                              </a:cxn>
                              <a:cxn ang="0">
                                <a:pos x="16" y="8"/>
                              </a:cxn>
                              <a:cxn ang="0">
                                <a:pos x="19" y="0"/>
                              </a:cxn>
                              <a:cxn ang="0">
                                <a:pos x="17" y="4"/>
                              </a:cxn>
                              <a:cxn ang="0">
                                <a:pos x="15" y="7"/>
                              </a:cxn>
                              <a:cxn ang="0">
                                <a:pos x="14" y="9"/>
                              </a:cxn>
                              <a:cxn ang="0">
                                <a:pos x="14" y="11"/>
                              </a:cxn>
                              <a:cxn ang="0">
                                <a:pos x="13" y="14"/>
                              </a:cxn>
                              <a:cxn ang="0">
                                <a:pos x="12" y="16"/>
                              </a:cxn>
                              <a:cxn ang="0">
                                <a:pos x="11" y="17"/>
                              </a:cxn>
                              <a:cxn ang="0">
                                <a:pos x="10" y="19"/>
                              </a:cxn>
                              <a:cxn ang="0">
                                <a:pos x="8" y="19"/>
                              </a:cxn>
                              <a:cxn ang="0">
                                <a:pos x="7" y="19"/>
                              </a:cxn>
                              <a:cxn ang="0">
                                <a:pos x="6" y="17"/>
                              </a:cxn>
                              <a:cxn ang="0">
                                <a:pos x="5" y="16"/>
                              </a:cxn>
                              <a:cxn ang="0">
                                <a:pos x="5" y="19"/>
                              </a:cxn>
                              <a:cxn ang="0">
                                <a:pos x="4" y="20"/>
                              </a:cxn>
                              <a:cxn ang="0">
                                <a:pos x="3" y="21"/>
                              </a:cxn>
                              <a:cxn ang="0">
                                <a:pos x="0" y="22"/>
                              </a:cxn>
                              <a:cxn ang="0">
                                <a:pos x="1" y="22"/>
                              </a:cxn>
                              <a:cxn ang="0">
                                <a:pos x="3" y="22"/>
                              </a:cxn>
                              <a:cxn ang="0">
                                <a:pos x="5" y="22"/>
                              </a:cxn>
                              <a:cxn ang="0">
                                <a:pos x="7" y="22"/>
                              </a:cxn>
                              <a:cxn ang="0">
                                <a:pos x="8" y="22"/>
                              </a:cxn>
                              <a:cxn ang="0">
                                <a:pos x="9" y="21"/>
                              </a:cxn>
                              <a:cxn ang="0">
                                <a:pos x="11" y="19"/>
                              </a:cxn>
                              <a:cxn ang="0">
                                <a:pos x="12" y="17"/>
                              </a:cxn>
                            </a:cxnLst>
                            <a:rect l="0" t="0" r="r" b="b"/>
                            <a:pathLst>
                              <a:path w="19" h="22">
                                <a:moveTo>
                                  <a:pt x="12" y="17"/>
                                </a:moveTo>
                                <a:lnTo>
                                  <a:pt x="13" y="15"/>
                                </a:lnTo>
                                <a:lnTo>
                                  <a:pt x="14" y="14"/>
                                </a:lnTo>
                                <a:lnTo>
                                  <a:pt x="16" y="8"/>
                                </a:lnTo>
                                <a:lnTo>
                                  <a:pt x="19" y="0"/>
                                </a:lnTo>
                                <a:lnTo>
                                  <a:pt x="17" y="4"/>
                                </a:lnTo>
                                <a:lnTo>
                                  <a:pt x="15" y="7"/>
                                </a:lnTo>
                                <a:lnTo>
                                  <a:pt x="14" y="9"/>
                                </a:lnTo>
                                <a:lnTo>
                                  <a:pt x="14" y="11"/>
                                </a:lnTo>
                                <a:lnTo>
                                  <a:pt x="13" y="14"/>
                                </a:lnTo>
                                <a:lnTo>
                                  <a:pt x="12" y="16"/>
                                </a:lnTo>
                                <a:lnTo>
                                  <a:pt x="11" y="17"/>
                                </a:lnTo>
                                <a:lnTo>
                                  <a:pt x="10" y="19"/>
                                </a:lnTo>
                                <a:lnTo>
                                  <a:pt x="8" y="19"/>
                                </a:lnTo>
                                <a:lnTo>
                                  <a:pt x="7" y="19"/>
                                </a:lnTo>
                                <a:lnTo>
                                  <a:pt x="6" y="17"/>
                                </a:lnTo>
                                <a:lnTo>
                                  <a:pt x="5" y="16"/>
                                </a:lnTo>
                                <a:lnTo>
                                  <a:pt x="5" y="19"/>
                                </a:lnTo>
                                <a:lnTo>
                                  <a:pt x="4" y="20"/>
                                </a:lnTo>
                                <a:lnTo>
                                  <a:pt x="3" y="21"/>
                                </a:lnTo>
                                <a:lnTo>
                                  <a:pt x="0" y="22"/>
                                </a:lnTo>
                                <a:lnTo>
                                  <a:pt x="1" y="22"/>
                                </a:lnTo>
                                <a:lnTo>
                                  <a:pt x="3" y="22"/>
                                </a:lnTo>
                                <a:lnTo>
                                  <a:pt x="5" y="22"/>
                                </a:lnTo>
                                <a:lnTo>
                                  <a:pt x="7" y="22"/>
                                </a:lnTo>
                                <a:lnTo>
                                  <a:pt x="8" y="22"/>
                                </a:lnTo>
                                <a:lnTo>
                                  <a:pt x="9" y="21"/>
                                </a:lnTo>
                                <a:lnTo>
                                  <a:pt x="11" y="19"/>
                                </a:lnTo>
                                <a:lnTo>
                                  <a:pt x="12" y="1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7F3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517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92"/>
                          <a:ext cx="8" cy="2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17"/>
                            </a:cxn>
                            <a:cxn ang="0">
                              <a:pos x="7" y="16"/>
                            </a:cxn>
                            <a:cxn ang="0">
                              <a:pos x="7" y="14"/>
                            </a:cxn>
                            <a:cxn ang="0">
                              <a:pos x="7" y="13"/>
                            </a:cxn>
                            <a:cxn ang="0">
                              <a:pos x="8" y="11"/>
                            </a:cxn>
                            <a:cxn ang="0">
                              <a:pos x="8" y="10"/>
                            </a:cxn>
                            <a:cxn ang="0">
                              <a:pos x="8" y="9"/>
                            </a:cxn>
                            <a:cxn ang="0">
                              <a:pos x="8" y="7"/>
                            </a:cxn>
                            <a:cxn ang="0">
                              <a:pos x="8" y="6"/>
                            </a:cxn>
                            <a:cxn ang="0">
                              <a:pos x="8" y="5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6" y="2"/>
                            </a:cxn>
                            <a:cxn ang="0">
                              <a:pos x="5" y="1"/>
                            </a:cxn>
                            <a:cxn ang="0">
                              <a:pos x="5" y="1"/>
                            </a:cxn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1" y="4"/>
                            </a:cxn>
                            <a:cxn ang="0">
                              <a:pos x="2" y="5"/>
                            </a:cxn>
                            <a:cxn ang="0">
                              <a:pos x="3" y="7"/>
                            </a:cxn>
                            <a:cxn ang="0">
                              <a:pos x="4" y="8"/>
                            </a:cxn>
                            <a:cxn ang="0">
                              <a:pos x="6" y="8"/>
                            </a:cxn>
                            <a:cxn ang="0">
                              <a:pos x="5" y="12"/>
                            </a:cxn>
                            <a:cxn ang="0">
                              <a:pos x="6" y="15"/>
                            </a:cxn>
                            <a:cxn ang="0">
                              <a:pos x="7" y="19"/>
                            </a:cxn>
                            <a:cxn ang="0">
                              <a:pos x="8" y="21"/>
                            </a:cxn>
                            <a:cxn ang="0">
                              <a:pos x="8" y="17"/>
                            </a:cxn>
                          </a:cxnLst>
                          <a:rect l="0" t="0" r="r" b="b"/>
                          <a:pathLst>
                            <a:path w="8" h="21">
                              <a:moveTo>
                                <a:pt x="8" y="17"/>
                              </a:moveTo>
                              <a:lnTo>
                                <a:pt x="7" y="16"/>
                              </a:lnTo>
                              <a:lnTo>
                                <a:pt x="7" y="14"/>
                              </a:lnTo>
                              <a:lnTo>
                                <a:pt x="7" y="13"/>
                              </a:lnTo>
                              <a:lnTo>
                                <a:pt x="8" y="11"/>
                              </a:lnTo>
                              <a:lnTo>
                                <a:pt x="8" y="10"/>
                              </a:lnTo>
                              <a:lnTo>
                                <a:pt x="8" y="9"/>
                              </a:lnTo>
                              <a:lnTo>
                                <a:pt x="8" y="7"/>
                              </a:lnTo>
                              <a:lnTo>
                                <a:pt x="8" y="6"/>
                              </a:lnTo>
                              <a:lnTo>
                                <a:pt x="8" y="5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6" y="2"/>
                              </a:lnTo>
                              <a:lnTo>
                                <a:pt x="5" y="1"/>
                              </a:lnTo>
                              <a:lnTo>
                                <a:pt x="5" y="1"/>
                              </a:lnTo>
                              <a:lnTo>
                                <a:pt x="0" y="0"/>
                              </a:lnTo>
                              <a:lnTo>
                                <a:pt x="0" y="1"/>
                              </a:lnTo>
                              <a:lnTo>
                                <a:pt x="1" y="4"/>
                              </a:lnTo>
                              <a:lnTo>
                                <a:pt x="2" y="5"/>
                              </a:lnTo>
                              <a:lnTo>
                                <a:pt x="3" y="7"/>
                              </a:lnTo>
                              <a:lnTo>
                                <a:pt x="4" y="8"/>
                              </a:lnTo>
                              <a:lnTo>
                                <a:pt x="6" y="8"/>
                              </a:lnTo>
                              <a:lnTo>
                                <a:pt x="5" y="12"/>
                              </a:lnTo>
                              <a:lnTo>
                                <a:pt x="6" y="15"/>
                              </a:lnTo>
                              <a:lnTo>
                                <a:pt x="7" y="19"/>
                              </a:lnTo>
                              <a:lnTo>
                                <a:pt x="8" y="21"/>
                              </a:lnTo>
                              <a:lnTo>
                                <a:pt x="8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9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32"/>
                        <a:chOff x="3812" y="2682"/>
                        <a:chExt cx="24" cy="32"/>
                      </a:xfrm>
                    </p:grpSpPr>
                    <p:grpSp>
                      <p:nvGrpSpPr>
                        <p:cNvPr id="24" name="Group 4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7" y="2708"/>
                          <a:ext cx="10" cy="6"/>
                          <a:chOff x="3817" y="2708"/>
                          <a:chExt cx="10" cy="6"/>
                        </a:xfrm>
                      </p:grpSpPr>
                      <p:sp>
                        <p:nvSpPr>
                          <p:cNvPr id="513" name="Oval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819" y="2710"/>
                            <a:ext cx="6" cy="3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4" name="Freeform 4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08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1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7" y="0"/>
                              </a:cxn>
                              <a:cxn ang="0">
                                <a:pos x="8" y="1"/>
                              </a:cxn>
                              <a:cxn ang="0">
                                <a:pos x="9" y="2"/>
                              </a:cxn>
                              <a:cxn ang="0">
                                <a:pos x="9" y="3"/>
                              </a:cxn>
                              <a:cxn ang="0">
                                <a:pos x="9" y="3"/>
                              </a:cxn>
                              <a:cxn ang="0">
                                <a:pos x="10" y="4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2"/>
                                </a:moveTo>
                                <a:lnTo>
                                  <a:pt x="1" y="1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5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7" y="0"/>
                                </a:lnTo>
                                <a:lnTo>
                                  <a:pt x="8" y="1"/>
                                </a:lnTo>
                                <a:lnTo>
                                  <a:pt x="9" y="2"/>
                                </a:lnTo>
                                <a:lnTo>
                                  <a:pt x="9" y="3"/>
                                </a:lnTo>
                                <a:lnTo>
                                  <a:pt x="9" y="3"/>
                                </a:lnTo>
                                <a:lnTo>
                                  <a:pt x="10" y="4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15" name="Freeform 4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10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4" y="1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8" y="2"/>
                              </a:cxn>
                              <a:cxn ang="0">
                                <a:pos x="9" y="2"/>
                              </a:cxn>
                              <a:cxn ang="0">
                                <a:pos x="10" y="2"/>
                              </a:cxn>
                              <a:cxn ang="0">
                                <a:pos x="9" y="3"/>
                              </a:cxn>
                              <a:cxn ang="0">
                                <a:pos x="8" y="4"/>
                              </a:cxn>
                              <a:cxn ang="0">
                                <a:pos x="7" y="4"/>
                              </a:cxn>
                              <a:cxn ang="0">
                                <a:pos x="6" y="4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2" y="2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4" y="1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8" y="2"/>
                                </a:lnTo>
                                <a:lnTo>
                                  <a:pt x="9" y="2"/>
                                </a:lnTo>
                                <a:lnTo>
                                  <a:pt x="10" y="2"/>
                                </a:lnTo>
                                <a:lnTo>
                                  <a:pt x="9" y="3"/>
                                </a:lnTo>
                                <a:lnTo>
                                  <a:pt x="8" y="4"/>
                                </a:lnTo>
                                <a:lnTo>
                                  <a:pt x="7" y="4"/>
                                </a:lnTo>
                                <a:lnTo>
                                  <a:pt x="6" y="4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2" y="2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30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24" cy="12"/>
                          <a:chOff x="3812" y="2682"/>
                          <a:chExt cx="24" cy="12"/>
                        </a:xfrm>
                      </p:grpSpPr>
                      <p:grpSp>
                        <p:nvGrpSpPr>
                          <p:cNvPr id="32" name="Group 4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2" y="2682"/>
                            <a:ext cx="10" cy="8"/>
                            <a:chOff x="3812" y="2682"/>
                            <a:chExt cx="10" cy="8"/>
                          </a:xfrm>
                        </p:grpSpPr>
                        <p:sp>
                          <p:nvSpPr>
                            <p:cNvPr id="510" name="Freeform 48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3" y="2682"/>
                              <a:ext cx="9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3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9" y="6"/>
                                </a:cxn>
                                <a:cxn ang="0">
                                  <a:pos x="7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2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6">
                                  <a:moveTo>
                                    <a:pt x="0" y="2"/>
                                  </a:moveTo>
                                  <a:lnTo>
                                    <a:pt x="2" y="0"/>
                                  </a:lnTo>
                                  <a:lnTo>
                                    <a:pt x="3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9" y="6"/>
                                  </a:lnTo>
                                  <a:lnTo>
                                    <a:pt x="7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2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1" name="Freeform 49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2" y="2685"/>
                              <a:ext cx="9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9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4" y="3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5">
                                  <a:moveTo>
                                    <a:pt x="0" y="2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9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3"/>
                                  </a:lnTo>
                                  <a:lnTo>
                                    <a:pt x="6" y="3"/>
                                  </a:lnTo>
                                  <a:lnTo>
                                    <a:pt x="6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4" y="4"/>
                                  </a:lnTo>
                                  <a:lnTo>
                                    <a:pt x="4" y="3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3"/>
                                  </a:lnTo>
                                  <a:lnTo>
                                    <a:pt x="1" y="3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12" name="Freeform 5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4" y="2689"/>
                              <a:ext cx="4" cy="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1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4" h="1">
                                  <a:moveTo>
                                    <a:pt x="0" y="0"/>
                                  </a:moveTo>
                                  <a:lnTo>
                                    <a:pt x="1" y="0"/>
                                  </a:lnTo>
                                  <a:lnTo>
                                    <a:pt x="1" y="0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1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grpSp>
                        <p:nvGrpSpPr>
                          <p:cNvPr id="33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26" y="2686"/>
                            <a:ext cx="10" cy="8"/>
                            <a:chOff x="3826" y="2686"/>
                            <a:chExt cx="10" cy="8"/>
                          </a:xfrm>
                        </p:grpSpPr>
                        <p:sp>
                          <p:nvSpPr>
                            <p:cNvPr id="507" name="Freeform 5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6" y="2686"/>
                              <a:ext cx="10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6"/>
                                </a:cxn>
                                <a:cxn ang="0">
                                  <a:pos x="0" y="5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6" y="0"/>
                                </a:cxn>
                                <a:cxn ang="0">
                                  <a:pos x="7" y="0"/>
                                </a:cxn>
                                <a:cxn ang="0">
                                  <a:pos x="9" y="0"/>
                                </a:cxn>
                                <a:cxn ang="0">
                                  <a:pos x="10" y="1"/>
                                </a:cxn>
                                <a:cxn ang="0">
                                  <a:pos x="10" y="2"/>
                                </a:cxn>
                                <a:cxn ang="0">
                                  <a:pos x="9" y="1"/>
                                </a:cxn>
                                <a:cxn ang="0">
                                  <a:pos x="8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2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2" y="4"/>
                                </a:cxn>
                                <a:cxn ang="0">
                                  <a:pos x="1" y="5"/>
                                </a:cxn>
                                <a:cxn ang="0">
                                  <a:pos x="1" y="6"/>
                                </a:cxn>
                              </a:cxnLst>
                              <a:rect l="0" t="0" r="r" b="b"/>
                              <a:pathLst>
                                <a:path w="10" h="6">
                                  <a:moveTo>
                                    <a:pt x="1" y="6"/>
                                  </a:moveTo>
                                  <a:lnTo>
                                    <a:pt x="0" y="5"/>
                                  </a:lnTo>
                                  <a:lnTo>
                                    <a:pt x="1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6" y="0"/>
                                  </a:lnTo>
                                  <a:lnTo>
                                    <a:pt x="7" y="0"/>
                                  </a:lnTo>
                                  <a:lnTo>
                                    <a:pt x="9" y="0"/>
                                  </a:lnTo>
                                  <a:lnTo>
                                    <a:pt x="10" y="1"/>
                                  </a:lnTo>
                                  <a:lnTo>
                                    <a:pt x="10" y="2"/>
                                  </a:lnTo>
                                  <a:lnTo>
                                    <a:pt x="9" y="1"/>
                                  </a:lnTo>
                                  <a:lnTo>
                                    <a:pt x="8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5" y="1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2"/>
                                  </a:lnTo>
                                  <a:lnTo>
                                    <a:pt x="2" y="3"/>
                                  </a:lnTo>
                                  <a:lnTo>
                                    <a:pt x="2" y="4"/>
                                  </a:lnTo>
                                  <a:lnTo>
                                    <a:pt x="1" y="5"/>
                                  </a:lnTo>
                                  <a:lnTo>
                                    <a:pt x="1" y="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8" name="Freeform 5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89"/>
                              <a:ext cx="8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3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5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3" y="4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0" y="3"/>
                                </a:cxn>
                              </a:cxnLst>
                              <a:rect l="0" t="0" r="r" b="b"/>
                              <a:pathLst>
                                <a:path w="8" h="5">
                                  <a:moveTo>
                                    <a:pt x="0" y="3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2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7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5"/>
                                  </a:lnTo>
                                  <a:lnTo>
                                    <a:pt x="6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4" y="4"/>
                                  </a:lnTo>
                                  <a:lnTo>
                                    <a:pt x="3" y="4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2" y="2"/>
                                  </a:lnTo>
                                  <a:lnTo>
                                    <a:pt x="1" y="2"/>
                                  </a:lnTo>
                                  <a:lnTo>
                                    <a:pt x="0" y="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509" name="Freeform 5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92"/>
                              <a:ext cx="1" cy="2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h="2">
                                  <a:moveTo>
                                    <a:pt x="0" y="0"/>
                                  </a:moveTo>
                                  <a:lnTo>
                                    <a:pt x="0" y="1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</p:grpSp>
                    <p:sp>
                      <p:nvSpPr>
                        <p:cNvPr id="504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0" y="2698"/>
                          <a:ext cx="7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3"/>
                            </a:cxn>
                            <a:cxn ang="0">
                              <a:pos x="1" y="3"/>
                            </a:cxn>
                            <a:cxn ang="0">
                              <a:pos x="2" y="4"/>
                            </a:cxn>
                            <a:cxn ang="0">
                              <a:pos x="2" y="5"/>
                            </a:cxn>
                            <a:cxn ang="0">
                              <a:pos x="3" y="5"/>
                            </a:cxn>
                            <a:cxn ang="0">
                              <a:pos x="4" y="5"/>
                            </a:cxn>
                            <a:cxn ang="0">
                              <a:pos x="5" y="4"/>
                            </a:cxn>
                            <a:cxn ang="0">
                              <a:pos x="6" y="4"/>
                            </a:cxn>
                            <a:cxn ang="0">
                              <a:pos x="7" y="4"/>
                            </a:cxn>
                          </a:cxnLst>
                          <a:rect l="0" t="0" r="r" b="b"/>
                          <a:pathLst>
                            <a:path w="7" h="5">
                              <a:moveTo>
                                <a:pt x="2" y="0"/>
                              </a:moveTo>
                              <a:lnTo>
                                <a:pt x="1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lnTo>
                                <a:pt x="0" y="3"/>
                              </a:lnTo>
                              <a:lnTo>
                                <a:pt x="1" y="3"/>
                              </a:lnTo>
                              <a:lnTo>
                                <a:pt x="2" y="4"/>
                              </a:lnTo>
                              <a:lnTo>
                                <a:pt x="2" y="5"/>
                              </a:lnTo>
                              <a:lnTo>
                                <a:pt x="3" y="5"/>
                              </a:lnTo>
                              <a:lnTo>
                                <a:pt x="4" y="5"/>
                              </a:lnTo>
                              <a:lnTo>
                                <a:pt x="5" y="4"/>
                              </a:lnTo>
                              <a:lnTo>
                                <a:pt x="6" y="4"/>
                              </a:lnTo>
                              <a:lnTo>
                                <a:pt x="7" y="4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7F3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34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99" y="2651"/>
                        <a:ext cx="53" cy="62"/>
                        <a:chOff x="3799" y="2651"/>
                        <a:chExt cx="53" cy="62"/>
                      </a:xfrm>
                    </p:grpSpPr>
                    <p:sp>
                      <p:nvSpPr>
                        <p:cNvPr id="496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9" y="2651"/>
                          <a:ext cx="53" cy="6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57"/>
                            </a:cxn>
                            <a:cxn ang="0">
                              <a:pos x="7" y="54"/>
                            </a:cxn>
                            <a:cxn ang="0">
                              <a:pos x="5" y="50"/>
                            </a:cxn>
                            <a:cxn ang="0">
                              <a:pos x="4" y="46"/>
                            </a:cxn>
                            <a:cxn ang="0">
                              <a:pos x="3" y="44"/>
                            </a:cxn>
                            <a:cxn ang="0">
                              <a:pos x="2" y="33"/>
                            </a:cxn>
                            <a:cxn ang="0">
                              <a:pos x="0" y="29"/>
                            </a:cxn>
                            <a:cxn ang="0">
                              <a:pos x="0" y="23"/>
                            </a:cxn>
                            <a:cxn ang="0">
                              <a:pos x="5" y="18"/>
                            </a:cxn>
                            <a:cxn ang="0">
                              <a:pos x="7" y="10"/>
                            </a:cxn>
                            <a:cxn ang="0">
                              <a:pos x="10" y="6"/>
                            </a:cxn>
                            <a:cxn ang="0">
                              <a:pos x="14" y="4"/>
                            </a:cxn>
                            <a:cxn ang="0">
                              <a:pos x="20" y="0"/>
                            </a:cxn>
                            <a:cxn ang="0">
                              <a:pos x="25" y="0"/>
                            </a:cxn>
                            <a:cxn ang="0">
                              <a:pos x="29" y="0"/>
                            </a:cxn>
                            <a:cxn ang="0">
                              <a:pos x="35" y="2"/>
                            </a:cxn>
                            <a:cxn ang="0">
                              <a:pos x="40" y="5"/>
                            </a:cxn>
                            <a:cxn ang="0">
                              <a:pos x="44" y="10"/>
                            </a:cxn>
                            <a:cxn ang="0">
                              <a:pos x="46" y="15"/>
                            </a:cxn>
                            <a:cxn ang="0">
                              <a:pos x="48" y="19"/>
                            </a:cxn>
                            <a:cxn ang="0">
                              <a:pos x="51" y="26"/>
                            </a:cxn>
                            <a:cxn ang="0">
                              <a:pos x="53" y="32"/>
                            </a:cxn>
                            <a:cxn ang="0">
                              <a:pos x="52" y="38"/>
                            </a:cxn>
                            <a:cxn ang="0">
                              <a:pos x="51" y="43"/>
                            </a:cxn>
                            <a:cxn ang="0">
                              <a:pos x="48" y="47"/>
                            </a:cxn>
                            <a:cxn ang="0">
                              <a:pos x="42" y="54"/>
                            </a:cxn>
                            <a:cxn ang="0">
                              <a:pos x="40" y="58"/>
                            </a:cxn>
                            <a:cxn ang="0">
                              <a:pos x="35" y="62"/>
                            </a:cxn>
                            <a:cxn ang="0">
                              <a:pos x="39" y="50"/>
                            </a:cxn>
                            <a:cxn ang="0">
                              <a:pos x="41" y="39"/>
                            </a:cxn>
                            <a:cxn ang="0">
                              <a:pos x="40" y="34"/>
                            </a:cxn>
                            <a:cxn ang="0">
                              <a:pos x="40" y="27"/>
                            </a:cxn>
                            <a:cxn ang="0">
                              <a:pos x="35" y="28"/>
                            </a:cxn>
                            <a:cxn ang="0">
                              <a:pos x="29" y="30"/>
                            </a:cxn>
                            <a:cxn ang="0">
                              <a:pos x="22" y="30"/>
                            </a:cxn>
                            <a:cxn ang="0">
                              <a:pos x="19" y="28"/>
                            </a:cxn>
                            <a:cxn ang="0">
                              <a:pos x="14" y="29"/>
                            </a:cxn>
                            <a:cxn ang="0">
                              <a:pos x="13" y="33"/>
                            </a:cxn>
                            <a:cxn ang="0">
                              <a:pos x="11" y="35"/>
                            </a:cxn>
                            <a:cxn ang="0">
                              <a:pos x="9" y="41"/>
                            </a:cxn>
                            <a:cxn ang="0">
                              <a:pos x="8" y="43"/>
                            </a:cxn>
                            <a:cxn ang="0">
                              <a:pos x="6" y="43"/>
                            </a:cxn>
                            <a:cxn ang="0">
                              <a:pos x="6" y="45"/>
                            </a:cxn>
                            <a:cxn ang="0">
                              <a:pos x="6" y="48"/>
                            </a:cxn>
                            <a:cxn ang="0">
                              <a:pos x="9" y="49"/>
                            </a:cxn>
                            <a:cxn ang="0">
                              <a:pos x="10" y="58"/>
                            </a:cxn>
                          </a:cxnLst>
                          <a:rect l="0" t="0" r="r" b="b"/>
                          <a:pathLst>
                            <a:path w="53" h="62">
                              <a:moveTo>
                                <a:pt x="10" y="58"/>
                              </a:moveTo>
                              <a:lnTo>
                                <a:pt x="8" y="57"/>
                              </a:lnTo>
                              <a:lnTo>
                                <a:pt x="7" y="55"/>
                              </a:lnTo>
                              <a:lnTo>
                                <a:pt x="7" y="54"/>
                              </a:lnTo>
                              <a:lnTo>
                                <a:pt x="6" y="51"/>
                              </a:lnTo>
                              <a:lnTo>
                                <a:pt x="5" y="50"/>
                              </a:lnTo>
                              <a:lnTo>
                                <a:pt x="4" y="48"/>
                              </a:lnTo>
                              <a:lnTo>
                                <a:pt x="4" y="46"/>
                              </a:lnTo>
                              <a:lnTo>
                                <a:pt x="3" y="46"/>
                              </a:lnTo>
                              <a:lnTo>
                                <a:pt x="3" y="44"/>
                              </a:lnTo>
                              <a:lnTo>
                                <a:pt x="1" y="40"/>
                              </a:lnTo>
                              <a:lnTo>
                                <a:pt x="2" y="33"/>
                              </a:lnTo>
                              <a:lnTo>
                                <a:pt x="1" y="32"/>
                              </a:lnTo>
                              <a:lnTo>
                                <a:pt x="0" y="29"/>
                              </a:lnTo>
                              <a:lnTo>
                                <a:pt x="0" y="26"/>
                              </a:lnTo>
                              <a:lnTo>
                                <a:pt x="0" y="23"/>
                              </a:lnTo>
                              <a:lnTo>
                                <a:pt x="2" y="20"/>
                              </a:lnTo>
                              <a:lnTo>
                                <a:pt x="5" y="18"/>
                              </a:lnTo>
                              <a:lnTo>
                                <a:pt x="4" y="14"/>
                              </a:lnTo>
                              <a:lnTo>
                                <a:pt x="7" y="10"/>
                              </a:lnTo>
                              <a:lnTo>
                                <a:pt x="8" y="9"/>
                              </a:lnTo>
                              <a:lnTo>
                                <a:pt x="10" y="6"/>
                              </a:lnTo>
                              <a:lnTo>
                                <a:pt x="12" y="4"/>
                              </a:lnTo>
                              <a:lnTo>
                                <a:pt x="14" y="4"/>
                              </a:lnTo>
                              <a:lnTo>
                                <a:pt x="18" y="1"/>
                              </a:lnTo>
                              <a:lnTo>
                                <a:pt x="20" y="0"/>
                              </a:lnTo>
                              <a:lnTo>
                                <a:pt x="23" y="0"/>
                              </a:lnTo>
                              <a:lnTo>
                                <a:pt x="25" y="0"/>
                              </a:lnTo>
                              <a:lnTo>
                                <a:pt x="27" y="0"/>
                              </a:lnTo>
                              <a:lnTo>
                                <a:pt x="29" y="0"/>
                              </a:lnTo>
                              <a:lnTo>
                                <a:pt x="32" y="1"/>
                              </a:lnTo>
                              <a:lnTo>
                                <a:pt x="35" y="2"/>
                              </a:lnTo>
                              <a:lnTo>
                                <a:pt x="36" y="3"/>
                              </a:lnTo>
                              <a:lnTo>
                                <a:pt x="40" y="5"/>
                              </a:lnTo>
                              <a:lnTo>
                                <a:pt x="42" y="8"/>
                              </a:lnTo>
                              <a:lnTo>
                                <a:pt x="44" y="10"/>
                              </a:lnTo>
                              <a:lnTo>
                                <a:pt x="45" y="12"/>
                              </a:lnTo>
                              <a:lnTo>
                                <a:pt x="46" y="15"/>
                              </a:lnTo>
                              <a:lnTo>
                                <a:pt x="47" y="17"/>
                              </a:lnTo>
                              <a:lnTo>
                                <a:pt x="48" y="19"/>
                              </a:lnTo>
                              <a:lnTo>
                                <a:pt x="50" y="21"/>
                              </a:lnTo>
                              <a:lnTo>
                                <a:pt x="51" y="26"/>
                              </a:lnTo>
                              <a:lnTo>
                                <a:pt x="52" y="30"/>
                              </a:lnTo>
                              <a:lnTo>
                                <a:pt x="53" y="32"/>
                              </a:lnTo>
                              <a:lnTo>
                                <a:pt x="53" y="34"/>
                              </a:lnTo>
                              <a:lnTo>
                                <a:pt x="52" y="38"/>
                              </a:lnTo>
                              <a:lnTo>
                                <a:pt x="51" y="40"/>
                              </a:lnTo>
                              <a:lnTo>
                                <a:pt x="51" y="43"/>
                              </a:lnTo>
                              <a:lnTo>
                                <a:pt x="50" y="45"/>
                              </a:lnTo>
                              <a:lnTo>
                                <a:pt x="48" y="47"/>
                              </a:lnTo>
                              <a:lnTo>
                                <a:pt x="47" y="49"/>
                              </a:lnTo>
                              <a:lnTo>
                                <a:pt x="42" y="54"/>
                              </a:lnTo>
                              <a:lnTo>
                                <a:pt x="42" y="56"/>
                              </a:lnTo>
                              <a:lnTo>
                                <a:pt x="40" y="58"/>
                              </a:lnTo>
                              <a:lnTo>
                                <a:pt x="37" y="61"/>
                              </a:lnTo>
                              <a:lnTo>
                                <a:pt x="35" y="62"/>
                              </a:lnTo>
                              <a:lnTo>
                                <a:pt x="37" y="56"/>
                              </a:lnTo>
                              <a:lnTo>
                                <a:pt x="39" y="50"/>
                              </a:lnTo>
                              <a:lnTo>
                                <a:pt x="40" y="45"/>
                              </a:lnTo>
                              <a:lnTo>
                                <a:pt x="41" y="39"/>
                              </a:lnTo>
                              <a:lnTo>
                                <a:pt x="41" y="37"/>
                              </a:lnTo>
                              <a:lnTo>
                                <a:pt x="40" y="34"/>
                              </a:lnTo>
                              <a:lnTo>
                                <a:pt x="41" y="29"/>
                              </a:lnTo>
                              <a:lnTo>
                                <a:pt x="40" y="27"/>
                              </a:lnTo>
                              <a:lnTo>
                                <a:pt x="39" y="26"/>
                              </a:lnTo>
                              <a:lnTo>
                                <a:pt x="35" y="28"/>
                              </a:lnTo>
                              <a:lnTo>
                                <a:pt x="33" y="30"/>
                              </a:lnTo>
                              <a:lnTo>
                                <a:pt x="29" y="30"/>
                              </a:lnTo>
                              <a:lnTo>
                                <a:pt x="25" y="30"/>
                              </a:lnTo>
                              <a:lnTo>
                                <a:pt x="22" y="30"/>
                              </a:lnTo>
                              <a:lnTo>
                                <a:pt x="20" y="29"/>
                              </a:lnTo>
                              <a:lnTo>
                                <a:pt x="19" y="28"/>
                              </a:lnTo>
                              <a:lnTo>
                                <a:pt x="16" y="28"/>
                              </a:lnTo>
                              <a:lnTo>
                                <a:pt x="14" y="29"/>
                              </a:lnTo>
                              <a:lnTo>
                                <a:pt x="14" y="31"/>
                              </a:lnTo>
                              <a:lnTo>
                                <a:pt x="13" y="33"/>
                              </a:lnTo>
                              <a:lnTo>
                                <a:pt x="12" y="35"/>
                              </a:lnTo>
                              <a:lnTo>
                                <a:pt x="11" y="35"/>
                              </a:lnTo>
                              <a:lnTo>
                                <a:pt x="10" y="38"/>
                              </a:lnTo>
                              <a:lnTo>
                                <a:pt x="9" y="41"/>
                              </a:lnTo>
                              <a:lnTo>
                                <a:pt x="9" y="42"/>
                              </a:lnTo>
                              <a:lnTo>
                                <a:pt x="8" y="43"/>
                              </a:lnTo>
                              <a:lnTo>
                                <a:pt x="7" y="43"/>
                              </a:lnTo>
                              <a:lnTo>
                                <a:pt x="6" y="43"/>
                              </a:lnTo>
                              <a:lnTo>
                                <a:pt x="6" y="44"/>
                              </a:lnTo>
                              <a:lnTo>
                                <a:pt x="6" y="45"/>
                              </a:lnTo>
                              <a:lnTo>
                                <a:pt x="6" y="47"/>
                              </a:lnTo>
                              <a:lnTo>
                                <a:pt x="6" y="48"/>
                              </a:lnTo>
                              <a:lnTo>
                                <a:pt x="8" y="49"/>
                              </a:lnTo>
                              <a:lnTo>
                                <a:pt x="9" y="49"/>
                              </a:lnTo>
                              <a:lnTo>
                                <a:pt x="10" y="54"/>
                              </a:lnTo>
                              <a:lnTo>
                                <a:pt x="10" y="5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5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35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1" y="2653"/>
                          <a:ext cx="49" cy="43"/>
                          <a:chOff x="3801" y="2653"/>
                          <a:chExt cx="49" cy="43"/>
                        </a:xfrm>
                      </p:grpSpPr>
                      <p:sp>
                        <p:nvSpPr>
                          <p:cNvPr id="498" name="Freeform 5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1" y="2670"/>
                            <a:ext cx="21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17"/>
                              </a:cxn>
                              <a:cxn ang="0">
                                <a:pos x="5" y="17"/>
                              </a:cxn>
                              <a:cxn ang="0">
                                <a:pos x="10" y="13"/>
                              </a:cxn>
                              <a:cxn ang="0">
                                <a:pos x="6" y="12"/>
                              </a:cxn>
                              <a:cxn ang="0">
                                <a:pos x="3" y="12"/>
                              </a:cxn>
                              <a:cxn ang="0">
                                <a:pos x="1" y="11"/>
                              </a:cxn>
                              <a:cxn ang="0">
                                <a:pos x="0" y="9"/>
                              </a:cxn>
                              <a:cxn ang="0">
                                <a:pos x="0" y="5"/>
                              </a:cxn>
                              <a:cxn ang="0">
                                <a:pos x="3" y="7"/>
                              </a:cxn>
                              <a:cxn ang="0">
                                <a:pos x="5" y="7"/>
                              </a:cxn>
                              <a:cxn ang="0">
                                <a:pos x="7" y="8"/>
                              </a:cxn>
                              <a:cxn ang="0">
                                <a:pos x="9" y="8"/>
                              </a:cxn>
                              <a:cxn ang="0">
                                <a:pos x="12" y="10"/>
                              </a:cxn>
                              <a:cxn ang="0">
                                <a:pos x="10" y="7"/>
                              </a:cxn>
                              <a:cxn ang="0">
                                <a:pos x="9" y="5"/>
                              </a:cxn>
                              <a:cxn ang="0">
                                <a:pos x="6" y="4"/>
                              </a:cxn>
                              <a:cxn ang="0">
                                <a:pos x="7" y="1"/>
                              </a:cxn>
                              <a:cxn ang="0">
                                <a:pos x="6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2"/>
                              </a:cxn>
                              <a:cxn ang="0">
                                <a:pos x="10" y="4"/>
                              </a:cxn>
                              <a:cxn ang="0">
                                <a:pos x="11" y="6"/>
                              </a:cxn>
                              <a:cxn ang="0">
                                <a:pos x="13" y="7"/>
                              </a:cxn>
                              <a:cxn ang="0">
                                <a:pos x="16" y="8"/>
                              </a:cxn>
                              <a:cxn ang="0">
                                <a:pos x="19" y="10"/>
                              </a:cxn>
                              <a:cxn ang="0">
                                <a:pos x="21" y="10"/>
                              </a:cxn>
                            </a:cxnLst>
                            <a:rect l="0" t="0" r="r" b="b"/>
                            <a:pathLst>
                              <a:path w="21" h="17">
                                <a:moveTo>
                                  <a:pt x="1" y="17"/>
                                </a:moveTo>
                                <a:lnTo>
                                  <a:pt x="5" y="17"/>
                                </a:lnTo>
                                <a:lnTo>
                                  <a:pt x="10" y="13"/>
                                </a:lnTo>
                                <a:lnTo>
                                  <a:pt x="6" y="12"/>
                                </a:lnTo>
                                <a:lnTo>
                                  <a:pt x="3" y="12"/>
                                </a:lnTo>
                                <a:lnTo>
                                  <a:pt x="1" y="11"/>
                                </a:lnTo>
                                <a:lnTo>
                                  <a:pt x="0" y="9"/>
                                </a:lnTo>
                                <a:lnTo>
                                  <a:pt x="0" y="5"/>
                                </a:lnTo>
                                <a:lnTo>
                                  <a:pt x="3" y="7"/>
                                </a:lnTo>
                                <a:lnTo>
                                  <a:pt x="5" y="7"/>
                                </a:lnTo>
                                <a:lnTo>
                                  <a:pt x="7" y="8"/>
                                </a:lnTo>
                                <a:lnTo>
                                  <a:pt x="9" y="8"/>
                                </a:lnTo>
                                <a:lnTo>
                                  <a:pt x="12" y="10"/>
                                </a:lnTo>
                                <a:lnTo>
                                  <a:pt x="10" y="7"/>
                                </a:lnTo>
                                <a:lnTo>
                                  <a:pt x="9" y="5"/>
                                </a:lnTo>
                                <a:lnTo>
                                  <a:pt x="6" y="4"/>
                                </a:lnTo>
                                <a:lnTo>
                                  <a:pt x="7" y="1"/>
                                </a:lnTo>
                                <a:lnTo>
                                  <a:pt x="6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2"/>
                                </a:lnTo>
                                <a:lnTo>
                                  <a:pt x="10" y="4"/>
                                </a:lnTo>
                                <a:lnTo>
                                  <a:pt x="11" y="6"/>
                                </a:lnTo>
                                <a:lnTo>
                                  <a:pt x="13" y="7"/>
                                </a:lnTo>
                                <a:lnTo>
                                  <a:pt x="16" y="8"/>
                                </a:lnTo>
                                <a:lnTo>
                                  <a:pt x="19" y="10"/>
                                </a:lnTo>
                                <a:lnTo>
                                  <a:pt x="21" y="1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99" name="Freeform 6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4" y="2661"/>
                            <a:ext cx="41" cy="1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"/>
                              </a:cxn>
                              <a:cxn ang="0">
                                <a:pos x="3" y="6"/>
                              </a:cxn>
                              <a:cxn ang="0">
                                <a:pos x="7" y="6"/>
                              </a:cxn>
                              <a:cxn ang="0">
                                <a:pos x="10" y="6"/>
                              </a:cxn>
                              <a:cxn ang="0">
                                <a:pos x="9" y="9"/>
                              </a:cxn>
                              <a:cxn ang="0">
                                <a:pos x="10" y="11"/>
                              </a:cxn>
                              <a:cxn ang="0">
                                <a:pos x="13" y="9"/>
                              </a:cxn>
                              <a:cxn ang="0">
                                <a:pos x="15" y="6"/>
                              </a:cxn>
                              <a:cxn ang="0">
                                <a:pos x="18" y="3"/>
                              </a:cxn>
                              <a:cxn ang="0">
                                <a:pos x="22" y="1"/>
                              </a:cxn>
                              <a:cxn ang="0">
                                <a:pos x="23" y="0"/>
                              </a:cxn>
                              <a:cxn ang="0">
                                <a:pos x="32" y="3"/>
                              </a:cxn>
                              <a:cxn ang="0">
                                <a:pos x="35" y="8"/>
                              </a:cxn>
                              <a:cxn ang="0">
                                <a:pos x="36" y="9"/>
                              </a:cxn>
                              <a:cxn ang="0">
                                <a:pos x="36" y="14"/>
                              </a:cxn>
                              <a:cxn ang="0">
                                <a:pos x="38" y="15"/>
                              </a:cxn>
                              <a:cxn ang="0">
                                <a:pos x="40" y="11"/>
                              </a:cxn>
                              <a:cxn ang="0">
                                <a:pos x="41" y="8"/>
                              </a:cxn>
                              <a:cxn ang="0">
                                <a:pos x="41" y="5"/>
                              </a:cxn>
                            </a:cxnLst>
                            <a:rect l="0" t="0" r="r" b="b"/>
                            <a:pathLst>
                              <a:path w="41" h="15">
                                <a:moveTo>
                                  <a:pt x="0" y="7"/>
                                </a:moveTo>
                                <a:lnTo>
                                  <a:pt x="3" y="6"/>
                                </a:lnTo>
                                <a:lnTo>
                                  <a:pt x="7" y="6"/>
                                </a:lnTo>
                                <a:lnTo>
                                  <a:pt x="10" y="6"/>
                                </a:lnTo>
                                <a:lnTo>
                                  <a:pt x="9" y="9"/>
                                </a:lnTo>
                                <a:lnTo>
                                  <a:pt x="10" y="11"/>
                                </a:lnTo>
                                <a:lnTo>
                                  <a:pt x="13" y="9"/>
                                </a:lnTo>
                                <a:lnTo>
                                  <a:pt x="15" y="6"/>
                                </a:lnTo>
                                <a:lnTo>
                                  <a:pt x="18" y="3"/>
                                </a:lnTo>
                                <a:lnTo>
                                  <a:pt x="22" y="1"/>
                                </a:lnTo>
                                <a:lnTo>
                                  <a:pt x="23" y="0"/>
                                </a:lnTo>
                                <a:lnTo>
                                  <a:pt x="32" y="3"/>
                                </a:lnTo>
                                <a:lnTo>
                                  <a:pt x="35" y="8"/>
                                </a:lnTo>
                                <a:lnTo>
                                  <a:pt x="36" y="9"/>
                                </a:lnTo>
                                <a:lnTo>
                                  <a:pt x="36" y="14"/>
                                </a:lnTo>
                                <a:lnTo>
                                  <a:pt x="38" y="15"/>
                                </a:lnTo>
                                <a:lnTo>
                                  <a:pt x="40" y="11"/>
                                </a:lnTo>
                                <a:lnTo>
                                  <a:pt x="41" y="8"/>
                                </a:lnTo>
                                <a:lnTo>
                                  <a:pt x="41" y="5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0" name="Freeform 6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6" y="2653"/>
                            <a:ext cx="36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3" y="12"/>
                              </a:cxn>
                              <a:cxn ang="0">
                                <a:pos x="10" y="10"/>
                              </a:cxn>
                              <a:cxn ang="0">
                                <a:pos x="5" y="10"/>
                              </a:cxn>
                              <a:cxn ang="0">
                                <a:pos x="0" y="11"/>
                              </a:cxn>
                              <a:cxn ang="0">
                                <a:pos x="8" y="8"/>
                              </a:cxn>
                              <a:cxn ang="0">
                                <a:pos x="14" y="8"/>
                              </a:cxn>
                              <a:cxn ang="0">
                                <a:pos x="12" y="6"/>
                              </a:cxn>
                              <a:cxn ang="0">
                                <a:pos x="7" y="4"/>
                              </a:cxn>
                              <a:cxn ang="0">
                                <a:pos x="13" y="4"/>
                              </a:cxn>
                              <a:cxn ang="0">
                                <a:pos x="15" y="5"/>
                              </a:cxn>
                              <a:cxn ang="0">
                                <a:pos x="18" y="7"/>
                              </a:cxn>
                              <a:cxn ang="0">
                                <a:pos x="20" y="5"/>
                              </a:cxn>
                              <a:cxn ang="0">
                                <a:pos x="16" y="1"/>
                              </a:cxn>
                              <a:cxn ang="0">
                                <a:pos x="19" y="0"/>
                              </a:cxn>
                              <a:cxn ang="0">
                                <a:pos x="21" y="0"/>
                              </a:cxn>
                              <a:cxn ang="0">
                                <a:pos x="23" y="6"/>
                              </a:cxn>
                              <a:cxn ang="0">
                                <a:pos x="25" y="4"/>
                              </a:cxn>
                              <a:cxn ang="0">
                                <a:pos x="25" y="2"/>
                              </a:cxn>
                              <a:cxn ang="0">
                                <a:pos x="27" y="4"/>
                              </a:cxn>
                              <a:cxn ang="0">
                                <a:pos x="28" y="6"/>
                              </a:cxn>
                              <a:cxn ang="0">
                                <a:pos x="29" y="7"/>
                              </a:cxn>
                              <a:cxn ang="0">
                                <a:pos x="29" y="9"/>
                              </a:cxn>
                              <a:cxn ang="0">
                                <a:pos x="31" y="9"/>
                              </a:cxn>
                              <a:cxn ang="0">
                                <a:pos x="31" y="5"/>
                              </a:cxn>
                              <a:cxn ang="0">
                                <a:pos x="33" y="6"/>
                              </a:cxn>
                              <a:cxn ang="0">
                                <a:pos x="33" y="9"/>
                              </a:cxn>
                              <a:cxn ang="0">
                                <a:pos x="33" y="11"/>
                              </a:cxn>
                              <a:cxn ang="0">
                                <a:pos x="34" y="13"/>
                              </a:cxn>
                              <a:cxn ang="0">
                                <a:pos x="36" y="17"/>
                              </a:cxn>
                            </a:cxnLst>
                            <a:rect l="0" t="0" r="r" b="b"/>
                            <a:pathLst>
                              <a:path w="36" h="17">
                                <a:moveTo>
                                  <a:pt x="13" y="12"/>
                                </a:moveTo>
                                <a:lnTo>
                                  <a:pt x="10" y="10"/>
                                </a:lnTo>
                                <a:lnTo>
                                  <a:pt x="5" y="10"/>
                                </a:lnTo>
                                <a:lnTo>
                                  <a:pt x="0" y="11"/>
                                </a:lnTo>
                                <a:lnTo>
                                  <a:pt x="8" y="8"/>
                                </a:lnTo>
                                <a:lnTo>
                                  <a:pt x="14" y="8"/>
                                </a:lnTo>
                                <a:lnTo>
                                  <a:pt x="12" y="6"/>
                                </a:lnTo>
                                <a:lnTo>
                                  <a:pt x="7" y="4"/>
                                </a:lnTo>
                                <a:lnTo>
                                  <a:pt x="13" y="4"/>
                                </a:lnTo>
                                <a:lnTo>
                                  <a:pt x="15" y="5"/>
                                </a:lnTo>
                                <a:lnTo>
                                  <a:pt x="18" y="7"/>
                                </a:lnTo>
                                <a:lnTo>
                                  <a:pt x="20" y="5"/>
                                </a:lnTo>
                                <a:lnTo>
                                  <a:pt x="16" y="1"/>
                                </a:lnTo>
                                <a:lnTo>
                                  <a:pt x="19" y="0"/>
                                </a:lnTo>
                                <a:lnTo>
                                  <a:pt x="21" y="0"/>
                                </a:lnTo>
                                <a:lnTo>
                                  <a:pt x="23" y="6"/>
                                </a:lnTo>
                                <a:lnTo>
                                  <a:pt x="25" y="4"/>
                                </a:lnTo>
                                <a:lnTo>
                                  <a:pt x="25" y="2"/>
                                </a:lnTo>
                                <a:lnTo>
                                  <a:pt x="27" y="4"/>
                                </a:lnTo>
                                <a:lnTo>
                                  <a:pt x="28" y="6"/>
                                </a:lnTo>
                                <a:lnTo>
                                  <a:pt x="29" y="7"/>
                                </a:lnTo>
                                <a:lnTo>
                                  <a:pt x="29" y="9"/>
                                </a:lnTo>
                                <a:lnTo>
                                  <a:pt x="31" y="9"/>
                                </a:lnTo>
                                <a:lnTo>
                                  <a:pt x="31" y="5"/>
                                </a:lnTo>
                                <a:lnTo>
                                  <a:pt x="33" y="6"/>
                                </a:lnTo>
                                <a:lnTo>
                                  <a:pt x="33" y="9"/>
                                </a:lnTo>
                                <a:lnTo>
                                  <a:pt x="33" y="11"/>
                                </a:lnTo>
                                <a:lnTo>
                                  <a:pt x="34" y="13"/>
                                </a:lnTo>
                                <a:lnTo>
                                  <a:pt x="36" y="17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501" name="Freeform 6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41" y="2670"/>
                            <a:ext cx="9" cy="2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5" y="0"/>
                              </a:cxn>
                              <a:cxn ang="0">
                                <a:pos x="7" y="6"/>
                              </a:cxn>
                              <a:cxn ang="0">
                                <a:pos x="8" y="9"/>
                              </a:cxn>
                              <a:cxn ang="0">
                                <a:pos x="9" y="12"/>
                              </a:cxn>
                              <a:cxn ang="0">
                                <a:pos x="9" y="15"/>
                              </a:cxn>
                              <a:cxn ang="0">
                                <a:pos x="9" y="18"/>
                              </a:cxn>
                              <a:cxn ang="0">
                                <a:pos x="8" y="19"/>
                              </a:cxn>
                              <a:cxn ang="0">
                                <a:pos x="7" y="15"/>
                              </a:cxn>
                              <a:cxn ang="0">
                                <a:pos x="6" y="12"/>
                              </a:cxn>
                              <a:cxn ang="0">
                                <a:pos x="4" y="7"/>
                              </a:cxn>
                              <a:cxn ang="0">
                                <a:pos x="3" y="4"/>
                              </a:cxn>
                              <a:cxn ang="0">
                                <a:pos x="1" y="11"/>
                              </a:cxn>
                              <a:cxn ang="0">
                                <a:pos x="4" y="15"/>
                              </a:cxn>
                              <a:cxn ang="0">
                                <a:pos x="5" y="17"/>
                              </a:cxn>
                              <a:cxn ang="0">
                                <a:pos x="6" y="26"/>
                              </a:cxn>
                              <a:cxn ang="0">
                                <a:pos x="2" y="24"/>
                              </a:cxn>
                              <a:cxn ang="0">
                                <a:pos x="1" y="21"/>
                              </a:cxn>
                              <a:cxn ang="0">
                                <a:pos x="0" y="16"/>
                              </a:cxn>
                            </a:cxnLst>
                            <a:rect l="0" t="0" r="r" b="b"/>
                            <a:pathLst>
                              <a:path w="9" h="26">
                                <a:moveTo>
                                  <a:pt x="5" y="0"/>
                                </a:moveTo>
                                <a:lnTo>
                                  <a:pt x="7" y="6"/>
                                </a:lnTo>
                                <a:lnTo>
                                  <a:pt x="8" y="9"/>
                                </a:lnTo>
                                <a:lnTo>
                                  <a:pt x="9" y="12"/>
                                </a:lnTo>
                                <a:lnTo>
                                  <a:pt x="9" y="15"/>
                                </a:lnTo>
                                <a:lnTo>
                                  <a:pt x="9" y="18"/>
                                </a:lnTo>
                                <a:lnTo>
                                  <a:pt x="8" y="19"/>
                                </a:lnTo>
                                <a:lnTo>
                                  <a:pt x="7" y="15"/>
                                </a:lnTo>
                                <a:lnTo>
                                  <a:pt x="6" y="12"/>
                                </a:lnTo>
                                <a:lnTo>
                                  <a:pt x="4" y="7"/>
                                </a:lnTo>
                                <a:lnTo>
                                  <a:pt x="3" y="4"/>
                                </a:lnTo>
                                <a:lnTo>
                                  <a:pt x="1" y="11"/>
                                </a:lnTo>
                                <a:lnTo>
                                  <a:pt x="4" y="15"/>
                                </a:lnTo>
                                <a:lnTo>
                                  <a:pt x="5" y="17"/>
                                </a:lnTo>
                                <a:lnTo>
                                  <a:pt x="6" y="26"/>
                                </a:lnTo>
                                <a:lnTo>
                                  <a:pt x="2" y="24"/>
                                </a:lnTo>
                                <a:lnTo>
                                  <a:pt x="1" y="21"/>
                                </a:lnTo>
                                <a:lnTo>
                                  <a:pt x="0" y="16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grpSp>
                    <p:nvGrpSpPr>
                      <p:cNvPr id="43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6" y="2698"/>
                        <a:ext cx="3" cy="4"/>
                        <a:chOff x="3806" y="2698"/>
                        <a:chExt cx="3" cy="4"/>
                      </a:xfrm>
                    </p:grpSpPr>
                    <p:sp>
                      <p:nvSpPr>
                        <p:cNvPr id="494" name="Oval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solidFill>
                          <a:srgbClr val="FF5FB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95" name="Oval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noFill/>
                        <a:ln w="1588" cap="rnd">
                          <a:solidFill>
                            <a:srgbClr val="FF009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45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10"/>
                      <a:ext cx="92" cy="136"/>
                      <a:chOff x="3771" y="2710"/>
                      <a:chExt cx="92" cy="136"/>
                    </a:xfrm>
                  </p:grpSpPr>
                  <p:sp>
                    <p:nvSpPr>
                      <p:cNvPr id="471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10"/>
                        <a:ext cx="9" cy="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1"/>
                          </a:cxn>
                          <a:cxn ang="0">
                            <a:pos x="2" y="42"/>
                          </a:cxn>
                          <a:cxn ang="0">
                            <a:pos x="0" y="43"/>
                          </a:cxn>
                          <a:cxn ang="0">
                            <a:pos x="7" y="0"/>
                          </a:cxn>
                          <a:cxn ang="0">
                            <a:pos x="8" y="0"/>
                          </a:cxn>
                          <a:cxn ang="0">
                            <a:pos x="8" y="0"/>
                          </a:cxn>
                          <a:cxn ang="0">
                            <a:pos x="9" y="1"/>
                          </a:cxn>
                        </a:cxnLst>
                        <a:rect l="0" t="0" r="r" b="b"/>
                        <a:pathLst>
                          <a:path w="9" h="43">
                            <a:moveTo>
                              <a:pt x="9" y="1"/>
                            </a:moveTo>
                            <a:lnTo>
                              <a:pt x="2" y="42"/>
                            </a:lnTo>
                            <a:lnTo>
                              <a:pt x="0" y="43"/>
                            </a:lnTo>
                            <a:lnTo>
                              <a:pt x="7" y="0"/>
                            </a:lnTo>
                            <a:lnTo>
                              <a:pt x="8" y="0"/>
                            </a:lnTo>
                            <a:lnTo>
                              <a:pt x="8" y="0"/>
                            </a:lnTo>
                            <a:lnTo>
                              <a:pt x="9" y="1"/>
                            </a:lnTo>
                            <a:close/>
                          </a:path>
                        </a:pathLst>
                      </a:custGeom>
                      <a:solidFill>
                        <a:srgbClr val="BF7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47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1" y="2726"/>
                        <a:ext cx="92" cy="120"/>
                        <a:chOff x="3771" y="2726"/>
                        <a:chExt cx="92" cy="120"/>
                      </a:xfrm>
                    </p:grpSpPr>
                    <p:sp>
                      <p:nvSpPr>
                        <p:cNvPr id="480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26"/>
                          <a:ext cx="92" cy="1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2" y="2"/>
                            </a:cxn>
                            <a:cxn ang="0">
                              <a:pos x="27" y="3"/>
                            </a:cxn>
                            <a:cxn ang="0">
                              <a:pos x="23" y="4"/>
                            </a:cxn>
                            <a:cxn ang="0">
                              <a:pos x="19" y="6"/>
                            </a:cxn>
                            <a:cxn ang="0">
                              <a:pos x="16" y="7"/>
                            </a:cxn>
                            <a:cxn ang="0">
                              <a:pos x="14" y="10"/>
                            </a:cxn>
                            <a:cxn ang="0">
                              <a:pos x="11" y="13"/>
                            </a:cxn>
                            <a:cxn ang="0">
                              <a:pos x="8" y="19"/>
                            </a:cxn>
                            <a:cxn ang="0">
                              <a:pos x="0" y="35"/>
                            </a:cxn>
                            <a:cxn ang="0">
                              <a:pos x="2" y="37"/>
                            </a:cxn>
                            <a:cxn ang="0">
                              <a:pos x="23" y="49"/>
                            </a:cxn>
                            <a:cxn ang="0">
                              <a:pos x="22" y="74"/>
                            </a:cxn>
                            <a:cxn ang="0">
                              <a:pos x="20" y="93"/>
                            </a:cxn>
                            <a:cxn ang="0">
                              <a:pos x="15" y="110"/>
                            </a:cxn>
                            <a:cxn ang="0">
                              <a:pos x="86" y="120"/>
                            </a:cxn>
                            <a:cxn ang="0">
                              <a:pos x="75" y="75"/>
                            </a:cxn>
                            <a:cxn ang="0">
                              <a:pos x="79" y="70"/>
                            </a:cxn>
                            <a:cxn ang="0">
                              <a:pos x="81" y="63"/>
                            </a:cxn>
                            <a:cxn ang="0">
                              <a:pos x="81" y="56"/>
                            </a:cxn>
                            <a:cxn ang="0">
                              <a:pos x="81" y="50"/>
                            </a:cxn>
                            <a:cxn ang="0">
                              <a:pos x="85" y="16"/>
                            </a:cxn>
                            <a:cxn ang="0">
                              <a:pos x="82" y="10"/>
                            </a:cxn>
                            <a:cxn ang="0">
                              <a:pos x="78" y="7"/>
                            </a:cxn>
                            <a:cxn ang="0">
                              <a:pos x="65" y="2"/>
                            </a:cxn>
                            <a:cxn ang="0">
                              <a:pos x="62" y="1"/>
                            </a:cxn>
                            <a:cxn ang="0">
                              <a:pos x="60" y="0"/>
                            </a:cxn>
                            <a:cxn ang="0">
                              <a:pos x="60" y="4"/>
                            </a:cxn>
                            <a:cxn ang="0">
                              <a:pos x="62" y="7"/>
                            </a:cxn>
                            <a:cxn ang="0">
                              <a:pos x="64" y="11"/>
                            </a:cxn>
                            <a:cxn ang="0">
                              <a:pos x="65" y="14"/>
                            </a:cxn>
                            <a:cxn ang="0">
                              <a:pos x="65" y="18"/>
                            </a:cxn>
                            <a:cxn ang="0">
                              <a:pos x="64" y="22"/>
                            </a:cxn>
                            <a:cxn ang="0">
                              <a:pos x="62" y="24"/>
                            </a:cxn>
                            <a:cxn ang="0">
                              <a:pos x="58" y="27"/>
                            </a:cxn>
                            <a:cxn ang="0">
                              <a:pos x="55" y="28"/>
                            </a:cxn>
                            <a:cxn ang="0">
                              <a:pos x="50" y="28"/>
                            </a:cxn>
                            <a:cxn ang="0">
                              <a:pos x="46" y="27"/>
                            </a:cxn>
                            <a:cxn ang="0">
                              <a:pos x="41" y="24"/>
                            </a:cxn>
                            <a:cxn ang="0">
                              <a:pos x="38" y="20"/>
                            </a:cxn>
                            <a:cxn ang="0">
                              <a:pos x="37" y="16"/>
                            </a:cxn>
                            <a:cxn ang="0">
                              <a:pos x="35" y="10"/>
                            </a:cxn>
                            <a:cxn ang="0">
                              <a:pos x="34" y="5"/>
                            </a:cxn>
                            <a:cxn ang="0">
                              <a:pos x="33" y="1"/>
                            </a:cxn>
                          </a:cxnLst>
                          <a:rect l="0" t="0" r="r" b="b"/>
                          <a:pathLst>
                            <a:path w="92" h="120">
                              <a:moveTo>
                                <a:pt x="33" y="1"/>
                              </a:moveTo>
                              <a:lnTo>
                                <a:pt x="32" y="2"/>
                              </a:lnTo>
                              <a:lnTo>
                                <a:pt x="30" y="2"/>
                              </a:lnTo>
                              <a:lnTo>
                                <a:pt x="27" y="3"/>
                              </a:lnTo>
                              <a:lnTo>
                                <a:pt x="25" y="4"/>
                              </a:lnTo>
                              <a:lnTo>
                                <a:pt x="23" y="4"/>
                              </a:lnTo>
                              <a:lnTo>
                                <a:pt x="21" y="5"/>
                              </a:lnTo>
                              <a:lnTo>
                                <a:pt x="19" y="6"/>
                              </a:lnTo>
                              <a:lnTo>
                                <a:pt x="18" y="6"/>
                              </a:lnTo>
                              <a:lnTo>
                                <a:pt x="16" y="7"/>
                              </a:lnTo>
                              <a:lnTo>
                                <a:pt x="15" y="9"/>
                              </a:lnTo>
                              <a:lnTo>
                                <a:pt x="14" y="10"/>
                              </a:lnTo>
                              <a:lnTo>
                                <a:pt x="13" y="11"/>
                              </a:lnTo>
                              <a:lnTo>
                                <a:pt x="11" y="13"/>
                              </a:lnTo>
                              <a:lnTo>
                                <a:pt x="10" y="15"/>
                              </a:lnTo>
                              <a:lnTo>
                                <a:pt x="8" y="19"/>
                              </a:lnTo>
                              <a:lnTo>
                                <a:pt x="5" y="26"/>
                              </a:lnTo>
                              <a:lnTo>
                                <a:pt x="0" y="35"/>
                              </a:lnTo>
                              <a:lnTo>
                                <a:pt x="1" y="36"/>
                              </a:lnTo>
                              <a:lnTo>
                                <a:pt x="2" y="37"/>
                              </a:lnTo>
                              <a:lnTo>
                                <a:pt x="22" y="46"/>
                              </a:lnTo>
                              <a:lnTo>
                                <a:pt x="23" y="49"/>
                              </a:lnTo>
                              <a:lnTo>
                                <a:pt x="23" y="60"/>
                              </a:lnTo>
                              <a:lnTo>
                                <a:pt x="22" y="74"/>
                              </a:lnTo>
                              <a:lnTo>
                                <a:pt x="21" y="85"/>
                              </a:lnTo>
                              <a:lnTo>
                                <a:pt x="20" y="93"/>
                              </a:lnTo>
                              <a:lnTo>
                                <a:pt x="18" y="102"/>
                              </a:lnTo>
                              <a:lnTo>
                                <a:pt x="15" y="110"/>
                              </a:lnTo>
                              <a:lnTo>
                                <a:pt x="11" y="120"/>
                              </a:lnTo>
                              <a:lnTo>
                                <a:pt x="86" y="120"/>
                              </a:lnTo>
                              <a:lnTo>
                                <a:pt x="78" y="96"/>
                              </a:lnTo>
                              <a:lnTo>
                                <a:pt x="75" y="75"/>
                              </a:lnTo>
                              <a:lnTo>
                                <a:pt x="77" y="73"/>
                              </a:lnTo>
                              <a:lnTo>
                                <a:pt x="79" y="70"/>
                              </a:lnTo>
                              <a:lnTo>
                                <a:pt x="80" y="67"/>
                              </a:lnTo>
                              <a:lnTo>
                                <a:pt x="81" y="63"/>
                              </a:lnTo>
                              <a:lnTo>
                                <a:pt x="81" y="59"/>
                              </a:lnTo>
                              <a:lnTo>
                                <a:pt x="81" y="56"/>
                              </a:lnTo>
                              <a:lnTo>
                                <a:pt x="81" y="53"/>
                              </a:lnTo>
                              <a:lnTo>
                                <a:pt x="81" y="50"/>
                              </a:lnTo>
                              <a:lnTo>
                                <a:pt x="92" y="39"/>
                              </a:lnTo>
                              <a:lnTo>
                                <a:pt x="85" y="16"/>
                              </a:lnTo>
                              <a:lnTo>
                                <a:pt x="84" y="13"/>
                              </a:lnTo>
                              <a:lnTo>
                                <a:pt x="82" y="10"/>
                              </a:lnTo>
                              <a:lnTo>
                                <a:pt x="80" y="8"/>
                              </a:lnTo>
                              <a:lnTo>
                                <a:pt x="78" y="7"/>
                              </a:lnTo>
                              <a:lnTo>
                                <a:pt x="66" y="3"/>
                              </a:lnTo>
                              <a:lnTo>
                                <a:pt x="65" y="2"/>
                              </a:lnTo>
                              <a:lnTo>
                                <a:pt x="63" y="1"/>
                              </a:lnTo>
                              <a:lnTo>
                                <a:pt x="62" y="1"/>
                              </a:lnTo>
                              <a:lnTo>
                                <a:pt x="61" y="1"/>
                              </a:lnTo>
                              <a:lnTo>
                                <a:pt x="60" y="0"/>
                              </a:lnTo>
                              <a:lnTo>
                                <a:pt x="60" y="2"/>
                              </a:lnTo>
                              <a:lnTo>
                                <a:pt x="60" y="4"/>
                              </a:lnTo>
                              <a:lnTo>
                                <a:pt x="61" y="5"/>
                              </a:lnTo>
                              <a:lnTo>
                                <a:pt x="62" y="7"/>
                              </a:lnTo>
                              <a:lnTo>
                                <a:pt x="63" y="9"/>
                              </a:lnTo>
                              <a:lnTo>
                                <a:pt x="64" y="11"/>
                              </a:lnTo>
                              <a:lnTo>
                                <a:pt x="64" y="12"/>
                              </a:lnTo>
                              <a:lnTo>
                                <a:pt x="65" y="14"/>
                              </a:lnTo>
                              <a:lnTo>
                                <a:pt x="65" y="16"/>
                              </a:lnTo>
                              <a:lnTo>
                                <a:pt x="65" y="18"/>
                              </a:lnTo>
                              <a:lnTo>
                                <a:pt x="64" y="20"/>
                              </a:lnTo>
                              <a:lnTo>
                                <a:pt x="64" y="22"/>
                              </a:lnTo>
                              <a:lnTo>
                                <a:pt x="63" y="23"/>
                              </a:lnTo>
                              <a:lnTo>
                                <a:pt x="62" y="24"/>
                              </a:lnTo>
                              <a:lnTo>
                                <a:pt x="60" y="26"/>
                              </a:lnTo>
                              <a:lnTo>
                                <a:pt x="58" y="27"/>
                              </a:lnTo>
                              <a:lnTo>
                                <a:pt x="56" y="28"/>
                              </a:lnTo>
                              <a:lnTo>
                                <a:pt x="55" y="28"/>
                              </a:lnTo>
                              <a:lnTo>
                                <a:pt x="53" y="29"/>
                              </a:lnTo>
                              <a:lnTo>
                                <a:pt x="50" y="28"/>
                              </a:lnTo>
                              <a:lnTo>
                                <a:pt x="48" y="28"/>
                              </a:lnTo>
                              <a:lnTo>
                                <a:pt x="46" y="27"/>
                              </a:lnTo>
                              <a:lnTo>
                                <a:pt x="44" y="25"/>
                              </a:lnTo>
                              <a:lnTo>
                                <a:pt x="41" y="24"/>
                              </a:lnTo>
                              <a:lnTo>
                                <a:pt x="40" y="23"/>
                              </a:lnTo>
                              <a:lnTo>
                                <a:pt x="38" y="20"/>
                              </a:lnTo>
                              <a:lnTo>
                                <a:pt x="38" y="18"/>
                              </a:lnTo>
                              <a:lnTo>
                                <a:pt x="37" y="16"/>
                              </a:lnTo>
                              <a:lnTo>
                                <a:pt x="36" y="13"/>
                              </a:lnTo>
                              <a:lnTo>
                                <a:pt x="35" y="10"/>
                              </a:lnTo>
                              <a:lnTo>
                                <a:pt x="35" y="8"/>
                              </a:lnTo>
                              <a:lnTo>
                                <a:pt x="34" y="5"/>
                              </a:lnTo>
                              <a:lnTo>
                                <a:pt x="33" y="2"/>
                              </a:lnTo>
                              <a:lnTo>
                                <a:pt x="33" y="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grpSp>
                      <p:nvGrpSpPr>
                        <p:cNvPr id="48" name="Group 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grpSp>
                        <p:nvGrpSpPr>
                          <p:cNvPr id="49" name="Group 7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74" y="2745"/>
                            <a:ext cx="50" cy="89"/>
                            <a:chOff x="3774" y="2745"/>
                            <a:chExt cx="50" cy="89"/>
                          </a:xfrm>
                        </p:grpSpPr>
                        <p:sp>
                          <p:nvSpPr>
                            <p:cNvPr id="488" name="Freeform 7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9F7F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  <p:sp>
                          <p:nvSpPr>
                            <p:cNvPr id="489" name="Freeform 7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B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endParaRPr lang="ru-RU"/>
                            </a:p>
                          </p:txBody>
                        </p:sp>
                      </p:grpSp>
                      <p:sp>
                        <p:nvSpPr>
                          <p:cNvPr id="484" name="Freeform 7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7"/>
                            <a:ext cx="7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"/>
                              </a:cxn>
                              <a:cxn ang="0">
                                <a:pos x="5" y="0"/>
                              </a:cxn>
                              <a:cxn ang="0">
                                <a:pos x="7" y="0"/>
                              </a:cxn>
                            </a:cxnLst>
                            <a:rect l="0" t="0" r="r" b="b"/>
                            <a:pathLst>
                              <a:path w="7" h="1">
                                <a:moveTo>
                                  <a:pt x="0" y="1"/>
                                </a:moveTo>
                                <a:lnTo>
                                  <a:pt x="5" y="0"/>
                                </a:lnTo>
                                <a:lnTo>
                                  <a:pt x="7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5" name="Freeform 7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760"/>
                            <a:ext cx="9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5" y="1"/>
                              </a:cxn>
                              <a:cxn ang="0">
                                <a:pos x="9" y="0"/>
                              </a:cxn>
                            </a:cxnLst>
                            <a:rect l="0" t="0" r="r" b="b"/>
                            <a:pathLst>
                              <a:path w="9" h="3">
                                <a:moveTo>
                                  <a:pt x="0" y="3"/>
                                </a:moveTo>
                                <a:lnTo>
                                  <a:pt x="5" y="1"/>
                                </a:lnTo>
                                <a:lnTo>
                                  <a:pt x="9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6" name="Freeform 7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5"/>
                            <a:ext cx="4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3" y="0"/>
                              </a:cxn>
                              <a:cxn ang="0">
                                <a:pos x="4" y="2"/>
                              </a:cxn>
                            </a:cxnLst>
                            <a:rect l="0" t="0" r="r" b="b"/>
                            <a:pathLst>
                              <a:path w="4" h="3">
                                <a:moveTo>
                                  <a:pt x="0" y="3"/>
                                </a:moveTo>
                                <a:lnTo>
                                  <a:pt x="3" y="0"/>
                                </a:lnTo>
                                <a:lnTo>
                                  <a:pt x="4" y="2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8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3817" y="2749"/>
                            <a:ext cx="2" cy="1"/>
                          </a:xfrm>
                          <a:prstGeom prst="line">
                            <a:avLst/>
                          </a:prstGeom>
                          <a:noFill/>
                          <a:ln w="1588" cap="rnd">
                            <a:solidFill>
                              <a:srgbClr val="BF3F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82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56"/>
                          <a:ext cx="23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6"/>
                            </a:cxn>
                            <a:cxn ang="0">
                              <a:pos x="2" y="0"/>
                            </a:cxn>
                            <a:cxn ang="0">
                              <a:pos x="0" y="4"/>
                            </a:cxn>
                            <a:cxn ang="0">
                              <a:pos x="1" y="6"/>
                            </a:cxn>
                            <a:cxn ang="0">
                              <a:pos x="2" y="7"/>
                            </a:cxn>
                            <a:cxn ang="0">
                              <a:pos x="23" y="17"/>
                            </a:cxn>
                            <a:cxn ang="0">
                              <a:pos x="23" y="15"/>
                            </a:cxn>
                            <a:cxn ang="0">
                              <a:pos x="11" y="6"/>
                            </a:cxn>
                          </a:cxnLst>
                          <a:rect l="0" t="0" r="r" b="b"/>
                          <a:pathLst>
                            <a:path w="23" h="17">
                              <a:moveTo>
                                <a:pt x="11" y="6"/>
                              </a:moveTo>
                              <a:lnTo>
                                <a:pt x="2" y="0"/>
                              </a:lnTo>
                              <a:lnTo>
                                <a:pt x="0" y="4"/>
                              </a:lnTo>
                              <a:lnTo>
                                <a:pt x="1" y="6"/>
                              </a:lnTo>
                              <a:lnTo>
                                <a:pt x="2" y="7"/>
                              </a:lnTo>
                              <a:lnTo>
                                <a:pt x="23" y="17"/>
                              </a:lnTo>
                              <a:lnTo>
                                <a:pt x="23" y="15"/>
                              </a:lnTo>
                              <a:lnTo>
                                <a:pt x="1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56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grpSp>
                      <p:nvGrpSpPr>
                        <p:cNvPr id="57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0" y="2737"/>
                          <a:ext cx="9" cy="20"/>
                          <a:chOff x="3810" y="2737"/>
                          <a:chExt cx="9" cy="20"/>
                        </a:xfrm>
                      </p:grpSpPr>
                      <p:sp>
                        <p:nvSpPr>
                          <p:cNvPr id="478" name="Freeform 8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9" name="Freeform 8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58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5" y="2737"/>
                          <a:ext cx="4" cy="2"/>
                          <a:chOff x="3815" y="2737"/>
                          <a:chExt cx="4" cy="2"/>
                        </a:xfrm>
                      </p:grpSpPr>
                      <p:sp>
                        <p:nvSpPr>
                          <p:cNvPr id="476" name="Freeform 8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77" name="Freeform 8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FF00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464" name="Freeform 86"/>
                  <p:cNvSpPr>
                    <a:spLocks/>
                  </p:cNvSpPr>
                  <p:nvPr/>
                </p:nvSpPr>
                <p:spPr bwMode="auto">
                  <a:xfrm>
                    <a:off x="3818" y="2726"/>
                    <a:ext cx="60" cy="87"/>
                  </a:xfrm>
                  <a:custGeom>
                    <a:avLst/>
                    <a:gdLst/>
                    <a:ahLst/>
                    <a:cxnLst>
                      <a:cxn ang="0">
                        <a:pos x="23" y="0"/>
                      </a:cxn>
                      <a:cxn ang="0">
                        <a:pos x="58" y="9"/>
                      </a:cxn>
                      <a:cxn ang="0">
                        <a:pos x="55" y="10"/>
                      </a:cxn>
                      <a:cxn ang="0">
                        <a:pos x="60" y="12"/>
                      </a:cxn>
                      <a:cxn ang="0">
                        <a:pos x="40" y="87"/>
                      </a:cxn>
                      <a:cxn ang="0">
                        <a:pos x="15" y="83"/>
                      </a:cxn>
                      <a:cxn ang="0">
                        <a:pos x="0" y="73"/>
                      </a:cxn>
                      <a:cxn ang="0">
                        <a:pos x="23" y="0"/>
                      </a:cxn>
                    </a:cxnLst>
                    <a:rect l="0" t="0" r="r" b="b"/>
                    <a:pathLst>
                      <a:path w="60" h="87">
                        <a:moveTo>
                          <a:pt x="23" y="0"/>
                        </a:moveTo>
                        <a:lnTo>
                          <a:pt x="58" y="9"/>
                        </a:lnTo>
                        <a:lnTo>
                          <a:pt x="55" y="10"/>
                        </a:lnTo>
                        <a:lnTo>
                          <a:pt x="60" y="12"/>
                        </a:lnTo>
                        <a:lnTo>
                          <a:pt x="40" y="87"/>
                        </a:lnTo>
                        <a:lnTo>
                          <a:pt x="15" y="83"/>
                        </a:lnTo>
                        <a:lnTo>
                          <a:pt x="0" y="73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59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3809" y="2780"/>
                    <a:ext cx="62" cy="43"/>
                    <a:chOff x="3809" y="2780"/>
                    <a:chExt cx="62" cy="43"/>
                  </a:xfrm>
                </p:grpSpPr>
                <p:sp>
                  <p:nvSpPr>
                    <p:cNvPr id="46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0" name="Group 90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95"/>
                  <a:chOff x="3630" y="2788"/>
                  <a:chExt cx="69" cy="95"/>
                </a:xfrm>
              </p:grpSpPr>
              <p:sp>
                <p:nvSpPr>
                  <p:cNvPr id="455" name="Freeform 91"/>
                  <p:cNvSpPr>
                    <a:spLocks/>
                  </p:cNvSpPr>
                  <p:nvPr/>
                </p:nvSpPr>
                <p:spPr bwMode="auto">
                  <a:xfrm>
                    <a:off x="3639" y="2801"/>
                    <a:ext cx="53" cy="75"/>
                  </a:xfrm>
                  <a:custGeom>
                    <a:avLst/>
                    <a:gdLst/>
                    <a:ahLst/>
                    <a:cxnLst>
                      <a:cxn ang="0">
                        <a:pos x="0" y="55"/>
                      </a:cxn>
                      <a:cxn ang="0">
                        <a:pos x="1" y="51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6"/>
                      </a:cxn>
                      <a:cxn ang="0">
                        <a:pos x="3" y="19"/>
                      </a:cxn>
                      <a:cxn ang="0">
                        <a:pos x="5" y="14"/>
                      </a:cxn>
                      <a:cxn ang="0">
                        <a:pos x="8" y="8"/>
                      </a:cxn>
                      <a:cxn ang="0">
                        <a:pos x="13" y="4"/>
                      </a:cxn>
                      <a:cxn ang="0">
                        <a:pos x="20" y="1"/>
                      </a:cxn>
                      <a:cxn ang="0">
                        <a:pos x="27" y="0"/>
                      </a:cxn>
                      <a:cxn ang="0">
                        <a:pos x="37" y="2"/>
                      </a:cxn>
                      <a:cxn ang="0">
                        <a:pos x="46" y="8"/>
                      </a:cxn>
                      <a:cxn ang="0">
                        <a:pos x="50" y="14"/>
                      </a:cxn>
                      <a:cxn ang="0">
                        <a:pos x="53" y="21"/>
                      </a:cxn>
                      <a:cxn ang="0">
                        <a:pos x="53" y="29"/>
                      </a:cxn>
                      <a:cxn ang="0">
                        <a:pos x="52" y="36"/>
                      </a:cxn>
                      <a:cxn ang="0">
                        <a:pos x="48" y="44"/>
                      </a:cxn>
                      <a:cxn ang="0">
                        <a:pos x="48" y="50"/>
                      </a:cxn>
                      <a:cxn ang="0">
                        <a:pos x="48" y="53"/>
                      </a:cxn>
                      <a:cxn ang="0">
                        <a:pos x="47" y="55"/>
                      </a:cxn>
                      <a:cxn ang="0">
                        <a:pos x="43" y="63"/>
                      </a:cxn>
                      <a:cxn ang="0">
                        <a:pos x="40" y="66"/>
                      </a:cxn>
                      <a:cxn ang="0">
                        <a:pos x="38" y="69"/>
                      </a:cxn>
                      <a:cxn ang="0">
                        <a:pos x="37" y="71"/>
                      </a:cxn>
                      <a:cxn ang="0">
                        <a:pos x="37" y="72"/>
                      </a:cxn>
                      <a:cxn ang="0">
                        <a:pos x="36" y="72"/>
                      </a:cxn>
                      <a:cxn ang="0">
                        <a:pos x="34" y="72"/>
                      </a:cxn>
                      <a:cxn ang="0">
                        <a:pos x="32" y="71"/>
                      </a:cxn>
                      <a:cxn ang="0">
                        <a:pos x="31" y="71"/>
                      </a:cxn>
                      <a:cxn ang="0">
                        <a:pos x="30" y="71"/>
                      </a:cxn>
                      <a:cxn ang="0">
                        <a:pos x="26" y="75"/>
                      </a:cxn>
                      <a:cxn ang="0">
                        <a:pos x="0" y="55"/>
                      </a:cxn>
                    </a:cxnLst>
                    <a:rect l="0" t="0" r="r" b="b"/>
                    <a:pathLst>
                      <a:path w="53" h="75">
                        <a:moveTo>
                          <a:pt x="0" y="55"/>
                        </a:moveTo>
                        <a:lnTo>
                          <a:pt x="1" y="51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6"/>
                        </a:lnTo>
                        <a:lnTo>
                          <a:pt x="3" y="19"/>
                        </a:lnTo>
                        <a:lnTo>
                          <a:pt x="5" y="14"/>
                        </a:lnTo>
                        <a:lnTo>
                          <a:pt x="8" y="8"/>
                        </a:lnTo>
                        <a:lnTo>
                          <a:pt x="13" y="4"/>
                        </a:lnTo>
                        <a:lnTo>
                          <a:pt x="20" y="1"/>
                        </a:lnTo>
                        <a:lnTo>
                          <a:pt x="27" y="0"/>
                        </a:lnTo>
                        <a:lnTo>
                          <a:pt x="37" y="2"/>
                        </a:lnTo>
                        <a:lnTo>
                          <a:pt x="46" y="8"/>
                        </a:lnTo>
                        <a:lnTo>
                          <a:pt x="50" y="14"/>
                        </a:lnTo>
                        <a:lnTo>
                          <a:pt x="53" y="21"/>
                        </a:lnTo>
                        <a:lnTo>
                          <a:pt x="53" y="29"/>
                        </a:lnTo>
                        <a:lnTo>
                          <a:pt x="52" y="36"/>
                        </a:lnTo>
                        <a:lnTo>
                          <a:pt x="48" y="44"/>
                        </a:lnTo>
                        <a:lnTo>
                          <a:pt x="48" y="50"/>
                        </a:lnTo>
                        <a:lnTo>
                          <a:pt x="48" y="53"/>
                        </a:lnTo>
                        <a:lnTo>
                          <a:pt x="47" y="55"/>
                        </a:lnTo>
                        <a:lnTo>
                          <a:pt x="43" y="63"/>
                        </a:lnTo>
                        <a:lnTo>
                          <a:pt x="40" y="66"/>
                        </a:lnTo>
                        <a:lnTo>
                          <a:pt x="38" y="69"/>
                        </a:lnTo>
                        <a:lnTo>
                          <a:pt x="37" y="71"/>
                        </a:lnTo>
                        <a:lnTo>
                          <a:pt x="37" y="72"/>
                        </a:lnTo>
                        <a:lnTo>
                          <a:pt x="36" y="72"/>
                        </a:lnTo>
                        <a:lnTo>
                          <a:pt x="34" y="72"/>
                        </a:lnTo>
                        <a:lnTo>
                          <a:pt x="32" y="71"/>
                        </a:lnTo>
                        <a:lnTo>
                          <a:pt x="31" y="71"/>
                        </a:lnTo>
                        <a:lnTo>
                          <a:pt x="30" y="71"/>
                        </a:lnTo>
                        <a:lnTo>
                          <a:pt x="26" y="75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3670" y="2860"/>
                    <a:ext cx="5" cy="8"/>
                  </a:xfrm>
                  <a:prstGeom prst="ellipse">
                    <a:avLst/>
                  </a:prstGeom>
                  <a:noFill/>
                  <a:ln w="317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7" name="Freeform 93"/>
                  <p:cNvSpPr>
                    <a:spLocks/>
                  </p:cNvSpPr>
                  <p:nvPr/>
                </p:nvSpPr>
                <p:spPr bwMode="auto">
                  <a:xfrm>
                    <a:off x="3668" y="2849"/>
                    <a:ext cx="6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5"/>
                      </a:cxn>
                      <a:cxn ang="0">
                        <a:pos x="1" y="10"/>
                      </a:cxn>
                      <a:cxn ang="0">
                        <a:pos x="3" y="14"/>
                      </a:cxn>
                      <a:cxn ang="0">
                        <a:pos x="5" y="15"/>
                      </a:cxn>
                      <a:cxn ang="0">
                        <a:pos x="6" y="14"/>
                      </a:cxn>
                    </a:cxnLst>
                    <a:rect l="0" t="0" r="r" b="b"/>
                    <a:pathLst>
                      <a:path w="6" h="15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5"/>
                        </a:lnTo>
                        <a:lnTo>
                          <a:pt x="1" y="10"/>
                        </a:lnTo>
                        <a:lnTo>
                          <a:pt x="3" y="14"/>
                        </a:lnTo>
                        <a:lnTo>
                          <a:pt x="5" y="15"/>
                        </a:lnTo>
                        <a:lnTo>
                          <a:pt x="6" y="1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458" name="Freeform 94"/>
                  <p:cNvSpPr>
                    <a:spLocks/>
                  </p:cNvSpPr>
                  <p:nvPr/>
                </p:nvSpPr>
                <p:spPr bwMode="auto">
                  <a:xfrm>
                    <a:off x="3634" y="2852"/>
                    <a:ext cx="35" cy="3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22" y="8"/>
                      </a:cxn>
                      <a:cxn ang="0">
                        <a:pos x="27" y="12"/>
                      </a:cxn>
                      <a:cxn ang="0">
                        <a:pos x="30" y="15"/>
                      </a:cxn>
                      <a:cxn ang="0">
                        <a:pos x="32" y="17"/>
                      </a:cxn>
                      <a:cxn ang="0">
                        <a:pos x="33" y="19"/>
                      </a:cxn>
                      <a:cxn ang="0">
                        <a:pos x="34" y="21"/>
                      </a:cxn>
                      <a:cxn ang="0">
                        <a:pos x="35" y="23"/>
                      </a:cxn>
                      <a:cxn ang="0">
                        <a:pos x="31" y="31"/>
                      </a:cxn>
                      <a:cxn ang="0">
                        <a:pos x="0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5" h="31">
                        <a:moveTo>
                          <a:pt x="6" y="0"/>
                        </a:moveTo>
                        <a:lnTo>
                          <a:pt x="22" y="8"/>
                        </a:lnTo>
                        <a:lnTo>
                          <a:pt x="27" y="12"/>
                        </a:lnTo>
                        <a:lnTo>
                          <a:pt x="30" y="15"/>
                        </a:lnTo>
                        <a:lnTo>
                          <a:pt x="32" y="17"/>
                        </a:lnTo>
                        <a:lnTo>
                          <a:pt x="33" y="19"/>
                        </a:lnTo>
                        <a:lnTo>
                          <a:pt x="34" y="21"/>
                        </a:lnTo>
                        <a:lnTo>
                          <a:pt x="35" y="23"/>
                        </a:lnTo>
                        <a:lnTo>
                          <a:pt x="31" y="31"/>
                        </a:lnTo>
                        <a:lnTo>
                          <a:pt x="0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62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630" y="2788"/>
                    <a:ext cx="69" cy="69"/>
                    <a:chOff x="3630" y="2788"/>
                    <a:chExt cx="69" cy="69"/>
                  </a:xfrm>
                </p:grpSpPr>
                <p:sp>
                  <p:nvSpPr>
                    <p:cNvPr id="460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3630" y="2788"/>
                      <a:ext cx="69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3"/>
                        </a:cxn>
                        <a:cxn ang="0">
                          <a:pos x="35" y="0"/>
                        </a:cxn>
                        <a:cxn ang="0">
                          <a:pos x="41" y="4"/>
                        </a:cxn>
                        <a:cxn ang="0">
                          <a:pos x="49" y="9"/>
                        </a:cxn>
                        <a:cxn ang="0">
                          <a:pos x="65" y="31"/>
                        </a:cxn>
                        <a:cxn ang="0">
                          <a:pos x="68" y="34"/>
                        </a:cxn>
                        <a:cxn ang="0">
                          <a:pos x="69" y="38"/>
                        </a:cxn>
                        <a:cxn ang="0">
                          <a:pos x="69" y="42"/>
                        </a:cxn>
                        <a:cxn ang="0">
                          <a:pos x="69" y="45"/>
                        </a:cxn>
                        <a:cxn ang="0">
                          <a:pos x="68" y="48"/>
                        </a:cxn>
                        <a:cxn ang="0">
                          <a:pos x="67" y="50"/>
                        </a:cxn>
                        <a:cxn ang="0">
                          <a:pos x="65" y="52"/>
                        </a:cxn>
                        <a:cxn ang="0">
                          <a:pos x="57" y="58"/>
                        </a:cxn>
                        <a:cxn ang="0">
                          <a:pos x="55" y="59"/>
                        </a:cxn>
                        <a:cxn ang="0">
                          <a:pos x="53" y="59"/>
                        </a:cxn>
                        <a:cxn ang="0">
                          <a:pos x="49" y="62"/>
                        </a:cxn>
                        <a:cxn ang="0">
                          <a:pos x="44" y="62"/>
                        </a:cxn>
                        <a:cxn ang="0">
                          <a:pos x="42" y="63"/>
                        </a:cxn>
                        <a:cxn ang="0">
                          <a:pos x="41" y="60"/>
                        </a:cxn>
                        <a:cxn ang="0">
                          <a:pos x="40" y="60"/>
                        </a:cxn>
                        <a:cxn ang="0">
                          <a:pos x="38" y="61"/>
                        </a:cxn>
                        <a:cxn ang="0">
                          <a:pos x="37" y="62"/>
                        </a:cxn>
                        <a:cxn ang="0">
                          <a:pos x="36" y="64"/>
                        </a:cxn>
                        <a:cxn ang="0">
                          <a:pos x="37" y="65"/>
                        </a:cxn>
                        <a:cxn ang="0">
                          <a:pos x="34" y="66"/>
                        </a:cxn>
                        <a:cxn ang="0">
                          <a:pos x="31" y="68"/>
                        </a:cxn>
                        <a:cxn ang="0">
                          <a:pos x="27" y="68"/>
                        </a:cxn>
                        <a:cxn ang="0">
                          <a:pos x="22" y="69"/>
                        </a:cxn>
                        <a:cxn ang="0">
                          <a:pos x="17" y="69"/>
                        </a:cxn>
                        <a:cxn ang="0">
                          <a:pos x="10" y="68"/>
                        </a:cxn>
                        <a:cxn ang="0">
                          <a:pos x="5" y="65"/>
                        </a:cxn>
                        <a:cxn ang="0">
                          <a:pos x="4" y="62"/>
                        </a:cxn>
                        <a:cxn ang="0">
                          <a:pos x="3" y="60"/>
                        </a:cxn>
                        <a:cxn ang="0">
                          <a:pos x="2" y="56"/>
                        </a:cxn>
                        <a:cxn ang="0">
                          <a:pos x="1" y="49"/>
                        </a:cxn>
                        <a:cxn ang="0">
                          <a:pos x="1" y="45"/>
                        </a:cxn>
                        <a:cxn ang="0">
                          <a:pos x="0" y="41"/>
                        </a:cxn>
                        <a:cxn ang="0">
                          <a:pos x="1" y="38"/>
                        </a:cxn>
                        <a:cxn ang="0">
                          <a:pos x="2" y="35"/>
                        </a:cxn>
                        <a:cxn ang="0">
                          <a:pos x="4" y="30"/>
                        </a:cxn>
                        <a:cxn ang="0">
                          <a:pos x="7" y="24"/>
                        </a:cxn>
                        <a:cxn ang="0">
                          <a:pos x="12" y="15"/>
                        </a:cxn>
                        <a:cxn ang="0">
                          <a:pos x="17" y="10"/>
                        </a:cxn>
                        <a:cxn ang="0">
                          <a:pos x="24" y="5"/>
                        </a:cxn>
                        <a:cxn ang="0">
                          <a:pos x="29" y="4"/>
                        </a:cxn>
                        <a:cxn ang="0">
                          <a:pos x="32" y="3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32" y="3"/>
                          </a:moveTo>
                          <a:lnTo>
                            <a:pt x="35" y="0"/>
                          </a:lnTo>
                          <a:lnTo>
                            <a:pt x="41" y="4"/>
                          </a:lnTo>
                          <a:lnTo>
                            <a:pt x="49" y="9"/>
                          </a:lnTo>
                          <a:lnTo>
                            <a:pt x="65" y="31"/>
                          </a:lnTo>
                          <a:lnTo>
                            <a:pt x="68" y="34"/>
                          </a:lnTo>
                          <a:lnTo>
                            <a:pt x="69" y="38"/>
                          </a:lnTo>
                          <a:lnTo>
                            <a:pt x="69" y="42"/>
                          </a:lnTo>
                          <a:lnTo>
                            <a:pt x="69" y="45"/>
                          </a:lnTo>
                          <a:lnTo>
                            <a:pt x="68" y="48"/>
                          </a:lnTo>
                          <a:lnTo>
                            <a:pt x="67" y="50"/>
                          </a:lnTo>
                          <a:lnTo>
                            <a:pt x="65" y="52"/>
                          </a:lnTo>
                          <a:lnTo>
                            <a:pt x="57" y="58"/>
                          </a:lnTo>
                          <a:lnTo>
                            <a:pt x="55" y="59"/>
                          </a:lnTo>
                          <a:lnTo>
                            <a:pt x="53" y="59"/>
                          </a:lnTo>
                          <a:lnTo>
                            <a:pt x="49" y="62"/>
                          </a:lnTo>
                          <a:lnTo>
                            <a:pt x="44" y="62"/>
                          </a:lnTo>
                          <a:lnTo>
                            <a:pt x="42" y="63"/>
                          </a:lnTo>
                          <a:lnTo>
                            <a:pt x="41" y="60"/>
                          </a:lnTo>
                          <a:lnTo>
                            <a:pt x="40" y="60"/>
                          </a:lnTo>
                          <a:lnTo>
                            <a:pt x="38" y="61"/>
                          </a:lnTo>
                          <a:lnTo>
                            <a:pt x="37" y="62"/>
                          </a:lnTo>
                          <a:lnTo>
                            <a:pt x="36" y="64"/>
                          </a:lnTo>
                          <a:lnTo>
                            <a:pt x="37" y="65"/>
                          </a:lnTo>
                          <a:lnTo>
                            <a:pt x="34" y="66"/>
                          </a:lnTo>
                          <a:lnTo>
                            <a:pt x="31" y="68"/>
                          </a:lnTo>
                          <a:lnTo>
                            <a:pt x="27" y="68"/>
                          </a:lnTo>
                          <a:lnTo>
                            <a:pt x="22" y="69"/>
                          </a:lnTo>
                          <a:lnTo>
                            <a:pt x="17" y="69"/>
                          </a:lnTo>
                          <a:lnTo>
                            <a:pt x="10" y="68"/>
                          </a:lnTo>
                          <a:lnTo>
                            <a:pt x="5" y="65"/>
                          </a:lnTo>
                          <a:lnTo>
                            <a:pt x="4" y="62"/>
                          </a:lnTo>
                          <a:lnTo>
                            <a:pt x="3" y="60"/>
                          </a:lnTo>
                          <a:lnTo>
                            <a:pt x="2" y="56"/>
                          </a:lnTo>
                          <a:lnTo>
                            <a:pt x="1" y="49"/>
                          </a:lnTo>
                          <a:lnTo>
                            <a:pt x="1" y="45"/>
                          </a:lnTo>
                          <a:lnTo>
                            <a:pt x="0" y="41"/>
                          </a:lnTo>
                          <a:lnTo>
                            <a:pt x="1" y="38"/>
                          </a:lnTo>
                          <a:lnTo>
                            <a:pt x="2" y="35"/>
                          </a:lnTo>
                          <a:lnTo>
                            <a:pt x="4" y="30"/>
                          </a:lnTo>
                          <a:lnTo>
                            <a:pt x="7" y="24"/>
                          </a:lnTo>
                          <a:lnTo>
                            <a:pt x="12" y="15"/>
                          </a:lnTo>
                          <a:lnTo>
                            <a:pt x="17" y="10"/>
                          </a:lnTo>
                          <a:lnTo>
                            <a:pt x="24" y="5"/>
                          </a:lnTo>
                          <a:lnTo>
                            <a:pt x="29" y="4"/>
                          </a:lnTo>
                          <a:lnTo>
                            <a:pt x="32" y="3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61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3683" y="2843"/>
                      <a:ext cx="10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1"/>
                        </a:cxn>
                        <a:cxn ang="0">
                          <a:pos x="8" y="1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3"/>
                        </a:cxn>
                        <a:cxn ang="0">
                          <a:pos x="9" y="3"/>
                        </a:cxn>
                        <a:cxn ang="0">
                          <a:pos x="9" y="5"/>
                        </a:cxn>
                        <a:cxn ang="0">
                          <a:pos x="8" y="7"/>
                        </a:cxn>
                        <a:cxn ang="0">
                          <a:pos x="8" y="9"/>
                        </a:cxn>
                        <a:cxn ang="0">
                          <a:pos x="7" y="10"/>
                        </a:cxn>
                        <a:cxn ang="0">
                          <a:pos x="7" y="11"/>
                        </a:cxn>
                        <a:cxn ang="0">
                          <a:pos x="6" y="11"/>
                        </a:cxn>
                        <a:cxn ang="0">
                          <a:pos x="5" y="12"/>
                        </a:cxn>
                        <a:cxn ang="0">
                          <a:pos x="4" y="12"/>
                        </a:cxn>
                        <a:cxn ang="0">
                          <a:pos x="3" y="12"/>
                        </a:cxn>
                        <a:cxn ang="0">
                          <a:pos x="3" y="13"/>
                        </a:cxn>
                        <a:cxn ang="0">
                          <a:pos x="4" y="11"/>
                        </a:cxn>
                        <a:cxn ang="0">
                          <a:pos x="4" y="11"/>
                        </a:cxn>
                        <a:cxn ang="0">
                          <a:pos x="5" y="11"/>
                        </a:cxn>
                        <a:cxn ang="0">
                          <a:pos x="6" y="10"/>
                        </a:cxn>
                        <a:cxn ang="0">
                          <a:pos x="7" y="9"/>
                        </a:cxn>
                        <a:cxn ang="0">
                          <a:pos x="7" y="8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8" y="3"/>
                        </a:cxn>
                        <a:cxn ang="0">
                          <a:pos x="0" y="4"/>
                        </a:cxn>
                        <a:cxn ang="0">
                          <a:pos x="2" y="1"/>
                        </a:cxn>
                      </a:cxnLst>
                      <a:rect l="0" t="0" r="r" b="b"/>
                      <a:pathLst>
                        <a:path w="10" h="13">
                          <a:moveTo>
                            <a:pt x="2" y="1"/>
                          </a:moveTo>
                          <a:lnTo>
                            <a:pt x="8" y="1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3"/>
                          </a:lnTo>
                          <a:lnTo>
                            <a:pt x="9" y="3"/>
                          </a:lnTo>
                          <a:lnTo>
                            <a:pt x="9" y="5"/>
                          </a:lnTo>
                          <a:lnTo>
                            <a:pt x="8" y="7"/>
                          </a:lnTo>
                          <a:lnTo>
                            <a:pt x="8" y="9"/>
                          </a:lnTo>
                          <a:lnTo>
                            <a:pt x="7" y="10"/>
                          </a:lnTo>
                          <a:lnTo>
                            <a:pt x="7" y="11"/>
                          </a:lnTo>
                          <a:lnTo>
                            <a:pt x="6" y="11"/>
                          </a:lnTo>
                          <a:lnTo>
                            <a:pt x="5" y="12"/>
                          </a:lnTo>
                          <a:lnTo>
                            <a:pt x="4" y="12"/>
                          </a:lnTo>
                          <a:lnTo>
                            <a:pt x="3" y="12"/>
                          </a:lnTo>
                          <a:lnTo>
                            <a:pt x="3" y="13"/>
                          </a:lnTo>
                          <a:lnTo>
                            <a:pt x="4" y="11"/>
                          </a:lnTo>
                          <a:lnTo>
                            <a:pt x="4" y="11"/>
                          </a:lnTo>
                          <a:lnTo>
                            <a:pt x="5" y="11"/>
                          </a:lnTo>
                          <a:lnTo>
                            <a:pt x="6" y="10"/>
                          </a:lnTo>
                          <a:lnTo>
                            <a:pt x="7" y="9"/>
                          </a:lnTo>
                          <a:lnTo>
                            <a:pt x="7" y="8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8" y="3"/>
                          </a:lnTo>
                          <a:lnTo>
                            <a:pt x="0" y="4"/>
                          </a:lnTo>
                          <a:lnTo>
                            <a:pt x="2" y="1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65" name="Group 98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7" cy="93"/>
                  <a:chOff x="3707" y="2804"/>
                  <a:chExt cx="67" cy="93"/>
                </a:xfrm>
              </p:grpSpPr>
              <p:grpSp>
                <p:nvGrpSpPr>
                  <p:cNvPr id="69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07" y="2804"/>
                    <a:ext cx="63" cy="93"/>
                    <a:chOff x="3707" y="2804"/>
                    <a:chExt cx="63" cy="93"/>
                  </a:xfrm>
                </p:grpSpPr>
                <p:sp>
                  <p:nvSpPr>
                    <p:cNvPr id="453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3712" y="2808"/>
                      <a:ext cx="58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3"/>
                        </a:cxn>
                        <a:cxn ang="0">
                          <a:pos x="54" y="25"/>
                        </a:cxn>
                        <a:cxn ang="0">
                          <a:pos x="54" y="30"/>
                        </a:cxn>
                        <a:cxn ang="0">
                          <a:pos x="54" y="34"/>
                        </a:cxn>
                        <a:cxn ang="0">
                          <a:pos x="54" y="40"/>
                        </a:cxn>
                        <a:cxn ang="0">
                          <a:pos x="58" y="50"/>
                        </a:cxn>
                        <a:cxn ang="0">
                          <a:pos x="55" y="55"/>
                        </a:cxn>
                        <a:cxn ang="0">
                          <a:pos x="57" y="57"/>
                        </a:cxn>
                        <a:cxn ang="0">
                          <a:pos x="56" y="63"/>
                        </a:cxn>
                        <a:cxn ang="0">
                          <a:pos x="55" y="67"/>
                        </a:cxn>
                        <a:cxn ang="0">
                          <a:pos x="54" y="70"/>
                        </a:cxn>
                        <a:cxn ang="0">
                          <a:pos x="55" y="75"/>
                        </a:cxn>
                        <a:cxn ang="0">
                          <a:pos x="54" y="78"/>
                        </a:cxn>
                        <a:cxn ang="0">
                          <a:pos x="51" y="80"/>
                        </a:cxn>
                        <a:cxn ang="0">
                          <a:pos x="47" y="81"/>
                        </a:cxn>
                        <a:cxn ang="0">
                          <a:pos x="36" y="89"/>
                        </a:cxn>
                        <a:cxn ang="0">
                          <a:pos x="4" y="64"/>
                        </a:cxn>
                        <a:cxn ang="0">
                          <a:pos x="3" y="55"/>
                        </a:cxn>
                        <a:cxn ang="0">
                          <a:pos x="1" y="48"/>
                        </a:cxn>
                        <a:cxn ang="0">
                          <a:pos x="0" y="43"/>
                        </a:cxn>
                        <a:cxn ang="0">
                          <a:pos x="0" y="37"/>
                        </a:cxn>
                        <a:cxn ang="0">
                          <a:pos x="0" y="29"/>
                        </a:cxn>
                        <a:cxn ang="0">
                          <a:pos x="2" y="20"/>
                        </a:cxn>
                        <a:cxn ang="0">
                          <a:pos x="4" y="14"/>
                        </a:cxn>
                        <a:cxn ang="0">
                          <a:pos x="8" y="10"/>
                        </a:cxn>
                        <a:cxn ang="0">
                          <a:pos x="12" y="5"/>
                        </a:cxn>
                        <a:cxn ang="0">
                          <a:pos x="17" y="2"/>
                        </a:cxn>
                        <a:cxn ang="0">
                          <a:pos x="24" y="0"/>
                        </a:cxn>
                        <a:cxn ang="0">
                          <a:pos x="28" y="0"/>
                        </a:cxn>
                        <a:cxn ang="0">
                          <a:pos x="34" y="0"/>
                        </a:cxn>
                        <a:cxn ang="0">
                          <a:pos x="41" y="2"/>
                        </a:cxn>
                        <a:cxn ang="0">
                          <a:pos x="46" y="6"/>
                        </a:cxn>
                        <a:cxn ang="0">
                          <a:pos x="50" y="13"/>
                        </a:cxn>
                      </a:cxnLst>
                      <a:rect l="0" t="0" r="r" b="b"/>
                      <a:pathLst>
                        <a:path w="58" h="89">
                          <a:moveTo>
                            <a:pt x="50" y="13"/>
                          </a:moveTo>
                          <a:lnTo>
                            <a:pt x="54" y="25"/>
                          </a:lnTo>
                          <a:lnTo>
                            <a:pt x="54" y="30"/>
                          </a:lnTo>
                          <a:lnTo>
                            <a:pt x="54" y="34"/>
                          </a:lnTo>
                          <a:lnTo>
                            <a:pt x="54" y="40"/>
                          </a:lnTo>
                          <a:lnTo>
                            <a:pt x="58" y="50"/>
                          </a:lnTo>
                          <a:lnTo>
                            <a:pt x="55" y="55"/>
                          </a:lnTo>
                          <a:lnTo>
                            <a:pt x="57" y="57"/>
                          </a:lnTo>
                          <a:lnTo>
                            <a:pt x="56" y="63"/>
                          </a:lnTo>
                          <a:lnTo>
                            <a:pt x="55" y="67"/>
                          </a:lnTo>
                          <a:lnTo>
                            <a:pt x="54" y="70"/>
                          </a:lnTo>
                          <a:lnTo>
                            <a:pt x="55" y="75"/>
                          </a:lnTo>
                          <a:lnTo>
                            <a:pt x="54" y="78"/>
                          </a:lnTo>
                          <a:lnTo>
                            <a:pt x="51" y="80"/>
                          </a:lnTo>
                          <a:lnTo>
                            <a:pt x="47" y="81"/>
                          </a:lnTo>
                          <a:lnTo>
                            <a:pt x="36" y="89"/>
                          </a:lnTo>
                          <a:lnTo>
                            <a:pt x="4" y="64"/>
                          </a:lnTo>
                          <a:lnTo>
                            <a:pt x="3" y="55"/>
                          </a:lnTo>
                          <a:lnTo>
                            <a:pt x="1" y="48"/>
                          </a:lnTo>
                          <a:lnTo>
                            <a:pt x="0" y="43"/>
                          </a:lnTo>
                          <a:lnTo>
                            <a:pt x="0" y="37"/>
                          </a:lnTo>
                          <a:lnTo>
                            <a:pt x="0" y="29"/>
                          </a:lnTo>
                          <a:lnTo>
                            <a:pt x="2" y="20"/>
                          </a:lnTo>
                          <a:lnTo>
                            <a:pt x="4" y="14"/>
                          </a:lnTo>
                          <a:lnTo>
                            <a:pt x="8" y="10"/>
                          </a:lnTo>
                          <a:lnTo>
                            <a:pt x="12" y="5"/>
                          </a:lnTo>
                          <a:lnTo>
                            <a:pt x="17" y="2"/>
                          </a:lnTo>
                          <a:lnTo>
                            <a:pt x="24" y="0"/>
                          </a:lnTo>
                          <a:lnTo>
                            <a:pt x="28" y="0"/>
                          </a:lnTo>
                          <a:lnTo>
                            <a:pt x="34" y="0"/>
                          </a:lnTo>
                          <a:lnTo>
                            <a:pt x="41" y="2"/>
                          </a:lnTo>
                          <a:lnTo>
                            <a:pt x="46" y="6"/>
                          </a:lnTo>
                          <a:lnTo>
                            <a:pt x="50" y="13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54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07" y="2804"/>
                      <a:ext cx="60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66"/>
                        </a:cxn>
                        <a:cxn ang="0">
                          <a:pos x="4" y="57"/>
                        </a:cxn>
                        <a:cxn ang="0">
                          <a:pos x="2" y="53"/>
                        </a:cxn>
                        <a:cxn ang="0">
                          <a:pos x="0" y="47"/>
                        </a:cxn>
                        <a:cxn ang="0">
                          <a:pos x="0" y="42"/>
                        </a:cxn>
                        <a:cxn ang="0">
                          <a:pos x="0" y="36"/>
                        </a:cxn>
                        <a:cxn ang="0">
                          <a:pos x="1" y="29"/>
                        </a:cxn>
                        <a:cxn ang="0">
                          <a:pos x="3" y="21"/>
                        </a:cxn>
                        <a:cxn ang="0">
                          <a:pos x="6" y="14"/>
                        </a:cxn>
                        <a:cxn ang="0">
                          <a:pos x="10" y="8"/>
                        </a:cxn>
                        <a:cxn ang="0">
                          <a:pos x="13" y="5"/>
                        </a:cxn>
                        <a:cxn ang="0">
                          <a:pos x="18" y="2"/>
                        </a:cxn>
                        <a:cxn ang="0">
                          <a:pos x="23" y="0"/>
                        </a:cxn>
                        <a:cxn ang="0">
                          <a:pos x="30" y="0"/>
                        </a:cxn>
                        <a:cxn ang="0">
                          <a:pos x="38" y="2"/>
                        </a:cxn>
                        <a:cxn ang="0">
                          <a:pos x="45" y="2"/>
                        </a:cxn>
                        <a:cxn ang="0">
                          <a:pos x="50" y="2"/>
                        </a:cxn>
                        <a:cxn ang="0">
                          <a:pos x="52" y="3"/>
                        </a:cxn>
                        <a:cxn ang="0">
                          <a:pos x="55" y="5"/>
                        </a:cxn>
                        <a:cxn ang="0">
                          <a:pos x="57" y="10"/>
                        </a:cxn>
                        <a:cxn ang="0">
                          <a:pos x="58" y="13"/>
                        </a:cxn>
                        <a:cxn ang="0">
                          <a:pos x="60" y="16"/>
                        </a:cxn>
                        <a:cxn ang="0">
                          <a:pos x="59" y="22"/>
                        </a:cxn>
                        <a:cxn ang="0">
                          <a:pos x="57" y="27"/>
                        </a:cxn>
                        <a:cxn ang="0">
                          <a:pos x="57" y="29"/>
                        </a:cxn>
                        <a:cxn ang="0">
                          <a:pos x="56" y="32"/>
                        </a:cxn>
                        <a:cxn ang="0">
                          <a:pos x="56" y="36"/>
                        </a:cxn>
                        <a:cxn ang="0">
                          <a:pos x="54" y="38"/>
                        </a:cxn>
                        <a:cxn ang="0">
                          <a:pos x="53" y="49"/>
                        </a:cxn>
                        <a:cxn ang="0">
                          <a:pos x="51" y="51"/>
                        </a:cxn>
                        <a:cxn ang="0">
                          <a:pos x="49" y="51"/>
                        </a:cxn>
                        <a:cxn ang="0">
                          <a:pos x="48" y="48"/>
                        </a:cxn>
                        <a:cxn ang="0">
                          <a:pos x="47" y="45"/>
                        </a:cxn>
                        <a:cxn ang="0">
                          <a:pos x="44" y="45"/>
                        </a:cxn>
                        <a:cxn ang="0">
                          <a:pos x="43" y="49"/>
                        </a:cxn>
                        <a:cxn ang="0">
                          <a:pos x="42" y="55"/>
                        </a:cxn>
                        <a:cxn ang="0">
                          <a:pos x="43" y="60"/>
                        </a:cxn>
                        <a:cxn ang="0">
                          <a:pos x="44" y="63"/>
                        </a:cxn>
                        <a:cxn ang="0">
                          <a:pos x="46" y="65"/>
                        </a:cxn>
                        <a:cxn ang="0">
                          <a:pos x="49" y="68"/>
                        </a:cxn>
                        <a:cxn ang="0">
                          <a:pos x="44" y="67"/>
                        </a:cxn>
                        <a:cxn ang="0">
                          <a:pos x="42" y="67"/>
                        </a:cxn>
                        <a:cxn ang="0">
                          <a:pos x="41" y="68"/>
                        </a:cxn>
                        <a:cxn ang="0">
                          <a:pos x="38" y="72"/>
                        </a:cxn>
                        <a:cxn ang="0">
                          <a:pos x="36" y="73"/>
                        </a:cxn>
                        <a:cxn ang="0">
                          <a:pos x="33" y="74"/>
                        </a:cxn>
                        <a:cxn ang="0">
                          <a:pos x="30" y="75"/>
                        </a:cxn>
                        <a:cxn ang="0">
                          <a:pos x="21" y="74"/>
                        </a:cxn>
                        <a:cxn ang="0">
                          <a:pos x="17" y="73"/>
                        </a:cxn>
                        <a:cxn ang="0">
                          <a:pos x="16" y="72"/>
                        </a:cxn>
                        <a:cxn ang="0">
                          <a:pos x="11" y="70"/>
                        </a:cxn>
                        <a:cxn ang="0">
                          <a:pos x="8" y="69"/>
                        </a:cxn>
                        <a:cxn ang="0">
                          <a:pos x="5" y="66"/>
                        </a:cxn>
                      </a:cxnLst>
                      <a:rect l="0" t="0" r="r" b="b"/>
                      <a:pathLst>
                        <a:path w="60" h="75">
                          <a:moveTo>
                            <a:pt x="5" y="66"/>
                          </a:moveTo>
                          <a:lnTo>
                            <a:pt x="4" y="57"/>
                          </a:lnTo>
                          <a:lnTo>
                            <a:pt x="2" y="53"/>
                          </a:lnTo>
                          <a:lnTo>
                            <a:pt x="0" y="47"/>
                          </a:lnTo>
                          <a:lnTo>
                            <a:pt x="0" y="42"/>
                          </a:lnTo>
                          <a:lnTo>
                            <a:pt x="0" y="36"/>
                          </a:lnTo>
                          <a:lnTo>
                            <a:pt x="1" y="29"/>
                          </a:lnTo>
                          <a:lnTo>
                            <a:pt x="3" y="21"/>
                          </a:lnTo>
                          <a:lnTo>
                            <a:pt x="6" y="14"/>
                          </a:lnTo>
                          <a:lnTo>
                            <a:pt x="10" y="8"/>
                          </a:ln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3" y="0"/>
                          </a:lnTo>
                          <a:lnTo>
                            <a:pt x="30" y="0"/>
                          </a:lnTo>
                          <a:lnTo>
                            <a:pt x="38" y="2"/>
                          </a:lnTo>
                          <a:lnTo>
                            <a:pt x="45" y="2"/>
                          </a:lnTo>
                          <a:lnTo>
                            <a:pt x="50" y="2"/>
                          </a:lnTo>
                          <a:lnTo>
                            <a:pt x="52" y="3"/>
                          </a:lnTo>
                          <a:lnTo>
                            <a:pt x="55" y="5"/>
                          </a:lnTo>
                          <a:lnTo>
                            <a:pt x="57" y="10"/>
                          </a:lnTo>
                          <a:lnTo>
                            <a:pt x="58" y="13"/>
                          </a:lnTo>
                          <a:lnTo>
                            <a:pt x="60" y="16"/>
                          </a:lnTo>
                          <a:lnTo>
                            <a:pt x="59" y="22"/>
                          </a:lnTo>
                          <a:lnTo>
                            <a:pt x="57" y="27"/>
                          </a:lnTo>
                          <a:lnTo>
                            <a:pt x="57" y="29"/>
                          </a:lnTo>
                          <a:lnTo>
                            <a:pt x="56" y="32"/>
                          </a:lnTo>
                          <a:lnTo>
                            <a:pt x="56" y="36"/>
                          </a:lnTo>
                          <a:lnTo>
                            <a:pt x="54" y="38"/>
                          </a:lnTo>
                          <a:lnTo>
                            <a:pt x="53" y="49"/>
                          </a:lnTo>
                          <a:lnTo>
                            <a:pt x="51" y="51"/>
                          </a:lnTo>
                          <a:lnTo>
                            <a:pt x="49" y="51"/>
                          </a:lnTo>
                          <a:lnTo>
                            <a:pt x="48" y="48"/>
                          </a:lnTo>
                          <a:lnTo>
                            <a:pt x="47" y="45"/>
                          </a:lnTo>
                          <a:lnTo>
                            <a:pt x="44" y="45"/>
                          </a:lnTo>
                          <a:lnTo>
                            <a:pt x="43" y="49"/>
                          </a:lnTo>
                          <a:lnTo>
                            <a:pt x="42" y="55"/>
                          </a:lnTo>
                          <a:lnTo>
                            <a:pt x="43" y="60"/>
                          </a:lnTo>
                          <a:lnTo>
                            <a:pt x="44" y="63"/>
                          </a:lnTo>
                          <a:lnTo>
                            <a:pt x="46" y="65"/>
                          </a:lnTo>
                          <a:lnTo>
                            <a:pt x="49" y="68"/>
                          </a:lnTo>
                          <a:lnTo>
                            <a:pt x="44" y="67"/>
                          </a:lnTo>
                          <a:lnTo>
                            <a:pt x="42" y="67"/>
                          </a:lnTo>
                          <a:lnTo>
                            <a:pt x="41" y="68"/>
                          </a:lnTo>
                          <a:lnTo>
                            <a:pt x="38" y="72"/>
                          </a:lnTo>
                          <a:lnTo>
                            <a:pt x="36" y="73"/>
                          </a:lnTo>
                          <a:lnTo>
                            <a:pt x="33" y="74"/>
                          </a:lnTo>
                          <a:lnTo>
                            <a:pt x="30" y="75"/>
                          </a:lnTo>
                          <a:lnTo>
                            <a:pt x="21" y="74"/>
                          </a:lnTo>
                          <a:lnTo>
                            <a:pt x="17" y="73"/>
                          </a:lnTo>
                          <a:lnTo>
                            <a:pt x="16" y="72"/>
                          </a:lnTo>
                          <a:lnTo>
                            <a:pt x="11" y="70"/>
                          </a:lnTo>
                          <a:lnTo>
                            <a:pt x="8" y="69"/>
                          </a:lnTo>
                          <a:lnTo>
                            <a:pt x="5" y="66"/>
                          </a:lnTo>
                          <a:close/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452" name="Freeform 102"/>
                  <p:cNvSpPr>
                    <a:spLocks/>
                  </p:cNvSpPr>
                  <p:nvPr/>
                </p:nvSpPr>
                <p:spPr bwMode="auto">
                  <a:xfrm>
                    <a:off x="3758" y="2835"/>
                    <a:ext cx="16" cy="23"/>
                  </a:xfrm>
                  <a:custGeom>
                    <a:avLst/>
                    <a:gdLst/>
                    <a:ahLst/>
                    <a:cxnLst>
                      <a:cxn ang="0">
                        <a:pos x="2" y="7"/>
                      </a:cxn>
                      <a:cxn ang="0">
                        <a:pos x="12" y="2"/>
                      </a:cxn>
                      <a:cxn ang="0">
                        <a:pos x="8" y="2"/>
                      </a:cxn>
                      <a:cxn ang="0">
                        <a:pos x="9" y="0"/>
                      </a:cxn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15" y="4"/>
                      </a:cxn>
                      <a:cxn ang="0">
                        <a:pos x="15" y="9"/>
                      </a:cxn>
                      <a:cxn ang="0">
                        <a:pos x="15" y="13"/>
                      </a:cxn>
                      <a:cxn ang="0">
                        <a:pos x="15" y="16"/>
                      </a:cxn>
                      <a:cxn ang="0">
                        <a:pos x="14" y="19"/>
                      </a:cxn>
                      <a:cxn ang="0">
                        <a:pos x="13" y="20"/>
                      </a:cxn>
                      <a:cxn ang="0">
                        <a:pos x="12" y="22"/>
                      </a:cxn>
                      <a:cxn ang="0">
                        <a:pos x="10" y="23"/>
                      </a:cxn>
                      <a:cxn ang="0">
                        <a:pos x="9" y="23"/>
                      </a:cxn>
                      <a:cxn ang="0">
                        <a:pos x="9" y="22"/>
                      </a:cxn>
                      <a:cxn ang="0">
                        <a:pos x="11" y="20"/>
                      </a:cxn>
                      <a:cxn ang="0">
                        <a:pos x="12" y="18"/>
                      </a:cxn>
                      <a:cxn ang="0">
                        <a:pos x="14" y="14"/>
                      </a:cxn>
                      <a:cxn ang="0">
                        <a:pos x="14" y="10"/>
                      </a:cxn>
                      <a:cxn ang="0">
                        <a:pos x="13" y="6"/>
                      </a:cxn>
                      <a:cxn ang="0">
                        <a:pos x="0" y="15"/>
                      </a:cxn>
                      <a:cxn ang="0">
                        <a:pos x="2" y="7"/>
                      </a:cxn>
                    </a:cxnLst>
                    <a:rect l="0" t="0" r="r" b="b"/>
                    <a:pathLst>
                      <a:path w="16" h="23">
                        <a:moveTo>
                          <a:pt x="2" y="7"/>
                        </a:moveTo>
                        <a:lnTo>
                          <a:pt x="12" y="2"/>
                        </a:lnTo>
                        <a:lnTo>
                          <a:pt x="8" y="2"/>
                        </a:lnTo>
                        <a:lnTo>
                          <a:pt x="9" y="0"/>
                        </a:lnTo>
                        <a:lnTo>
                          <a:pt x="16" y="1"/>
                        </a:lnTo>
                        <a:lnTo>
                          <a:pt x="16" y="2"/>
                        </a:lnTo>
                        <a:lnTo>
                          <a:pt x="15" y="4"/>
                        </a:lnTo>
                        <a:lnTo>
                          <a:pt x="15" y="9"/>
                        </a:lnTo>
                        <a:lnTo>
                          <a:pt x="15" y="13"/>
                        </a:lnTo>
                        <a:lnTo>
                          <a:pt x="15" y="16"/>
                        </a:lnTo>
                        <a:lnTo>
                          <a:pt x="14" y="19"/>
                        </a:lnTo>
                        <a:lnTo>
                          <a:pt x="13" y="20"/>
                        </a:lnTo>
                        <a:lnTo>
                          <a:pt x="12" y="22"/>
                        </a:lnTo>
                        <a:lnTo>
                          <a:pt x="10" y="23"/>
                        </a:lnTo>
                        <a:lnTo>
                          <a:pt x="9" y="23"/>
                        </a:lnTo>
                        <a:lnTo>
                          <a:pt x="9" y="22"/>
                        </a:lnTo>
                        <a:lnTo>
                          <a:pt x="11" y="20"/>
                        </a:lnTo>
                        <a:lnTo>
                          <a:pt x="12" y="18"/>
                        </a:lnTo>
                        <a:lnTo>
                          <a:pt x="14" y="14"/>
                        </a:lnTo>
                        <a:lnTo>
                          <a:pt x="14" y="10"/>
                        </a:lnTo>
                        <a:lnTo>
                          <a:pt x="13" y="6"/>
                        </a:lnTo>
                        <a:lnTo>
                          <a:pt x="0" y="15"/>
                        </a:lnTo>
                        <a:lnTo>
                          <a:pt x="2" y="7"/>
                        </a:lnTo>
                        <a:close/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31" name="Freeform 103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70" name="Group 104"/>
              <p:cNvGrpSpPr>
                <a:grpSpLocks/>
              </p:cNvGrpSpPr>
              <p:nvPr/>
            </p:nvGrpSpPr>
            <p:grpSpPr bwMode="auto">
              <a:xfrm>
                <a:off x="3840" y="2913"/>
                <a:ext cx="61" cy="70"/>
                <a:chOff x="3684" y="2744"/>
                <a:chExt cx="61" cy="70"/>
              </a:xfrm>
            </p:grpSpPr>
            <p:sp>
              <p:nvSpPr>
                <p:cNvPr id="444" name="Freeform 105"/>
                <p:cNvSpPr>
                  <a:spLocks/>
                </p:cNvSpPr>
                <p:nvPr/>
              </p:nvSpPr>
              <p:spPr bwMode="auto">
                <a:xfrm>
                  <a:off x="3701" y="2746"/>
                  <a:ext cx="44" cy="68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" y="47"/>
                    </a:cxn>
                    <a:cxn ang="0">
                      <a:pos x="1" y="41"/>
                    </a:cxn>
                    <a:cxn ang="0">
                      <a:pos x="0" y="30"/>
                    </a:cxn>
                    <a:cxn ang="0">
                      <a:pos x="2" y="18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16" y="1"/>
                    </a:cxn>
                    <a:cxn ang="0">
                      <a:pos x="25" y="0"/>
                    </a:cxn>
                    <a:cxn ang="0">
                      <a:pos x="31" y="1"/>
                    </a:cxn>
                    <a:cxn ang="0">
                      <a:pos x="37" y="6"/>
                    </a:cxn>
                    <a:cxn ang="0">
                      <a:pos x="40" y="13"/>
                    </a:cxn>
                    <a:cxn ang="0">
                      <a:pos x="43" y="21"/>
                    </a:cxn>
                    <a:cxn ang="0">
                      <a:pos x="44" y="33"/>
                    </a:cxn>
                    <a:cxn ang="0">
                      <a:pos x="43" y="35"/>
                    </a:cxn>
                    <a:cxn ang="0">
                      <a:pos x="43" y="39"/>
                    </a:cxn>
                    <a:cxn ang="0">
                      <a:pos x="43" y="45"/>
                    </a:cxn>
                    <a:cxn ang="0">
                      <a:pos x="42" y="51"/>
                    </a:cxn>
                    <a:cxn ang="0">
                      <a:pos x="35" y="62"/>
                    </a:cxn>
                    <a:cxn ang="0">
                      <a:pos x="30" y="64"/>
                    </a:cxn>
                    <a:cxn ang="0">
                      <a:pos x="24" y="66"/>
                    </a:cxn>
                    <a:cxn ang="0">
                      <a:pos x="19" y="68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44" h="68">
                      <a:moveTo>
                        <a:pt x="0" y="50"/>
                      </a:moveTo>
                      <a:lnTo>
                        <a:pt x="2" y="47"/>
                      </a:lnTo>
                      <a:lnTo>
                        <a:pt x="1" y="41"/>
                      </a:lnTo>
                      <a:lnTo>
                        <a:pt x="0" y="30"/>
                      </a:lnTo>
                      <a:lnTo>
                        <a:pt x="2" y="18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16" y="1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7" y="6"/>
                      </a:lnTo>
                      <a:lnTo>
                        <a:pt x="40" y="13"/>
                      </a:lnTo>
                      <a:lnTo>
                        <a:pt x="43" y="21"/>
                      </a:lnTo>
                      <a:lnTo>
                        <a:pt x="44" y="33"/>
                      </a:lnTo>
                      <a:lnTo>
                        <a:pt x="43" y="35"/>
                      </a:lnTo>
                      <a:lnTo>
                        <a:pt x="43" y="39"/>
                      </a:lnTo>
                      <a:lnTo>
                        <a:pt x="43" y="45"/>
                      </a:lnTo>
                      <a:lnTo>
                        <a:pt x="42" y="51"/>
                      </a:lnTo>
                      <a:lnTo>
                        <a:pt x="35" y="62"/>
                      </a:lnTo>
                      <a:lnTo>
                        <a:pt x="30" y="64"/>
                      </a:lnTo>
                      <a:lnTo>
                        <a:pt x="24" y="66"/>
                      </a:lnTo>
                      <a:lnTo>
                        <a:pt x="19" y="68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5" name="Freeform 106"/>
                <p:cNvSpPr>
                  <a:spLocks/>
                </p:cNvSpPr>
                <p:nvPr/>
              </p:nvSpPr>
              <p:spPr bwMode="auto">
                <a:xfrm>
                  <a:off x="3698" y="2744"/>
                  <a:ext cx="45" cy="55"/>
                </a:xfrm>
                <a:custGeom>
                  <a:avLst/>
                  <a:gdLst/>
                  <a:ahLst/>
                  <a:cxnLst>
                    <a:cxn ang="0">
                      <a:pos x="2" y="48"/>
                    </a:cxn>
                    <a:cxn ang="0">
                      <a:pos x="1" y="35"/>
                    </a:cxn>
                    <a:cxn ang="0">
                      <a:pos x="0" y="27"/>
                    </a:cxn>
                    <a:cxn ang="0">
                      <a:pos x="2" y="17"/>
                    </a:cxn>
                    <a:cxn ang="0">
                      <a:pos x="4" y="9"/>
                    </a:cxn>
                    <a:cxn ang="0">
                      <a:pos x="10" y="2"/>
                    </a:cxn>
                    <a:cxn ang="0">
                      <a:pos x="16" y="0"/>
                    </a:cxn>
                    <a:cxn ang="0">
                      <a:pos x="25" y="0"/>
                    </a:cxn>
                    <a:cxn ang="0">
                      <a:pos x="30" y="1"/>
                    </a:cxn>
                    <a:cxn ang="0">
                      <a:pos x="34" y="3"/>
                    </a:cxn>
                    <a:cxn ang="0">
                      <a:pos x="38" y="6"/>
                    </a:cxn>
                    <a:cxn ang="0">
                      <a:pos x="42" y="9"/>
                    </a:cxn>
                    <a:cxn ang="0">
                      <a:pos x="43" y="12"/>
                    </a:cxn>
                    <a:cxn ang="0">
                      <a:pos x="39" y="9"/>
                    </a:cxn>
                    <a:cxn ang="0">
                      <a:pos x="35" y="9"/>
                    </a:cxn>
                    <a:cxn ang="0">
                      <a:pos x="33" y="8"/>
                    </a:cxn>
                    <a:cxn ang="0">
                      <a:pos x="37" y="11"/>
                    </a:cxn>
                    <a:cxn ang="0">
                      <a:pos x="39" y="15"/>
                    </a:cxn>
                    <a:cxn ang="0">
                      <a:pos x="40" y="18"/>
                    </a:cxn>
                    <a:cxn ang="0">
                      <a:pos x="42" y="21"/>
                    </a:cxn>
                    <a:cxn ang="0">
                      <a:pos x="44" y="24"/>
                    </a:cxn>
                    <a:cxn ang="0">
                      <a:pos x="44" y="27"/>
                    </a:cxn>
                    <a:cxn ang="0">
                      <a:pos x="45" y="31"/>
                    </a:cxn>
                    <a:cxn ang="0">
                      <a:pos x="43" y="37"/>
                    </a:cxn>
                    <a:cxn ang="0">
                      <a:pos x="41" y="42"/>
                    </a:cxn>
                    <a:cxn ang="0">
                      <a:pos x="39" y="41"/>
                    </a:cxn>
                    <a:cxn ang="0">
                      <a:pos x="39" y="39"/>
                    </a:cxn>
                    <a:cxn ang="0">
                      <a:pos x="40" y="36"/>
                    </a:cxn>
                    <a:cxn ang="0">
                      <a:pos x="38" y="34"/>
                    </a:cxn>
                    <a:cxn ang="0">
                      <a:pos x="35" y="35"/>
                    </a:cxn>
                    <a:cxn ang="0">
                      <a:pos x="30" y="38"/>
                    </a:cxn>
                    <a:cxn ang="0">
                      <a:pos x="29" y="45"/>
                    </a:cxn>
                    <a:cxn ang="0">
                      <a:pos x="28" y="48"/>
                    </a:cxn>
                    <a:cxn ang="0">
                      <a:pos x="29" y="50"/>
                    </a:cxn>
                    <a:cxn ang="0">
                      <a:pos x="30" y="51"/>
                    </a:cxn>
                    <a:cxn ang="0">
                      <a:pos x="23" y="53"/>
                    </a:cxn>
                    <a:cxn ang="0">
                      <a:pos x="17" y="54"/>
                    </a:cxn>
                    <a:cxn ang="0">
                      <a:pos x="12" y="55"/>
                    </a:cxn>
                    <a:cxn ang="0">
                      <a:pos x="7" y="51"/>
                    </a:cxn>
                    <a:cxn ang="0">
                      <a:pos x="2" y="48"/>
                    </a:cxn>
                  </a:cxnLst>
                  <a:rect l="0" t="0" r="r" b="b"/>
                  <a:pathLst>
                    <a:path w="45" h="55">
                      <a:moveTo>
                        <a:pt x="2" y="48"/>
                      </a:moveTo>
                      <a:lnTo>
                        <a:pt x="1" y="35"/>
                      </a:lnTo>
                      <a:lnTo>
                        <a:pt x="0" y="27"/>
                      </a:lnTo>
                      <a:lnTo>
                        <a:pt x="2" y="17"/>
                      </a:lnTo>
                      <a:lnTo>
                        <a:pt x="4" y="9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25" y="0"/>
                      </a:lnTo>
                      <a:lnTo>
                        <a:pt x="30" y="1"/>
                      </a:lnTo>
                      <a:lnTo>
                        <a:pt x="34" y="3"/>
                      </a:lnTo>
                      <a:lnTo>
                        <a:pt x="38" y="6"/>
                      </a:lnTo>
                      <a:lnTo>
                        <a:pt x="42" y="9"/>
                      </a:lnTo>
                      <a:lnTo>
                        <a:pt x="43" y="12"/>
                      </a:lnTo>
                      <a:lnTo>
                        <a:pt x="39" y="9"/>
                      </a:lnTo>
                      <a:lnTo>
                        <a:pt x="35" y="9"/>
                      </a:lnTo>
                      <a:lnTo>
                        <a:pt x="33" y="8"/>
                      </a:lnTo>
                      <a:lnTo>
                        <a:pt x="37" y="11"/>
                      </a:lnTo>
                      <a:lnTo>
                        <a:pt x="39" y="15"/>
                      </a:lnTo>
                      <a:lnTo>
                        <a:pt x="40" y="18"/>
                      </a:lnTo>
                      <a:lnTo>
                        <a:pt x="42" y="21"/>
                      </a:lnTo>
                      <a:lnTo>
                        <a:pt x="44" y="24"/>
                      </a:lnTo>
                      <a:lnTo>
                        <a:pt x="44" y="27"/>
                      </a:lnTo>
                      <a:lnTo>
                        <a:pt x="45" y="31"/>
                      </a:lnTo>
                      <a:lnTo>
                        <a:pt x="43" y="37"/>
                      </a:lnTo>
                      <a:lnTo>
                        <a:pt x="41" y="42"/>
                      </a:lnTo>
                      <a:lnTo>
                        <a:pt x="39" y="41"/>
                      </a:lnTo>
                      <a:lnTo>
                        <a:pt x="39" y="39"/>
                      </a:lnTo>
                      <a:lnTo>
                        <a:pt x="40" y="36"/>
                      </a:lnTo>
                      <a:lnTo>
                        <a:pt x="38" y="34"/>
                      </a:lnTo>
                      <a:lnTo>
                        <a:pt x="35" y="35"/>
                      </a:lnTo>
                      <a:lnTo>
                        <a:pt x="30" y="38"/>
                      </a:lnTo>
                      <a:lnTo>
                        <a:pt x="29" y="45"/>
                      </a:lnTo>
                      <a:lnTo>
                        <a:pt x="28" y="48"/>
                      </a:lnTo>
                      <a:lnTo>
                        <a:pt x="29" y="50"/>
                      </a:lnTo>
                      <a:lnTo>
                        <a:pt x="30" y="51"/>
                      </a:lnTo>
                      <a:lnTo>
                        <a:pt x="23" y="53"/>
                      </a:lnTo>
                      <a:lnTo>
                        <a:pt x="17" y="54"/>
                      </a:lnTo>
                      <a:lnTo>
                        <a:pt x="12" y="55"/>
                      </a:lnTo>
                      <a:lnTo>
                        <a:pt x="7" y="51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446" name="Freeform 107"/>
                <p:cNvSpPr>
                  <a:spLocks/>
                </p:cNvSpPr>
                <p:nvPr/>
              </p:nvSpPr>
              <p:spPr bwMode="auto">
                <a:xfrm>
                  <a:off x="3684" y="2794"/>
                  <a:ext cx="37" cy="20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9" y="9"/>
                    </a:cxn>
                    <a:cxn ang="0">
                      <a:pos x="15" y="0"/>
                    </a:cxn>
                    <a:cxn ang="0">
                      <a:pos x="37" y="20"/>
                    </a:cxn>
                  </a:cxnLst>
                  <a:rect l="0" t="0" r="r" b="b"/>
                  <a:pathLst>
                    <a:path w="37" h="20">
                      <a:moveTo>
                        <a:pt x="0" y="14"/>
                      </a:moveTo>
                      <a:lnTo>
                        <a:pt x="9" y="9"/>
                      </a:lnTo>
                      <a:lnTo>
                        <a:pt x="15" y="0"/>
                      </a:lnTo>
                      <a:lnTo>
                        <a:pt x="37" y="20"/>
                      </a:lnTo>
                    </a:path>
                  </a:pathLst>
                </a:custGeom>
                <a:noFill/>
                <a:ln w="158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78" name="Group 108"/>
              <p:cNvGrpSpPr>
                <a:grpSpLocks/>
              </p:cNvGrpSpPr>
              <p:nvPr/>
            </p:nvGrpSpPr>
            <p:grpSpPr bwMode="auto">
              <a:xfrm>
                <a:off x="3927" y="2820"/>
                <a:ext cx="107" cy="252"/>
                <a:chOff x="3771" y="2651"/>
                <a:chExt cx="107" cy="252"/>
              </a:xfrm>
            </p:grpSpPr>
            <p:sp>
              <p:nvSpPr>
                <p:cNvPr id="380" name="Freeform 109"/>
                <p:cNvSpPr>
                  <a:spLocks/>
                </p:cNvSpPr>
                <p:nvPr/>
              </p:nvSpPr>
              <p:spPr bwMode="auto">
                <a:xfrm>
                  <a:off x="3779" y="2841"/>
                  <a:ext cx="78" cy="6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62"/>
                    </a:cxn>
                    <a:cxn ang="0">
                      <a:pos x="78" y="62"/>
                    </a:cxn>
                    <a:cxn ang="0">
                      <a:pos x="75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8" h="62">
                      <a:moveTo>
                        <a:pt x="7" y="0"/>
                      </a:moveTo>
                      <a:lnTo>
                        <a:pt x="0" y="62"/>
                      </a:lnTo>
                      <a:lnTo>
                        <a:pt x="78" y="62"/>
                      </a:lnTo>
                      <a:lnTo>
                        <a:pt x="7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79" name="Group 110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92" cy="195"/>
                  <a:chOff x="3771" y="2651"/>
                  <a:chExt cx="92" cy="195"/>
                </a:xfrm>
              </p:grpSpPr>
              <p:grpSp>
                <p:nvGrpSpPr>
                  <p:cNvPr id="94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804" y="2711"/>
                    <a:ext cx="34" cy="48"/>
                    <a:chOff x="3804" y="2711"/>
                    <a:chExt cx="34" cy="48"/>
                  </a:xfrm>
                </p:grpSpPr>
                <p:sp>
                  <p:nvSpPr>
                    <p:cNvPr id="441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3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8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7" y="43"/>
                        </a:cxn>
                        <a:cxn ang="0">
                          <a:pos x="12" y="45"/>
                        </a:cxn>
                        <a:cxn ang="0">
                          <a:pos x="16" y="47"/>
                        </a:cxn>
                        <a:cxn ang="0">
                          <a:pos x="20" y="48"/>
                        </a:cxn>
                        <a:cxn ang="0">
                          <a:pos x="23" y="47"/>
                        </a:cxn>
                        <a:cxn ang="0">
                          <a:pos x="27" y="46"/>
                        </a:cxn>
                        <a:cxn ang="0">
                          <a:pos x="30" y="44"/>
                        </a:cxn>
                        <a:cxn ang="0">
                          <a:pos x="33" y="38"/>
                        </a:cxn>
                        <a:cxn ang="0">
                          <a:pos x="34" y="33"/>
                        </a:cxn>
                        <a:cxn ang="0">
                          <a:pos x="33" y="26"/>
                        </a:cxn>
                        <a:cxn ang="0">
                          <a:pos x="32" y="23"/>
                        </a:cxn>
                        <a:cxn ang="0">
                          <a:pos x="28" y="18"/>
                        </a:cxn>
                        <a:cxn ang="0">
                          <a:pos x="27" y="17"/>
                        </a:cxn>
                        <a:cxn ang="0">
                          <a:pos x="27" y="10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34" h="48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8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7" y="43"/>
                          </a:lnTo>
                          <a:lnTo>
                            <a:pt x="12" y="45"/>
                          </a:lnTo>
                          <a:lnTo>
                            <a:pt x="16" y="47"/>
                          </a:lnTo>
                          <a:lnTo>
                            <a:pt x="20" y="48"/>
                          </a:lnTo>
                          <a:lnTo>
                            <a:pt x="23" y="47"/>
                          </a:lnTo>
                          <a:lnTo>
                            <a:pt x="27" y="46"/>
                          </a:lnTo>
                          <a:lnTo>
                            <a:pt x="30" y="44"/>
                          </a:lnTo>
                          <a:lnTo>
                            <a:pt x="33" y="38"/>
                          </a:lnTo>
                          <a:lnTo>
                            <a:pt x="34" y="33"/>
                          </a:lnTo>
                          <a:lnTo>
                            <a:pt x="33" y="26"/>
                          </a:lnTo>
                          <a:lnTo>
                            <a:pt x="32" y="23"/>
                          </a:lnTo>
                          <a:lnTo>
                            <a:pt x="28" y="18"/>
                          </a:lnTo>
                          <a:lnTo>
                            <a:pt x="27" y="17"/>
                          </a:lnTo>
                          <a:lnTo>
                            <a:pt x="27" y="10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2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5" y="39"/>
                        </a:cxn>
                        <a:cxn ang="0">
                          <a:pos x="5" y="36"/>
                        </a:cxn>
                        <a:cxn ang="0">
                          <a:pos x="6" y="34"/>
                        </a:cxn>
                        <a:cxn ang="0">
                          <a:pos x="6" y="32"/>
                        </a:cxn>
                        <a:cxn ang="0">
                          <a:pos x="7" y="29"/>
                        </a:cxn>
                        <a:cxn ang="0">
                          <a:pos x="7" y="27"/>
                        </a:cxn>
                        <a:cxn ang="0">
                          <a:pos x="8" y="23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  <a:cxn ang="0">
                          <a:pos x="14" y="15"/>
                        </a:cxn>
                        <a:cxn ang="0">
                          <a:pos x="17" y="13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41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5" y="39"/>
                          </a:lnTo>
                          <a:lnTo>
                            <a:pt x="5" y="36"/>
                          </a:lnTo>
                          <a:lnTo>
                            <a:pt x="6" y="34"/>
                          </a:lnTo>
                          <a:lnTo>
                            <a:pt x="6" y="32"/>
                          </a:lnTo>
                          <a:lnTo>
                            <a:pt x="7" y="29"/>
                          </a:lnTo>
                          <a:lnTo>
                            <a:pt x="7" y="27"/>
                          </a:lnTo>
                          <a:lnTo>
                            <a:pt x="8" y="23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lnTo>
                            <a:pt x="14" y="15"/>
                          </a:lnTo>
                          <a:lnTo>
                            <a:pt x="17" y="13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443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3" y="31"/>
                        </a:cxn>
                        <a:cxn ang="0">
                          <a:pos x="4" y="28"/>
                        </a:cxn>
                        <a:cxn ang="0">
                          <a:pos x="4" y="25"/>
                        </a:cxn>
                        <a:cxn ang="0">
                          <a:pos x="4" y="23"/>
                        </a:cxn>
                        <a:cxn ang="0">
                          <a:pos x="5" y="21"/>
                        </a:cxn>
                        <a:cxn ang="0">
                          <a:pos x="6" y="19"/>
                        </a:cxn>
                        <a:cxn ang="0">
                          <a:pos x="8" y="17"/>
                        </a:cxn>
                        <a:cxn ang="0">
                          <a:pos x="10" y="17"/>
                        </a:cxn>
                        <a:cxn ang="0">
                          <a:pos x="11" y="16"/>
                        </a:cxn>
                        <a:cxn ang="0">
                          <a:pos x="14" y="14"/>
                        </a:cxn>
                        <a:cxn ang="0">
                          <a:pos x="16" y="12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34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3" y="31"/>
                          </a:lnTo>
                          <a:lnTo>
                            <a:pt x="4" y="28"/>
                          </a:lnTo>
                          <a:lnTo>
                            <a:pt x="4" y="25"/>
                          </a:lnTo>
                          <a:lnTo>
                            <a:pt x="4" y="23"/>
                          </a:lnTo>
                          <a:lnTo>
                            <a:pt x="5" y="21"/>
                          </a:lnTo>
                          <a:lnTo>
                            <a:pt x="6" y="19"/>
                          </a:lnTo>
                          <a:lnTo>
                            <a:pt x="8" y="17"/>
                          </a:lnTo>
                          <a:lnTo>
                            <a:pt x="10" y="17"/>
                          </a:lnTo>
                          <a:lnTo>
                            <a:pt x="11" y="16"/>
                          </a:lnTo>
                          <a:lnTo>
                            <a:pt x="14" y="14"/>
                          </a:lnTo>
                          <a:lnTo>
                            <a:pt x="16" y="12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4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72"/>
                    <a:chOff x="3799" y="2651"/>
                    <a:chExt cx="53" cy="72"/>
                  </a:xfrm>
                </p:grpSpPr>
                <p:grpSp>
                  <p:nvGrpSpPr>
                    <p:cNvPr id="106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107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10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1" y="2713"/>
                          <a:ext cx="20" cy="10"/>
                          <a:chOff x="3811" y="2713"/>
                          <a:chExt cx="20" cy="10"/>
                        </a:xfrm>
                      </p:grpSpPr>
                      <p:sp>
                        <p:nvSpPr>
                          <p:cNvPr id="439" name="Freeform 11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7F3F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40" name="Freeform 12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7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37" name="Freeform 1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62"/>
                          <a:ext cx="38" cy="6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" y="56"/>
                            </a:cxn>
                            <a:cxn ang="0">
                              <a:pos x="29" y="54"/>
                            </a:cxn>
                            <a:cxn ang="0">
                              <a:pos x="30" y="52"/>
                            </a:cxn>
                            <a:cxn ang="0">
                              <a:pos x="32" y="47"/>
                            </a:cxn>
                            <a:cxn ang="0">
                              <a:pos x="35" y="39"/>
                            </a:cxn>
                            <a:cxn ang="0">
                              <a:pos x="36" y="32"/>
                            </a:cxn>
                            <a:cxn ang="0">
                              <a:pos x="37" y="27"/>
                            </a:cxn>
                            <a:cxn ang="0">
                              <a:pos x="38" y="18"/>
                            </a:cxn>
                            <a:cxn ang="0">
                              <a:pos x="38" y="11"/>
                            </a:cxn>
                            <a:cxn ang="0">
                              <a:pos x="37" y="7"/>
                            </a:cxn>
                            <a:cxn ang="0">
                              <a:pos x="34" y="4"/>
                            </a:cxn>
                            <a:cxn ang="0">
                              <a:pos x="30" y="1"/>
                            </a:cxn>
                            <a:cxn ang="0">
                              <a:pos x="25" y="0"/>
                            </a:cxn>
                            <a:cxn ang="0">
                              <a:pos x="22" y="0"/>
                            </a:cxn>
                            <a:cxn ang="0">
                              <a:pos x="18" y="0"/>
                            </a:cxn>
                            <a:cxn ang="0">
                              <a:pos x="14" y="1"/>
                            </a:cxn>
                            <a:cxn ang="0">
                              <a:pos x="11" y="2"/>
                            </a:cxn>
                            <a:cxn ang="0">
                              <a:pos x="9" y="4"/>
                            </a:cxn>
                            <a:cxn ang="0">
                              <a:pos x="6" y="7"/>
                            </a:cxn>
                            <a:cxn ang="0">
                              <a:pos x="5" y="11"/>
                            </a:cxn>
                            <a:cxn ang="0">
                              <a:pos x="3" y="15"/>
                            </a:cxn>
                            <a:cxn ang="0">
                              <a:pos x="3" y="19"/>
                            </a:cxn>
                            <a:cxn ang="0">
                              <a:pos x="2" y="24"/>
                            </a:cxn>
                            <a:cxn ang="0">
                              <a:pos x="2" y="26"/>
                            </a:cxn>
                            <a:cxn ang="0">
                              <a:pos x="2" y="29"/>
                            </a:cxn>
                            <a:cxn ang="0">
                              <a:pos x="1" y="29"/>
                            </a:cxn>
                            <a:cxn ang="0">
                              <a:pos x="0" y="30"/>
                            </a:cxn>
                            <a:cxn ang="0">
                              <a:pos x="0" y="31"/>
                            </a:cxn>
                            <a:cxn ang="0">
                              <a:pos x="1" y="34"/>
                            </a:cxn>
                            <a:cxn ang="0">
                              <a:pos x="2" y="35"/>
                            </a:cxn>
                            <a:cxn ang="0">
                              <a:pos x="3" y="37"/>
                            </a:cxn>
                            <a:cxn ang="0">
                              <a:pos x="4" y="38"/>
                            </a:cxn>
                            <a:cxn ang="0">
                              <a:pos x="6" y="38"/>
                            </a:cxn>
                            <a:cxn ang="0">
                              <a:pos x="5" y="41"/>
                            </a:cxn>
                            <a:cxn ang="0">
                              <a:pos x="6" y="45"/>
                            </a:cxn>
                            <a:cxn ang="0">
                              <a:pos x="7" y="48"/>
                            </a:cxn>
                            <a:cxn ang="0">
                              <a:pos x="7" y="51"/>
                            </a:cxn>
                            <a:cxn ang="0">
                              <a:pos x="8" y="53"/>
                            </a:cxn>
                            <a:cxn ang="0">
                              <a:pos x="9" y="54"/>
                            </a:cxn>
                            <a:cxn ang="0">
                              <a:pos x="10" y="55"/>
                            </a:cxn>
                            <a:cxn ang="0">
                              <a:pos x="11" y="57"/>
                            </a:cxn>
                            <a:cxn ang="0">
                              <a:pos x="12" y="58"/>
                            </a:cxn>
                            <a:cxn ang="0">
                              <a:pos x="14" y="59"/>
                            </a:cxn>
                            <a:cxn ang="0">
                              <a:pos x="15" y="60"/>
                            </a:cxn>
                            <a:cxn ang="0">
                              <a:pos x="16" y="60"/>
                            </a:cxn>
                            <a:cxn ang="0">
                              <a:pos x="18" y="60"/>
                            </a:cxn>
                            <a:cxn ang="0">
                              <a:pos x="19" y="61"/>
                            </a:cxn>
                            <a:cxn ang="0">
                              <a:pos x="21" y="61"/>
                            </a:cxn>
                            <a:cxn ang="0">
                              <a:pos x="23" y="60"/>
                            </a:cxn>
                            <a:cxn ang="0">
                              <a:pos x="24" y="60"/>
                            </a:cxn>
                            <a:cxn ang="0">
                              <a:pos x="25" y="59"/>
                            </a:cxn>
                            <a:cxn ang="0">
                              <a:pos x="27" y="57"/>
                            </a:cxn>
                            <a:cxn ang="0">
                              <a:pos x="28" y="56"/>
                            </a:cxn>
                          </a:cxnLst>
                          <a:rect l="0" t="0" r="r" b="b"/>
                          <a:pathLst>
                            <a:path w="38" h="61">
                              <a:moveTo>
                                <a:pt x="28" y="56"/>
                              </a:moveTo>
                              <a:lnTo>
                                <a:pt x="29" y="54"/>
                              </a:lnTo>
                              <a:lnTo>
                                <a:pt x="30" y="52"/>
                              </a:lnTo>
                              <a:lnTo>
                                <a:pt x="32" y="47"/>
                              </a:lnTo>
                              <a:lnTo>
                                <a:pt x="35" y="39"/>
                              </a:lnTo>
                              <a:lnTo>
                                <a:pt x="36" y="32"/>
                              </a:lnTo>
                              <a:lnTo>
                                <a:pt x="37" y="27"/>
                              </a:lnTo>
                              <a:lnTo>
                                <a:pt x="38" y="18"/>
                              </a:lnTo>
                              <a:lnTo>
                                <a:pt x="38" y="11"/>
                              </a:lnTo>
                              <a:lnTo>
                                <a:pt x="37" y="7"/>
                              </a:lnTo>
                              <a:lnTo>
                                <a:pt x="34" y="4"/>
                              </a:lnTo>
                              <a:lnTo>
                                <a:pt x="30" y="1"/>
                              </a:lnTo>
                              <a:lnTo>
                                <a:pt x="25" y="0"/>
                              </a:lnTo>
                              <a:lnTo>
                                <a:pt x="22" y="0"/>
                              </a:lnTo>
                              <a:lnTo>
                                <a:pt x="18" y="0"/>
                              </a:lnTo>
                              <a:lnTo>
                                <a:pt x="14" y="1"/>
                              </a:lnTo>
                              <a:lnTo>
                                <a:pt x="11" y="2"/>
                              </a:lnTo>
                              <a:lnTo>
                                <a:pt x="9" y="4"/>
                              </a:lnTo>
                              <a:lnTo>
                                <a:pt x="6" y="7"/>
                              </a:lnTo>
                              <a:lnTo>
                                <a:pt x="5" y="11"/>
                              </a:lnTo>
                              <a:lnTo>
                                <a:pt x="3" y="15"/>
                              </a:lnTo>
                              <a:lnTo>
                                <a:pt x="3" y="19"/>
                              </a:lnTo>
                              <a:lnTo>
                                <a:pt x="2" y="24"/>
                              </a:lnTo>
                              <a:lnTo>
                                <a:pt x="2" y="26"/>
                              </a:lnTo>
                              <a:lnTo>
                                <a:pt x="2" y="29"/>
                              </a:lnTo>
                              <a:lnTo>
                                <a:pt x="1" y="29"/>
                              </a:lnTo>
                              <a:lnTo>
                                <a:pt x="0" y="30"/>
                              </a:lnTo>
                              <a:lnTo>
                                <a:pt x="0" y="31"/>
                              </a:lnTo>
                              <a:lnTo>
                                <a:pt x="1" y="34"/>
                              </a:lnTo>
                              <a:lnTo>
                                <a:pt x="2" y="35"/>
                              </a:lnTo>
                              <a:lnTo>
                                <a:pt x="3" y="37"/>
                              </a:lnTo>
                              <a:lnTo>
                                <a:pt x="4" y="38"/>
                              </a:lnTo>
                              <a:lnTo>
                                <a:pt x="6" y="38"/>
                              </a:lnTo>
                              <a:lnTo>
                                <a:pt x="5" y="41"/>
                              </a:lnTo>
                              <a:lnTo>
                                <a:pt x="6" y="45"/>
                              </a:lnTo>
                              <a:lnTo>
                                <a:pt x="7" y="48"/>
                              </a:lnTo>
                              <a:lnTo>
                                <a:pt x="7" y="51"/>
                              </a:lnTo>
                              <a:lnTo>
                                <a:pt x="8" y="53"/>
                              </a:lnTo>
                              <a:lnTo>
                                <a:pt x="9" y="54"/>
                              </a:lnTo>
                              <a:lnTo>
                                <a:pt x="10" y="55"/>
                              </a:lnTo>
                              <a:lnTo>
                                <a:pt x="11" y="57"/>
                              </a:lnTo>
                              <a:lnTo>
                                <a:pt x="12" y="58"/>
                              </a:lnTo>
                              <a:lnTo>
                                <a:pt x="14" y="59"/>
                              </a:lnTo>
                              <a:lnTo>
                                <a:pt x="15" y="60"/>
                              </a:lnTo>
                              <a:lnTo>
                                <a:pt x="16" y="60"/>
                              </a:lnTo>
                              <a:lnTo>
                                <a:pt x="18" y="60"/>
                              </a:lnTo>
                              <a:lnTo>
                                <a:pt x="19" y="61"/>
                              </a:lnTo>
                              <a:lnTo>
                                <a:pt x="21" y="61"/>
                              </a:lnTo>
                              <a:lnTo>
                                <a:pt x="23" y="60"/>
                              </a:lnTo>
                              <a:lnTo>
                                <a:pt x="24" y="60"/>
                              </a:lnTo>
                              <a:lnTo>
                                <a:pt x="25" y="59"/>
                              </a:lnTo>
                              <a:lnTo>
                                <a:pt x="27" y="57"/>
                              </a:lnTo>
                              <a:lnTo>
                                <a:pt x="28" y="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8" name="Freeform 1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9" y="2701"/>
                          <a:ext cx="19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2" y="17"/>
                            </a:cxn>
                            <a:cxn ang="0">
                              <a:pos x="13" y="15"/>
                            </a:cxn>
                            <a:cxn ang="0">
                              <a:pos x="14" y="14"/>
                            </a:cxn>
                            <a:cxn ang="0">
                              <a:pos x="16" y="8"/>
                            </a:cxn>
                            <a:cxn ang="0">
                              <a:pos x="19" y="0"/>
                            </a:cxn>
                            <a:cxn ang="0">
                              <a:pos x="17" y="4"/>
                            </a:cxn>
                            <a:cxn ang="0">
                              <a:pos x="15" y="7"/>
                            </a:cxn>
                            <a:cxn ang="0">
                              <a:pos x="14" y="9"/>
                            </a:cxn>
                            <a:cxn ang="0">
                              <a:pos x="14" y="11"/>
                            </a:cxn>
                            <a:cxn ang="0">
                              <a:pos x="13" y="14"/>
                            </a:cxn>
                            <a:cxn ang="0">
                              <a:pos x="12" y="16"/>
                            </a:cxn>
                            <a:cxn ang="0">
                              <a:pos x="11" y="17"/>
                            </a:cxn>
                            <a:cxn ang="0">
                              <a:pos x="10" y="19"/>
                            </a:cxn>
                            <a:cxn ang="0">
                              <a:pos x="8" y="19"/>
                            </a:cxn>
                            <a:cxn ang="0">
                              <a:pos x="7" y="19"/>
                            </a:cxn>
                            <a:cxn ang="0">
                              <a:pos x="6" y="17"/>
                            </a:cxn>
                            <a:cxn ang="0">
                              <a:pos x="5" y="16"/>
                            </a:cxn>
                            <a:cxn ang="0">
                              <a:pos x="5" y="19"/>
                            </a:cxn>
                            <a:cxn ang="0">
                              <a:pos x="4" y="20"/>
                            </a:cxn>
                            <a:cxn ang="0">
                              <a:pos x="3" y="21"/>
                            </a:cxn>
                            <a:cxn ang="0">
                              <a:pos x="0" y="22"/>
                            </a:cxn>
                            <a:cxn ang="0">
                              <a:pos x="1" y="22"/>
                            </a:cxn>
                            <a:cxn ang="0">
                              <a:pos x="3" y="22"/>
                            </a:cxn>
                            <a:cxn ang="0">
                              <a:pos x="5" y="22"/>
                            </a:cxn>
                            <a:cxn ang="0">
                              <a:pos x="7" y="22"/>
                            </a:cxn>
                            <a:cxn ang="0">
                              <a:pos x="8" y="22"/>
                            </a:cxn>
                            <a:cxn ang="0">
                              <a:pos x="9" y="21"/>
                            </a:cxn>
                            <a:cxn ang="0">
                              <a:pos x="11" y="19"/>
                            </a:cxn>
                            <a:cxn ang="0">
                              <a:pos x="12" y="17"/>
                            </a:cxn>
                          </a:cxnLst>
                          <a:rect l="0" t="0" r="r" b="b"/>
                          <a:pathLst>
                            <a:path w="19" h="22">
                              <a:moveTo>
                                <a:pt x="12" y="17"/>
                              </a:moveTo>
                              <a:lnTo>
                                <a:pt x="13" y="15"/>
                              </a:lnTo>
                              <a:lnTo>
                                <a:pt x="14" y="14"/>
                              </a:lnTo>
                              <a:lnTo>
                                <a:pt x="16" y="8"/>
                              </a:lnTo>
                              <a:lnTo>
                                <a:pt x="19" y="0"/>
                              </a:lnTo>
                              <a:lnTo>
                                <a:pt x="17" y="4"/>
                              </a:lnTo>
                              <a:lnTo>
                                <a:pt x="15" y="7"/>
                              </a:lnTo>
                              <a:lnTo>
                                <a:pt x="14" y="9"/>
                              </a:lnTo>
                              <a:lnTo>
                                <a:pt x="14" y="11"/>
                              </a:lnTo>
                              <a:lnTo>
                                <a:pt x="13" y="14"/>
                              </a:lnTo>
                              <a:lnTo>
                                <a:pt x="12" y="16"/>
                              </a:lnTo>
                              <a:lnTo>
                                <a:pt x="11" y="17"/>
                              </a:lnTo>
                              <a:lnTo>
                                <a:pt x="10" y="19"/>
                              </a:lnTo>
                              <a:lnTo>
                                <a:pt x="8" y="19"/>
                              </a:lnTo>
                              <a:lnTo>
                                <a:pt x="7" y="19"/>
                              </a:lnTo>
                              <a:lnTo>
                                <a:pt x="6" y="17"/>
                              </a:lnTo>
                              <a:lnTo>
                                <a:pt x="5" y="16"/>
                              </a:lnTo>
                              <a:lnTo>
                                <a:pt x="5" y="19"/>
                              </a:lnTo>
                              <a:lnTo>
                                <a:pt x="4" y="20"/>
                              </a:lnTo>
                              <a:lnTo>
                                <a:pt x="3" y="21"/>
                              </a:lnTo>
                              <a:lnTo>
                                <a:pt x="0" y="22"/>
                              </a:lnTo>
                              <a:lnTo>
                                <a:pt x="1" y="22"/>
                              </a:lnTo>
                              <a:lnTo>
                                <a:pt x="3" y="22"/>
                              </a:lnTo>
                              <a:lnTo>
                                <a:pt x="5" y="22"/>
                              </a:lnTo>
                              <a:lnTo>
                                <a:pt x="7" y="22"/>
                              </a:lnTo>
                              <a:lnTo>
                                <a:pt x="8" y="22"/>
                              </a:lnTo>
                              <a:lnTo>
                                <a:pt x="9" y="21"/>
                              </a:lnTo>
                              <a:lnTo>
                                <a:pt x="11" y="19"/>
                              </a:lnTo>
                              <a:lnTo>
                                <a:pt x="12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35" name="Freeform 1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92"/>
                        <a:ext cx="8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17"/>
                          </a:cxn>
                          <a:cxn ang="0">
                            <a:pos x="7" y="16"/>
                          </a:cxn>
                          <a:cxn ang="0">
                            <a:pos x="7" y="14"/>
                          </a:cxn>
                          <a:cxn ang="0">
                            <a:pos x="7" y="13"/>
                          </a:cxn>
                          <a:cxn ang="0">
                            <a:pos x="8" y="11"/>
                          </a:cxn>
                          <a:cxn ang="0">
                            <a:pos x="8" y="10"/>
                          </a:cxn>
                          <a:cxn ang="0">
                            <a:pos x="8" y="9"/>
                          </a:cxn>
                          <a:cxn ang="0">
                            <a:pos x="8" y="7"/>
                          </a:cxn>
                          <a:cxn ang="0">
                            <a:pos x="8" y="6"/>
                          </a:cxn>
                          <a:cxn ang="0">
                            <a:pos x="8" y="5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6" y="2"/>
                          </a:cxn>
                          <a:cxn ang="0">
                            <a:pos x="5" y="1"/>
                          </a:cxn>
                          <a:cxn ang="0">
                            <a:pos x="5" y="1"/>
                          </a:cxn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1" y="4"/>
                          </a:cxn>
                          <a:cxn ang="0">
                            <a:pos x="2" y="5"/>
                          </a:cxn>
                          <a:cxn ang="0">
                            <a:pos x="3" y="7"/>
                          </a:cxn>
                          <a:cxn ang="0">
                            <a:pos x="4" y="8"/>
                          </a:cxn>
                          <a:cxn ang="0">
                            <a:pos x="6" y="8"/>
                          </a:cxn>
                          <a:cxn ang="0">
                            <a:pos x="5" y="12"/>
                          </a:cxn>
                          <a:cxn ang="0">
                            <a:pos x="6" y="15"/>
                          </a:cxn>
                          <a:cxn ang="0">
                            <a:pos x="7" y="19"/>
                          </a:cxn>
                          <a:cxn ang="0">
                            <a:pos x="8" y="21"/>
                          </a:cxn>
                          <a:cxn ang="0">
                            <a:pos x="8" y="17"/>
                          </a:cxn>
                        </a:cxnLst>
                        <a:rect l="0" t="0" r="r" b="b"/>
                        <a:pathLst>
                          <a:path w="8" h="21">
                            <a:moveTo>
                              <a:pt x="8" y="17"/>
                            </a:moveTo>
                            <a:lnTo>
                              <a:pt x="7" y="16"/>
                            </a:lnTo>
                            <a:lnTo>
                              <a:pt x="7" y="14"/>
                            </a:lnTo>
                            <a:lnTo>
                              <a:pt x="7" y="13"/>
                            </a:lnTo>
                            <a:lnTo>
                              <a:pt x="8" y="11"/>
                            </a:lnTo>
                            <a:lnTo>
                              <a:pt x="8" y="10"/>
                            </a:lnTo>
                            <a:lnTo>
                              <a:pt x="8" y="9"/>
                            </a:lnTo>
                            <a:lnTo>
                              <a:pt x="8" y="7"/>
                            </a:lnTo>
                            <a:lnTo>
                              <a:pt x="8" y="6"/>
                            </a:lnTo>
                            <a:lnTo>
                              <a:pt x="8" y="5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6" y="2"/>
                            </a:lnTo>
                            <a:lnTo>
                              <a:pt x="5" y="1"/>
                            </a:lnTo>
                            <a:lnTo>
                              <a:pt x="5" y="1"/>
                            </a:lnTo>
                            <a:lnTo>
                              <a:pt x="0" y="0"/>
                            </a:lnTo>
                            <a:lnTo>
                              <a:pt x="0" y="1"/>
                            </a:lnTo>
                            <a:lnTo>
                              <a:pt x="1" y="4"/>
                            </a:lnTo>
                            <a:lnTo>
                              <a:pt x="2" y="5"/>
                            </a:lnTo>
                            <a:lnTo>
                              <a:pt x="3" y="7"/>
                            </a:lnTo>
                            <a:lnTo>
                              <a:pt x="4" y="8"/>
                            </a:lnTo>
                            <a:lnTo>
                              <a:pt x="6" y="8"/>
                            </a:lnTo>
                            <a:lnTo>
                              <a:pt x="5" y="12"/>
                            </a:lnTo>
                            <a:lnTo>
                              <a:pt x="6" y="15"/>
                            </a:lnTo>
                            <a:lnTo>
                              <a:pt x="7" y="19"/>
                            </a:lnTo>
                            <a:lnTo>
                              <a:pt x="8" y="21"/>
                            </a:lnTo>
                            <a:lnTo>
                              <a:pt x="8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13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32"/>
                      <a:chOff x="3812" y="2682"/>
                      <a:chExt cx="24" cy="32"/>
                    </a:xfrm>
                  </p:grpSpPr>
                  <p:grpSp>
                    <p:nvGrpSpPr>
                      <p:cNvPr id="118" name="Group 1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7" y="2708"/>
                        <a:ext cx="10" cy="6"/>
                        <a:chOff x="3817" y="2708"/>
                        <a:chExt cx="10" cy="6"/>
                      </a:xfrm>
                    </p:grpSpPr>
                    <p:sp>
                      <p:nvSpPr>
                        <p:cNvPr id="431" name="Oval 1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19" y="2710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2" name="Freeform 1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08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1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5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7" y="0"/>
                            </a:cxn>
                            <a:cxn ang="0">
                              <a:pos x="8" y="1"/>
                            </a:cxn>
                            <a:cxn ang="0">
                              <a:pos x="9" y="2"/>
                            </a:cxn>
                            <a:cxn ang="0">
                              <a:pos x="9" y="3"/>
                            </a:cxn>
                            <a:cxn ang="0">
                              <a:pos x="9" y="3"/>
                            </a:cxn>
                            <a:cxn ang="0">
                              <a:pos x="10" y="4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2"/>
                              </a:moveTo>
                              <a:lnTo>
                                <a:pt x="1" y="1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5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7" y="0"/>
                              </a:lnTo>
                              <a:lnTo>
                                <a:pt x="8" y="1"/>
                              </a:lnTo>
                              <a:lnTo>
                                <a:pt x="9" y="2"/>
                              </a:lnTo>
                              <a:lnTo>
                                <a:pt x="9" y="3"/>
                              </a:lnTo>
                              <a:lnTo>
                                <a:pt x="9" y="3"/>
                              </a:lnTo>
                              <a:lnTo>
                                <a:pt x="10" y="4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33" name="Freeform 1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10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4" y="1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8" y="2"/>
                            </a:cxn>
                            <a:cxn ang="0">
                              <a:pos x="9" y="2"/>
                            </a:cxn>
                            <a:cxn ang="0">
                              <a:pos x="10" y="2"/>
                            </a:cxn>
                            <a:cxn ang="0">
                              <a:pos x="9" y="3"/>
                            </a:cxn>
                            <a:cxn ang="0">
                              <a:pos x="8" y="4"/>
                            </a:cxn>
                            <a:cxn ang="0">
                              <a:pos x="7" y="4"/>
                            </a:cxn>
                            <a:cxn ang="0">
                              <a:pos x="6" y="4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2" y="2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4" y="1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8" y="2"/>
                              </a:lnTo>
                              <a:lnTo>
                                <a:pt x="9" y="2"/>
                              </a:lnTo>
                              <a:lnTo>
                                <a:pt x="10" y="2"/>
                              </a:lnTo>
                              <a:lnTo>
                                <a:pt x="9" y="3"/>
                              </a:lnTo>
                              <a:lnTo>
                                <a:pt x="8" y="4"/>
                              </a:lnTo>
                              <a:lnTo>
                                <a:pt x="7" y="4"/>
                              </a:lnTo>
                              <a:lnTo>
                                <a:pt x="6" y="4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2" y="2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124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12"/>
                        <a:chOff x="3812" y="2682"/>
                        <a:chExt cx="24" cy="12"/>
                      </a:xfrm>
                    </p:grpSpPr>
                    <p:grpSp>
                      <p:nvGrpSpPr>
                        <p:cNvPr id="125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10" cy="8"/>
                          <a:chOff x="3812" y="2682"/>
                          <a:chExt cx="10" cy="8"/>
                        </a:xfrm>
                      </p:grpSpPr>
                      <p:sp>
                        <p:nvSpPr>
                          <p:cNvPr id="428" name="Freeform 1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682"/>
                            <a:ext cx="9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8" y="4"/>
                              </a:cxn>
                              <a:cxn ang="0">
                                <a:pos x="9" y="6"/>
                              </a:cxn>
                              <a:cxn ang="0">
                                <a:pos x="7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6">
                                <a:moveTo>
                                  <a:pt x="0" y="2"/>
                                </a:move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8" y="4"/>
                                </a:lnTo>
                                <a:lnTo>
                                  <a:pt x="9" y="6"/>
                                </a:lnTo>
                                <a:lnTo>
                                  <a:pt x="7" y="4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0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9" name="Freeform 1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2" y="2685"/>
                            <a:ext cx="9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9" y="4"/>
                              </a:cxn>
                              <a:cxn ang="0">
                                <a:pos x="8" y="5"/>
                              </a:cxn>
                              <a:cxn ang="0">
                                <a:pos x="8" y="5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1" y="3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5">
                                <a:moveTo>
                                  <a:pt x="0" y="2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9" y="4"/>
                                </a:lnTo>
                                <a:lnTo>
                                  <a:pt x="8" y="5"/>
                                </a:lnTo>
                                <a:lnTo>
                                  <a:pt x="8" y="5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1" y="3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30" name="Freeform 1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689"/>
                            <a:ext cx="4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4" h="1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grpSp>
                      <p:nvGrpSpPr>
                        <p:cNvPr id="126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26" y="2686"/>
                          <a:ext cx="10" cy="8"/>
                          <a:chOff x="3826" y="2686"/>
                          <a:chExt cx="10" cy="8"/>
                        </a:xfrm>
                      </p:grpSpPr>
                      <p:sp>
                        <p:nvSpPr>
                          <p:cNvPr id="425" name="Freeform 13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6" y="2686"/>
                            <a:ext cx="10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6"/>
                              </a:cxn>
                              <a:cxn ang="0">
                                <a:pos x="0" y="5"/>
                              </a:cxn>
                              <a:cxn ang="0">
                                <a:pos x="1" y="3"/>
                              </a:cxn>
                              <a:cxn ang="0">
                                <a:pos x="2" y="2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1"/>
                              </a:cxn>
                              <a:cxn ang="0">
                                <a:pos x="10" y="2"/>
                              </a:cxn>
                              <a:cxn ang="0">
                                <a:pos x="9" y="1"/>
                              </a:cxn>
                              <a:cxn ang="0">
                                <a:pos x="8" y="1"/>
                              </a:cxn>
                              <a:cxn ang="0">
                                <a:pos x="6" y="1"/>
                              </a:cxn>
                              <a:cxn ang="0">
                                <a:pos x="5" y="1"/>
                              </a:cxn>
                              <a:cxn ang="0">
                                <a:pos x="4" y="2"/>
                              </a:cxn>
                              <a:cxn ang="0">
                                <a:pos x="3" y="2"/>
                              </a:cxn>
                              <a:cxn ang="0">
                                <a:pos x="2" y="3"/>
                              </a:cxn>
                              <a:cxn ang="0">
                                <a:pos x="2" y="4"/>
                              </a:cxn>
                              <a:cxn ang="0">
                                <a:pos x="1" y="5"/>
                              </a:cxn>
                              <a:cxn ang="0">
                                <a:pos x="1" y="6"/>
                              </a:cxn>
                            </a:cxnLst>
                            <a:rect l="0" t="0" r="r" b="b"/>
                            <a:pathLst>
                              <a:path w="10" h="6">
                                <a:moveTo>
                                  <a:pt x="1" y="6"/>
                                </a:moveTo>
                                <a:lnTo>
                                  <a:pt x="0" y="5"/>
                                </a:lnTo>
                                <a:lnTo>
                                  <a:pt x="1" y="3"/>
                                </a:lnTo>
                                <a:lnTo>
                                  <a:pt x="2" y="2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1"/>
                                </a:lnTo>
                                <a:lnTo>
                                  <a:pt x="10" y="2"/>
                                </a:lnTo>
                                <a:lnTo>
                                  <a:pt x="9" y="1"/>
                                </a:lnTo>
                                <a:lnTo>
                                  <a:pt x="8" y="1"/>
                                </a:lnTo>
                                <a:lnTo>
                                  <a:pt x="6" y="1"/>
                                </a:lnTo>
                                <a:lnTo>
                                  <a:pt x="5" y="1"/>
                                </a:lnTo>
                                <a:lnTo>
                                  <a:pt x="4" y="2"/>
                                </a:lnTo>
                                <a:lnTo>
                                  <a:pt x="3" y="2"/>
                                </a:lnTo>
                                <a:lnTo>
                                  <a:pt x="2" y="3"/>
                                </a:lnTo>
                                <a:lnTo>
                                  <a:pt x="2" y="4"/>
                                </a:lnTo>
                                <a:lnTo>
                                  <a:pt x="1" y="5"/>
                                </a:lnTo>
                                <a:lnTo>
                                  <a:pt x="1" y="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6" name="Freeform 13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89"/>
                            <a:ext cx="8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7" y="3"/>
                              </a:cxn>
                              <a:cxn ang="0">
                                <a:pos x="8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5"/>
                              </a:cxn>
                              <a:cxn ang="0">
                                <a:pos x="7" y="5"/>
                              </a:cxn>
                              <a:cxn ang="0">
                                <a:pos x="6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3"/>
                              </a:cxn>
                              <a:cxn ang="0">
                                <a:pos x="5" y="3"/>
                              </a:cxn>
                              <a:cxn ang="0">
                                <a:pos x="4" y="4"/>
                              </a:cxn>
                              <a:cxn ang="0">
                                <a:pos x="3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3"/>
                              </a:cxn>
                            </a:cxnLst>
                            <a:rect l="0" t="0" r="r" b="b"/>
                            <a:pathLst>
                              <a:path w="8" h="5">
                                <a:moveTo>
                                  <a:pt x="0" y="3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7" y="3"/>
                                </a:lnTo>
                                <a:lnTo>
                                  <a:pt x="8" y="4"/>
                                </a:lnTo>
                                <a:lnTo>
                                  <a:pt x="8" y="4"/>
                                </a:lnTo>
                                <a:lnTo>
                                  <a:pt x="8" y="5"/>
                                </a:lnTo>
                                <a:lnTo>
                                  <a:pt x="7" y="5"/>
                                </a:lnTo>
                                <a:lnTo>
                                  <a:pt x="6" y="4"/>
                                </a:lnTo>
                                <a:lnTo>
                                  <a:pt x="6" y="3"/>
                                </a:lnTo>
                                <a:lnTo>
                                  <a:pt x="5" y="3"/>
                                </a:lnTo>
                                <a:lnTo>
                                  <a:pt x="5" y="3"/>
                                </a:lnTo>
                                <a:lnTo>
                                  <a:pt x="4" y="4"/>
                                </a:lnTo>
                                <a:lnTo>
                                  <a:pt x="3" y="4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27" name="Freeform 13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92"/>
                            <a:ext cx="1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1"/>
                              </a:cxn>
                              <a:cxn ang="0">
                                <a:pos x="0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h="2">
                                <a:moveTo>
                                  <a:pt x="0" y="0"/>
                                </a:moveTo>
                                <a:lnTo>
                                  <a:pt x="0" y="1"/>
                                </a:lnTo>
                                <a:lnTo>
                                  <a:pt x="0" y="1"/>
                                </a:lnTo>
                                <a:lnTo>
                                  <a:pt x="0" y="2"/>
                                </a:lnTo>
                                <a:lnTo>
                                  <a:pt x="0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</p:grpSp>
                  <p:sp>
                    <p:nvSpPr>
                      <p:cNvPr id="422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0" y="2698"/>
                        <a:ext cx="7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1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  <a:cxn ang="0">
                            <a:pos x="0" y="3"/>
                          </a:cxn>
                          <a:cxn ang="0">
                            <a:pos x="1" y="3"/>
                          </a:cxn>
                          <a:cxn ang="0">
                            <a:pos x="2" y="4"/>
                          </a:cxn>
                          <a:cxn ang="0">
                            <a:pos x="2" y="5"/>
                          </a:cxn>
                          <a:cxn ang="0">
                            <a:pos x="3" y="5"/>
                          </a:cxn>
                          <a:cxn ang="0">
                            <a:pos x="4" y="5"/>
                          </a:cxn>
                          <a:cxn ang="0">
                            <a:pos x="5" y="4"/>
                          </a:cxn>
                          <a:cxn ang="0">
                            <a:pos x="6" y="4"/>
                          </a:cxn>
                          <a:cxn ang="0">
                            <a:pos x="7" y="4"/>
                          </a:cxn>
                        </a:cxnLst>
                        <a:rect l="0" t="0" r="r" b="b"/>
                        <a:pathLst>
                          <a:path w="7" h="5">
                            <a:moveTo>
                              <a:pt x="2" y="0"/>
                            </a:moveTo>
                            <a:lnTo>
                              <a:pt x="1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lnTo>
                              <a:pt x="0" y="3"/>
                            </a:lnTo>
                            <a:lnTo>
                              <a:pt x="1" y="3"/>
                            </a:lnTo>
                            <a:lnTo>
                              <a:pt x="2" y="4"/>
                            </a:lnTo>
                            <a:lnTo>
                              <a:pt x="2" y="5"/>
                            </a:lnTo>
                            <a:lnTo>
                              <a:pt x="3" y="5"/>
                            </a:lnTo>
                            <a:lnTo>
                              <a:pt x="4" y="5"/>
                            </a:lnTo>
                            <a:lnTo>
                              <a:pt x="5" y="4"/>
                            </a:lnTo>
                            <a:lnTo>
                              <a:pt x="6" y="4"/>
                            </a:lnTo>
                            <a:lnTo>
                              <a:pt x="7" y="4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FF7F3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27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62"/>
                      <a:chOff x="3799" y="2651"/>
                      <a:chExt cx="53" cy="62"/>
                    </a:xfrm>
                  </p:grpSpPr>
                  <p:sp>
                    <p:nvSpPr>
                      <p:cNvPr id="41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9" y="2651"/>
                        <a:ext cx="53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57"/>
                          </a:cxn>
                          <a:cxn ang="0">
                            <a:pos x="7" y="54"/>
                          </a:cxn>
                          <a:cxn ang="0">
                            <a:pos x="5" y="50"/>
                          </a:cxn>
                          <a:cxn ang="0">
                            <a:pos x="4" y="46"/>
                          </a:cxn>
                          <a:cxn ang="0">
                            <a:pos x="3" y="44"/>
                          </a:cxn>
                          <a:cxn ang="0">
                            <a:pos x="2" y="33"/>
                          </a:cxn>
                          <a:cxn ang="0">
                            <a:pos x="0" y="29"/>
                          </a:cxn>
                          <a:cxn ang="0">
                            <a:pos x="0" y="23"/>
                          </a:cxn>
                          <a:cxn ang="0">
                            <a:pos x="5" y="18"/>
                          </a:cxn>
                          <a:cxn ang="0">
                            <a:pos x="7" y="10"/>
                          </a:cxn>
                          <a:cxn ang="0">
                            <a:pos x="10" y="6"/>
                          </a:cxn>
                          <a:cxn ang="0">
                            <a:pos x="14" y="4"/>
                          </a:cxn>
                          <a:cxn ang="0">
                            <a:pos x="20" y="0"/>
                          </a:cxn>
                          <a:cxn ang="0">
                            <a:pos x="25" y="0"/>
                          </a:cxn>
                          <a:cxn ang="0">
                            <a:pos x="29" y="0"/>
                          </a:cxn>
                          <a:cxn ang="0">
                            <a:pos x="35" y="2"/>
                          </a:cxn>
                          <a:cxn ang="0">
                            <a:pos x="40" y="5"/>
                          </a:cxn>
                          <a:cxn ang="0">
                            <a:pos x="44" y="10"/>
                          </a:cxn>
                          <a:cxn ang="0">
                            <a:pos x="46" y="15"/>
                          </a:cxn>
                          <a:cxn ang="0">
                            <a:pos x="48" y="19"/>
                          </a:cxn>
                          <a:cxn ang="0">
                            <a:pos x="51" y="26"/>
                          </a:cxn>
                          <a:cxn ang="0">
                            <a:pos x="53" y="32"/>
                          </a:cxn>
                          <a:cxn ang="0">
                            <a:pos x="52" y="38"/>
                          </a:cxn>
                          <a:cxn ang="0">
                            <a:pos x="51" y="43"/>
                          </a:cxn>
                          <a:cxn ang="0">
                            <a:pos x="48" y="47"/>
                          </a:cxn>
                          <a:cxn ang="0">
                            <a:pos x="42" y="54"/>
                          </a:cxn>
                          <a:cxn ang="0">
                            <a:pos x="40" y="58"/>
                          </a:cxn>
                          <a:cxn ang="0">
                            <a:pos x="35" y="62"/>
                          </a:cxn>
                          <a:cxn ang="0">
                            <a:pos x="39" y="50"/>
                          </a:cxn>
                          <a:cxn ang="0">
                            <a:pos x="41" y="39"/>
                          </a:cxn>
                          <a:cxn ang="0">
                            <a:pos x="40" y="34"/>
                          </a:cxn>
                          <a:cxn ang="0">
                            <a:pos x="40" y="27"/>
                          </a:cxn>
                          <a:cxn ang="0">
                            <a:pos x="35" y="28"/>
                          </a:cxn>
                          <a:cxn ang="0">
                            <a:pos x="29" y="30"/>
                          </a:cxn>
                          <a:cxn ang="0">
                            <a:pos x="22" y="30"/>
                          </a:cxn>
                          <a:cxn ang="0">
                            <a:pos x="19" y="28"/>
                          </a:cxn>
                          <a:cxn ang="0">
                            <a:pos x="14" y="29"/>
                          </a:cxn>
                          <a:cxn ang="0">
                            <a:pos x="13" y="33"/>
                          </a:cxn>
                          <a:cxn ang="0">
                            <a:pos x="11" y="35"/>
                          </a:cxn>
                          <a:cxn ang="0">
                            <a:pos x="9" y="41"/>
                          </a:cxn>
                          <a:cxn ang="0">
                            <a:pos x="8" y="43"/>
                          </a:cxn>
                          <a:cxn ang="0">
                            <a:pos x="6" y="43"/>
                          </a:cxn>
                          <a:cxn ang="0">
                            <a:pos x="6" y="45"/>
                          </a:cxn>
                          <a:cxn ang="0">
                            <a:pos x="6" y="48"/>
                          </a:cxn>
                          <a:cxn ang="0">
                            <a:pos x="9" y="49"/>
                          </a:cxn>
                          <a:cxn ang="0">
                            <a:pos x="10" y="58"/>
                          </a:cxn>
                        </a:cxnLst>
                        <a:rect l="0" t="0" r="r" b="b"/>
                        <a:pathLst>
                          <a:path w="53" h="62">
                            <a:moveTo>
                              <a:pt x="10" y="58"/>
                            </a:moveTo>
                            <a:lnTo>
                              <a:pt x="8" y="57"/>
                            </a:lnTo>
                            <a:lnTo>
                              <a:pt x="7" y="55"/>
                            </a:lnTo>
                            <a:lnTo>
                              <a:pt x="7" y="54"/>
                            </a:lnTo>
                            <a:lnTo>
                              <a:pt x="6" y="51"/>
                            </a:lnTo>
                            <a:lnTo>
                              <a:pt x="5" y="50"/>
                            </a:lnTo>
                            <a:lnTo>
                              <a:pt x="4" y="48"/>
                            </a:lnTo>
                            <a:lnTo>
                              <a:pt x="4" y="46"/>
                            </a:lnTo>
                            <a:lnTo>
                              <a:pt x="3" y="46"/>
                            </a:lnTo>
                            <a:lnTo>
                              <a:pt x="3" y="44"/>
                            </a:lnTo>
                            <a:lnTo>
                              <a:pt x="1" y="40"/>
                            </a:lnTo>
                            <a:lnTo>
                              <a:pt x="2" y="33"/>
                            </a:lnTo>
                            <a:lnTo>
                              <a:pt x="1" y="32"/>
                            </a:lnTo>
                            <a:lnTo>
                              <a:pt x="0" y="29"/>
                            </a:lnTo>
                            <a:lnTo>
                              <a:pt x="0" y="26"/>
                            </a:lnTo>
                            <a:lnTo>
                              <a:pt x="0" y="23"/>
                            </a:lnTo>
                            <a:lnTo>
                              <a:pt x="2" y="20"/>
                            </a:lnTo>
                            <a:lnTo>
                              <a:pt x="5" y="18"/>
                            </a:lnTo>
                            <a:lnTo>
                              <a:pt x="4" y="14"/>
                            </a:lnTo>
                            <a:lnTo>
                              <a:pt x="7" y="10"/>
                            </a:lnTo>
                            <a:lnTo>
                              <a:pt x="8" y="9"/>
                            </a:lnTo>
                            <a:lnTo>
                              <a:pt x="10" y="6"/>
                            </a:lnTo>
                            <a:lnTo>
                              <a:pt x="12" y="4"/>
                            </a:lnTo>
                            <a:lnTo>
                              <a:pt x="14" y="4"/>
                            </a:lnTo>
                            <a:lnTo>
                              <a:pt x="18" y="1"/>
                            </a:lnTo>
                            <a:lnTo>
                              <a:pt x="20" y="0"/>
                            </a:lnTo>
                            <a:lnTo>
                              <a:pt x="23" y="0"/>
                            </a:lnTo>
                            <a:lnTo>
                              <a:pt x="25" y="0"/>
                            </a:lnTo>
                            <a:lnTo>
                              <a:pt x="27" y="0"/>
                            </a:lnTo>
                            <a:lnTo>
                              <a:pt x="29" y="0"/>
                            </a:lnTo>
                            <a:lnTo>
                              <a:pt x="32" y="1"/>
                            </a:lnTo>
                            <a:lnTo>
                              <a:pt x="35" y="2"/>
                            </a:lnTo>
                            <a:lnTo>
                              <a:pt x="36" y="3"/>
                            </a:lnTo>
                            <a:lnTo>
                              <a:pt x="40" y="5"/>
                            </a:lnTo>
                            <a:lnTo>
                              <a:pt x="42" y="8"/>
                            </a:lnTo>
                            <a:lnTo>
                              <a:pt x="44" y="10"/>
                            </a:lnTo>
                            <a:lnTo>
                              <a:pt x="45" y="12"/>
                            </a:lnTo>
                            <a:lnTo>
                              <a:pt x="46" y="15"/>
                            </a:lnTo>
                            <a:lnTo>
                              <a:pt x="47" y="17"/>
                            </a:lnTo>
                            <a:lnTo>
                              <a:pt x="48" y="19"/>
                            </a:lnTo>
                            <a:lnTo>
                              <a:pt x="50" y="21"/>
                            </a:lnTo>
                            <a:lnTo>
                              <a:pt x="51" y="26"/>
                            </a:lnTo>
                            <a:lnTo>
                              <a:pt x="52" y="30"/>
                            </a:lnTo>
                            <a:lnTo>
                              <a:pt x="53" y="32"/>
                            </a:lnTo>
                            <a:lnTo>
                              <a:pt x="53" y="34"/>
                            </a:lnTo>
                            <a:lnTo>
                              <a:pt x="52" y="38"/>
                            </a:lnTo>
                            <a:lnTo>
                              <a:pt x="51" y="40"/>
                            </a:lnTo>
                            <a:lnTo>
                              <a:pt x="51" y="43"/>
                            </a:lnTo>
                            <a:lnTo>
                              <a:pt x="50" y="45"/>
                            </a:lnTo>
                            <a:lnTo>
                              <a:pt x="48" y="47"/>
                            </a:lnTo>
                            <a:lnTo>
                              <a:pt x="47" y="49"/>
                            </a:lnTo>
                            <a:lnTo>
                              <a:pt x="42" y="54"/>
                            </a:lnTo>
                            <a:lnTo>
                              <a:pt x="42" y="56"/>
                            </a:lnTo>
                            <a:lnTo>
                              <a:pt x="40" y="58"/>
                            </a:lnTo>
                            <a:lnTo>
                              <a:pt x="37" y="61"/>
                            </a:lnTo>
                            <a:lnTo>
                              <a:pt x="35" y="62"/>
                            </a:lnTo>
                            <a:lnTo>
                              <a:pt x="37" y="56"/>
                            </a:lnTo>
                            <a:lnTo>
                              <a:pt x="39" y="50"/>
                            </a:lnTo>
                            <a:lnTo>
                              <a:pt x="40" y="45"/>
                            </a:lnTo>
                            <a:lnTo>
                              <a:pt x="41" y="39"/>
                            </a:lnTo>
                            <a:lnTo>
                              <a:pt x="41" y="37"/>
                            </a:lnTo>
                            <a:lnTo>
                              <a:pt x="40" y="34"/>
                            </a:lnTo>
                            <a:lnTo>
                              <a:pt x="41" y="29"/>
                            </a:lnTo>
                            <a:lnTo>
                              <a:pt x="40" y="27"/>
                            </a:lnTo>
                            <a:lnTo>
                              <a:pt x="39" y="26"/>
                            </a:lnTo>
                            <a:lnTo>
                              <a:pt x="35" y="28"/>
                            </a:lnTo>
                            <a:lnTo>
                              <a:pt x="33" y="30"/>
                            </a:lnTo>
                            <a:lnTo>
                              <a:pt x="29" y="30"/>
                            </a:lnTo>
                            <a:lnTo>
                              <a:pt x="25" y="30"/>
                            </a:lnTo>
                            <a:lnTo>
                              <a:pt x="22" y="30"/>
                            </a:lnTo>
                            <a:lnTo>
                              <a:pt x="20" y="29"/>
                            </a:lnTo>
                            <a:lnTo>
                              <a:pt x="19" y="28"/>
                            </a:lnTo>
                            <a:lnTo>
                              <a:pt x="16" y="28"/>
                            </a:lnTo>
                            <a:lnTo>
                              <a:pt x="14" y="29"/>
                            </a:lnTo>
                            <a:lnTo>
                              <a:pt x="14" y="31"/>
                            </a:lnTo>
                            <a:lnTo>
                              <a:pt x="13" y="33"/>
                            </a:lnTo>
                            <a:lnTo>
                              <a:pt x="12" y="35"/>
                            </a:lnTo>
                            <a:lnTo>
                              <a:pt x="11" y="35"/>
                            </a:lnTo>
                            <a:lnTo>
                              <a:pt x="10" y="38"/>
                            </a:lnTo>
                            <a:lnTo>
                              <a:pt x="9" y="41"/>
                            </a:lnTo>
                            <a:lnTo>
                              <a:pt x="9" y="42"/>
                            </a:lnTo>
                            <a:lnTo>
                              <a:pt x="8" y="43"/>
                            </a:lnTo>
                            <a:lnTo>
                              <a:pt x="7" y="43"/>
                            </a:lnTo>
                            <a:lnTo>
                              <a:pt x="6" y="43"/>
                            </a:lnTo>
                            <a:lnTo>
                              <a:pt x="6" y="44"/>
                            </a:lnTo>
                            <a:lnTo>
                              <a:pt x="6" y="45"/>
                            </a:lnTo>
                            <a:lnTo>
                              <a:pt x="6" y="47"/>
                            </a:lnTo>
                            <a:lnTo>
                              <a:pt x="6" y="48"/>
                            </a:lnTo>
                            <a:lnTo>
                              <a:pt x="8" y="49"/>
                            </a:lnTo>
                            <a:lnTo>
                              <a:pt x="9" y="49"/>
                            </a:lnTo>
                            <a:lnTo>
                              <a:pt x="10" y="54"/>
                            </a:lnTo>
                            <a:lnTo>
                              <a:pt x="10" y="58"/>
                            </a:lnTo>
                            <a:close/>
                          </a:path>
                        </a:pathLst>
                      </a:custGeom>
                      <a:solidFill>
                        <a:srgbClr val="7F5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29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1" y="2653"/>
                        <a:ext cx="49" cy="43"/>
                        <a:chOff x="3801" y="2653"/>
                        <a:chExt cx="49" cy="43"/>
                      </a:xfrm>
                    </p:grpSpPr>
                    <p:sp>
                      <p:nvSpPr>
                        <p:cNvPr id="416" name="Freeform 1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1" y="2670"/>
                          <a:ext cx="21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17"/>
                            </a:cxn>
                            <a:cxn ang="0">
                              <a:pos x="5" y="17"/>
                            </a:cxn>
                            <a:cxn ang="0">
                              <a:pos x="10" y="13"/>
                            </a:cxn>
                            <a:cxn ang="0">
                              <a:pos x="6" y="12"/>
                            </a:cxn>
                            <a:cxn ang="0">
                              <a:pos x="3" y="12"/>
                            </a:cxn>
                            <a:cxn ang="0">
                              <a:pos x="1" y="11"/>
                            </a:cxn>
                            <a:cxn ang="0">
                              <a:pos x="0" y="9"/>
                            </a:cxn>
                            <a:cxn ang="0">
                              <a:pos x="0" y="5"/>
                            </a:cxn>
                            <a:cxn ang="0">
                              <a:pos x="3" y="7"/>
                            </a:cxn>
                            <a:cxn ang="0">
                              <a:pos x="5" y="7"/>
                            </a:cxn>
                            <a:cxn ang="0">
                              <a:pos x="7" y="8"/>
                            </a:cxn>
                            <a:cxn ang="0">
                              <a:pos x="9" y="8"/>
                            </a:cxn>
                            <a:cxn ang="0">
                              <a:pos x="12" y="10"/>
                            </a:cxn>
                            <a:cxn ang="0">
                              <a:pos x="10" y="7"/>
                            </a:cxn>
                            <a:cxn ang="0">
                              <a:pos x="9" y="5"/>
                            </a:cxn>
                            <a:cxn ang="0">
                              <a:pos x="6" y="4"/>
                            </a:cxn>
                            <a:cxn ang="0">
                              <a:pos x="7" y="1"/>
                            </a:cxn>
                            <a:cxn ang="0">
                              <a:pos x="6" y="0"/>
                            </a:cxn>
                            <a:cxn ang="0">
                              <a:pos x="9" y="0"/>
                            </a:cxn>
                            <a:cxn ang="0">
                              <a:pos x="10" y="2"/>
                            </a:cxn>
                            <a:cxn ang="0">
                              <a:pos x="10" y="4"/>
                            </a:cxn>
                            <a:cxn ang="0">
                              <a:pos x="11" y="6"/>
                            </a:cxn>
                            <a:cxn ang="0">
                              <a:pos x="13" y="7"/>
                            </a:cxn>
                            <a:cxn ang="0">
                              <a:pos x="16" y="8"/>
                            </a:cxn>
                            <a:cxn ang="0">
                              <a:pos x="19" y="10"/>
                            </a:cxn>
                            <a:cxn ang="0">
                              <a:pos x="21" y="10"/>
                            </a:cxn>
                          </a:cxnLst>
                          <a:rect l="0" t="0" r="r" b="b"/>
                          <a:pathLst>
                            <a:path w="21" h="17">
                              <a:moveTo>
                                <a:pt x="1" y="17"/>
                              </a:moveTo>
                              <a:lnTo>
                                <a:pt x="5" y="17"/>
                              </a:lnTo>
                              <a:lnTo>
                                <a:pt x="10" y="13"/>
                              </a:lnTo>
                              <a:lnTo>
                                <a:pt x="6" y="12"/>
                              </a:lnTo>
                              <a:lnTo>
                                <a:pt x="3" y="12"/>
                              </a:lnTo>
                              <a:lnTo>
                                <a:pt x="1" y="11"/>
                              </a:lnTo>
                              <a:lnTo>
                                <a:pt x="0" y="9"/>
                              </a:lnTo>
                              <a:lnTo>
                                <a:pt x="0" y="5"/>
                              </a:lnTo>
                              <a:lnTo>
                                <a:pt x="3" y="7"/>
                              </a:lnTo>
                              <a:lnTo>
                                <a:pt x="5" y="7"/>
                              </a:lnTo>
                              <a:lnTo>
                                <a:pt x="7" y="8"/>
                              </a:lnTo>
                              <a:lnTo>
                                <a:pt x="9" y="8"/>
                              </a:lnTo>
                              <a:lnTo>
                                <a:pt x="12" y="10"/>
                              </a:lnTo>
                              <a:lnTo>
                                <a:pt x="10" y="7"/>
                              </a:lnTo>
                              <a:lnTo>
                                <a:pt x="9" y="5"/>
                              </a:lnTo>
                              <a:lnTo>
                                <a:pt x="6" y="4"/>
                              </a:lnTo>
                              <a:lnTo>
                                <a:pt x="7" y="1"/>
                              </a:lnTo>
                              <a:lnTo>
                                <a:pt x="6" y="0"/>
                              </a:lnTo>
                              <a:lnTo>
                                <a:pt x="9" y="0"/>
                              </a:lnTo>
                              <a:lnTo>
                                <a:pt x="10" y="2"/>
                              </a:lnTo>
                              <a:lnTo>
                                <a:pt x="10" y="4"/>
                              </a:lnTo>
                              <a:lnTo>
                                <a:pt x="11" y="6"/>
                              </a:lnTo>
                              <a:lnTo>
                                <a:pt x="13" y="7"/>
                              </a:lnTo>
                              <a:lnTo>
                                <a:pt x="16" y="8"/>
                              </a:lnTo>
                              <a:lnTo>
                                <a:pt x="19" y="10"/>
                              </a:lnTo>
                              <a:lnTo>
                                <a:pt x="21" y="1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7" name="Freeform 1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4" y="2661"/>
                          <a:ext cx="41" cy="1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7"/>
                            </a:cxn>
                            <a:cxn ang="0">
                              <a:pos x="3" y="6"/>
                            </a:cxn>
                            <a:cxn ang="0">
                              <a:pos x="7" y="6"/>
                            </a:cxn>
                            <a:cxn ang="0">
                              <a:pos x="10" y="6"/>
                            </a:cxn>
                            <a:cxn ang="0">
                              <a:pos x="9" y="9"/>
                            </a:cxn>
                            <a:cxn ang="0">
                              <a:pos x="10" y="11"/>
                            </a:cxn>
                            <a:cxn ang="0">
                              <a:pos x="13" y="9"/>
                            </a:cxn>
                            <a:cxn ang="0">
                              <a:pos x="15" y="6"/>
                            </a:cxn>
                            <a:cxn ang="0">
                              <a:pos x="18" y="3"/>
                            </a:cxn>
                            <a:cxn ang="0">
                              <a:pos x="22" y="1"/>
                            </a:cxn>
                            <a:cxn ang="0">
                              <a:pos x="23" y="0"/>
                            </a:cxn>
                            <a:cxn ang="0">
                              <a:pos x="32" y="3"/>
                            </a:cxn>
                            <a:cxn ang="0">
                              <a:pos x="35" y="8"/>
                            </a:cxn>
                            <a:cxn ang="0">
                              <a:pos x="36" y="9"/>
                            </a:cxn>
                            <a:cxn ang="0">
                              <a:pos x="36" y="14"/>
                            </a:cxn>
                            <a:cxn ang="0">
                              <a:pos x="38" y="15"/>
                            </a:cxn>
                            <a:cxn ang="0">
                              <a:pos x="40" y="11"/>
                            </a:cxn>
                            <a:cxn ang="0">
                              <a:pos x="41" y="8"/>
                            </a:cxn>
                            <a:cxn ang="0">
                              <a:pos x="41" y="5"/>
                            </a:cxn>
                          </a:cxnLst>
                          <a:rect l="0" t="0" r="r" b="b"/>
                          <a:pathLst>
                            <a:path w="41" h="15">
                              <a:moveTo>
                                <a:pt x="0" y="7"/>
                              </a:moveTo>
                              <a:lnTo>
                                <a:pt x="3" y="6"/>
                              </a:lnTo>
                              <a:lnTo>
                                <a:pt x="7" y="6"/>
                              </a:lnTo>
                              <a:lnTo>
                                <a:pt x="10" y="6"/>
                              </a:lnTo>
                              <a:lnTo>
                                <a:pt x="9" y="9"/>
                              </a:lnTo>
                              <a:lnTo>
                                <a:pt x="10" y="11"/>
                              </a:lnTo>
                              <a:lnTo>
                                <a:pt x="13" y="9"/>
                              </a:lnTo>
                              <a:lnTo>
                                <a:pt x="15" y="6"/>
                              </a:lnTo>
                              <a:lnTo>
                                <a:pt x="18" y="3"/>
                              </a:lnTo>
                              <a:lnTo>
                                <a:pt x="22" y="1"/>
                              </a:lnTo>
                              <a:lnTo>
                                <a:pt x="23" y="0"/>
                              </a:lnTo>
                              <a:lnTo>
                                <a:pt x="32" y="3"/>
                              </a:lnTo>
                              <a:lnTo>
                                <a:pt x="35" y="8"/>
                              </a:lnTo>
                              <a:lnTo>
                                <a:pt x="36" y="9"/>
                              </a:lnTo>
                              <a:lnTo>
                                <a:pt x="36" y="14"/>
                              </a:lnTo>
                              <a:lnTo>
                                <a:pt x="38" y="15"/>
                              </a:lnTo>
                              <a:lnTo>
                                <a:pt x="40" y="11"/>
                              </a:lnTo>
                              <a:lnTo>
                                <a:pt x="41" y="8"/>
                              </a:lnTo>
                              <a:lnTo>
                                <a:pt x="41" y="5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8" name="Freeform 1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6" y="2653"/>
                          <a:ext cx="36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3" y="12"/>
                            </a:cxn>
                            <a:cxn ang="0">
                              <a:pos x="10" y="10"/>
                            </a:cxn>
                            <a:cxn ang="0">
                              <a:pos x="5" y="10"/>
                            </a:cxn>
                            <a:cxn ang="0">
                              <a:pos x="0" y="11"/>
                            </a:cxn>
                            <a:cxn ang="0">
                              <a:pos x="8" y="8"/>
                            </a:cxn>
                            <a:cxn ang="0">
                              <a:pos x="14" y="8"/>
                            </a:cxn>
                            <a:cxn ang="0">
                              <a:pos x="12" y="6"/>
                            </a:cxn>
                            <a:cxn ang="0">
                              <a:pos x="7" y="4"/>
                            </a:cxn>
                            <a:cxn ang="0">
                              <a:pos x="13" y="4"/>
                            </a:cxn>
                            <a:cxn ang="0">
                              <a:pos x="15" y="5"/>
                            </a:cxn>
                            <a:cxn ang="0">
                              <a:pos x="18" y="7"/>
                            </a:cxn>
                            <a:cxn ang="0">
                              <a:pos x="20" y="5"/>
                            </a:cxn>
                            <a:cxn ang="0">
                              <a:pos x="16" y="1"/>
                            </a:cxn>
                            <a:cxn ang="0">
                              <a:pos x="19" y="0"/>
                            </a:cxn>
                            <a:cxn ang="0">
                              <a:pos x="21" y="0"/>
                            </a:cxn>
                            <a:cxn ang="0">
                              <a:pos x="23" y="6"/>
                            </a:cxn>
                            <a:cxn ang="0">
                              <a:pos x="25" y="4"/>
                            </a:cxn>
                            <a:cxn ang="0">
                              <a:pos x="25" y="2"/>
                            </a:cxn>
                            <a:cxn ang="0">
                              <a:pos x="27" y="4"/>
                            </a:cxn>
                            <a:cxn ang="0">
                              <a:pos x="28" y="6"/>
                            </a:cxn>
                            <a:cxn ang="0">
                              <a:pos x="29" y="7"/>
                            </a:cxn>
                            <a:cxn ang="0">
                              <a:pos x="29" y="9"/>
                            </a:cxn>
                            <a:cxn ang="0">
                              <a:pos x="31" y="9"/>
                            </a:cxn>
                            <a:cxn ang="0">
                              <a:pos x="31" y="5"/>
                            </a:cxn>
                            <a:cxn ang="0">
                              <a:pos x="33" y="6"/>
                            </a:cxn>
                            <a:cxn ang="0">
                              <a:pos x="33" y="9"/>
                            </a:cxn>
                            <a:cxn ang="0">
                              <a:pos x="33" y="11"/>
                            </a:cxn>
                            <a:cxn ang="0">
                              <a:pos x="34" y="13"/>
                            </a:cxn>
                            <a:cxn ang="0">
                              <a:pos x="36" y="17"/>
                            </a:cxn>
                          </a:cxnLst>
                          <a:rect l="0" t="0" r="r" b="b"/>
                          <a:pathLst>
                            <a:path w="36" h="17">
                              <a:moveTo>
                                <a:pt x="13" y="12"/>
                              </a:moveTo>
                              <a:lnTo>
                                <a:pt x="10" y="10"/>
                              </a:lnTo>
                              <a:lnTo>
                                <a:pt x="5" y="10"/>
                              </a:lnTo>
                              <a:lnTo>
                                <a:pt x="0" y="11"/>
                              </a:lnTo>
                              <a:lnTo>
                                <a:pt x="8" y="8"/>
                              </a:lnTo>
                              <a:lnTo>
                                <a:pt x="14" y="8"/>
                              </a:lnTo>
                              <a:lnTo>
                                <a:pt x="12" y="6"/>
                              </a:lnTo>
                              <a:lnTo>
                                <a:pt x="7" y="4"/>
                              </a:lnTo>
                              <a:lnTo>
                                <a:pt x="13" y="4"/>
                              </a:lnTo>
                              <a:lnTo>
                                <a:pt x="15" y="5"/>
                              </a:lnTo>
                              <a:lnTo>
                                <a:pt x="18" y="7"/>
                              </a:lnTo>
                              <a:lnTo>
                                <a:pt x="20" y="5"/>
                              </a:lnTo>
                              <a:lnTo>
                                <a:pt x="16" y="1"/>
                              </a:lnTo>
                              <a:lnTo>
                                <a:pt x="19" y="0"/>
                              </a:lnTo>
                              <a:lnTo>
                                <a:pt x="21" y="0"/>
                              </a:lnTo>
                              <a:lnTo>
                                <a:pt x="23" y="6"/>
                              </a:lnTo>
                              <a:lnTo>
                                <a:pt x="25" y="4"/>
                              </a:lnTo>
                              <a:lnTo>
                                <a:pt x="25" y="2"/>
                              </a:lnTo>
                              <a:lnTo>
                                <a:pt x="27" y="4"/>
                              </a:lnTo>
                              <a:lnTo>
                                <a:pt x="28" y="6"/>
                              </a:lnTo>
                              <a:lnTo>
                                <a:pt x="29" y="7"/>
                              </a:lnTo>
                              <a:lnTo>
                                <a:pt x="29" y="9"/>
                              </a:lnTo>
                              <a:lnTo>
                                <a:pt x="31" y="9"/>
                              </a:lnTo>
                              <a:lnTo>
                                <a:pt x="31" y="5"/>
                              </a:lnTo>
                              <a:lnTo>
                                <a:pt x="33" y="6"/>
                              </a:lnTo>
                              <a:lnTo>
                                <a:pt x="33" y="9"/>
                              </a:lnTo>
                              <a:lnTo>
                                <a:pt x="33" y="11"/>
                              </a:lnTo>
                              <a:lnTo>
                                <a:pt x="34" y="13"/>
                              </a:lnTo>
                              <a:lnTo>
                                <a:pt x="36" y="17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19" name="Freeform 1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41" y="2670"/>
                          <a:ext cx="9" cy="2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" y="0"/>
                            </a:cxn>
                            <a:cxn ang="0">
                              <a:pos x="7" y="6"/>
                            </a:cxn>
                            <a:cxn ang="0">
                              <a:pos x="8" y="9"/>
                            </a:cxn>
                            <a:cxn ang="0">
                              <a:pos x="9" y="12"/>
                            </a:cxn>
                            <a:cxn ang="0">
                              <a:pos x="9" y="15"/>
                            </a:cxn>
                            <a:cxn ang="0">
                              <a:pos x="9" y="18"/>
                            </a:cxn>
                            <a:cxn ang="0">
                              <a:pos x="8" y="19"/>
                            </a:cxn>
                            <a:cxn ang="0">
                              <a:pos x="7" y="15"/>
                            </a:cxn>
                            <a:cxn ang="0">
                              <a:pos x="6" y="12"/>
                            </a:cxn>
                            <a:cxn ang="0">
                              <a:pos x="4" y="7"/>
                            </a:cxn>
                            <a:cxn ang="0">
                              <a:pos x="3" y="4"/>
                            </a:cxn>
                            <a:cxn ang="0">
                              <a:pos x="1" y="11"/>
                            </a:cxn>
                            <a:cxn ang="0">
                              <a:pos x="4" y="15"/>
                            </a:cxn>
                            <a:cxn ang="0">
                              <a:pos x="5" y="17"/>
                            </a:cxn>
                            <a:cxn ang="0">
                              <a:pos x="6" y="26"/>
                            </a:cxn>
                            <a:cxn ang="0">
                              <a:pos x="2" y="24"/>
                            </a:cxn>
                            <a:cxn ang="0">
                              <a:pos x="1" y="21"/>
                            </a:cxn>
                            <a:cxn ang="0">
                              <a:pos x="0" y="16"/>
                            </a:cxn>
                          </a:cxnLst>
                          <a:rect l="0" t="0" r="r" b="b"/>
                          <a:pathLst>
                            <a:path w="9" h="26">
                              <a:moveTo>
                                <a:pt x="5" y="0"/>
                              </a:moveTo>
                              <a:lnTo>
                                <a:pt x="7" y="6"/>
                              </a:lnTo>
                              <a:lnTo>
                                <a:pt x="8" y="9"/>
                              </a:lnTo>
                              <a:lnTo>
                                <a:pt x="9" y="12"/>
                              </a:lnTo>
                              <a:lnTo>
                                <a:pt x="9" y="15"/>
                              </a:lnTo>
                              <a:lnTo>
                                <a:pt x="9" y="18"/>
                              </a:lnTo>
                              <a:lnTo>
                                <a:pt x="8" y="19"/>
                              </a:lnTo>
                              <a:lnTo>
                                <a:pt x="7" y="15"/>
                              </a:lnTo>
                              <a:lnTo>
                                <a:pt x="6" y="12"/>
                              </a:lnTo>
                              <a:lnTo>
                                <a:pt x="4" y="7"/>
                              </a:lnTo>
                              <a:lnTo>
                                <a:pt x="3" y="4"/>
                              </a:lnTo>
                              <a:lnTo>
                                <a:pt x="1" y="11"/>
                              </a:lnTo>
                              <a:lnTo>
                                <a:pt x="4" y="15"/>
                              </a:lnTo>
                              <a:lnTo>
                                <a:pt x="5" y="17"/>
                              </a:lnTo>
                              <a:lnTo>
                                <a:pt x="6" y="26"/>
                              </a:lnTo>
                              <a:lnTo>
                                <a:pt x="2" y="24"/>
                              </a:lnTo>
                              <a:lnTo>
                                <a:pt x="1" y="21"/>
                              </a:lnTo>
                              <a:lnTo>
                                <a:pt x="0" y="16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grpSp>
                  <p:nvGrpSpPr>
                    <p:cNvPr id="134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6" y="2698"/>
                      <a:ext cx="3" cy="4"/>
                      <a:chOff x="3806" y="2698"/>
                      <a:chExt cx="3" cy="4"/>
                    </a:xfrm>
                  </p:grpSpPr>
                  <p:sp>
                    <p:nvSpPr>
                      <p:cNvPr id="412" name="Oval 1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solidFill>
                        <a:srgbClr val="FF5FB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413" name="Oval 1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noFill/>
                      <a:ln w="1588" cap="rnd">
                        <a:solidFill>
                          <a:srgbClr val="FF009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143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3771" y="2710"/>
                    <a:ext cx="92" cy="136"/>
                    <a:chOff x="3771" y="2710"/>
                    <a:chExt cx="92" cy="136"/>
                  </a:xfrm>
                </p:grpSpPr>
                <p:sp>
                  <p:nvSpPr>
                    <p:cNvPr id="38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3814" y="2710"/>
                      <a:ext cx="9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"/>
                        </a:cxn>
                        <a:cxn ang="0">
                          <a:pos x="2" y="42"/>
                        </a:cxn>
                        <a:cxn ang="0">
                          <a:pos x="0" y="43"/>
                        </a:cxn>
                        <a:cxn ang="0">
                          <a:pos x="7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9" y="1"/>
                        </a:cxn>
                      </a:cxnLst>
                      <a:rect l="0" t="0" r="r" b="b"/>
                      <a:pathLst>
                        <a:path w="9" h="43">
                          <a:moveTo>
                            <a:pt x="9" y="1"/>
                          </a:moveTo>
                          <a:lnTo>
                            <a:pt x="2" y="42"/>
                          </a:lnTo>
                          <a:lnTo>
                            <a:pt x="0" y="43"/>
                          </a:lnTo>
                          <a:lnTo>
                            <a:pt x="7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9" y="1"/>
                          </a:lnTo>
                          <a:close/>
                        </a:path>
                      </a:pathLst>
                    </a:custGeom>
                    <a:solidFill>
                      <a:srgbClr val="BF7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170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26"/>
                      <a:ext cx="92" cy="120"/>
                      <a:chOff x="3771" y="2726"/>
                      <a:chExt cx="92" cy="120"/>
                    </a:xfrm>
                  </p:grpSpPr>
                  <p:sp>
                    <p:nvSpPr>
                      <p:cNvPr id="398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26"/>
                        <a:ext cx="92" cy="1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2" y="2"/>
                          </a:cxn>
                          <a:cxn ang="0">
                            <a:pos x="27" y="3"/>
                          </a:cxn>
                          <a:cxn ang="0">
                            <a:pos x="23" y="4"/>
                          </a:cxn>
                          <a:cxn ang="0">
                            <a:pos x="19" y="6"/>
                          </a:cxn>
                          <a:cxn ang="0">
                            <a:pos x="16" y="7"/>
                          </a:cxn>
                          <a:cxn ang="0">
                            <a:pos x="14" y="10"/>
                          </a:cxn>
                          <a:cxn ang="0">
                            <a:pos x="11" y="13"/>
                          </a:cxn>
                          <a:cxn ang="0">
                            <a:pos x="8" y="19"/>
                          </a:cxn>
                          <a:cxn ang="0">
                            <a:pos x="0" y="35"/>
                          </a:cxn>
                          <a:cxn ang="0">
                            <a:pos x="2" y="37"/>
                          </a:cxn>
                          <a:cxn ang="0">
                            <a:pos x="23" y="49"/>
                          </a:cxn>
                          <a:cxn ang="0">
                            <a:pos x="22" y="74"/>
                          </a:cxn>
                          <a:cxn ang="0">
                            <a:pos x="20" y="93"/>
                          </a:cxn>
                          <a:cxn ang="0">
                            <a:pos x="15" y="110"/>
                          </a:cxn>
                          <a:cxn ang="0">
                            <a:pos x="86" y="120"/>
                          </a:cxn>
                          <a:cxn ang="0">
                            <a:pos x="75" y="75"/>
                          </a:cxn>
                          <a:cxn ang="0">
                            <a:pos x="79" y="70"/>
                          </a:cxn>
                          <a:cxn ang="0">
                            <a:pos x="81" y="63"/>
                          </a:cxn>
                          <a:cxn ang="0">
                            <a:pos x="81" y="56"/>
                          </a:cxn>
                          <a:cxn ang="0">
                            <a:pos x="81" y="50"/>
                          </a:cxn>
                          <a:cxn ang="0">
                            <a:pos x="85" y="16"/>
                          </a:cxn>
                          <a:cxn ang="0">
                            <a:pos x="82" y="10"/>
                          </a:cxn>
                          <a:cxn ang="0">
                            <a:pos x="78" y="7"/>
                          </a:cxn>
                          <a:cxn ang="0">
                            <a:pos x="65" y="2"/>
                          </a:cxn>
                          <a:cxn ang="0">
                            <a:pos x="62" y="1"/>
                          </a:cxn>
                          <a:cxn ang="0">
                            <a:pos x="60" y="0"/>
                          </a:cxn>
                          <a:cxn ang="0">
                            <a:pos x="60" y="4"/>
                          </a:cxn>
                          <a:cxn ang="0">
                            <a:pos x="62" y="7"/>
                          </a:cxn>
                          <a:cxn ang="0">
                            <a:pos x="64" y="11"/>
                          </a:cxn>
                          <a:cxn ang="0">
                            <a:pos x="65" y="14"/>
                          </a:cxn>
                          <a:cxn ang="0">
                            <a:pos x="65" y="18"/>
                          </a:cxn>
                          <a:cxn ang="0">
                            <a:pos x="64" y="22"/>
                          </a:cxn>
                          <a:cxn ang="0">
                            <a:pos x="62" y="24"/>
                          </a:cxn>
                          <a:cxn ang="0">
                            <a:pos x="58" y="27"/>
                          </a:cxn>
                          <a:cxn ang="0">
                            <a:pos x="55" y="28"/>
                          </a:cxn>
                          <a:cxn ang="0">
                            <a:pos x="50" y="28"/>
                          </a:cxn>
                          <a:cxn ang="0">
                            <a:pos x="46" y="27"/>
                          </a:cxn>
                          <a:cxn ang="0">
                            <a:pos x="41" y="24"/>
                          </a:cxn>
                          <a:cxn ang="0">
                            <a:pos x="38" y="20"/>
                          </a:cxn>
                          <a:cxn ang="0">
                            <a:pos x="37" y="16"/>
                          </a:cxn>
                          <a:cxn ang="0">
                            <a:pos x="35" y="10"/>
                          </a:cxn>
                          <a:cxn ang="0">
                            <a:pos x="34" y="5"/>
                          </a:cxn>
                          <a:cxn ang="0">
                            <a:pos x="33" y="1"/>
                          </a:cxn>
                        </a:cxnLst>
                        <a:rect l="0" t="0" r="r" b="b"/>
                        <a:pathLst>
                          <a:path w="92" h="120">
                            <a:moveTo>
                              <a:pt x="33" y="1"/>
                            </a:moveTo>
                            <a:lnTo>
                              <a:pt x="32" y="2"/>
                            </a:lnTo>
                            <a:lnTo>
                              <a:pt x="30" y="2"/>
                            </a:lnTo>
                            <a:lnTo>
                              <a:pt x="27" y="3"/>
                            </a:lnTo>
                            <a:lnTo>
                              <a:pt x="25" y="4"/>
                            </a:lnTo>
                            <a:lnTo>
                              <a:pt x="23" y="4"/>
                            </a:lnTo>
                            <a:lnTo>
                              <a:pt x="21" y="5"/>
                            </a:lnTo>
                            <a:lnTo>
                              <a:pt x="19" y="6"/>
                            </a:lnTo>
                            <a:lnTo>
                              <a:pt x="18" y="6"/>
                            </a:lnTo>
                            <a:lnTo>
                              <a:pt x="16" y="7"/>
                            </a:lnTo>
                            <a:lnTo>
                              <a:pt x="15" y="9"/>
                            </a:lnTo>
                            <a:lnTo>
                              <a:pt x="14" y="10"/>
                            </a:lnTo>
                            <a:lnTo>
                              <a:pt x="13" y="11"/>
                            </a:lnTo>
                            <a:lnTo>
                              <a:pt x="11" y="13"/>
                            </a:lnTo>
                            <a:lnTo>
                              <a:pt x="10" y="15"/>
                            </a:lnTo>
                            <a:lnTo>
                              <a:pt x="8" y="19"/>
                            </a:lnTo>
                            <a:lnTo>
                              <a:pt x="5" y="26"/>
                            </a:lnTo>
                            <a:lnTo>
                              <a:pt x="0" y="35"/>
                            </a:lnTo>
                            <a:lnTo>
                              <a:pt x="1" y="36"/>
                            </a:lnTo>
                            <a:lnTo>
                              <a:pt x="2" y="37"/>
                            </a:lnTo>
                            <a:lnTo>
                              <a:pt x="22" y="46"/>
                            </a:lnTo>
                            <a:lnTo>
                              <a:pt x="23" y="49"/>
                            </a:lnTo>
                            <a:lnTo>
                              <a:pt x="23" y="60"/>
                            </a:lnTo>
                            <a:lnTo>
                              <a:pt x="22" y="74"/>
                            </a:lnTo>
                            <a:lnTo>
                              <a:pt x="21" y="85"/>
                            </a:lnTo>
                            <a:lnTo>
                              <a:pt x="20" y="93"/>
                            </a:lnTo>
                            <a:lnTo>
                              <a:pt x="18" y="102"/>
                            </a:lnTo>
                            <a:lnTo>
                              <a:pt x="15" y="110"/>
                            </a:lnTo>
                            <a:lnTo>
                              <a:pt x="11" y="120"/>
                            </a:lnTo>
                            <a:lnTo>
                              <a:pt x="86" y="120"/>
                            </a:lnTo>
                            <a:lnTo>
                              <a:pt x="78" y="96"/>
                            </a:lnTo>
                            <a:lnTo>
                              <a:pt x="75" y="75"/>
                            </a:lnTo>
                            <a:lnTo>
                              <a:pt x="77" y="73"/>
                            </a:lnTo>
                            <a:lnTo>
                              <a:pt x="79" y="70"/>
                            </a:lnTo>
                            <a:lnTo>
                              <a:pt x="80" y="67"/>
                            </a:lnTo>
                            <a:lnTo>
                              <a:pt x="81" y="63"/>
                            </a:lnTo>
                            <a:lnTo>
                              <a:pt x="81" y="59"/>
                            </a:lnTo>
                            <a:lnTo>
                              <a:pt x="81" y="56"/>
                            </a:lnTo>
                            <a:lnTo>
                              <a:pt x="81" y="53"/>
                            </a:lnTo>
                            <a:lnTo>
                              <a:pt x="81" y="50"/>
                            </a:lnTo>
                            <a:lnTo>
                              <a:pt x="92" y="39"/>
                            </a:lnTo>
                            <a:lnTo>
                              <a:pt x="85" y="16"/>
                            </a:lnTo>
                            <a:lnTo>
                              <a:pt x="84" y="13"/>
                            </a:lnTo>
                            <a:lnTo>
                              <a:pt x="82" y="10"/>
                            </a:lnTo>
                            <a:lnTo>
                              <a:pt x="80" y="8"/>
                            </a:lnTo>
                            <a:lnTo>
                              <a:pt x="78" y="7"/>
                            </a:lnTo>
                            <a:lnTo>
                              <a:pt x="66" y="3"/>
                            </a:lnTo>
                            <a:lnTo>
                              <a:pt x="65" y="2"/>
                            </a:lnTo>
                            <a:lnTo>
                              <a:pt x="63" y="1"/>
                            </a:lnTo>
                            <a:lnTo>
                              <a:pt x="62" y="1"/>
                            </a:lnTo>
                            <a:lnTo>
                              <a:pt x="61" y="1"/>
                            </a:lnTo>
                            <a:lnTo>
                              <a:pt x="60" y="0"/>
                            </a:lnTo>
                            <a:lnTo>
                              <a:pt x="60" y="2"/>
                            </a:lnTo>
                            <a:lnTo>
                              <a:pt x="60" y="4"/>
                            </a:lnTo>
                            <a:lnTo>
                              <a:pt x="61" y="5"/>
                            </a:lnTo>
                            <a:lnTo>
                              <a:pt x="62" y="7"/>
                            </a:lnTo>
                            <a:lnTo>
                              <a:pt x="63" y="9"/>
                            </a:lnTo>
                            <a:lnTo>
                              <a:pt x="64" y="11"/>
                            </a:lnTo>
                            <a:lnTo>
                              <a:pt x="64" y="12"/>
                            </a:lnTo>
                            <a:lnTo>
                              <a:pt x="65" y="14"/>
                            </a:lnTo>
                            <a:lnTo>
                              <a:pt x="65" y="16"/>
                            </a:lnTo>
                            <a:lnTo>
                              <a:pt x="65" y="18"/>
                            </a:lnTo>
                            <a:lnTo>
                              <a:pt x="64" y="20"/>
                            </a:lnTo>
                            <a:lnTo>
                              <a:pt x="64" y="22"/>
                            </a:lnTo>
                            <a:lnTo>
                              <a:pt x="63" y="23"/>
                            </a:lnTo>
                            <a:lnTo>
                              <a:pt x="62" y="24"/>
                            </a:lnTo>
                            <a:lnTo>
                              <a:pt x="60" y="26"/>
                            </a:lnTo>
                            <a:lnTo>
                              <a:pt x="58" y="27"/>
                            </a:lnTo>
                            <a:lnTo>
                              <a:pt x="56" y="28"/>
                            </a:lnTo>
                            <a:lnTo>
                              <a:pt x="55" y="28"/>
                            </a:lnTo>
                            <a:lnTo>
                              <a:pt x="53" y="29"/>
                            </a:lnTo>
                            <a:lnTo>
                              <a:pt x="50" y="28"/>
                            </a:lnTo>
                            <a:lnTo>
                              <a:pt x="48" y="28"/>
                            </a:lnTo>
                            <a:lnTo>
                              <a:pt x="46" y="27"/>
                            </a:lnTo>
                            <a:lnTo>
                              <a:pt x="44" y="25"/>
                            </a:lnTo>
                            <a:lnTo>
                              <a:pt x="41" y="24"/>
                            </a:lnTo>
                            <a:lnTo>
                              <a:pt x="40" y="23"/>
                            </a:lnTo>
                            <a:lnTo>
                              <a:pt x="38" y="20"/>
                            </a:lnTo>
                            <a:lnTo>
                              <a:pt x="38" y="18"/>
                            </a:lnTo>
                            <a:lnTo>
                              <a:pt x="37" y="16"/>
                            </a:lnTo>
                            <a:lnTo>
                              <a:pt x="36" y="13"/>
                            </a:lnTo>
                            <a:lnTo>
                              <a:pt x="35" y="10"/>
                            </a:lnTo>
                            <a:lnTo>
                              <a:pt x="35" y="8"/>
                            </a:lnTo>
                            <a:lnTo>
                              <a:pt x="34" y="5"/>
                            </a:lnTo>
                            <a:lnTo>
                              <a:pt x="33" y="2"/>
                            </a:lnTo>
                            <a:lnTo>
                              <a:pt x="33" y="1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grpSp>
                    <p:nvGrpSpPr>
                      <p:cNvPr id="177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grpSp>
                      <p:nvGrpSpPr>
                        <p:cNvPr id="178" name="Group 1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sp>
                        <p:nvSpPr>
                          <p:cNvPr id="406" name="Freeform 15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  <p:sp>
                        <p:nvSpPr>
                          <p:cNvPr id="407" name="Freeform 15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endParaRPr lang="ru-RU"/>
                          </a:p>
                        </p:txBody>
                      </p:sp>
                    </p:grpSp>
                    <p:sp>
                      <p:nvSpPr>
                        <p:cNvPr id="402" name="Freeform 1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7"/>
                          <a:ext cx="7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"/>
                            </a:cxn>
                            <a:cxn ang="0">
                              <a:pos x="5" y="0"/>
                            </a:cxn>
                            <a:cxn ang="0">
                              <a:pos x="7" y="0"/>
                            </a:cxn>
                          </a:cxnLst>
                          <a:rect l="0" t="0" r="r" b="b"/>
                          <a:pathLst>
                            <a:path w="7" h="1">
                              <a:moveTo>
                                <a:pt x="0" y="1"/>
                              </a:moveTo>
                              <a:lnTo>
                                <a:pt x="5" y="0"/>
                              </a:lnTo>
                              <a:lnTo>
                                <a:pt x="7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3" name="Freeform 1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760"/>
                          <a:ext cx="9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5" y="1"/>
                            </a:cxn>
                            <a:cxn ang="0">
                              <a:pos x="9" y="0"/>
                            </a:cxn>
                          </a:cxnLst>
                          <a:rect l="0" t="0" r="r" b="b"/>
                          <a:pathLst>
                            <a:path w="9" h="3">
                              <a:moveTo>
                                <a:pt x="0" y="3"/>
                              </a:moveTo>
                              <a:lnTo>
                                <a:pt x="5" y="1"/>
                              </a:lnTo>
                              <a:lnTo>
                                <a:pt x="9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4" name="Freeform 1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5"/>
                          <a:ext cx="4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3" y="0"/>
                            </a:cxn>
                            <a:cxn ang="0">
                              <a:pos x="4" y="2"/>
                            </a:cxn>
                          </a:cxnLst>
                          <a:rect l="0" t="0" r="r" b="b"/>
                          <a:pathLst>
                            <a:path w="4" h="3">
                              <a:moveTo>
                                <a:pt x="0" y="3"/>
                              </a:moveTo>
                              <a:lnTo>
                                <a:pt x="3" y="0"/>
                              </a:lnTo>
                              <a:lnTo>
                                <a:pt x="4" y="2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405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817" y="2749"/>
                          <a:ext cx="2" cy="1"/>
                        </a:xfrm>
                        <a:prstGeom prst="line">
                          <a:avLst/>
                        </a:prstGeom>
                        <a:noFill/>
                        <a:ln w="1588" cap="rnd">
                          <a:solidFill>
                            <a:srgbClr val="BF3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400" name="Freeform 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56"/>
                        <a:ext cx="23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6"/>
                          </a:cxn>
                          <a:cxn ang="0">
                            <a:pos x="2" y="0"/>
                          </a:cxn>
                          <a:cxn ang="0">
                            <a:pos x="0" y="4"/>
                          </a:cxn>
                          <a:cxn ang="0">
                            <a:pos x="1" y="6"/>
                          </a:cxn>
                          <a:cxn ang="0">
                            <a:pos x="2" y="7"/>
                          </a:cxn>
                          <a:cxn ang="0">
                            <a:pos x="23" y="17"/>
                          </a:cxn>
                          <a:cxn ang="0">
                            <a:pos x="23" y="15"/>
                          </a:cxn>
                          <a:cxn ang="0">
                            <a:pos x="11" y="6"/>
                          </a:cxn>
                        </a:cxnLst>
                        <a:rect l="0" t="0" r="r" b="b"/>
                        <a:pathLst>
                          <a:path w="23" h="17">
                            <a:moveTo>
                              <a:pt x="11" y="6"/>
                            </a:moveTo>
                            <a:lnTo>
                              <a:pt x="2" y="0"/>
                            </a:lnTo>
                            <a:lnTo>
                              <a:pt x="0" y="4"/>
                            </a:lnTo>
                            <a:lnTo>
                              <a:pt x="1" y="6"/>
                            </a:lnTo>
                            <a:lnTo>
                              <a:pt x="2" y="7"/>
                            </a:lnTo>
                            <a:lnTo>
                              <a:pt x="23" y="17"/>
                            </a:lnTo>
                            <a:lnTo>
                              <a:pt x="23" y="15"/>
                            </a:lnTo>
                            <a:lnTo>
                              <a:pt x="11" y="6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84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grpSp>
                    <p:nvGrpSpPr>
                      <p:cNvPr id="186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sp>
                      <p:nvSpPr>
                        <p:cNvPr id="396" name="Freeform 1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7" name="Freeform 1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205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5" y="2737"/>
                        <a:ext cx="4" cy="2"/>
                        <a:chOff x="3815" y="2737"/>
                        <a:chExt cx="4" cy="2"/>
                      </a:xfrm>
                    </p:grpSpPr>
                    <p:sp>
                      <p:nvSpPr>
                        <p:cNvPr id="394" name="Freeform 1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95" name="Freeform 1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00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</p:grpSp>
            </p:grpSp>
            <p:sp>
              <p:nvSpPr>
                <p:cNvPr id="382" name="Freeform 169"/>
                <p:cNvSpPr>
                  <a:spLocks/>
                </p:cNvSpPr>
                <p:nvPr/>
              </p:nvSpPr>
              <p:spPr bwMode="auto">
                <a:xfrm>
                  <a:off x="3818" y="2726"/>
                  <a:ext cx="60" cy="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58" y="9"/>
                    </a:cxn>
                    <a:cxn ang="0">
                      <a:pos x="55" y="10"/>
                    </a:cxn>
                    <a:cxn ang="0">
                      <a:pos x="60" y="12"/>
                    </a:cxn>
                    <a:cxn ang="0">
                      <a:pos x="40" y="87"/>
                    </a:cxn>
                    <a:cxn ang="0">
                      <a:pos x="15" y="83"/>
                    </a:cxn>
                    <a:cxn ang="0">
                      <a:pos x="0" y="73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0" h="87">
                      <a:moveTo>
                        <a:pt x="23" y="0"/>
                      </a:moveTo>
                      <a:lnTo>
                        <a:pt x="58" y="9"/>
                      </a:lnTo>
                      <a:lnTo>
                        <a:pt x="55" y="10"/>
                      </a:lnTo>
                      <a:lnTo>
                        <a:pt x="60" y="12"/>
                      </a:lnTo>
                      <a:lnTo>
                        <a:pt x="40" y="87"/>
                      </a:lnTo>
                      <a:lnTo>
                        <a:pt x="15" y="83"/>
                      </a:lnTo>
                      <a:lnTo>
                        <a:pt x="0" y="7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06" name="Group 170"/>
                <p:cNvGrpSpPr>
                  <a:grpSpLocks/>
                </p:cNvGrpSpPr>
                <p:nvPr/>
              </p:nvGrpSpPr>
              <p:grpSpPr bwMode="auto">
                <a:xfrm>
                  <a:off x="3809" y="2780"/>
                  <a:ext cx="62" cy="43"/>
                  <a:chOff x="3809" y="2780"/>
                  <a:chExt cx="62" cy="43"/>
                </a:xfrm>
              </p:grpSpPr>
              <p:sp>
                <p:nvSpPr>
                  <p:cNvPr id="384" name="Freeform 171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85" name="Freeform 172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20" name="Group 173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95"/>
                <a:chOff x="3630" y="2788"/>
                <a:chExt cx="69" cy="95"/>
              </a:xfrm>
            </p:grpSpPr>
            <p:sp>
              <p:nvSpPr>
                <p:cNvPr id="373" name="Freeform 174"/>
                <p:cNvSpPr>
                  <a:spLocks/>
                </p:cNvSpPr>
                <p:nvPr/>
              </p:nvSpPr>
              <p:spPr bwMode="auto">
                <a:xfrm>
                  <a:off x="3639" y="2801"/>
                  <a:ext cx="53" cy="7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" y="51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8" y="8"/>
                    </a:cxn>
                    <a:cxn ang="0">
                      <a:pos x="13" y="4"/>
                    </a:cxn>
                    <a:cxn ang="0">
                      <a:pos x="20" y="1"/>
                    </a:cxn>
                    <a:cxn ang="0">
                      <a:pos x="27" y="0"/>
                    </a:cxn>
                    <a:cxn ang="0">
                      <a:pos x="37" y="2"/>
                    </a:cxn>
                    <a:cxn ang="0">
                      <a:pos x="46" y="8"/>
                    </a:cxn>
                    <a:cxn ang="0">
                      <a:pos x="50" y="14"/>
                    </a:cxn>
                    <a:cxn ang="0">
                      <a:pos x="53" y="21"/>
                    </a:cxn>
                    <a:cxn ang="0">
                      <a:pos x="53" y="29"/>
                    </a:cxn>
                    <a:cxn ang="0">
                      <a:pos x="52" y="36"/>
                    </a:cxn>
                    <a:cxn ang="0">
                      <a:pos x="48" y="44"/>
                    </a:cxn>
                    <a:cxn ang="0">
                      <a:pos x="48" y="50"/>
                    </a:cxn>
                    <a:cxn ang="0">
                      <a:pos x="48" y="53"/>
                    </a:cxn>
                    <a:cxn ang="0">
                      <a:pos x="47" y="55"/>
                    </a:cxn>
                    <a:cxn ang="0">
                      <a:pos x="43" y="63"/>
                    </a:cxn>
                    <a:cxn ang="0">
                      <a:pos x="40" y="66"/>
                    </a:cxn>
                    <a:cxn ang="0">
                      <a:pos x="38" y="69"/>
                    </a:cxn>
                    <a:cxn ang="0">
                      <a:pos x="37" y="71"/>
                    </a:cxn>
                    <a:cxn ang="0">
                      <a:pos x="37" y="72"/>
                    </a:cxn>
                    <a:cxn ang="0">
                      <a:pos x="36" y="72"/>
                    </a:cxn>
                    <a:cxn ang="0">
                      <a:pos x="34" y="72"/>
                    </a:cxn>
                    <a:cxn ang="0">
                      <a:pos x="32" y="71"/>
                    </a:cxn>
                    <a:cxn ang="0">
                      <a:pos x="31" y="71"/>
                    </a:cxn>
                    <a:cxn ang="0">
                      <a:pos x="30" y="71"/>
                    </a:cxn>
                    <a:cxn ang="0">
                      <a:pos x="26" y="75"/>
                    </a:cxn>
                    <a:cxn ang="0">
                      <a:pos x="0" y="55"/>
                    </a:cxn>
                  </a:cxnLst>
                  <a:rect l="0" t="0" r="r" b="b"/>
                  <a:pathLst>
                    <a:path w="53" h="75">
                      <a:moveTo>
                        <a:pt x="0" y="55"/>
                      </a:moveTo>
                      <a:lnTo>
                        <a:pt x="1" y="51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8" y="8"/>
                      </a:lnTo>
                      <a:lnTo>
                        <a:pt x="13" y="4"/>
                      </a:lnTo>
                      <a:lnTo>
                        <a:pt x="20" y="1"/>
                      </a:lnTo>
                      <a:lnTo>
                        <a:pt x="27" y="0"/>
                      </a:lnTo>
                      <a:lnTo>
                        <a:pt x="37" y="2"/>
                      </a:lnTo>
                      <a:lnTo>
                        <a:pt x="46" y="8"/>
                      </a:lnTo>
                      <a:lnTo>
                        <a:pt x="50" y="14"/>
                      </a:lnTo>
                      <a:lnTo>
                        <a:pt x="53" y="21"/>
                      </a:lnTo>
                      <a:lnTo>
                        <a:pt x="53" y="29"/>
                      </a:lnTo>
                      <a:lnTo>
                        <a:pt x="52" y="36"/>
                      </a:lnTo>
                      <a:lnTo>
                        <a:pt x="48" y="44"/>
                      </a:lnTo>
                      <a:lnTo>
                        <a:pt x="48" y="50"/>
                      </a:lnTo>
                      <a:lnTo>
                        <a:pt x="48" y="53"/>
                      </a:lnTo>
                      <a:lnTo>
                        <a:pt x="47" y="55"/>
                      </a:lnTo>
                      <a:lnTo>
                        <a:pt x="43" y="63"/>
                      </a:lnTo>
                      <a:lnTo>
                        <a:pt x="40" y="66"/>
                      </a:lnTo>
                      <a:lnTo>
                        <a:pt x="38" y="69"/>
                      </a:lnTo>
                      <a:lnTo>
                        <a:pt x="37" y="71"/>
                      </a:lnTo>
                      <a:lnTo>
                        <a:pt x="37" y="72"/>
                      </a:lnTo>
                      <a:lnTo>
                        <a:pt x="36" y="72"/>
                      </a:lnTo>
                      <a:lnTo>
                        <a:pt x="34" y="72"/>
                      </a:lnTo>
                      <a:lnTo>
                        <a:pt x="32" y="71"/>
                      </a:lnTo>
                      <a:lnTo>
                        <a:pt x="31" y="71"/>
                      </a:lnTo>
                      <a:lnTo>
                        <a:pt x="30" y="71"/>
                      </a:lnTo>
                      <a:lnTo>
                        <a:pt x="26" y="7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FB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4" name="Oval 175"/>
                <p:cNvSpPr>
                  <a:spLocks noChangeArrowheads="1"/>
                </p:cNvSpPr>
                <p:nvPr/>
              </p:nvSpPr>
              <p:spPr bwMode="auto">
                <a:xfrm>
                  <a:off x="3670" y="2860"/>
                  <a:ext cx="5" cy="8"/>
                </a:xfrm>
                <a:prstGeom prst="ellipse">
                  <a:avLst/>
                </a:prstGeom>
                <a:noFill/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5" name="Freeform 176"/>
                <p:cNvSpPr>
                  <a:spLocks/>
                </p:cNvSpPr>
                <p:nvPr/>
              </p:nvSpPr>
              <p:spPr bwMode="auto">
                <a:xfrm>
                  <a:off x="3668" y="2849"/>
                  <a:ext cx="6" cy="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5"/>
                    </a:cxn>
                    <a:cxn ang="0">
                      <a:pos x="1" y="10"/>
                    </a:cxn>
                    <a:cxn ang="0">
                      <a:pos x="3" y="14"/>
                    </a:cxn>
                    <a:cxn ang="0">
                      <a:pos x="5" y="15"/>
                    </a:cxn>
                    <a:cxn ang="0">
                      <a:pos x="6" y="14"/>
                    </a:cxn>
                  </a:cxnLst>
                  <a:rect l="0" t="0" r="r" b="b"/>
                  <a:pathLst>
                    <a:path w="6" h="1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10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6" y="1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76" name="Freeform 177"/>
                <p:cNvSpPr>
                  <a:spLocks/>
                </p:cNvSpPr>
                <p:nvPr/>
              </p:nvSpPr>
              <p:spPr bwMode="auto">
                <a:xfrm>
                  <a:off x="3634" y="2852"/>
                  <a:ext cx="35" cy="3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22" y="8"/>
                    </a:cxn>
                    <a:cxn ang="0">
                      <a:pos x="27" y="12"/>
                    </a:cxn>
                    <a:cxn ang="0">
                      <a:pos x="30" y="15"/>
                    </a:cxn>
                    <a:cxn ang="0">
                      <a:pos x="32" y="17"/>
                    </a:cxn>
                    <a:cxn ang="0">
                      <a:pos x="33" y="19"/>
                    </a:cxn>
                    <a:cxn ang="0">
                      <a:pos x="34" y="21"/>
                    </a:cxn>
                    <a:cxn ang="0">
                      <a:pos x="35" y="23"/>
                    </a:cxn>
                    <a:cxn ang="0">
                      <a:pos x="31" y="31"/>
                    </a:cxn>
                    <a:cxn ang="0">
                      <a:pos x="0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5" h="31">
                      <a:moveTo>
                        <a:pt x="6" y="0"/>
                      </a:moveTo>
                      <a:lnTo>
                        <a:pt x="22" y="8"/>
                      </a:lnTo>
                      <a:lnTo>
                        <a:pt x="27" y="12"/>
                      </a:lnTo>
                      <a:lnTo>
                        <a:pt x="30" y="15"/>
                      </a:lnTo>
                      <a:lnTo>
                        <a:pt x="32" y="17"/>
                      </a:lnTo>
                      <a:lnTo>
                        <a:pt x="33" y="19"/>
                      </a:lnTo>
                      <a:lnTo>
                        <a:pt x="34" y="21"/>
                      </a:lnTo>
                      <a:lnTo>
                        <a:pt x="35" y="23"/>
                      </a:lnTo>
                      <a:lnTo>
                        <a:pt x="31" y="31"/>
                      </a:lnTo>
                      <a:lnTo>
                        <a:pt x="0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228" name="Group 178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69"/>
                  <a:chOff x="3630" y="2788"/>
                  <a:chExt cx="69" cy="69"/>
                </a:xfrm>
              </p:grpSpPr>
              <p:sp>
                <p:nvSpPr>
                  <p:cNvPr id="378" name="Freeform 179"/>
                  <p:cNvSpPr>
                    <a:spLocks/>
                  </p:cNvSpPr>
                  <p:nvPr/>
                </p:nvSpPr>
                <p:spPr bwMode="auto">
                  <a:xfrm>
                    <a:off x="3630" y="2788"/>
                    <a:ext cx="69" cy="69"/>
                  </a:xfrm>
                  <a:custGeom>
                    <a:avLst/>
                    <a:gdLst/>
                    <a:ahLst/>
                    <a:cxnLst>
                      <a:cxn ang="0">
                        <a:pos x="32" y="3"/>
                      </a:cxn>
                      <a:cxn ang="0">
                        <a:pos x="35" y="0"/>
                      </a:cxn>
                      <a:cxn ang="0">
                        <a:pos x="41" y="4"/>
                      </a:cxn>
                      <a:cxn ang="0">
                        <a:pos x="49" y="9"/>
                      </a:cxn>
                      <a:cxn ang="0">
                        <a:pos x="65" y="31"/>
                      </a:cxn>
                      <a:cxn ang="0">
                        <a:pos x="68" y="34"/>
                      </a:cxn>
                      <a:cxn ang="0">
                        <a:pos x="69" y="38"/>
                      </a:cxn>
                      <a:cxn ang="0">
                        <a:pos x="69" y="42"/>
                      </a:cxn>
                      <a:cxn ang="0">
                        <a:pos x="69" y="45"/>
                      </a:cxn>
                      <a:cxn ang="0">
                        <a:pos x="68" y="48"/>
                      </a:cxn>
                      <a:cxn ang="0">
                        <a:pos x="67" y="50"/>
                      </a:cxn>
                      <a:cxn ang="0">
                        <a:pos x="65" y="52"/>
                      </a:cxn>
                      <a:cxn ang="0">
                        <a:pos x="57" y="58"/>
                      </a:cxn>
                      <a:cxn ang="0">
                        <a:pos x="55" y="59"/>
                      </a:cxn>
                      <a:cxn ang="0">
                        <a:pos x="53" y="59"/>
                      </a:cxn>
                      <a:cxn ang="0">
                        <a:pos x="49" y="62"/>
                      </a:cxn>
                      <a:cxn ang="0">
                        <a:pos x="44" y="62"/>
                      </a:cxn>
                      <a:cxn ang="0">
                        <a:pos x="42" y="63"/>
                      </a:cxn>
                      <a:cxn ang="0">
                        <a:pos x="41" y="60"/>
                      </a:cxn>
                      <a:cxn ang="0">
                        <a:pos x="40" y="60"/>
                      </a:cxn>
                      <a:cxn ang="0">
                        <a:pos x="38" y="61"/>
                      </a:cxn>
                      <a:cxn ang="0">
                        <a:pos x="37" y="62"/>
                      </a:cxn>
                      <a:cxn ang="0">
                        <a:pos x="36" y="64"/>
                      </a:cxn>
                      <a:cxn ang="0">
                        <a:pos x="37" y="65"/>
                      </a:cxn>
                      <a:cxn ang="0">
                        <a:pos x="34" y="66"/>
                      </a:cxn>
                      <a:cxn ang="0">
                        <a:pos x="31" y="68"/>
                      </a:cxn>
                      <a:cxn ang="0">
                        <a:pos x="27" y="68"/>
                      </a:cxn>
                      <a:cxn ang="0">
                        <a:pos x="22" y="69"/>
                      </a:cxn>
                      <a:cxn ang="0">
                        <a:pos x="17" y="69"/>
                      </a:cxn>
                      <a:cxn ang="0">
                        <a:pos x="10" y="68"/>
                      </a:cxn>
                      <a:cxn ang="0">
                        <a:pos x="5" y="65"/>
                      </a:cxn>
                      <a:cxn ang="0">
                        <a:pos x="4" y="62"/>
                      </a:cxn>
                      <a:cxn ang="0">
                        <a:pos x="3" y="60"/>
                      </a:cxn>
                      <a:cxn ang="0">
                        <a:pos x="2" y="56"/>
                      </a:cxn>
                      <a:cxn ang="0">
                        <a:pos x="1" y="49"/>
                      </a:cxn>
                      <a:cxn ang="0">
                        <a:pos x="1" y="45"/>
                      </a:cxn>
                      <a:cxn ang="0">
                        <a:pos x="0" y="41"/>
                      </a:cxn>
                      <a:cxn ang="0">
                        <a:pos x="1" y="38"/>
                      </a:cxn>
                      <a:cxn ang="0">
                        <a:pos x="2" y="35"/>
                      </a:cxn>
                      <a:cxn ang="0">
                        <a:pos x="4" y="30"/>
                      </a:cxn>
                      <a:cxn ang="0">
                        <a:pos x="7" y="24"/>
                      </a:cxn>
                      <a:cxn ang="0">
                        <a:pos x="12" y="15"/>
                      </a:cxn>
                      <a:cxn ang="0">
                        <a:pos x="17" y="10"/>
                      </a:cxn>
                      <a:cxn ang="0">
                        <a:pos x="24" y="5"/>
                      </a:cxn>
                      <a:cxn ang="0">
                        <a:pos x="29" y="4"/>
                      </a:cxn>
                      <a:cxn ang="0">
                        <a:pos x="32" y="3"/>
                      </a:cxn>
                    </a:cxnLst>
                    <a:rect l="0" t="0" r="r" b="b"/>
                    <a:pathLst>
                      <a:path w="69" h="69">
                        <a:moveTo>
                          <a:pt x="32" y="3"/>
                        </a:moveTo>
                        <a:lnTo>
                          <a:pt x="35" y="0"/>
                        </a:lnTo>
                        <a:lnTo>
                          <a:pt x="41" y="4"/>
                        </a:lnTo>
                        <a:lnTo>
                          <a:pt x="49" y="9"/>
                        </a:lnTo>
                        <a:lnTo>
                          <a:pt x="65" y="31"/>
                        </a:lnTo>
                        <a:lnTo>
                          <a:pt x="68" y="34"/>
                        </a:lnTo>
                        <a:lnTo>
                          <a:pt x="69" y="38"/>
                        </a:lnTo>
                        <a:lnTo>
                          <a:pt x="69" y="42"/>
                        </a:lnTo>
                        <a:lnTo>
                          <a:pt x="69" y="45"/>
                        </a:lnTo>
                        <a:lnTo>
                          <a:pt x="68" y="48"/>
                        </a:lnTo>
                        <a:lnTo>
                          <a:pt x="67" y="50"/>
                        </a:lnTo>
                        <a:lnTo>
                          <a:pt x="65" y="52"/>
                        </a:lnTo>
                        <a:lnTo>
                          <a:pt x="57" y="58"/>
                        </a:lnTo>
                        <a:lnTo>
                          <a:pt x="55" y="59"/>
                        </a:lnTo>
                        <a:lnTo>
                          <a:pt x="53" y="59"/>
                        </a:lnTo>
                        <a:lnTo>
                          <a:pt x="49" y="62"/>
                        </a:lnTo>
                        <a:lnTo>
                          <a:pt x="44" y="62"/>
                        </a:lnTo>
                        <a:lnTo>
                          <a:pt x="42" y="63"/>
                        </a:lnTo>
                        <a:lnTo>
                          <a:pt x="41" y="60"/>
                        </a:lnTo>
                        <a:lnTo>
                          <a:pt x="40" y="60"/>
                        </a:lnTo>
                        <a:lnTo>
                          <a:pt x="38" y="61"/>
                        </a:lnTo>
                        <a:lnTo>
                          <a:pt x="37" y="62"/>
                        </a:lnTo>
                        <a:lnTo>
                          <a:pt x="36" y="64"/>
                        </a:lnTo>
                        <a:lnTo>
                          <a:pt x="37" y="65"/>
                        </a:lnTo>
                        <a:lnTo>
                          <a:pt x="34" y="66"/>
                        </a:lnTo>
                        <a:lnTo>
                          <a:pt x="31" y="68"/>
                        </a:lnTo>
                        <a:lnTo>
                          <a:pt x="27" y="68"/>
                        </a:lnTo>
                        <a:lnTo>
                          <a:pt x="22" y="69"/>
                        </a:lnTo>
                        <a:lnTo>
                          <a:pt x="17" y="69"/>
                        </a:lnTo>
                        <a:lnTo>
                          <a:pt x="10" y="68"/>
                        </a:lnTo>
                        <a:lnTo>
                          <a:pt x="5" y="65"/>
                        </a:lnTo>
                        <a:lnTo>
                          <a:pt x="4" y="62"/>
                        </a:lnTo>
                        <a:lnTo>
                          <a:pt x="3" y="60"/>
                        </a:lnTo>
                        <a:lnTo>
                          <a:pt x="2" y="56"/>
                        </a:lnTo>
                        <a:lnTo>
                          <a:pt x="1" y="49"/>
                        </a:lnTo>
                        <a:lnTo>
                          <a:pt x="1" y="45"/>
                        </a:lnTo>
                        <a:lnTo>
                          <a:pt x="0" y="41"/>
                        </a:lnTo>
                        <a:lnTo>
                          <a:pt x="1" y="38"/>
                        </a:lnTo>
                        <a:lnTo>
                          <a:pt x="2" y="35"/>
                        </a:lnTo>
                        <a:lnTo>
                          <a:pt x="4" y="30"/>
                        </a:lnTo>
                        <a:lnTo>
                          <a:pt x="7" y="24"/>
                        </a:lnTo>
                        <a:lnTo>
                          <a:pt x="12" y="15"/>
                        </a:lnTo>
                        <a:lnTo>
                          <a:pt x="17" y="10"/>
                        </a:lnTo>
                        <a:lnTo>
                          <a:pt x="24" y="5"/>
                        </a:lnTo>
                        <a:lnTo>
                          <a:pt x="29" y="4"/>
                        </a:lnTo>
                        <a:lnTo>
                          <a:pt x="32" y="3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9" name="Freeform 180"/>
                  <p:cNvSpPr>
                    <a:spLocks/>
                  </p:cNvSpPr>
                  <p:nvPr/>
                </p:nvSpPr>
                <p:spPr bwMode="auto">
                  <a:xfrm>
                    <a:off x="3683" y="2843"/>
                    <a:ext cx="10" cy="13"/>
                  </a:xfrm>
                  <a:custGeom>
                    <a:avLst/>
                    <a:gdLst/>
                    <a:ahLst/>
                    <a:cxnLst>
                      <a:cxn ang="0">
                        <a:pos x="2" y="1"/>
                      </a:cxn>
                      <a:cxn ang="0">
                        <a:pos x="8" y="1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3"/>
                      </a:cxn>
                      <a:cxn ang="0">
                        <a:pos x="9" y="3"/>
                      </a:cxn>
                      <a:cxn ang="0">
                        <a:pos x="9" y="5"/>
                      </a:cxn>
                      <a:cxn ang="0">
                        <a:pos x="8" y="7"/>
                      </a:cxn>
                      <a:cxn ang="0">
                        <a:pos x="8" y="9"/>
                      </a:cxn>
                      <a:cxn ang="0">
                        <a:pos x="7" y="10"/>
                      </a:cxn>
                      <a:cxn ang="0">
                        <a:pos x="7" y="11"/>
                      </a:cxn>
                      <a:cxn ang="0">
                        <a:pos x="6" y="11"/>
                      </a:cxn>
                      <a:cxn ang="0">
                        <a:pos x="5" y="12"/>
                      </a:cxn>
                      <a:cxn ang="0">
                        <a:pos x="4" y="12"/>
                      </a:cxn>
                      <a:cxn ang="0">
                        <a:pos x="3" y="12"/>
                      </a:cxn>
                      <a:cxn ang="0">
                        <a:pos x="3" y="13"/>
                      </a:cxn>
                      <a:cxn ang="0">
                        <a:pos x="4" y="11"/>
                      </a:cxn>
                      <a:cxn ang="0">
                        <a:pos x="4" y="11"/>
                      </a:cxn>
                      <a:cxn ang="0">
                        <a:pos x="5" y="11"/>
                      </a:cxn>
                      <a:cxn ang="0">
                        <a:pos x="6" y="10"/>
                      </a:cxn>
                      <a:cxn ang="0">
                        <a:pos x="7" y="9"/>
                      </a:cxn>
                      <a:cxn ang="0">
                        <a:pos x="7" y="8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8" y="3"/>
                      </a:cxn>
                      <a:cxn ang="0">
                        <a:pos x="0" y="4"/>
                      </a:cxn>
                      <a:cxn ang="0">
                        <a:pos x="2" y="1"/>
                      </a:cxn>
                    </a:cxnLst>
                    <a:rect l="0" t="0" r="r" b="b"/>
                    <a:pathLst>
                      <a:path w="10" h="13">
                        <a:moveTo>
                          <a:pt x="2" y="1"/>
                        </a:moveTo>
                        <a:lnTo>
                          <a:pt x="8" y="1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3"/>
                        </a:lnTo>
                        <a:lnTo>
                          <a:pt x="9" y="3"/>
                        </a:lnTo>
                        <a:lnTo>
                          <a:pt x="9" y="5"/>
                        </a:lnTo>
                        <a:lnTo>
                          <a:pt x="8" y="7"/>
                        </a:lnTo>
                        <a:lnTo>
                          <a:pt x="8" y="9"/>
                        </a:lnTo>
                        <a:lnTo>
                          <a:pt x="7" y="10"/>
                        </a:lnTo>
                        <a:lnTo>
                          <a:pt x="7" y="11"/>
                        </a:lnTo>
                        <a:lnTo>
                          <a:pt x="6" y="11"/>
                        </a:lnTo>
                        <a:lnTo>
                          <a:pt x="5" y="12"/>
                        </a:lnTo>
                        <a:lnTo>
                          <a:pt x="4" y="12"/>
                        </a:lnTo>
                        <a:lnTo>
                          <a:pt x="3" y="12"/>
                        </a:lnTo>
                        <a:lnTo>
                          <a:pt x="3" y="13"/>
                        </a:lnTo>
                        <a:lnTo>
                          <a:pt x="4" y="11"/>
                        </a:lnTo>
                        <a:lnTo>
                          <a:pt x="4" y="11"/>
                        </a:lnTo>
                        <a:lnTo>
                          <a:pt x="5" y="11"/>
                        </a:lnTo>
                        <a:lnTo>
                          <a:pt x="6" y="10"/>
                        </a:lnTo>
                        <a:lnTo>
                          <a:pt x="7" y="9"/>
                        </a:lnTo>
                        <a:lnTo>
                          <a:pt x="7" y="8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8" y="3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233" name="Group 181"/>
              <p:cNvGrpSpPr>
                <a:grpSpLocks/>
              </p:cNvGrpSpPr>
              <p:nvPr/>
            </p:nvGrpSpPr>
            <p:grpSpPr bwMode="auto">
              <a:xfrm>
                <a:off x="3863" y="2973"/>
                <a:ext cx="67" cy="93"/>
                <a:chOff x="3707" y="2804"/>
                <a:chExt cx="67" cy="93"/>
              </a:xfrm>
            </p:grpSpPr>
            <p:grpSp>
              <p:nvGrpSpPr>
                <p:cNvPr id="234" name="Group 182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3" cy="93"/>
                  <a:chOff x="3707" y="2804"/>
                  <a:chExt cx="63" cy="93"/>
                </a:xfrm>
              </p:grpSpPr>
              <p:sp>
                <p:nvSpPr>
                  <p:cNvPr id="371" name="Freeform 183"/>
                  <p:cNvSpPr>
                    <a:spLocks/>
                  </p:cNvSpPr>
                  <p:nvPr/>
                </p:nvSpPr>
                <p:spPr bwMode="auto">
                  <a:xfrm>
                    <a:off x="3712" y="2808"/>
                    <a:ext cx="58" cy="89"/>
                  </a:xfrm>
                  <a:custGeom>
                    <a:avLst/>
                    <a:gdLst/>
                    <a:ahLst/>
                    <a:cxnLst>
                      <a:cxn ang="0">
                        <a:pos x="50" y="13"/>
                      </a:cxn>
                      <a:cxn ang="0">
                        <a:pos x="54" y="25"/>
                      </a:cxn>
                      <a:cxn ang="0">
                        <a:pos x="54" y="30"/>
                      </a:cxn>
                      <a:cxn ang="0">
                        <a:pos x="54" y="34"/>
                      </a:cxn>
                      <a:cxn ang="0">
                        <a:pos x="54" y="40"/>
                      </a:cxn>
                      <a:cxn ang="0">
                        <a:pos x="58" y="50"/>
                      </a:cxn>
                      <a:cxn ang="0">
                        <a:pos x="55" y="55"/>
                      </a:cxn>
                      <a:cxn ang="0">
                        <a:pos x="57" y="57"/>
                      </a:cxn>
                      <a:cxn ang="0">
                        <a:pos x="56" y="63"/>
                      </a:cxn>
                      <a:cxn ang="0">
                        <a:pos x="55" y="67"/>
                      </a:cxn>
                      <a:cxn ang="0">
                        <a:pos x="54" y="70"/>
                      </a:cxn>
                      <a:cxn ang="0">
                        <a:pos x="55" y="75"/>
                      </a:cxn>
                      <a:cxn ang="0">
                        <a:pos x="54" y="78"/>
                      </a:cxn>
                      <a:cxn ang="0">
                        <a:pos x="51" y="80"/>
                      </a:cxn>
                      <a:cxn ang="0">
                        <a:pos x="47" y="81"/>
                      </a:cxn>
                      <a:cxn ang="0">
                        <a:pos x="36" y="89"/>
                      </a:cxn>
                      <a:cxn ang="0">
                        <a:pos x="4" y="64"/>
                      </a:cxn>
                      <a:cxn ang="0">
                        <a:pos x="3" y="55"/>
                      </a:cxn>
                      <a:cxn ang="0">
                        <a:pos x="1" y="48"/>
                      </a:cxn>
                      <a:cxn ang="0">
                        <a:pos x="0" y="43"/>
                      </a:cxn>
                      <a:cxn ang="0">
                        <a:pos x="0" y="37"/>
                      </a:cxn>
                      <a:cxn ang="0">
                        <a:pos x="0" y="29"/>
                      </a:cxn>
                      <a:cxn ang="0">
                        <a:pos x="2" y="20"/>
                      </a:cxn>
                      <a:cxn ang="0">
                        <a:pos x="4" y="14"/>
                      </a:cxn>
                      <a:cxn ang="0">
                        <a:pos x="8" y="10"/>
                      </a:cxn>
                      <a:cxn ang="0">
                        <a:pos x="12" y="5"/>
                      </a:cxn>
                      <a:cxn ang="0">
                        <a:pos x="17" y="2"/>
                      </a:cxn>
                      <a:cxn ang="0">
                        <a:pos x="24" y="0"/>
                      </a:cxn>
                      <a:cxn ang="0">
                        <a:pos x="28" y="0"/>
                      </a:cxn>
                      <a:cxn ang="0">
                        <a:pos x="34" y="0"/>
                      </a:cxn>
                      <a:cxn ang="0">
                        <a:pos x="41" y="2"/>
                      </a:cxn>
                      <a:cxn ang="0">
                        <a:pos x="46" y="6"/>
                      </a:cxn>
                      <a:cxn ang="0">
                        <a:pos x="50" y="13"/>
                      </a:cxn>
                    </a:cxnLst>
                    <a:rect l="0" t="0" r="r" b="b"/>
                    <a:pathLst>
                      <a:path w="58" h="89">
                        <a:moveTo>
                          <a:pt x="50" y="13"/>
                        </a:moveTo>
                        <a:lnTo>
                          <a:pt x="54" y="25"/>
                        </a:lnTo>
                        <a:lnTo>
                          <a:pt x="54" y="30"/>
                        </a:lnTo>
                        <a:lnTo>
                          <a:pt x="54" y="34"/>
                        </a:lnTo>
                        <a:lnTo>
                          <a:pt x="54" y="40"/>
                        </a:lnTo>
                        <a:lnTo>
                          <a:pt x="58" y="50"/>
                        </a:lnTo>
                        <a:lnTo>
                          <a:pt x="55" y="55"/>
                        </a:lnTo>
                        <a:lnTo>
                          <a:pt x="57" y="57"/>
                        </a:lnTo>
                        <a:lnTo>
                          <a:pt x="56" y="63"/>
                        </a:lnTo>
                        <a:lnTo>
                          <a:pt x="55" y="67"/>
                        </a:lnTo>
                        <a:lnTo>
                          <a:pt x="54" y="70"/>
                        </a:lnTo>
                        <a:lnTo>
                          <a:pt x="55" y="75"/>
                        </a:lnTo>
                        <a:lnTo>
                          <a:pt x="54" y="78"/>
                        </a:lnTo>
                        <a:lnTo>
                          <a:pt x="51" y="80"/>
                        </a:lnTo>
                        <a:lnTo>
                          <a:pt x="47" y="81"/>
                        </a:lnTo>
                        <a:lnTo>
                          <a:pt x="36" y="89"/>
                        </a:lnTo>
                        <a:lnTo>
                          <a:pt x="4" y="64"/>
                        </a:lnTo>
                        <a:lnTo>
                          <a:pt x="3" y="55"/>
                        </a:lnTo>
                        <a:lnTo>
                          <a:pt x="1" y="48"/>
                        </a:lnTo>
                        <a:lnTo>
                          <a:pt x="0" y="43"/>
                        </a:lnTo>
                        <a:lnTo>
                          <a:pt x="0" y="37"/>
                        </a:lnTo>
                        <a:lnTo>
                          <a:pt x="0" y="29"/>
                        </a:lnTo>
                        <a:lnTo>
                          <a:pt x="2" y="20"/>
                        </a:lnTo>
                        <a:lnTo>
                          <a:pt x="4" y="14"/>
                        </a:lnTo>
                        <a:lnTo>
                          <a:pt x="8" y="10"/>
                        </a:lnTo>
                        <a:lnTo>
                          <a:pt x="12" y="5"/>
                        </a:lnTo>
                        <a:lnTo>
                          <a:pt x="17" y="2"/>
                        </a:lnTo>
                        <a:lnTo>
                          <a:pt x="24" y="0"/>
                        </a:lnTo>
                        <a:lnTo>
                          <a:pt x="28" y="0"/>
                        </a:lnTo>
                        <a:lnTo>
                          <a:pt x="34" y="0"/>
                        </a:lnTo>
                        <a:lnTo>
                          <a:pt x="41" y="2"/>
                        </a:lnTo>
                        <a:lnTo>
                          <a:pt x="46" y="6"/>
                        </a:lnTo>
                        <a:lnTo>
                          <a:pt x="50" y="13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72" name="Freeform 184"/>
                  <p:cNvSpPr>
                    <a:spLocks/>
                  </p:cNvSpPr>
                  <p:nvPr/>
                </p:nvSpPr>
                <p:spPr bwMode="auto">
                  <a:xfrm>
                    <a:off x="3707" y="2804"/>
                    <a:ext cx="60" cy="75"/>
                  </a:xfrm>
                  <a:custGeom>
                    <a:avLst/>
                    <a:gdLst/>
                    <a:ahLst/>
                    <a:cxnLst>
                      <a:cxn ang="0">
                        <a:pos x="5" y="66"/>
                      </a:cxn>
                      <a:cxn ang="0">
                        <a:pos x="4" y="57"/>
                      </a:cxn>
                      <a:cxn ang="0">
                        <a:pos x="2" y="53"/>
                      </a:cxn>
                      <a:cxn ang="0">
                        <a:pos x="0" y="47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9"/>
                      </a:cxn>
                      <a:cxn ang="0">
                        <a:pos x="3" y="21"/>
                      </a:cxn>
                      <a:cxn ang="0">
                        <a:pos x="6" y="14"/>
                      </a:cxn>
                      <a:cxn ang="0">
                        <a:pos x="10" y="8"/>
                      </a:cxn>
                      <a:cxn ang="0">
                        <a:pos x="13" y="5"/>
                      </a:cxn>
                      <a:cxn ang="0">
                        <a:pos x="18" y="2"/>
                      </a:cxn>
                      <a:cxn ang="0">
                        <a:pos x="23" y="0"/>
                      </a:cxn>
                      <a:cxn ang="0">
                        <a:pos x="30" y="0"/>
                      </a:cxn>
                      <a:cxn ang="0">
                        <a:pos x="38" y="2"/>
                      </a:cxn>
                      <a:cxn ang="0">
                        <a:pos x="45" y="2"/>
                      </a:cxn>
                      <a:cxn ang="0">
                        <a:pos x="50" y="2"/>
                      </a:cxn>
                      <a:cxn ang="0">
                        <a:pos x="52" y="3"/>
                      </a:cxn>
                      <a:cxn ang="0">
                        <a:pos x="55" y="5"/>
                      </a:cxn>
                      <a:cxn ang="0">
                        <a:pos x="57" y="10"/>
                      </a:cxn>
                      <a:cxn ang="0">
                        <a:pos x="58" y="13"/>
                      </a:cxn>
                      <a:cxn ang="0">
                        <a:pos x="60" y="16"/>
                      </a:cxn>
                      <a:cxn ang="0">
                        <a:pos x="59" y="22"/>
                      </a:cxn>
                      <a:cxn ang="0">
                        <a:pos x="57" y="27"/>
                      </a:cxn>
                      <a:cxn ang="0">
                        <a:pos x="57" y="29"/>
                      </a:cxn>
                      <a:cxn ang="0">
                        <a:pos x="56" y="32"/>
                      </a:cxn>
                      <a:cxn ang="0">
                        <a:pos x="56" y="36"/>
                      </a:cxn>
                      <a:cxn ang="0">
                        <a:pos x="54" y="38"/>
                      </a:cxn>
                      <a:cxn ang="0">
                        <a:pos x="53" y="49"/>
                      </a:cxn>
                      <a:cxn ang="0">
                        <a:pos x="51" y="51"/>
                      </a:cxn>
                      <a:cxn ang="0">
                        <a:pos x="49" y="51"/>
                      </a:cxn>
                      <a:cxn ang="0">
                        <a:pos x="48" y="48"/>
                      </a:cxn>
                      <a:cxn ang="0">
                        <a:pos x="47" y="45"/>
                      </a:cxn>
                      <a:cxn ang="0">
                        <a:pos x="44" y="45"/>
                      </a:cxn>
                      <a:cxn ang="0">
                        <a:pos x="43" y="49"/>
                      </a:cxn>
                      <a:cxn ang="0">
                        <a:pos x="42" y="55"/>
                      </a:cxn>
                      <a:cxn ang="0">
                        <a:pos x="43" y="60"/>
                      </a:cxn>
                      <a:cxn ang="0">
                        <a:pos x="44" y="63"/>
                      </a:cxn>
                      <a:cxn ang="0">
                        <a:pos x="46" y="65"/>
                      </a:cxn>
                      <a:cxn ang="0">
                        <a:pos x="49" y="68"/>
                      </a:cxn>
                      <a:cxn ang="0">
                        <a:pos x="44" y="67"/>
                      </a:cxn>
                      <a:cxn ang="0">
                        <a:pos x="42" y="67"/>
                      </a:cxn>
                      <a:cxn ang="0">
                        <a:pos x="41" y="68"/>
                      </a:cxn>
                      <a:cxn ang="0">
                        <a:pos x="38" y="72"/>
                      </a:cxn>
                      <a:cxn ang="0">
                        <a:pos x="36" y="73"/>
                      </a:cxn>
                      <a:cxn ang="0">
                        <a:pos x="33" y="74"/>
                      </a:cxn>
                      <a:cxn ang="0">
                        <a:pos x="30" y="75"/>
                      </a:cxn>
                      <a:cxn ang="0">
                        <a:pos x="21" y="74"/>
                      </a:cxn>
                      <a:cxn ang="0">
                        <a:pos x="17" y="73"/>
                      </a:cxn>
                      <a:cxn ang="0">
                        <a:pos x="16" y="72"/>
                      </a:cxn>
                      <a:cxn ang="0">
                        <a:pos x="11" y="70"/>
                      </a:cxn>
                      <a:cxn ang="0">
                        <a:pos x="8" y="69"/>
                      </a:cxn>
                      <a:cxn ang="0">
                        <a:pos x="5" y="66"/>
                      </a:cxn>
                    </a:cxnLst>
                    <a:rect l="0" t="0" r="r" b="b"/>
                    <a:pathLst>
                      <a:path w="60" h="75">
                        <a:moveTo>
                          <a:pt x="5" y="66"/>
                        </a:moveTo>
                        <a:lnTo>
                          <a:pt x="4" y="57"/>
                        </a:lnTo>
                        <a:lnTo>
                          <a:pt x="2" y="53"/>
                        </a:lnTo>
                        <a:lnTo>
                          <a:pt x="0" y="47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9"/>
                        </a:lnTo>
                        <a:lnTo>
                          <a:pt x="3" y="21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3" y="5"/>
                        </a:lnTo>
                        <a:lnTo>
                          <a:pt x="18" y="2"/>
                        </a:lnTo>
                        <a:lnTo>
                          <a:pt x="23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5" y="2"/>
                        </a:lnTo>
                        <a:lnTo>
                          <a:pt x="50" y="2"/>
                        </a:lnTo>
                        <a:lnTo>
                          <a:pt x="52" y="3"/>
                        </a:lnTo>
                        <a:lnTo>
                          <a:pt x="55" y="5"/>
                        </a:lnTo>
                        <a:lnTo>
                          <a:pt x="57" y="10"/>
                        </a:lnTo>
                        <a:lnTo>
                          <a:pt x="58" y="13"/>
                        </a:lnTo>
                        <a:lnTo>
                          <a:pt x="60" y="16"/>
                        </a:lnTo>
                        <a:lnTo>
                          <a:pt x="59" y="22"/>
                        </a:lnTo>
                        <a:lnTo>
                          <a:pt x="57" y="27"/>
                        </a:lnTo>
                        <a:lnTo>
                          <a:pt x="57" y="29"/>
                        </a:lnTo>
                        <a:lnTo>
                          <a:pt x="56" y="32"/>
                        </a:lnTo>
                        <a:lnTo>
                          <a:pt x="56" y="36"/>
                        </a:lnTo>
                        <a:lnTo>
                          <a:pt x="54" y="38"/>
                        </a:lnTo>
                        <a:lnTo>
                          <a:pt x="53" y="49"/>
                        </a:lnTo>
                        <a:lnTo>
                          <a:pt x="51" y="51"/>
                        </a:lnTo>
                        <a:lnTo>
                          <a:pt x="49" y="51"/>
                        </a:lnTo>
                        <a:lnTo>
                          <a:pt x="48" y="48"/>
                        </a:lnTo>
                        <a:lnTo>
                          <a:pt x="47" y="45"/>
                        </a:lnTo>
                        <a:lnTo>
                          <a:pt x="44" y="45"/>
                        </a:lnTo>
                        <a:lnTo>
                          <a:pt x="43" y="49"/>
                        </a:lnTo>
                        <a:lnTo>
                          <a:pt x="42" y="55"/>
                        </a:lnTo>
                        <a:lnTo>
                          <a:pt x="43" y="60"/>
                        </a:lnTo>
                        <a:lnTo>
                          <a:pt x="44" y="63"/>
                        </a:lnTo>
                        <a:lnTo>
                          <a:pt x="46" y="65"/>
                        </a:lnTo>
                        <a:lnTo>
                          <a:pt x="49" y="68"/>
                        </a:lnTo>
                        <a:lnTo>
                          <a:pt x="44" y="67"/>
                        </a:lnTo>
                        <a:lnTo>
                          <a:pt x="42" y="67"/>
                        </a:lnTo>
                        <a:lnTo>
                          <a:pt x="41" y="68"/>
                        </a:lnTo>
                        <a:lnTo>
                          <a:pt x="38" y="72"/>
                        </a:lnTo>
                        <a:lnTo>
                          <a:pt x="36" y="73"/>
                        </a:lnTo>
                        <a:lnTo>
                          <a:pt x="33" y="74"/>
                        </a:lnTo>
                        <a:lnTo>
                          <a:pt x="30" y="75"/>
                        </a:lnTo>
                        <a:lnTo>
                          <a:pt x="21" y="74"/>
                        </a:lnTo>
                        <a:lnTo>
                          <a:pt x="17" y="73"/>
                        </a:lnTo>
                        <a:lnTo>
                          <a:pt x="16" y="72"/>
                        </a:lnTo>
                        <a:lnTo>
                          <a:pt x="11" y="70"/>
                        </a:lnTo>
                        <a:lnTo>
                          <a:pt x="8" y="69"/>
                        </a:lnTo>
                        <a:lnTo>
                          <a:pt x="5" y="66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370" name="Freeform 185"/>
                <p:cNvSpPr>
                  <a:spLocks/>
                </p:cNvSpPr>
                <p:nvPr/>
              </p:nvSpPr>
              <p:spPr bwMode="auto">
                <a:xfrm>
                  <a:off x="3758" y="2835"/>
                  <a:ext cx="16" cy="23"/>
                </a:xfrm>
                <a:custGeom>
                  <a:avLst/>
                  <a:gdLst/>
                  <a:ahLst/>
                  <a:cxnLst>
                    <a:cxn ang="0">
                      <a:pos x="2" y="7"/>
                    </a:cxn>
                    <a:cxn ang="0">
                      <a:pos x="12" y="2"/>
                    </a:cxn>
                    <a:cxn ang="0">
                      <a:pos x="8" y="2"/>
                    </a:cxn>
                    <a:cxn ang="0">
                      <a:pos x="9" y="0"/>
                    </a:cxn>
                    <a:cxn ang="0">
                      <a:pos x="16" y="1"/>
                    </a:cxn>
                    <a:cxn ang="0">
                      <a:pos x="16" y="2"/>
                    </a:cxn>
                    <a:cxn ang="0">
                      <a:pos x="15" y="4"/>
                    </a:cxn>
                    <a:cxn ang="0">
                      <a:pos x="15" y="9"/>
                    </a:cxn>
                    <a:cxn ang="0">
                      <a:pos x="15" y="13"/>
                    </a:cxn>
                    <a:cxn ang="0">
                      <a:pos x="15" y="16"/>
                    </a:cxn>
                    <a:cxn ang="0">
                      <a:pos x="14" y="19"/>
                    </a:cxn>
                    <a:cxn ang="0">
                      <a:pos x="13" y="20"/>
                    </a:cxn>
                    <a:cxn ang="0">
                      <a:pos x="12" y="22"/>
                    </a:cxn>
                    <a:cxn ang="0">
                      <a:pos x="10" y="23"/>
                    </a:cxn>
                    <a:cxn ang="0">
                      <a:pos x="9" y="23"/>
                    </a:cxn>
                    <a:cxn ang="0">
                      <a:pos x="9" y="22"/>
                    </a:cxn>
                    <a:cxn ang="0">
                      <a:pos x="11" y="20"/>
                    </a:cxn>
                    <a:cxn ang="0">
                      <a:pos x="12" y="18"/>
                    </a:cxn>
                    <a:cxn ang="0">
                      <a:pos x="14" y="14"/>
                    </a:cxn>
                    <a:cxn ang="0">
                      <a:pos x="14" y="10"/>
                    </a:cxn>
                    <a:cxn ang="0">
                      <a:pos x="13" y="6"/>
                    </a:cxn>
                    <a:cxn ang="0">
                      <a:pos x="0" y="15"/>
                    </a:cxn>
                    <a:cxn ang="0">
                      <a:pos x="2" y="7"/>
                    </a:cxn>
                  </a:cxnLst>
                  <a:rect l="0" t="0" r="r" b="b"/>
                  <a:pathLst>
                    <a:path w="16" h="23">
                      <a:moveTo>
                        <a:pt x="2" y="7"/>
                      </a:moveTo>
                      <a:lnTo>
                        <a:pt x="12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16" y="1"/>
                      </a:lnTo>
                      <a:lnTo>
                        <a:pt x="16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5" y="13"/>
                      </a:lnTo>
                      <a:lnTo>
                        <a:pt x="15" y="16"/>
                      </a:lnTo>
                      <a:lnTo>
                        <a:pt x="14" y="19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0" y="23"/>
                      </a:lnTo>
                      <a:lnTo>
                        <a:pt x="9" y="23"/>
                      </a:lnTo>
                      <a:lnTo>
                        <a:pt x="9" y="22"/>
                      </a:lnTo>
                      <a:lnTo>
                        <a:pt x="11" y="20"/>
                      </a:lnTo>
                      <a:lnTo>
                        <a:pt x="12" y="18"/>
                      </a:lnTo>
                      <a:lnTo>
                        <a:pt x="14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0" y="15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9F9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36" name="Freeform 186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" name="Freeform 187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" name="Freeform 188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9" name="Freeform 189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0" name="Freeform 190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1" name="Freeform 191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42" name="Freeform 192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236" name="Group 193"/>
              <p:cNvGrpSpPr>
                <a:grpSpLocks/>
              </p:cNvGrpSpPr>
              <p:nvPr/>
            </p:nvGrpSpPr>
            <p:grpSpPr bwMode="auto">
              <a:xfrm>
                <a:off x="3927" y="2820"/>
                <a:ext cx="92" cy="195"/>
                <a:chOff x="3771" y="2651"/>
                <a:chExt cx="92" cy="195"/>
              </a:xfrm>
            </p:grpSpPr>
            <p:grpSp>
              <p:nvGrpSpPr>
                <p:cNvPr id="237" name="Group 194"/>
                <p:cNvGrpSpPr>
                  <a:grpSpLocks/>
                </p:cNvGrpSpPr>
                <p:nvPr/>
              </p:nvGrpSpPr>
              <p:grpSpPr bwMode="auto">
                <a:xfrm>
                  <a:off x="3804" y="2711"/>
                  <a:ext cx="34" cy="48"/>
                  <a:chOff x="3804" y="2711"/>
                  <a:chExt cx="34" cy="48"/>
                </a:xfrm>
              </p:grpSpPr>
              <p:sp>
                <p:nvSpPr>
                  <p:cNvPr id="366" name="Freeform 195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34" cy="48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8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7" y="43"/>
                      </a:cxn>
                      <a:cxn ang="0">
                        <a:pos x="12" y="45"/>
                      </a:cxn>
                      <a:cxn ang="0">
                        <a:pos x="16" y="47"/>
                      </a:cxn>
                      <a:cxn ang="0">
                        <a:pos x="20" y="48"/>
                      </a:cxn>
                      <a:cxn ang="0">
                        <a:pos x="23" y="47"/>
                      </a:cxn>
                      <a:cxn ang="0">
                        <a:pos x="27" y="46"/>
                      </a:cxn>
                      <a:cxn ang="0">
                        <a:pos x="30" y="44"/>
                      </a:cxn>
                      <a:cxn ang="0">
                        <a:pos x="33" y="38"/>
                      </a:cxn>
                      <a:cxn ang="0">
                        <a:pos x="34" y="33"/>
                      </a:cxn>
                      <a:cxn ang="0">
                        <a:pos x="33" y="26"/>
                      </a:cxn>
                      <a:cxn ang="0">
                        <a:pos x="32" y="23"/>
                      </a:cxn>
                      <a:cxn ang="0">
                        <a:pos x="28" y="18"/>
                      </a:cxn>
                      <a:cxn ang="0">
                        <a:pos x="27" y="17"/>
                      </a:cxn>
                      <a:cxn ang="0">
                        <a:pos x="27" y="10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4" h="48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8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7" y="43"/>
                        </a:lnTo>
                        <a:lnTo>
                          <a:pt x="12" y="45"/>
                        </a:lnTo>
                        <a:lnTo>
                          <a:pt x="16" y="47"/>
                        </a:lnTo>
                        <a:lnTo>
                          <a:pt x="20" y="48"/>
                        </a:lnTo>
                        <a:lnTo>
                          <a:pt x="23" y="47"/>
                        </a:lnTo>
                        <a:lnTo>
                          <a:pt x="27" y="46"/>
                        </a:lnTo>
                        <a:lnTo>
                          <a:pt x="30" y="44"/>
                        </a:lnTo>
                        <a:lnTo>
                          <a:pt x="33" y="38"/>
                        </a:lnTo>
                        <a:lnTo>
                          <a:pt x="34" y="33"/>
                        </a:lnTo>
                        <a:lnTo>
                          <a:pt x="33" y="26"/>
                        </a:lnTo>
                        <a:lnTo>
                          <a:pt x="32" y="23"/>
                        </a:lnTo>
                        <a:lnTo>
                          <a:pt x="28" y="18"/>
                        </a:lnTo>
                        <a:lnTo>
                          <a:pt x="27" y="17"/>
                        </a:lnTo>
                        <a:lnTo>
                          <a:pt x="27" y="10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7" name="Freeform 196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4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5" y="39"/>
                      </a:cxn>
                      <a:cxn ang="0">
                        <a:pos x="5" y="36"/>
                      </a:cxn>
                      <a:cxn ang="0">
                        <a:pos x="6" y="34"/>
                      </a:cxn>
                      <a:cxn ang="0">
                        <a:pos x="6" y="32"/>
                      </a:cxn>
                      <a:cxn ang="0">
                        <a:pos x="7" y="29"/>
                      </a:cxn>
                      <a:cxn ang="0">
                        <a:pos x="7" y="27"/>
                      </a:cxn>
                      <a:cxn ang="0">
                        <a:pos x="8" y="23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  <a:cxn ang="0">
                        <a:pos x="14" y="15"/>
                      </a:cxn>
                      <a:cxn ang="0">
                        <a:pos x="17" y="13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41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5" y="39"/>
                        </a:lnTo>
                        <a:lnTo>
                          <a:pt x="5" y="36"/>
                        </a:lnTo>
                        <a:lnTo>
                          <a:pt x="6" y="34"/>
                        </a:lnTo>
                        <a:lnTo>
                          <a:pt x="6" y="32"/>
                        </a:lnTo>
                        <a:lnTo>
                          <a:pt x="7" y="29"/>
                        </a:lnTo>
                        <a:lnTo>
                          <a:pt x="7" y="27"/>
                        </a:lnTo>
                        <a:lnTo>
                          <a:pt x="8" y="23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lnTo>
                          <a:pt x="14" y="15"/>
                        </a:lnTo>
                        <a:lnTo>
                          <a:pt x="17" y="13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368" name="Freeform 197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34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3" y="31"/>
                      </a:cxn>
                      <a:cxn ang="0">
                        <a:pos x="4" y="28"/>
                      </a:cxn>
                      <a:cxn ang="0">
                        <a:pos x="4" y="25"/>
                      </a:cxn>
                      <a:cxn ang="0">
                        <a:pos x="4" y="23"/>
                      </a:cxn>
                      <a:cxn ang="0">
                        <a:pos x="5" y="21"/>
                      </a:cxn>
                      <a:cxn ang="0">
                        <a:pos x="6" y="19"/>
                      </a:cxn>
                      <a:cxn ang="0">
                        <a:pos x="8" y="17"/>
                      </a:cxn>
                      <a:cxn ang="0">
                        <a:pos x="10" y="17"/>
                      </a:cxn>
                      <a:cxn ang="0">
                        <a:pos x="11" y="16"/>
                      </a:cxn>
                      <a:cxn ang="0">
                        <a:pos x="14" y="14"/>
                      </a:cxn>
                      <a:cxn ang="0">
                        <a:pos x="16" y="12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34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3" y="31"/>
                        </a:lnTo>
                        <a:lnTo>
                          <a:pt x="4" y="28"/>
                        </a:lnTo>
                        <a:lnTo>
                          <a:pt x="4" y="25"/>
                        </a:lnTo>
                        <a:lnTo>
                          <a:pt x="4" y="23"/>
                        </a:lnTo>
                        <a:lnTo>
                          <a:pt x="5" y="21"/>
                        </a:lnTo>
                        <a:lnTo>
                          <a:pt x="6" y="19"/>
                        </a:lnTo>
                        <a:lnTo>
                          <a:pt x="8" y="17"/>
                        </a:lnTo>
                        <a:lnTo>
                          <a:pt x="10" y="17"/>
                        </a:lnTo>
                        <a:lnTo>
                          <a:pt x="11" y="16"/>
                        </a:lnTo>
                        <a:lnTo>
                          <a:pt x="14" y="14"/>
                        </a:lnTo>
                        <a:lnTo>
                          <a:pt x="16" y="12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47" name="Group 198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72"/>
                  <a:chOff x="3799" y="2651"/>
                  <a:chExt cx="53" cy="72"/>
                </a:xfrm>
              </p:grpSpPr>
              <p:grpSp>
                <p:nvGrpSpPr>
                  <p:cNvPr id="249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255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256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1" y="2713"/>
                        <a:ext cx="20" cy="10"/>
                        <a:chOff x="3811" y="2713"/>
                        <a:chExt cx="20" cy="10"/>
                      </a:xfrm>
                    </p:grpSpPr>
                    <p:sp>
                      <p:nvSpPr>
                        <p:cNvPr id="364" name="Freeform 2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3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65" name="Freeform 20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7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62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62"/>
                        <a:ext cx="38" cy="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56"/>
                          </a:cxn>
                          <a:cxn ang="0">
                            <a:pos x="29" y="54"/>
                          </a:cxn>
                          <a:cxn ang="0">
                            <a:pos x="30" y="52"/>
                          </a:cxn>
                          <a:cxn ang="0">
                            <a:pos x="32" y="47"/>
                          </a:cxn>
                          <a:cxn ang="0">
                            <a:pos x="35" y="39"/>
                          </a:cxn>
                          <a:cxn ang="0">
                            <a:pos x="36" y="32"/>
                          </a:cxn>
                          <a:cxn ang="0">
                            <a:pos x="37" y="27"/>
                          </a:cxn>
                          <a:cxn ang="0">
                            <a:pos x="38" y="18"/>
                          </a:cxn>
                          <a:cxn ang="0">
                            <a:pos x="38" y="11"/>
                          </a:cxn>
                          <a:cxn ang="0">
                            <a:pos x="37" y="7"/>
                          </a:cxn>
                          <a:cxn ang="0">
                            <a:pos x="34" y="4"/>
                          </a:cxn>
                          <a:cxn ang="0">
                            <a:pos x="30" y="1"/>
                          </a:cxn>
                          <a:cxn ang="0">
                            <a:pos x="25" y="0"/>
                          </a:cxn>
                          <a:cxn ang="0">
                            <a:pos x="22" y="0"/>
                          </a:cxn>
                          <a:cxn ang="0">
                            <a:pos x="18" y="0"/>
                          </a:cxn>
                          <a:cxn ang="0">
                            <a:pos x="14" y="1"/>
                          </a:cxn>
                          <a:cxn ang="0">
                            <a:pos x="11" y="2"/>
                          </a:cxn>
                          <a:cxn ang="0">
                            <a:pos x="9" y="4"/>
                          </a:cxn>
                          <a:cxn ang="0">
                            <a:pos x="6" y="7"/>
                          </a:cxn>
                          <a:cxn ang="0">
                            <a:pos x="5" y="11"/>
                          </a:cxn>
                          <a:cxn ang="0">
                            <a:pos x="3" y="15"/>
                          </a:cxn>
                          <a:cxn ang="0">
                            <a:pos x="3" y="19"/>
                          </a:cxn>
                          <a:cxn ang="0">
                            <a:pos x="2" y="24"/>
                          </a:cxn>
                          <a:cxn ang="0">
                            <a:pos x="2" y="26"/>
                          </a:cxn>
                          <a:cxn ang="0">
                            <a:pos x="2" y="29"/>
                          </a:cxn>
                          <a:cxn ang="0">
                            <a:pos x="1" y="29"/>
                          </a:cxn>
                          <a:cxn ang="0">
                            <a:pos x="0" y="30"/>
                          </a:cxn>
                          <a:cxn ang="0">
                            <a:pos x="0" y="31"/>
                          </a:cxn>
                          <a:cxn ang="0">
                            <a:pos x="1" y="34"/>
                          </a:cxn>
                          <a:cxn ang="0">
                            <a:pos x="2" y="35"/>
                          </a:cxn>
                          <a:cxn ang="0">
                            <a:pos x="3" y="37"/>
                          </a:cxn>
                          <a:cxn ang="0">
                            <a:pos x="4" y="38"/>
                          </a:cxn>
                          <a:cxn ang="0">
                            <a:pos x="6" y="38"/>
                          </a:cxn>
                          <a:cxn ang="0">
                            <a:pos x="5" y="41"/>
                          </a:cxn>
                          <a:cxn ang="0">
                            <a:pos x="6" y="45"/>
                          </a:cxn>
                          <a:cxn ang="0">
                            <a:pos x="7" y="48"/>
                          </a:cxn>
                          <a:cxn ang="0">
                            <a:pos x="7" y="51"/>
                          </a:cxn>
                          <a:cxn ang="0">
                            <a:pos x="8" y="53"/>
                          </a:cxn>
                          <a:cxn ang="0">
                            <a:pos x="9" y="54"/>
                          </a:cxn>
                          <a:cxn ang="0">
                            <a:pos x="10" y="55"/>
                          </a:cxn>
                          <a:cxn ang="0">
                            <a:pos x="11" y="57"/>
                          </a:cxn>
                          <a:cxn ang="0">
                            <a:pos x="12" y="58"/>
                          </a:cxn>
                          <a:cxn ang="0">
                            <a:pos x="14" y="59"/>
                          </a:cxn>
                          <a:cxn ang="0">
                            <a:pos x="15" y="60"/>
                          </a:cxn>
                          <a:cxn ang="0">
                            <a:pos x="16" y="60"/>
                          </a:cxn>
                          <a:cxn ang="0">
                            <a:pos x="18" y="60"/>
                          </a:cxn>
                          <a:cxn ang="0">
                            <a:pos x="19" y="61"/>
                          </a:cxn>
                          <a:cxn ang="0">
                            <a:pos x="21" y="61"/>
                          </a:cxn>
                          <a:cxn ang="0">
                            <a:pos x="23" y="60"/>
                          </a:cxn>
                          <a:cxn ang="0">
                            <a:pos x="24" y="60"/>
                          </a:cxn>
                          <a:cxn ang="0">
                            <a:pos x="25" y="59"/>
                          </a:cxn>
                          <a:cxn ang="0">
                            <a:pos x="27" y="57"/>
                          </a:cxn>
                          <a:cxn ang="0">
                            <a:pos x="28" y="56"/>
                          </a:cxn>
                        </a:cxnLst>
                        <a:rect l="0" t="0" r="r" b="b"/>
                        <a:pathLst>
                          <a:path w="38" h="61">
                            <a:moveTo>
                              <a:pt x="28" y="56"/>
                            </a:moveTo>
                            <a:lnTo>
                              <a:pt x="29" y="54"/>
                            </a:lnTo>
                            <a:lnTo>
                              <a:pt x="30" y="52"/>
                            </a:lnTo>
                            <a:lnTo>
                              <a:pt x="32" y="47"/>
                            </a:lnTo>
                            <a:lnTo>
                              <a:pt x="35" y="39"/>
                            </a:lnTo>
                            <a:lnTo>
                              <a:pt x="36" y="32"/>
                            </a:lnTo>
                            <a:lnTo>
                              <a:pt x="37" y="27"/>
                            </a:lnTo>
                            <a:lnTo>
                              <a:pt x="38" y="18"/>
                            </a:lnTo>
                            <a:lnTo>
                              <a:pt x="38" y="11"/>
                            </a:lnTo>
                            <a:lnTo>
                              <a:pt x="37" y="7"/>
                            </a:lnTo>
                            <a:lnTo>
                              <a:pt x="34" y="4"/>
                            </a:lnTo>
                            <a:lnTo>
                              <a:pt x="30" y="1"/>
                            </a:lnTo>
                            <a:lnTo>
                              <a:pt x="25" y="0"/>
                            </a:lnTo>
                            <a:lnTo>
                              <a:pt x="22" y="0"/>
                            </a:lnTo>
                            <a:lnTo>
                              <a:pt x="18" y="0"/>
                            </a:lnTo>
                            <a:lnTo>
                              <a:pt x="14" y="1"/>
                            </a:lnTo>
                            <a:lnTo>
                              <a:pt x="11" y="2"/>
                            </a:lnTo>
                            <a:lnTo>
                              <a:pt x="9" y="4"/>
                            </a:lnTo>
                            <a:lnTo>
                              <a:pt x="6" y="7"/>
                            </a:lnTo>
                            <a:lnTo>
                              <a:pt x="5" y="11"/>
                            </a:lnTo>
                            <a:lnTo>
                              <a:pt x="3" y="15"/>
                            </a:lnTo>
                            <a:lnTo>
                              <a:pt x="3" y="19"/>
                            </a:lnTo>
                            <a:lnTo>
                              <a:pt x="2" y="24"/>
                            </a:lnTo>
                            <a:lnTo>
                              <a:pt x="2" y="26"/>
                            </a:lnTo>
                            <a:lnTo>
                              <a:pt x="2" y="29"/>
                            </a:lnTo>
                            <a:lnTo>
                              <a:pt x="1" y="29"/>
                            </a:lnTo>
                            <a:lnTo>
                              <a:pt x="0" y="30"/>
                            </a:lnTo>
                            <a:lnTo>
                              <a:pt x="0" y="31"/>
                            </a:lnTo>
                            <a:lnTo>
                              <a:pt x="1" y="34"/>
                            </a:lnTo>
                            <a:lnTo>
                              <a:pt x="2" y="35"/>
                            </a:lnTo>
                            <a:lnTo>
                              <a:pt x="3" y="37"/>
                            </a:lnTo>
                            <a:lnTo>
                              <a:pt x="4" y="38"/>
                            </a:lnTo>
                            <a:lnTo>
                              <a:pt x="6" y="38"/>
                            </a:lnTo>
                            <a:lnTo>
                              <a:pt x="5" y="41"/>
                            </a:lnTo>
                            <a:lnTo>
                              <a:pt x="6" y="45"/>
                            </a:lnTo>
                            <a:lnTo>
                              <a:pt x="7" y="48"/>
                            </a:lnTo>
                            <a:lnTo>
                              <a:pt x="7" y="51"/>
                            </a:lnTo>
                            <a:lnTo>
                              <a:pt x="8" y="53"/>
                            </a:lnTo>
                            <a:lnTo>
                              <a:pt x="9" y="54"/>
                            </a:lnTo>
                            <a:lnTo>
                              <a:pt x="10" y="55"/>
                            </a:lnTo>
                            <a:lnTo>
                              <a:pt x="11" y="57"/>
                            </a:lnTo>
                            <a:lnTo>
                              <a:pt x="12" y="58"/>
                            </a:lnTo>
                            <a:lnTo>
                              <a:pt x="14" y="59"/>
                            </a:lnTo>
                            <a:lnTo>
                              <a:pt x="15" y="60"/>
                            </a:lnTo>
                            <a:lnTo>
                              <a:pt x="16" y="60"/>
                            </a:lnTo>
                            <a:lnTo>
                              <a:pt x="18" y="60"/>
                            </a:lnTo>
                            <a:lnTo>
                              <a:pt x="19" y="61"/>
                            </a:lnTo>
                            <a:lnTo>
                              <a:pt x="21" y="61"/>
                            </a:lnTo>
                            <a:lnTo>
                              <a:pt x="23" y="60"/>
                            </a:lnTo>
                            <a:lnTo>
                              <a:pt x="24" y="60"/>
                            </a:lnTo>
                            <a:lnTo>
                              <a:pt x="25" y="59"/>
                            </a:lnTo>
                            <a:lnTo>
                              <a:pt x="27" y="57"/>
                            </a:lnTo>
                            <a:lnTo>
                              <a:pt x="28" y="5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63" name="Freeform 2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9" y="2701"/>
                        <a:ext cx="19" cy="2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" y="17"/>
                          </a:cxn>
                          <a:cxn ang="0">
                            <a:pos x="13" y="15"/>
                          </a:cxn>
                          <a:cxn ang="0">
                            <a:pos x="14" y="14"/>
                          </a:cxn>
                          <a:cxn ang="0">
                            <a:pos x="16" y="8"/>
                          </a:cxn>
                          <a:cxn ang="0">
                            <a:pos x="19" y="0"/>
                          </a:cxn>
                          <a:cxn ang="0">
                            <a:pos x="17" y="4"/>
                          </a:cxn>
                          <a:cxn ang="0">
                            <a:pos x="15" y="7"/>
                          </a:cxn>
                          <a:cxn ang="0">
                            <a:pos x="14" y="9"/>
                          </a:cxn>
                          <a:cxn ang="0">
                            <a:pos x="14" y="11"/>
                          </a:cxn>
                          <a:cxn ang="0">
                            <a:pos x="13" y="14"/>
                          </a:cxn>
                          <a:cxn ang="0">
                            <a:pos x="12" y="16"/>
                          </a:cxn>
                          <a:cxn ang="0">
                            <a:pos x="11" y="17"/>
                          </a:cxn>
                          <a:cxn ang="0">
                            <a:pos x="10" y="19"/>
                          </a:cxn>
                          <a:cxn ang="0">
                            <a:pos x="8" y="19"/>
                          </a:cxn>
                          <a:cxn ang="0">
                            <a:pos x="7" y="19"/>
                          </a:cxn>
                          <a:cxn ang="0">
                            <a:pos x="6" y="17"/>
                          </a:cxn>
                          <a:cxn ang="0">
                            <a:pos x="5" y="16"/>
                          </a:cxn>
                          <a:cxn ang="0">
                            <a:pos x="5" y="19"/>
                          </a:cxn>
                          <a:cxn ang="0">
                            <a:pos x="4" y="20"/>
                          </a:cxn>
                          <a:cxn ang="0">
                            <a:pos x="3" y="21"/>
                          </a:cxn>
                          <a:cxn ang="0">
                            <a:pos x="0" y="22"/>
                          </a:cxn>
                          <a:cxn ang="0">
                            <a:pos x="1" y="22"/>
                          </a:cxn>
                          <a:cxn ang="0">
                            <a:pos x="3" y="22"/>
                          </a:cxn>
                          <a:cxn ang="0">
                            <a:pos x="5" y="22"/>
                          </a:cxn>
                          <a:cxn ang="0">
                            <a:pos x="7" y="22"/>
                          </a:cxn>
                          <a:cxn ang="0">
                            <a:pos x="8" y="22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</a:cxnLst>
                        <a:rect l="0" t="0" r="r" b="b"/>
                        <a:pathLst>
                          <a:path w="19" h="22">
                            <a:moveTo>
                              <a:pt x="12" y="17"/>
                            </a:moveTo>
                            <a:lnTo>
                              <a:pt x="13" y="15"/>
                            </a:lnTo>
                            <a:lnTo>
                              <a:pt x="14" y="14"/>
                            </a:lnTo>
                            <a:lnTo>
                              <a:pt x="16" y="8"/>
                            </a:lnTo>
                            <a:lnTo>
                              <a:pt x="19" y="0"/>
                            </a:lnTo>
                            <a:lnTo>
                              <a:pt x="17" y="4"/>
                            </a:lnTo>
                            <a:lnTo>
                              <a:pt x="15" y="7"/>
                            </a:lnTo>
                            <a:lnTo>
                              <a:pt x="14" y="9"/>
                            </a:lnTo>
                            <a:lnTo>
                              <a:pt x="14" y="11"/>
                            </a:lnTo>
                            <a:lnTo>
                              <a:pt x="13" y="14"/>
                            </a:lnTo>
                            <a:lnTo>
                              <a:pt x="12" y="16"/>
                            </a:lnTo>
                            <a:lnTo>
                              <a:pt x="11" y="17"/>
                            </a:lnTo>
                            <a:lnTo>
                              <a:pt x="10" y="19"/>
                            </a:lnTo>
                            <a:lnTo>
                              <a:pt x="8" y="19"/>
                            </a:lnTo>
                            <a:lnTo>
                              <a:pt x="7" y="19"/>
                            </a:lnTo>
                            <a:lnTo>
                              <a:pt x="6" y="17"/>
                            </a:lnTo>
                            <a:lnTo>
                              <a:pt x="5" y="16"/>
                            </a:lnTo>
                            <a:lnTo>
                              <a:pt x="5" y="19"/>
                            </a:lnTo>
                            <a:lnTo>
                              <a:pt x="4" y="20"/>
                            </a:lnTo>
                            <a:lnTo>
                              <a:pt x="3" y="21"/>
                            </a:lnTo>
                            <a:lnTo>
                              <a:pt x="0" y="22"/>
                            </a:lnTo>
                            <a:lnTo>
                              <a:pt x="1" y="22"/>
                            </a:lnTo>
                            <a:lnTo>
                              <a:pt x="3" y="22"/>
                            </a:lnTo>
                            <a:lnTo>
                              <a:pt x="5" y="22"/>
                            </a:lnTo>
                            <a:lnTo>
                              <a:pt x="7" y="22"/>
                            </a:lnTo>
                            <a:lnTo>
                              <a:pt x="8" y="22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60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3803" y="2692"/>
                      <a:ext cx="8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7"/>
                        </a:cxn>
                        <a:cxn ang="0">
                          <a:pos x="7" y="16"/>
                        </a:cxn>
                        <a:cxn ang="0">
                          <a:pos x="7" y="14"/>
                        </a:cxn>
                        <a:cxn ang="0">
                          <a:pos x="7" y="13"/>
                        </a:cxn>
                        <a:cxn ang="0">
                          <a:pos x="8" y="11"/>
                        </a:cxn>
                        <a:cxn ang="0">
                          <a:pos x="8" y="10"/>
                        </a:cxn>
                        <a:cxn ang="0">
                          <a:pos x="8" y="9"/>
                        </a:cxn>
                        <a:cxn ang="0">
                          <a:pos x="8" y="7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6" y="2"/>
                        </a:cxn>
                        <a:cxn ang="0">
                          <a:pos x="5" y="1"/>
                        </a:cxn>
                        <a:cxn ang="0">
                          <a:pos x="5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1" y="4"/>
                        </a:cxn>
                        <a:cxn ang="0">
                          <a:pos x="2" y="5"/>
                        </a:cxn>
                        <a:cxn ang="0">
                          <a:pos x="3" y="7"/>
                        </a:cxn>
                        <a:cxn ang="0">
                          <a:pos x="4" y="8"/>
                        </a:cxn>
                        <a:cxn ang="0">
                          <a:pos x="6" y="8"/>
                        </a:cxn>
                        <a:cxn ang="0">
                          <a:pos x="5" y="12"/>
                        </a:cxn>
                        <a:cxn ang="0">
                          <a:pos x="6" y="15"/>
                        </a:cxn>
                        <a:cxn ang="0">
                          <a:pos x="7" y="19"/>
                        </a:cxn>
                        <a:cxn ang="0">
                          <a:pos x="8" y="21"/>
                        </a:cxn>
                        <a:cxn ang="0">
                          <a:pos x="8" y="17"/>
                        </a:cxn>
                      </a:cxnLst>
                      <a:rect l="0" t="0" r="r" b="b"/>
                      <a:pathLst>
                        <a:path w="8" h="21">
                          <a:moveTo>
                            <a:pt x="8" y="17"/>
                          </a:moveTo>
                          <a:lnTo>
                            <a:pt x="7" y="16"/>
                          </a:lnTo>
                          <a:lnTo>
                            <a:pt x="7" y="14"/>
                          </a:lnTo>
                          <a:lnTo>
                            <a:pt x="7" y="13"/>
                          </a:lnTo>
                          <a:lnTo>
                            <a:pt x="8" y="11"/>
                          </a:lnTo>
                          <a:lnTo>
                            <a:pt x="8" y="10"/>
                          </a:lnTo>
                          <a:lnTo>
                            <a:pt x="8" y="9"/>
                          </a:lnTo>
                          <a:lnTo>
                            <a:pt x="8" y="7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6" y="2"/>
                          </a:lnTo>
                          <a:lnTo>
                            <a:pt x="5" y="1"/>
                          </a:lnTo>
                          <a:lnTo>
                            <a:pt x="5" y="1"/>
                          </a:lnTo>
                          <a:lnTo>
                            <a:pt x="0" y="0"/>
                          </a:lnTo>
                          <a:lnTo>
                            <a:pt x="0" y="1"/>
                          </a:lnTo>
                          <a:lnTo>
                            <a:pt x="1" y="4"/>
                          </a:lnTo>
                          <a:lnTo>
                            <a:pt x="2" y="5"/>
                          </a:lnTo>
                          <a:lnTo>
                            <a:pt x="3" y="7"/>
                          </a:lnTo>
                          <a:lnTo>
                            <a:pt x="4" y="8"/>
                          </a:lnTo>
                          <a:lnTo>
                            <a:pt x="6" y="8"/>
                          </a:lnTo>
                          <a:lnTo>
                            <a:pt x="5" y="12"/>
                          </a:lnTo>
                          <a:lnTo>
                            <a:pt x="6" y="15"/>
                          </a:lnTo>
                          <a:lnTo>
                            <a:pt x="7" y="19"/>
                          </a:lnTo>
                          <a:lnTo>
                            <a:pt x="8" y="21"/>
                          </a:lnTo>
                          <a:lnTo>
                            <a:pt x="8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57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32"/>
                    <a:chOff x="3812" y="2682"/>
                    <a:chExt cx="24" cy="32"/>
                  </a:xfrm>
                </p:grpSpPr>
                <p:grpSp>
                  <p:nvGrpSpPr>
                    <p:cNvPr id="258" name="Group 2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7" y="2708"/>
                      <a:ext cx="10" cy="6"/>
                      <a:chOff x="3817" y="2708"/>
                      <a:chExt cx="10" cy="6"/>
                    </a:xfrm>
                  </p:grpSpPr>
                  <p:sp>
                    <p:nvSpPr>
                      <p:cNvPr id="356" name="Oval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9" y="2710"/>
                        <a:ext cx="6" cy="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7" name="Freeform 2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08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1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5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7" y="0"/>
                          </a:cxn>
                          <a:cxn ang="0">
                            <a:pos x="8" y="1"/>
                          </a:cxn>
                          <a:cxn ang="0">
                            <a:pos x="9" y="2"/>
                          </a:cxn>
                          <a:cxn ang="0">
                            <a:pos x="9" y="3"/>
                          </a:cxn>
                          <a:cxn ang="0">
                            <a:pos x="9" y="3"/>
                          </a:cxn>
                          <a:cxn ang="0">
                            <a:pos x="10" y="4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2"/>
                            </a:moveTo>
                            <a:lnTo>
                              <a:pt x="1" y="1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5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7" y="0"/>
                            </a:lnTo>
                            <a:lnTo>
                              <a:pt x="8" y="1"/>
                            </a:lnTo>
                            <a:lnTo>
                              <a:pt x="9" y="2"/>
                            </a:lnTo>
                            <a:lnTo>
                              <a:pt x="9" y="3"/>
                            </a:lnTo>
                            <a:lnTo>
                              <a:pt x="9" y="3"/>
                            </a:lnTo>
                            <a:lnTo>
                              <a:pt x="10" y="4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58" name="Freeform 2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10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4" y="1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8" y="2"/>
                          </a:cxn>
                          <a:cxn ang="0">
                            <a:pos x="9" y="2"/>
                          </a:cxn>
                          <a:cxn ang="0">
                            <a:pos x="10" y="2"/>
                          </a:cxn>
                          <a:cxn ang="0">
                            <a:pos x="9" y="3"/>
                          </a:cxn>
                          <a:cxn ang="0">
                            <a:pos x="8" y="4"/>
                          </a:cxn>
                          <a:cxn ang="0">
                            <a:pos x="7" y="4"/>
                          </a:cxn>
                          <a:cxn ang="0">
                            <a:pos x="6" y="4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2" y="2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4" y="1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8" y="2"/>
                            </a:lnTo>
                            <a:lnTo>
                              <a:pt x="9" y="2"/>
                            </a:lnTo>
                            <a:lnTo>
                              <a:pt x="10" y="2"/>
                            </a:lnTo>
                            <a:lnTo>
                              <a:pt x="9" y="3"/>
                            </a:lnTo>
                            <a:lnTo>
                              <a:pt x="8" y="4"/>
                            </a:lnTo>
                            <a:lnTo>
                              <a:pt x="7" y="4"/>
                            </a:lnTo>
                            <a:lnTo>
                              <a:pt x="6" y="4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2" y="2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264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12"/>
                      <a:chOff x="3812" y="2682"/>
                      <a:chExt cx="24" cy="12"/>
                    </a:xfrm>
                  </p:grpSpPr>
                  <p:grpSp>
                    <p:nvGrpSpPr>
                      <p:cNvPr id="266" name="Group 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10" cy="8"/>
                        <a:chOff x="3812" y="2682"/>
                        <a:chExt cx="10" cy="8"/>
                      </a:xfrm>
                    </p:grpSpPr>
                    <p:sp>
                      <p:nvSpPr>
                        <p:cNvPr id="353" name="Freeform 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682"/>
                          <a:ext cx="9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8" y="4"/>
                            </a:cxn>
                            <a:cxn ang="0">
                              <a:pos x="9" y="6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6">
                              <a:moveTo>
                                <a:pt x="0" y="2"/>
                              </a:move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8" y="4"/>
                              </a:lnTo>
                              <a:lnTo>
                                <a:pt x="9" y="6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4" name="Freeform 2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2" y="2685"/>
                          <a:ext cx="9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9" y="4"/>
                            </a:cxn>
                            <a:cxn ang="0">
                              <a:pos x="8" y="5"/>
                            </a:cxn>
                            <a:cxn ang="0">
                              <a:pos x="8" y="5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1" y="3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5">
                              <a:moveTo>
                                <a:pt x="0" y="2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9" y="4"/>
                              </a:lnTo>
                              <a:lnTo>
                                <a:pt x="8" y="5"/>
                              </a:lnTo>
                              <a:lnTo>
                                <a:pt x="8" y="5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1" y="3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5" name="Freeform 2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689"/>
                          <a:ext cx="4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" h="1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grpSp>
                    <p:nvGrpSpPr>
                      <p:cNvPr id="273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26" y="2686"/>
                        <a:ext cx="10" cy="8"/>
                        <a:chOff x="3826" y="2686"/>
                        <a:chExt cx="10" cy="8"/>
                      </a:xfrm>
                    </p:grpSpPr>
                    <p:sp>
                      <p:nvSpPr>
                        <p:cNvPr id="350" name="Freeform 2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6" y="2686"/>
                          <a:ext cx="10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6"/>
                            </a:cxn>
                            <a:cxn ang="0">
                              <a:pos x="0" y="5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9" y="0"/>
                            </a:cxn>
                            <a:cxn ang="0">
                              <a:pos x="10" y="1"/>
                            </a:cxn>
                            <a:cxn ang="0">
                              <a:pos x="10" y="2"/>
                            </a:cxn>
                            <a:cxn ang="0">
                              <a:pos x="9" y="1"/>
                            </a:cxn>
                            <a:cxn ang="0">
                              <a:pos x="8" y="1"/>
                            </a:cxn>
                            <a:cxn ang="0">
                              <a:pos x="6" y="1"/>
                            </a:cxn>
                            <a:cxn ang="0">
                              <a:pos x="5" y="1"/>
                            </a:cxn>
                            <a:cxn ang="0">
                              <a:pos x="4" y="2"/>
                            </a:cxn>
                            <a:cxn ang="0">
                              <a:pos x="3" y="2"/>
                            </a:cxn>
                            <a:cxn ang="0">
                              <a:pos x="2" y="3"/>
                            </a:cxn>
                            <a:cxn ang="0">
                              <a:pos x="2" y="4"/>
                            </a:cxn>
                            <a:cxn ang="0">
                              <a:pos x="1" y="5"/>
                            </a:cxn>
                            <a:cxn ang="0">
                              <a:pos x="1" y="6"/>
                            </a:cxn>
                          </a:cxnLst>
                          <a:rect l="0" t="0" r="r" b="b"/>
                          <a:pathLst>
                            <a:path w="10" h="6">
                              <a:moveTo>
                                <a:pt x="1" y="6"/>
                              </a:moveTo>
                              <a:lnTo>
                                <a:pt x="0" y="5"/>
                              </a:lnTo>
                              <a:lnTo>
                                <a:pt x="1" y="3"/>
                              </a:lnTo>
                              <a:lnTo>
                                <a:pt x="2" y="2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9" y="0"/>
                              </a:lnTo>
                              <a:lnTo>
                                <a:pt x="10" y="1"/>
                              </a:lnTo>
                              <a:lnTo>
                                <a:pt x="10" y="2"/>
                              </a:lnTo>
                              <a:lnTo>
                                <a:pt x="9" y="1"/>
                              </a:lnTo>
                              <a:lnTo>
                                <a:pt x="8" y="1"/>
                              </a:lnTo>
                              <a:lnTo>
                                <a:pt x="6" y="1"/>
                              </a:lnTo>
                              <a:lnTo>
                                <a:pt x="5" y="1"/>
                              </a:lnTo>
                              <a:lnTo>
                                <a:pt x="4" y="2"/>
                              </a:lnTo>
                              <a:lnTo>
                                <a:pt x="3" y="2"/>
                              </a:lnTo>
                              <a:lnTo>
                                <a:pt x="2" y="3"/>
                              </a:lnTo>
                              <a:lnTo>
                                <a:pt x="2" y="4"/>
                              </a:lnTo>
                              <a:lnTo>
                                <a:pt x="1" y="5"/>
                              </a:lnTo>
                              <a:lnTo>
                                <a:pt x="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1" name="Freeform 2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89"/>
                          <a:ext cx="8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7" y="3"/>
                            </a:cxn>
                            <a:cxn ang="0">
                              <a:pos x="8" y="4"/>
                            </a:cxn>
                            <a:cxn ang="0">
                              <a:pos x="8" y="4"/>
                            </a:cxn>
                            <a:cxn ang="0">
                              <a:pos x="8" y="5"/>
                            </a:cxn>
                            <a:cxn ang="0">
                              <a:pos x="7" y="5"/>
                            </a:cxn>
                            <a:cxn ang="0">
                              <a:pos x="6" y="4"/>
                            </a:cxn>
                            <a:cxn ang="0">
                              <a:pos x="6" y="3"/>
                            </a:cxn>
                            <a:cxn ang="0">
                              <a:pos x="5" y="3"/>
                            </a:cxn>
                            <a:cxn ang="0">
                              <a:pos x="5" y="3"/>
                            </a:cxn>
                            <a:cxn ang="0">
                              <a:pos x="4" y="4"/>
                            </a:cxn>
                            <a:cxn ang="0">
                              <a:pos x="3" y="4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0" y="3"/>
                            </a:cxn>
                          </a:cxnLst>
                          <a:rect l="0" t="0" r="r" b="b"/>
                          <a:pathLst>
                            <a:path w="8" h="5">
                              <a:moveTo>
                                <a:pt x="0" y="3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7" y="3"/>
                              </a:lnTo>
                              <a:lnTo>
                                <a:pt x="8" y="4"/>
                              </a:lnTo>
                              <a:lnTo>
                                <a:pt x="8" y="4"/>
                              </a:lnTo>
                              <a:lnTo>
                                <a:pt x="8" y="5"/>
                              </a:lnTo>
                              <a:lnTo>
                                <a:pt x="7" y="5"/>
                              </a:lnTo>
                              <a:lnTo>
                                <a:pt x="6" y="4"/>
                              </a:lnTo>
                              <a:lnTo>
                                <a:pt x="6" y="3"/>
                              </a:lnTo>
                              <a:lnTo>
                                <a:pt x="5" y="3"/>
                              </a:lnTo>
                              <a:lnTo>
                                <a:pt x="5" y="3"/>
                              </a:lnTo>
                              <a:lnTo>
                                <a:pt x="4" y="4"/>
                              </a:lnTo>
                              <a:lnTo>
                                <a:pt x="3" y="4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0" y="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52" name="Freeform 2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92"/>
                          <a:ext cx="1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h="2">
                              <a:moveTo>
                                <a:pt x="0" y="0"/>
                              </a:moveTo>
                              <a:lnTo>
                                <a:pt x="0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</p:grpSp>
                <p:sp>
                  <p:nvSpPr>
                    <p:cNvPr id="347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3820" y="2698"/>
                      <a:ext cx="7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3"/>
                        </a:cxn>
                        <a:cxn ang="0">
                          <a:pos x="1" y="3"/>
                        </a:cxn>
                        <a:cxn ang="0">
                          <a:pos x="2" y="4"/>
                        </a:cxn>
                        <a:cxn ang="0">
                          <a:pos x="2" y="5"/>
                        </a:cxn>
                        <a:cxn ang="0">
                          <a:pos x="3" y="5"/>
                        </a:cxn>
                        <a:cxn ang="0">
                          <a:pos x="4" y="5"/>
                        </a:cxn>
                        <a:cxn ang="0">
                          <a:pos x="5" y="4"/>
                        </a:cxn>
                        <a:cxn ang="0">
                          <a:pos x="6" y="4"/>
                        </a:cxn>
                        <a:cxn ang="0">
                          <a:pos x="7" y="4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2" y="0"/>
                          </a:moveTo>
                          <a:lnTo>
                            <a:pt x="1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lnTo>
                            <a:pt x="0" y="3"/>
                          </a:lnTo>
                          <a:lnTo>
                            <a:pt x="1" y="3"/>
                          </a:lnTo>
                          <a:lnTo>
                            <a:pt x="2" y="4"/>
                          </a:lnTo>
                          <a:lnTo>
                            <a:pt x="2" y="5"/>
                          </a:lnTo>
                          <a:lnTo>
                            <a:pt x="3" y="5"/>
                          </a:lnTo>
                          <a:lnTo>
                            <a:pt x="4" y="5"/>
                          </a:lnTo>
                          <a:lnTo>
                            <a:pt x="5" y="4"/>
                          </a:lnTo>
                          <a:lnTo>
                            <a:pt x="6" y="4"/>
                          </a:lnTo>
                          <a:lnTo>
                            <a:pt x="7" y="4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FF7F3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74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62"/>
                    <a:chOff x="3799" y="2651"/>
                    <a:chExt cx="53" cy="62"/>
                  </a:xfrm>
                </p:grpSpPr>
                <p:sp>
                  <p:nvSpPr>
                    <p:cNvPr id="339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3799" y="2651"/>
                      <a:ext cx="53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7"/>
                        </a:cxn>
                        <a:cxn ang="0">
                          <a:pos x="7" y="54"/>
                        </a:cxn>
                        <a:cxn ang="0">
                          <a:pos x="5" y="50"/>
                        </a:cxn>
                        <a:cxn ang="0">
                          <a:pos x="4" y="46"/>
                        </a:cxn>
                        <a:cxn ang="0">
                          <a:pos x="3" y="44"/>
                        </a:cxn>
                        <a:cxn ang="0">
                          <a:pos x="2" y="33"/>
                        </a:cxn>
                        <a:cxn ang="0">
                          <a:pos x="0" y="29"/>
                        </a:cxn>
                        <a:cxn ang="0">
                          <a:pos x="0" y="23"/>
                        </a:cxn>
                        <a:cxn ang="0">
                          <a:pos x="5" y="18"/>
                        </a:cxn>
                        <a:cxn ang="0">
                          <a:pos x="7" y="10"/>
                        </a:cxn>
                        <a:cxn ang="0">
                          <a:pos x="10" y="6"/>
                        </a:cxn>
                        <a:cxn ang="0">
                          <a:pos x="14" y="4"/>
                        </a:cxn>
                        <a:cxn ang="0">
                          <a:pos x="20" y="0"/>
                        </a:cxn>
                        <a:cxn ang="0">
                          <a:pos x="25" y="0"/>
                        </a:cxn>
                        <a:cxn ang="0">
                          <a:pos x="29" y="0"/>
                        </a:cxn>
                        <a:cxn ang="0">
                          <a:pos x="35" y="2"/>
                        </a:cxn>
                        <a:cxn ang="0">
                          <a:pos x="40" y="5"/>
                        </a:cxn>
                        <a:cxn ang="0">
                          <a:pos x="44" y="10"/>
                        </a:cxn>
                        <a:cxn ang="0">
                          <a:pos x="46" y="15"/>
                        </a:cxn>
                        <a:cxn ang="0">
                          <a:pos x="48" y="19"/>
                        </a:cxn>
                        <a:cxn ang="0">
                          <a:pos x="51" y="26"/>
                        </a:cxn>
                        <a:cxn ang="0">
                          <a:pos x="53" y="32"/>
                        </a:cxn>
                        <a:cxn ang="0">
                          <a:pos x="52" y="38"/>
                        </a:cxn>
                        <a:cxn ang="0">
                          <a:pos x="51" y="43"/>
                        </a:cxn>
                        <a:cxn ang="0">
                          <a:pos x="48" y="47"/>
                        </a:cxn>
                        <a:cxn ang="0">
                          <a:pos x="42" y="54"/>
                        </a:cxn>
                        <a:cxn ang="0">
                          <a:pos x="40" y="58"/>
                        </a:cxn>
                        <a:cxn ang="0">
                          <a:pos x="35" y="62"/>
                        </a:cxn>
                        <a:cxn ang="0">
                          <a:pos x="39" y="50"/>
                        </a:cxn>
                        <a:cxn ang="0">
                          <a:pos x="41" y="39"/>
                        </a:cxn>
                        <a:cxn ang="0">
                          <a:pos x="40" y="34"/>
                        </a:cxn>
                        <a:cxn ang="0">
                          <a:pos x="40" y="27"/>
                        </a:cxn>
                        <a:cxn ang="0">
                          <a:pos x="35" y="28"/>
                        </a:cxn>
                        <a:cxn ang="0">
                          <a:pos x="29" y="30"/>
                        </a:cxn>
                        <a:cxn ang="0">
                          <a:pos x="22" y="30"/>
                        </a:cxn>
                        <a:cxn ang="0">
                          <a:pos x="19" y="28"/>
                        </a:cxn>
                        <a:cxn ang="0">
                          <a:pos x="14" y="29"/>
                        </a:cxn>
                        <a:cxn ang="0">
                          <a:pos x="13" y="33"/>
                        </a:cxn>
                        <a:cxn ang="0">
                          <a:pos x="11" y="35"/>
                        </a:cxn>
                        <a:cxn ang="0">
                          <a:pos x="9" y="41"/>
                        </a:cxn>
                        <a:cxn ang="0">
                          <a:pos x="8" y="43"/>
                        </a:cxn>
                        <a:cxn ang="0">
                          <a:pos x="6" y="43"/>
                        </a:cxn>
                        <a:cxn ang="0">
                          <a:pos x="6" y="45"/>
                        </a:cxn>
                        <a:cxn ang="0">
                          <a:pos x="6" y="48"/>
                        </a:cxn>
                        <a:cxn ang="0">
                          <a:pos x="9" y="49"/>
                        </a:cxn>
                        <a:cxn ang="0">
                          <a:pos x="10" y="58"/>
                        </a:cxn>
                      </a:cxnLst>
                      <a:rect l="0" t="0" r="r" b="b"/>
                      <a:pathLst>
                        <a:path w="53" h="62">
                          <a:moveTo>
                            <a:pt x="10" y="58"/>
                          </a:moveTo>
                          <a:lnTo>
                            <a:pt x="8" y="57"/>
                          </a:lnTo>
                          <a:lnTo>
                            <a:pt x="7" y="55"/>
                          </a:lnTo>
                          <a:lnTo>
                            <a:pt x="7" y="54"/>
                          </a:lnTo>
                          <a:lnTo>
                            <a:pt x="6" y="51"/>
                          </a:lnTo>
                          <a:lnTo>
                            <a:pt x="5" y="50"/>
                          </a:lnTo>
                          <a:lnTo>
                            <a:pt x="4" y="48"/>
                          </a:lnTo>
                          <a:lnTo>
                            <a:pt x="4" y="46"/>
                          </a:lnTo>
                          <a:lnTo>
                            <a:pt x="3" y="46"/>
                          </a:lnTo>
                          <a:lnTo>
                            <a:pt x="3" y="44"/>
                          </a:lnTo>
                          <a:lnTo>
                            <a:pt x="1" y="40"/>
                          </a:lnTo>
                          <a:lnTo>
                            <a:pt x="2" y="33"/>
                          </a:lnTo>
                          <a:lnTo>
                            <a:pt x="1" y="32"/>
                          </a:lnTo>
                          <a:lnTo>
                            <a:pt x="0" y="29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2" y="20"/>
                          </a:lnTo>
                          <a:lnTo>
                            <a:pt x="5" y="18"/>
                          </a:lnTo>
                          <a:lnTo>
                            <a:pt x="4" y="14"/>
                          </a:lnTo>
                          <a:lnTo>
                            <a:pt x="7" y="10"/>
                          </a:lnTo>
                          <a:lnTo>
                            <a:pt x="8" y="9"/>
                          </a:lnTo>
                          <a:lnTo>
                            <a:pt x="10" y="6"/>
                          </a:lnTo>
                          <a:lnTo>
                            <a:pt x="12" y="4"/>
                          </a:lnTo>
                          <a:lnTo>
                            <a:pt x="14" y="4"/>
                          </a:lnTo>
                          <a:lnTo>
                            <a:pt x="18" y="1"/>
                          </a:lnTo>
                          <a:lnTo>
                            <a:pt x="20" y="0"/>
                          </a:lnTo>
                          <a:lnTo>
                            <a:pt x="23" y="0"/>
                          </a:lnTo>
                          <a:lnTo>
                            <a:pt x="25" y="0"/>
                          </a:lnTo>
                          <a:lnTo>
                            <a:pt x="27" y="0"/>
                          </a:lnTo>
                          <a:lnTo>
                            <a:pt x="29" y="0"/>
                          </a:lnTo>
                          <a:lnTo>
                            <a:pt x="32" y="1"/>
                          </a:lnTo>
                          <a:lnTo>
                            <a:pt x="35" y="2"/>
                          </a:lnTo>
                          <a:lnTo>
                            <a:pt x="36" y="3"/>
                          </a:lnTo>
                          <a:lnTo>
                            <a:pt x="40" y="5"/>
                          </a:lnTo>
                          <a:lnTo>
                            <a:pt x="42" y="8"/>
                          </a:lnTo>
                          <a:lnTo>
                            <a:pt x="44" y="10"/>
                          </a:lnTo>
                          <a:lnTo>
                            <a:pt x="45" y="12"/>
                          </a:lnTo>
                          <a:lnTo>
                            <a:pt x="46" y="15"/>
                          </a:lnTo>
                          <a:lnTo>
                            <a:pt x="47" y="17"/>
                          </a:lnTo>
                          <a:lnTo>
                            <a:pt x="48" y="19"/>
                          </a:lnTo>
                          <a:lnTo>
                            <a:pt x="50" y="21"/>
                          </a:lnTo>
                          <a:lnTo>
                            <a:pt x="51" y="26"/>
                          </a:lnTo>
                          <a:lnTo>
                            <a:pt x="52" y="30"/>
                          </a:lnTo>
                          <a:lnTo>
                            <a:pt x="53" y="32"/>
                          </a:lnTo>
                          <a:lnTo>
                            <a:pt x="53" y="34"/>
                          </a:lnTo>
                          <a:lnTo>
                            <a:pt x="52" y="38"/>
                          </a:lnTo>
                          <a:lnTo>
                            <a:pt x="51" y="40"/>
                          </a:lnTo>
                          <a:lnTo>
                            <a:pt x="51" y="43"/>
                          </a:lnTo>
                          <a:lnTo>
                            <a:pt x="50" y="45"/>
                          </a:lnTo>
                          <a:lnTo>
                            <a:pt x="48" y="47"/>
                          </a:lnTo>
                          <a:lnTo>
                            <a:pt x="47" y="49"/>
                          </a:lnTo>
                          <a:lnTo>
                            <a:pt x="42" y="54"/>
                          </a:lnTo>
                          <a:lnTo>
                            <a:pt x="42" y="56"/>
                          </a:lnTo>
                          <a:lnTo>
                            <a:pt x="40" y="58"/>
                          </a:lnTo>
                          <a:lnTo>
                            <a:pt x="37" y="61"/>
                          </a:lnTo>
                          <a:lnTo>
                            <a:pt x="35" y="62"/>
                          </a:lnTo>
                          <a:lnTo>
                            <a:pt x="37" y="56"/>
                          </a:lnTo>
                          <a:lnTo>
                            <a:pt x="39" y="50"/>
                          </a:lnTo>
                          <a:lnTo>
                            <a:pt x="40" y="45"/>
                          </a:lnTo>
                          <a:lnTo>
                            <a:pt x="41" y="39"/>
                          </a:lnTo>
                          <a:lnTo>
                            <a:pt x="41" y="37"/>
                          </a:lnTo>
                          <a:lnTo>
                            <a:pt x="40" y="34"/>
                          </a:lnTo>
                          <a:lnTo>
                            <a:pt x="41" y="29"/>
                          </a:lnTo>
                          <a:lnTo>
                            <a:pt x="40" y="27"/>
                          </a:lnTo>
                          <a:lnTo>
                            <a:pt x="39" y="26"/>
                          </a:lnTo>
                          <a:lnTo>
                            <a:pt x="35" y="28"/>
                          </a:lnTo>
                          <a:lnTo>
                            <a:pt x="33" y="30"/>
                          </a:lnTo>
                          <a:lnTo>
                            <a:pt x="29" y="30"/>
                          </a:lnTo>
                          <a:lnTo>
                            <a:pt x="25" y="30"/>
                          </a:lnTo>
                          <a:lnTo>
                            <a:pt x="22" y="30"/>
                          </a:lnTo>
                          <a:lnTo>
                            <a:pt x="20" y="29"/>
                          </a:lnTo>
                          <a:lnTo>
                            <a:pt x="19" y="28"/>
                          </a:lnTo>
                          <a:lnTo>
                            <a:pt x="16" y="28"/>
                          </a:lnTo>
                          <a:lnTo>
                            <a:pt x="14" y="29"/>
                          </a:lnTo>
                          <a:lnTo>
                            <a:pt x="14" y="31"/>
                          </a:lnTo>
                          <a:lnTo>
                            <a:pt x="13" y="33"/>
                          </a:lnTo>
                          <a:lnTo>
                            <a:pt x="12" y="35"/>
                          </a:lnTo>
                          <a:lnTo>
                            <a:pt x="11" y="35"/>
                          </a:lnTo>
                          <a:lnTo>
                            <a:pt x="10" y="38"/>
                          </a:lnTo>
                          <a:lnTo>
                            <a:pt x="9" y="41"/>
                          </a:lnTo>
                          <a:lnTo>
                            <a:pt x="9" y="42"/>
                          </a:lnTo>
                          <a:lnTo>
                            <a:pt x="8" y="43"/>
                          </a:lnTo>
                          <a:lnTo>
                            <a:pt x="7" y="43"/>
                          </a:lnTo>
                          <a:lnTo>
                            <a:pt x="6" y="43"/>
                          </a:lnTo>
                          <a:lnTo>
                            <a:pt x="6" y="44"/>
                          </a:lnTo>
                          <a:lnTo>
                            <a:pt x="6" y="45"/>
                          </a:lnTo>
                          <a:lnTo>
                            <a:pt x="6" y="47"/>
                          </a:lnTo>
                          <a:lnTo>
                            <a:pt x="6" y="48"/>
                          </a:lnTo>
                          <a:lnTo>
                            <a:pt x="8" y="49"/>
                          </a:lnTo>
                          <a:lnTo>
                            <a:pt x="9" y="49"/>
                          </a:lnTo>
                          <a:lnTo>
                            <a:pt x="10" y="54"/>
                          </a:lnTo>
                          <a:lnTo>
                            <a:pt x="10" y="58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75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1" y="2653"/>
                      <a:ext cx="49" cy="43"/>
                      <a:chOff x="3801" y="2653"/>
                      <a:chExt cx="49" cy="43"/>
                    </a:xfrm>
                  </p:grpSpPr>
                  <p:sp>
                    <p:nvSpPr>
                      <p:cNvPr id="341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1" y="2670"/>
                        <a:ext cx="2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17"/>
                          </a:cxn>
                          <a:cxn ang="0">
                            <a:pos x="5" y="17"/>
                          </a:cxn>
                          <a:cxn ang="0">
                            <a:pos x="10" y="13"/>
                          </a:cxn>
                          <a:cxn ang="0">
                            <a:pos x="6" y="12"/>
                          </a:cxn>
                          <a:cxn ang="0">
                            <a:pos x="3" y="12"/>
                          </a:cxn>
                          <a:cxn ang="0">
                            <a:pos x="1" y="11"/>
                          </a:cxn>
                          <a:cxn ang="0">
                            <a:pos x="0" y="9"/>
                          </a:cxn>
                          <a:cxn ang="0">
                            <a:pos x="0" y="5"/>
                          </a:cxn>
                          <a:cxn ang="0">
                            <a:pos x="3" y="7"/>
                          </a:cxn>
                          <a:cxn ang="0">
                            <a:pos x="5" y="7"/>
                          </a:cxn>
                          <a:cxn ang="0">
                            <a:pos x="7" y="8"/>
                          </a:cxn>
                          <a:cxn ang="0">
                            <a:pos x="9" y="8"/>
                          </a:cxn>
                          <a:cxn ang="0">
                            <a:pos x="12" y="10"/>
                          </a:cxn>
                          <a:cxn ang="0">
                            <a:pos x="10" y="7"/>
                          </a:cxn>
                          <a:cxn ang="0">
                            <a:pos x="9" y="5"/>
                          </a:cxn>
                          <a:cxn ang="0">
                            <a:pos x="6" y="4"/>
                          </a:cxn>
                          <a:cxn ang="0">
                            <a:pos x="7" y="1"/>
                          </a:cxn>
                          <a:cxn ang="0">
                            <a:pos x="6" y="0"/>
                          </a:cxn>
                          <a:cxn ang="0">
                            <a:pos x="9" y="0"/>
                          </a:cxn>
                          <a:cxn ang="0">
                            <a:pos x="10" y="2"/>
                          </a:cxn>
                          <a:cxn ang="0">
                            <a:pos x="10" y="4"/>
                          </a:cxn>
                          <a:cxn ang="0">
                            <a:pos x="11" y="6"/>
                          </a:cxn>
                          <a:cxn ang="0">
                            <a:pos x="13" y="7"/>
                          </a:cxn>
                          <a:cxn ang="0">
                            <a:pos x="16" y="8"/>
                          </a:cxn>
                          <a:cxn ang="0">
                            <a:pos x="19" y="10"/>
                          </a:cxn>
                          <a:cxn ang="0">
                            <a:pos x="21" y="10"/>
                          </a:cxn>
                        </a:cxnLst>
                        <a:rect l="0" t="0" r="r" b="b"/>
                        <a:pathLst>
                          <a:path w="21" h="17">
                            <a:moveTo>
                              <a:pt x="1" y="17"/>
                            </a:moveTo>
                            <a:lnTo>
                              <a:pt x="5" y="17"/>
                            </a:lnTo>
                            <a:lnTo>
                              <a:pt x="10" y="13"/>
                            </a:lnTo>
                            <a:lnTo>
                              <a:pt x="6" y="12"/>
                            </a:lnTo>
                            <a:lnTo>
                              <a:pt x="3" y="12"/>
                            </a:lnTo>
                            <a:lnTo>
                              <a:pt x="1" y="11"/>
                            </a:lnTo>
                            <a:lnTo>
                              <a:pt x="0" y="9"/>
                            </a:lnTo>
                            <a:lnTo>
                              <a:pt x="0" y="5"/>
                            </a:lnTo>
                            <a:lnTo>
                              <a:pt x="3" y="7"/>
                            </a:lnTo>
                            <a:lnTo>
                              <a:pt x="5" y="7"/>
                            </a:lnTo>
                            <a:lnTo>
                              <a:pt x="7" y="8"/>
                            </a:lnTo>
                            <a:lnTo>
                              <a:pt x="9" y="8"/>
                            </a:lnTo>
                            <a:lnTo>
                              <a:pt x="12" y="10"/>
                            </a:lnTo>
                            <a:lnTo>
                              <a:pt x="10" y="7"/>
                            </a:lnTo>
                            <a:lnTo>
                              <a:pt x="9" y="5"/>
                            </a:lnTo>
                            <a:lnTo>
                              <a:pt x="6" y="4"/>
                            </a:lnTo>
                            <a:lnTo>
                              <a:pt x="7" y="1"/>
                            </a:lnTo>
                            <a:lnTo>
                              <a:pt x="6" y="0"/>
                            </a:lnTo>
                            <a:lnTo>
                              <a:pt x="9" y="0"/>
                            </a:lnTo>
                            <a:lnTo>
                              <a:pt x="10" y="2"/>
                            </a:lnTo>
                            <a:lnTo>
                              <a:pt x="10" y="4"/>
                            </a:lnTo>
                            <a:lnTo>
                              <a:pt x="11" y="6"/>
                            </a:lnTo>
                            <a:lnTo>
                              <a:pt x="13" y="7"/>
                            </a:lnTo>
                            <a:lnTo>
                              <a:pt x="16" y="8"/>
                            </a:lnTo>
                            <a:lnTo>
                              <a:pt x="19" y="10"/>
                            </a:lnTo>
                            <a:lnTo>
                              <a:pt x="21" y="1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2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661"/>
                        <a:ext cx="41" cy="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7"/>
                          </a:cxn>
                          <a:cxn ang="0">
                            <a:pos x="3" y="6"/>
                          </a:cxn>
                          <a:cxn ang="0">
                            <a:pos x="7" y="6"/>
                          </a:cxn>
                          <a:cxn ang="0">
                            <a:pos x="10" y="6"/>
                          </a:cxn>
                          <a:cxn ang="0">
                            <a:pos x="9" y="9"/>
                          </a:cxn>
                          <a:cxn ang="0">
                            <a:pos x="10" y="11"/>
                          </a:cxn>
                          <a:cxn ang="0">
                            <a:pos x="13" y="9"/>
                          </a:cxn>
                          <a:cxn ang="0">
                            <a:pos x="15" y="6"/>
                          </a:cxn>
                          <a:cxn ang="0">
                            <a:pos x="18" y="3"/>
                          </a:cxn>
                          <a:cxn ang="0">
                            <a:pos x="22" y="1"/>
                          </a:cxn>
                          <a:cxn ang="0">
                            <a:pos x="23" y="0"/>
                          </a:cxn>
                          <a:cxn ang="0">
                            <a:pos x="32" y="3"/>
                          </a:cxn>
                          <a:cxn ang="0">
                            <a:pos x="35" y="8"/>
                          </a:cxn>
                          <a:cxn ang="0">
                            <a:pos x="36" y="9"/>
                          </a:cxn>
                          <a:cxn ang="0">
                            <a:pos x="36" y="14"/>
                          </a:cxn>
                          <a:cxn ang="0">
                            <a:pos x="38" y="15"/>
                          </a:cxn>
                          <a:cxn ang="0">
                            <a:pos x="40" y="11"/>
                          </a:cxn>
                          <a:cxn ang="0">
                            <a:pos x="41" y="8"/>
                          </a:cxn>
                          <a:cxn ang="0">
                            <a:pos x="41" y="5"/>
                          </a:cxn>
                        </a:cxnLst>
                        <a:rect l="0" t="0" r="r" b="b"/>
                        <a:pathLst>
                          <a:path w="41" h="15">
                            <a:moveTo>
                              <a:pt x="0" y="7"/>
                            </a:moveTo>
                            <a:lnTo>
                              <a:pt x="3" y="6"/>
                            </a:lnTo>
                            <a:lnTo>
                              <a:pt x="7" y="6"/>
                            </a:lnTo>
                            <a:lnTo>
                              <a:pt x="10" y="6"/>
                            </a:lnTo>
                            <a:lnTo>
                              <a:pt x="9" y="9"/>
                            </a:lnTo>
                            <a:lnTo>
                              <a:pt x="10" y="11"/>
                            </a:lnTo>
                            <a:lnTo>
                              <a:pt x="13" y="9"/>
                            </a:lnTo>
                            <a:lnTo>
                              <a:pt x="15" y="6"/>
                            </a:lnTo>
                            <a:lnTo>
                              <a:pt x="18" y="3"/>
                            </a:lnTo>
                            <a:lnTo>
                              <a:pt x="22" y="1"/>
                            </a:lnTo>
                            <a:lnTo>
                              <a:pt x="23" y="0"/>
                            </a:lnTo>
                            <a:lnTo>
                              <a:pt x="32" y="3"/>
                            </a:lnTo>
                            <a:lnTo>
                              <a:pt x="35" y="8"/>
                            </a:lnTo>
                            <a:lnTo>
                              <a:pt x="36" y="9"/>
                            </a:lnTo>
                            <a:lnTo>
                              <a:pt x="36" y="14"/>
                            </a:lnTo>
                            <a:lnTo>
                              <a:pt x="38" y="15"/>
                            </a:lnTo>
                            <a:lnTo>
                              <a:pt x="40" y="11"/>
                            </a:lnTo>
                            <a:lnTo>
                              <a:pt x="41" y="8"/>
                            </a:lnTo>
                            <a:lnTo>
                              <a:pt x="41" y="5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3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6" y="2653"/>
                        <a:ext cx="36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12"/>
                          </a:cxn>
                          <a:cxn ang="0">
                            <a:pos x="10" y="10"/>
                          </a:cxn>
                          <a:cxn ang="0">
                            <a:pos x="5" y="10"/>
                          </a:cxn>
                          <a:cxn ang="0">
                            <a:pos x="0" y="11"/>
                          </a:cxn>
                          <a:cxn ang="0">
                            <a:pos x="8" y="8"/>
                          </a:cxn>
                          <a:cxn ang="0">
                            <a:pos x="14" y="8"/>
                          </a:cxn>
                          <a:cxn ang="0">
                            <a:pos x="12" y="6"/>
                          </a:cxn>
                          <a:cxn ang="0">
                            <a:pos x="7" y="4"/>
                          </a:cxn>
                          <a:cxn ang="0">
                            <a:pos x="13" y="4"/>
                          </a:cxn>
                          <a:cxn ang="0">
                            <a:pos x="15" y="5"/>
                          </a:cxn>
                          <a:cxn ang="0">
                            <a:pos x="18" y="7"/>
                          </a:cxn>
                          <a:cxn ang="0">
                            <a:pos x="20" y="5"/>
                          </a:cxn>
                          <a:cxn ang="0">
                            <a:pos x="16" y="1"/>
                          </a:cxn>
                          <a:cxn ang="0">
                            <a:pos x="19" y="0"/>
                          </a:cxn>
                          <a:cxn ang="0">
                            <a:pos x="21" y="0"/>
                          </a:cxn>
                          <a:cxn ang="0">
                            <a:pos x="23" y="6"/>
                          </a:cxn>
                          <a:cxn ang="0">
                            <a:pos x="25" y="4"/>
                          </a:cxn>
                          <a:cxn ang="0">
                            <a:pos x="25" y="2"/>
                          </a:cxn>
                          <a:cxn ang="0">
                            <a:pos x="27" y="4"/>
                          </a:cxn>
                          <a:cxn ang="0">
                            <a:pos x="28" y="6"/>
                          </a:cxn>
                          <a:cxn ang="0">
                            <a:pos x="29" y="7"/>
                          </a:cxn>
                          <a:cxn ang="0">
                            <a:pos x="29" y="9"/>
                          </a:cxn>
                          <a:cxn ang="0">
                            <a:pos x="31" y="9"/>
                          </a:cxn>
                          <a:cxn ang="0">
                            <a:pos x="31" y="5"/>
                          </a:cxn>
                          <a:cxn ang="0">
                            <a:pos x="33" y="6"/>
                          </a:cxn>
                          <a:cxn ang="0">
                            <a:pos x="33" y="9"/>
                          </a:cxn>
                          <a:cxn ang="0">
                            <a:pos x="33" y="11"/>
                          </a:cxn>
                          <a:cxn ang="0">
                            <a:pos x="34" y="13"/>
                          </a:cxn>
                          <a:cxn ang="0">
                            <a:pos x="36" y="17"/>
                          </a:cxn>
                        </a:cxnLst>
                        <a:rect l="0" t="0" r="r" b="b"/>
                        <a:pathLst>
                          <a:path w="36" h="17">
                            <a:moveTo>
                              <a:pt x="13" y="12"/>
                            </a:moveTo>
                            <a:lnTo>
                              <a:pt x="10" y="10"/>
                            </a:lnTo>
                            <a:lnTo>
                              <a:pt x="5" y="10"/>
                            </a:lnTo>
                            <a:lnTo>
                              <a:pt x="0" y="11"/>
                            </a:lnTo>
                            <a:lnTo>
                              <a:pt x="8" y="8"/>
                            </a:lnTo>
                            <a:lnTo>
                              <a:pt x="14" y="8"/>
                            </a:lnTo>
                            <a:lnTo>
                              <a:pt x="12" y="6"/>
                            </a:lnTo>
                            <a:lnTo>
                              <a:pt x="7" y="4"/>
                            </a:lnTo>
                            <a:lnTo>
                              <a:pt x="13" y="4"/>
                            </a:lnTo>
                            <a:lnTo>
                              <a:pt x="15" y="5"/>
                            </a:lnTo>
                            <a:lnTo>
                              <a:pt x="18" y="7"/>
                            </a:lnTo>
                            <a:lnTo>
                              <a:pt x="20" y="5"/>
                            </a:lnTo>
                            <a:lnTo>
                              <a:pt x="16" y="1"/>
                            </a:lnTo>
                            <a:lnTo>
                              <a:pt x="19" y="0"/>
                            </a:lnTo>
                            <a:lnTo>
                              <a:pt x="21" y="0"/>
                            </a:lnTo>
                            <a:lnTo>
                              <a:pt x="23" y="6"/>
                            </a:lnTo>
                            <a:lnTo>
                              <a:pt x="25" y="4"/>
                            </a:lnTo>
                            <a:lnTo>
                              <a:pt x="25" y="2"/>
                            </a:lnTo>
                            <a:lnTo>
                              <a:pt x="27" y="4"/>
                            </a:lnTo>
                            <a:lnTo>
                              <a:pt x="28" y="6"/>
                            </a:lnTo>
                            <a:lnTo>
                              <a:pt x="29" y="7"/>
                            </a:lnTo>
                            <a:lnTo>
                              <a:pt x="29" y="9"/>
                            </a:lnTo>
                            <a:lnTo>
                              <a:pt x="31" y="9"/>
                            </a:lnTo>
                            <a:lnTo>
                              <a:pt x="31" y="5"/>
                            </a:lnTo>
                            <a:lnTo>
                              <a:pt x="33" y="6"/>
                            </a:lnTo>
                            <a:lnTo>
                              <a:pt x="33" y="9"/>
                            </a:lnTo>
                            <a:lnTo>
                              <a:pt x="33" y="11"/>
                            </a:lnTo>
                            <a:lnTo>
                              <a:pt x="34" y="13"/>
                            </a:lnTo>
                            <a:lnTo>
                              <a:pt x="36" y="17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44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41" y="2670"/>
                        <a:ext cx="9" cy="2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0"/>
                          </a:cxn>
                          <a:cxn ang="0">
                            <a:pos x="7" y="6"/>
                          </a:cxn>
                          <a:cxn ang="0">
                            <a:pos x="8" y="9"/>
                          </a:cxn>
                          <a:cxn ang="0">
                            <a:pos x="9" y="12"/>
                          </a:cxn>
                          <a:cxn ang="0">
                            <a:pos x="9" y="15"/>
                          </a:cxn>
                          <a:cxn ang="0">
                            <a:pos x="9" y="18"/>
                          </a:cxn>
                          <a:cxn ang="0">
                            <a:pos x="8" y="19"/>
                          </a:cxn>
                          <a:cxn ang="0">
                            <a:pos x="7" y="15"/>
                          </a:cxn>
                          <a:cxn ang="0">
                            <a:pos x="6" y="12"/>
                          </a:cxn>
                          <a:cxn ang="0">
                            <a:pos x="4" y="7"/>
                          </a:cxn>
                          <a:cxn ang="0">
                            <a:pos x="3" y="4"/>
                          </a:cxn>
                          <a:cxn ang="0">
                            <a:pos x="1" y="11"/>
                          </a:cxn>
                          <a:cxn ang="0">
                            <a:pos x="4" y="15"/>
                          </a:cxn>
                          <a:cxn ang="0">
                            <a:pos x="5" y="17"/>
                          </a:cxn>
                          <a:cxn ang="0">
                            <a:pos x="6" y="26"/>
                          </a:cxn>
                          <a:cxn ang="0">
                            <a:pos x="2" y="24"/>
                          </a:cxn>
                          <a:cxn ang="0">
                            <a:pos x="1" y="21"/>
                          </a:cxn>
                          <a:cxn ang="0">
                            <a:pos x="0" y="16"/>
                          </a:cxn>
                        </a:cxnLst>
                        <a:rect l="0" t="0" r="r" b="b"/>
                        <a:pathLst>
                          <a:path w="9" h="26">
                            <a:moveTo>
                              <a:pt x="5" y="0"/>
                            </a:moveTo>
                            <a:lnTo>
                              <a:pt x="7" y="6"/>
                            </a:lnTo>
                            <a:lnTo>
                              <a:pt x="8" y="9"/>
                            </a:lnTo>
                            <a:lnTo>
                              <a:pt x="9" y="12"/>
                            </a:lnTo>
                            <a:lnTo>
                              <a:pt x="9" y="15"/>
                            </a:lnTo>
                            <a:lnTo>
                              <a:pt x="9" y="18"/>
                            </a:lnTo>
                            <a:lnTo>
                              <a:pt x="8" y="19"/>
                            </a:lnTo>
                            <a:lnTo>
                              <a:pt x="7" y="15"/>
                            </a:lnTo>
                            <a:lnTo>
                              <a:pt x="6" y="12"/>
                            </a:lnTo>
                            <a:lnTo>
                              <a:pt x="4" y="7"/>
                            </a:lnTo>
                            <a:lnTo>
                              <a:pt x="3" y="4"/>
                            </a:lnTo>
                            <a:lnTo>
                              <a:pt x="1" y="11"/>
                            </a:lnTo>
                            <a:lnTo>
                              <a:pt x="4" y="15"/>
                            </a:lnTo>
                            <a:lnTo>
                              <a:pt x="5" y="17"/>
                            </a:lnTo>
                            <a:lnTo>
                              <a:pt x="6" y="26"/>
                            </a:lnTo>
                            <a:lnTo>
                              <a:pt x="2" y="24"/>
                            </a:lnTo>
                            <a:lnTo>
                              <a:pt x="1" y="21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grpSp>
                <p:nvGrpSpPr>
                  <p:cNvPr id="276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3806" y="2698"/>
                    <a:ext cx="3" cy="4"/>
                    <a:chOff x="3806" y="2698"/>
                    <a:chExt cx="3" cy="4"/>
                  </a:xfrm>
                </p:grpSpPr>
                <p:sp>
                  <p:nvSpPr>
                    <p:cNvPr id="337" name="Oval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solidFill>
                      <a:srgbClr val="FF5FB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38" name="Oval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noFill/>
                    <a:ln w="1588" cap="rnd">
                      <a:solidFill>
                        <a:srgbClr val="FF009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280" name="Group 232"/>
                <p:cNvGrpSpPr>
                  <a:grpSpLocks/>
                </p:cNvGrpSpPr>
                <p:nvPr/>
              </p:nvGrpSpPr>
              <p:grpSpPr bwMode="auto">
                <a:xfrm>
                  <a:off x="3771" y="2710"/>
                  <a:ext cx="92" cy="136"/>
                  <a:chOff x="3771" y="2710"/>
                  <a:chExt cx="92" cy="136"/>
                </a:xfrm>
              </p:grpSpPr>
              <p:sp>
                <p:nvSpPr>
                  <p:cNvPr id="314" name="Freeform 233"/>
                  <p:cNvSpPr>
                    <a:spLocks/>
                  </p:cNvSpPr>
                  <p:nvPr/>
                </p:nvSpPr>
                <p:spPr bwMode="auto">
                  <a:xfrm>
                    <a:off x="3814" y="2710"/>
                    <a:ext cx="9" cy="43"/>
                  </a:xfrm>
                  <a:custGeom>
                    <a:avLst/>
                    <a:gdLst/>
                    <a:ahLst/>
                    <a:cxnLst>
                      <a:cxn ang="0">
                        <a:pos x="9" y="1"/>
                      </a:cxn>
                      <a:cxn ang="0">
                        <a:pos x="2" y="42"/>
                      </a:cxn>
                      <a:cxn ang="0">
                        <a:pos x="0" y="43"/>
                      </a:cxn>
                      <a:cxn ang="0">
                        <a:pos x="7" y="0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9" y="1"/>
                      </a:cxn>
                    </a:cxnLst>
                    <a:rect l="0" t="0" r="r" b="b"/>
                    <a:pathLst>
                      <a:path w="9" h="43">
                        <a:moveTo>
                          <a:pt x="9" y="1"/>
                        </a:moveTo>
                        <a:lnTo>
                          <a:pt x="2" y="42"/>
                        </a:lnTo>
                        <a:lnTo>
                          <a:pt x="0" y="43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BF7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285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3771" y="2726"/>
                    <a:ext cx="92" cy="120"/>
                    <a:chOff x="3771" y="2726"/>
                    <a:chExt cx="92" cy="120"/>
                  </a:xfrm>
                </p:grpSpPr>
                <p:sp>
                  <p:nvSpPr>
                    <p:cNvPr id="323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3771" y="2726"/>
                      <a:ext cx="92" cy="120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2"/>
                        </a:cxn>
                        <a:cxn ang="0">
                          <a:pos x="27" y="3"/>
                        </a:cxn>
                        <a:cxn ang="0">
                          <a:pos x="23" y="4"/>
                        </a:cxn>
                        <a:cxn ang="0">
                          <a:pos x="19" y="6"/>
                        </a:cxn>
                        <a:cxn ang="0">
                          <a:pos x="16" y="7"/>
                        </a:cxn>
                        <a:cxn ang="0">
                          <a:pos x="14" y="10"/>
                        </a:cxn>
                        <a:cxn ang="0">
                          <a:pos x="11" y="13"/>
                        </a:cxn>
                        <a:cxn ang="0">
                          <a:pos x="8" y="19"/>
                        </a:cxn>
                        <a:cxn ang="0">
                          <a:pos x="0" y="35"/>
                        </a:cxn>
                        <a:cxn ang="0">
                          <a:pos x="2" y="37"/>
                        </a:cxn>
                        <a:cxn ang="0">
                          <a:pos x="23" y="49"/>
                        </a:cxn>
                        <a:cxn ang="0">
                          <a:pos x="22" y="74"/>
                        </a:cxn>
                        <a:cxn ang="0">
                          <a:pos x="20" y="93"/>
                        </a:cxn>
                        <a:cxn ang="0">
                          <a:pos x="15" y="110"/>
                        </a:cxn>
                        <a:cxn ang="0">
                          <a:pos x="86" y="120"/>
                        </a:cxn>
                        <a:cxn ang="0">
                          <a:pos x="75" y="75"/>
                        </a:cxn>
                        <a:cxn ang="0">
                          <a:pos x="79" y="70"/>
                        </a:cxn>
                        <a:cxn ang="0">
                          <a:pos x="81" y="63"/>
                        </a:cxn>
                        <a:cxn ang="0">
                          <a:pos x="81" y="56"/>
                        </a:cxn>
                        <a:cxn ang="0">
                          <a:pos x="81" y="50"/>
                        </a:cxn>
                        <a:cxn ang="0">
                          <a:pos x="85" y="16"/>
                        </a:cxn>
                        <a:cxn ang="0">
                          <a:pos x="82" y="10"/>
                        </a:cxn>
                        <a:cxn ang="0">
                          <a:pos x="78" y="7"/>
                        </a:cxn>
                        <a:cxn ang="0">
                          <a:pos x="65" y="2"/>
                        </a:cxn>
                        <a:cxn ang="0">
                          <a:pos x="62" y="1"/>
                        </a:cxn>
                        <a:cxn ang="0">
                          <a:pos x="60" y="0"/>
                        </a:cxn>
                        <a:cxn ang="0">
                          <a:pos x="60" y="4"/>
                        </a:cxn>
                        <a:cxn ang="0">
                          <a:pos x="62" y="7"/>
                        </a:cxn>
                        <a:cxn ang="0">
                          <a:pos x="64" y="11"/>
                        </a:cxn>
                        <a:cxn ang="0">
                          <a:pos x="65" y="14"/>
                        </a:cxn>
                        <a:cxn ang="0">
                          <a:pos x="65" y="18"/>
                        </a:cxn>
                        <a:cxn ang="0">
                          <a:pos x="64" y="22"/>
                        </a:cxn>
                        <a:cxn ang="0">
                          <a:pos x="62" y="24"/>
                        </a:cxn>
                        <a:cxn ang="0">
                          <a:pos x="58" y="27"/>
                        </a:cxn>
                        <a:cxn ang="0">
                          <a:pos x="55" y="28"/>
                        </a:cxn>
                        <a:cxn ang="0">
                          <a:pos x="50" y="28"/>
                        </a:cxn>
                        <a:cxn ang="0">
                          <a:pos x="46" y="27"/>
                        </a:cxn>
                        <a:cxn ang="0">
                          <a:pos x="41" y="24"/>
                        </a:cxn>
                        <a:cxn ang="0">
                          <a:pos x="38" y="20"/>
                        </a:cxn>
                        <a:cxn ang="0">
                          <a:pos x="37" y="16"/>
                        </a:cxn>
                        <a:cxn ang="0">
                          <a:pos x="35" y="10"/>
                        </a:cxn>
                        <a:cxn ang="0">
                          <a:pos x="34" y="5"/>
                        </a:cxn>
                        <a:cxn ang="0">
                          <a:pos x="33" y="1"/>
                        </a:cxn>
                      </a:cxnLst>
                      <a:rect l="0" t="0" r="r" b="b"/>
                      <a:pathLst>
                        <a:path w="92" h="120">
                          <a:moveTo>
                            <a:pt x="33" y="1"/>
                          </a:moveTo>
                          <a:lnTo>
                            <a:pt x="32" y="2"/>
                          </a:lnTo>
                          <a:lnTo>
                            <a:pt x="30" y="2"/>
                          </a:lnTo>
                          <a:lnTo>
                            <a:pt x="27" y="3"/>
                          </a:lnTo>
                          <a:lnTo>
                            <a:pt x="25" y="4"/>
                          </a:lnTo>
                          <a:lnTo>
                            <a:pt x="23" y="4"/>
                          </a:lnTo>
                          <a:lnTo>
                            <a:pt x="21" y="5"/>
                          </a:lnTo>
                          <a:lnTo>
                            <a:pt x="19" y="6"/>
                          </a:lnTo>
                          <a:lnTo>
                            <a:pt x="18" y="6"/>
                          </a:lnTo>
                          <a:lnTo>
                            <a:pt x="16" y="7"/>
                          </a:lnTo>
                          <a:lnTo>
                            <a:pt x="15" y="9"/>
                          </a:lnTo>
                          <a:lnTo>
                            <a:pt x="14" y="10"/>
                          </a:lnTo>
                          <a:lnTo>
                            <a:pt x="13" y="11"/>
                          </a:lnTo>
                          <a:lnTo>
                            <a:pt x="11" y="13"/>
                          </a:lnTo>
                          <a:lnTo>
                            <a:pt x="10" y="15"/>
                          </a:lnTo>
                          <a:lnTo>
                            <a:pt x="8" y="19"/>
                          </a:lnTo>
                          <a:lnTo>
                            <a:pt x="5" y="26"/>
                          </a:lnTo>
                          <a:lnTo>
                            <a:pt x="0" y="35"/>
                          </a:lnTo>
                          <a:lnTo>
                            <a:pt x="1" y="36"/>
                          </a:lnTo>
                          <a:lnTo>
                            <a:pt x="2" y="37"/>
                          </a:lnTo>
                          <a:lnTo>
                            <a:pt x="22" y="46"/>
                          </a:lnTo>
                          <a:lnTo>
                            <a:pt x="23" y="49"/>
                          </a:lnTo>
                          <a:lnTo>
                            <a:pt x="23" y="60"/>
                          </a:lnTo>
                          <a:lnTo>
                            <a:pt x="22" y="74"/>
                          </a:lnTo>
                          <a:lnTo>
                            <a:pt x="21" y="85"/>
                          </a:lnTo>
                          <a:lnTo>
                            <a:pt x="20" y="93"/>
                          </a:lnTo>
                          <a:lnTo>
                            <a:pt x="18" y="102"/>
                          </a:lnTo>
                          <a:lnTo>
                            <a:pt x="15" y="110"/>
                          </a:lnTo>
                          <a:lnTo>
                            <a:pt x="11" y="120"/>
                          </a:lnTo>
                          <a:lnTo>
                            <a:pt x="86" y="120"/>
                          </a:lnTo>
                          <a:lnTo>
                            <a:pt x="78" y="96"/>
                          </a:lnTo>
                          <a:lnTo>
                            <a:pt x="75" y="75"/>
                          </a:lnTo>
                          <a:lnTo>
                            <a:pt x="77" y="73"/>
                          </a:lnTo>
                          <a:lnTo>
                            <a:pt x="79" y="70"/>
                          </a:lnTo>
                          <a:lnTo>
                            <a:pt x="80" y="67"/>
                          </a:lnTo>
                          <a:lnTo>
                            <a:pt x="81" y="63"/>
                          </a:lnTo>
                          <a:lnTo>
                            <a:pt x="81" y="59"/>
                          </a:lnTo>
                          <a:lnTo>
                            <a:pt x="81" y="56"/>
                          </a:lnTo>
                          <a:lnTo>
                            <a:pt x="81" y="53"/>
                          </a:lnTo>
                          <a:lnTo>
                            <a:pt x="81" y="50"/>
                          </a:lnTo>
                          <a:lnTo>
                            <a:pt x="92" y="39"/>
                          </a:lnTo>
                          <a:lnTo>
                            <a:pt x="85" y="16"/>
                          </a:lnTo>
                          <a:lnTo>
                            <a:pt x="84" y="13"/>
                          </a:lnTo>
                          <a:lnTo>
                            <a:pt x="82" y="10"/>
                          </a:lnTo>
                          <a:lnTo>
                            <a:pt x="80" y="8"/>
                          </a:lnTo>
                          <a:lnTo>
                            <a:pt x="78" y="7"/>
                          </a:lnTo>
                          <a:lnTo>
                            <a:pt x="66" y="3"/>
                          </a:lnTo>
                          <a:lnTo>
                            <a:pt x="65" y="2"/>
                          </a:lnTo>
                          <a:lnTo>
                            <a:pt x="63" y="1"/>
                          </a:lnTo>
                          <a:lnTo>
                            <a:pt x="62" y="1"/>
                          </a:lnTo>
                          <a:lnTo>
                            <a:pt x="61" y="1"/>
                          </a:lnTo>
                          <a:lnTo>
                            <a:pt x="60" y="0"/>
                          </a:lnTo>
                          <a:lnTo>
                            <a:pt x="60" y="2"/>
                          </a:lnTo>
                          <a:lnTo>
                            <a:pt x="60" y="4"/>
                          </a:lnTo>
                          <a:lnTo>
                            <a:pt x="61" y="5"/>
                          </a:lnTo>
                          <a:lnTo>
                            <a:pt x="62" y="7"/>
                          </a:lnTo>
                          <a:lnTo>
                            <a:pt x="63" y="9"/>
                          </a:lnTo>
                          <a:lnTo>
                            <a:pt x="64" y="11"/>
                          </a:lnTo>
                          <a:lnTo>
                            <a:pt x="64" y="12"/>
                          </a:lnTo>
                          <a:lnTo>
                            <a:pt x="65" y="14"/>
                          </a:lnTo>
                          <a:lnTo>
                            <a:pt x="65" y="16"/>
                          </a:lnTo>
                          <a:lnTo>
                            <a:pt x="65" y="18"/>
                          </a:lnTo>
                          <a:lnTo>
                            <a:pt x="64" y="20"/>
                          </a:lnTo>
                          <a:lnTo>
                            <a:pt x="64" y="22"/>
                          </a:lnTo>
                          <a:lnTo>
                            <a:pt x="63" y="23"/>
                          </a:lnTo>
                          <a:lnTo>
                            <a:pt x="62" y="24"/>
                          </a:lnTo>
                          <a:lnTo>
                            <a:pt x="60" y="26"/>
                          </a:lnTo>
                          <a:lnTo>
                            <a:pt x="58" y="27"/>
                          </a:lnTo>
                          <a:lnTo>
                            <a:pt x="56" y="28"/>
                          </a:lnTo>
                          <a:lnTo>
                            <a:pt x="55" y="28"/>
                          </a:lnTo>
                          <a:lnTo>
                            <a:pt x="53" y="29"/>
                          </a:lnTo>
                          <a:lnTo>
                            <a:pt x="50" y="28"/>
                          </a:lnTo>
                          <a:lnTo>
                            <a:pt x="48" y="28"/>
                          </a:lnTo>
                          <a:lnTo>
                            <a:pt x="46" y="27"/>
                          </a:lnTo>
                          <a:lnTo>
                            <a:pt x="44" y="25"/>
                          </a:lnTo>
                          <a:lnTo>
                            <a:pt x="41" y="24"/>
                          </a:lnTo>
                          <a:lnTo>
                            <a:pt x="40" y="23"/>
                          </a:lnTo>
                          <a:lnTo>
                            <a:pt x="38" y="20"/>
                          </a:lnTo>
                          <a:lnTo>
                            <a:pt x="38" y="18"/>
                          </a:lnTo>
                          <a:lnTo>
                            <a:pt x="37" y="16"/>
                          </a:lnTo>
                          <a:lnTo>
                            <a:pt x="36" y="13"/>
                          </a:lnTo>
                          <a:lnTo>
                            <a:pt x="35" y="10"/>
                          </a:lnTo>
                          <a:lnTo>
                            <a:pt x="35" y="8"/>
                          </a:lnTo>
                          <a:lnTo>
                            <a:pt x="34" y="5"/>
                          </a:lnTo>
                          <a:lnTo>
                            <a:pt x="33" y="2"/>
                          </a:lnTo>
                          <a:lnTo>
                            <a:pt x="33" y="1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grpSp>
                  <p:nvGrpSpPr>
                    <p:cNvPr id="286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grpSp>
                    <p:nvGrpSpPr>
                      <p:cNvPr id="1024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sp>
                      <p:nvSpPr>
                        <p:cNvPr id="331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  <p:sp>
                      <p:nvSpPr>
                        <p:cNvPr id="332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endParaRPr lang="ru-RU"/>
                        </a:p>
                      </p:txBody>
                    </p:sp>
                  </p:grpSp>
                  <p:sp>
                    <p:nvSpPr>
                      <p:cNvPr id="327" name="Freeform 2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7"/>
                        <a:ext cx="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"/>
                          </a:cxn>
                          <a:cxn ang="0">
                            <a:pos x="5" y="0"/>
                          </a:cxn>
                          <a:cxn ang="0">
                            <a:pos x="7" y="0"/>
                          </a:cxn>
                        </a:cxnLst>
                        <a:rect l="0" t="0" r="r" b="b"/>
                        <a:pathLst>
                          <a:path w="7" h="1">
                            <a:moveTo>
                              <a:pt x="0" y="1"/>
                            </a:moveTo>
                            <a:lnTo>
                              <a:pt x="5" y="0"/>
                            </a:lnTo>
                            <a:lnTo>
                              <a:pt x="7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8" name="Freeform 2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760"/>
                        <a:ext cx="9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5" y="1"/>
                          </a:cxn>
                          <a:cxn ang="0">
                            <a:pos x="9" y="0"/>
                          </a:cxn>
                        </a:cxnLst>
                        <a:rect l="0" t="0" r="r" b="b"/>
                        <a:pathLst>
                          <a:path w="9" h="3">
                            <a:moveTo>
                              <a:pt x="0" y="3"/>
                            </a:moveTo>
                            <a:lnTo>
                              <a:pt x="5" y="1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9" name="Freeform 2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5"/>
                        <a:ext cx="4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3" y="0"/>
                          </a:cxn>
                          <a:cxn ang="0">
                            <a:pos x="4" y="2"/>
                          </a:cxn>
                        </a:cxnLst>
                        <a:rect l="0" t="0" r="r" b="b"/>
                        <a:pathLst>
                          <a:path w="4" h="3">
                            <a:moveTo>
                              <a:pt x="0" y="3"/>
                            </a:moveTo>
                            <a:lnTo>
                              <a:pt x="3" y="0"/>
                            </a:lnTo>
                            <a:lnTo>
                              <a:pt x="4" y="2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30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817" y="2749"/>
                        <a:ext cx="2" cy="1"/>
                      </a:xfrm>
                      <a:prstGeom prst="line">
                        <a:avLst/>
                      </a:prstGeom>
                      <a:noFill/>
                      <a:ln w="1588" cap="rnd">
                        <a:solidFill>
                          <a:srgbClr val="BF3F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25" name="Freeform 244"/>
                    <p:cNvSpPr>
                      <a:spLocks/>
                    </p:cNvSpPr>
                    <p:nvPr/>
                  </p:nvSpPr>
                  <p:spPr bwMode="auto">
                    <a:xfrm>
                      <a:off x="3771" y="2756"/>
                      <a:ext cx="23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6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1" y="6"/>
                        </a:cxn>
                        <a:cxn ang="0">
                          <a:pos x="2" y="7"/>
                        </a:cxn>
                        <a:cxn ang="0">
                          <a:pos x="23" y="17"/>
                        </a:cxn>
                        <a:cxn ang="0">
                          <a:pos x="23" y="15"/>
                        </a:cxn>
                        <a:cxn ang="0">
                          <a:pos x="11" y="6"/>
                        </a:cxn>
                      </a:cxnLst>
                      <a:rect l="0" t="0" r="r" b="b"/>
                      <a:pathLst>
                        <a:path w="23" h="17">
                          <a:moveTo>
                            <a:pt x="11" y="6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1" y="6"/>
                          </a:lnTo>
                          <a:lnTo>
                            <a:pt x="2" y="7"/>
                          </a:lnTo>
                          <a:lnTo>
                            <a:pt x="23" y="17"/>
                          </a:lnTo>
                          <a:lnTo>
                            <a:pt x="23" y="15"/>
                          </a:lnTo>
                          <a:lnTo>
                            <a:pt x="11" y="6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25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grpSp>
                  <p:nvGrpSpPr>
                    <p:cNvPr id="1026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sp>
                    <p:nvSpPr>
                      <p:cNvPr id="321" name="Freeform 2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2" name="Freeform 2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27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5" y="2737"/>
                      <a:ext cx="4" cy="2"/>
                      <a:chOff x="3815" y="2737"/>
                      <a:chExt cx="4" cy="2"/>
                    </a:xfrm>
                  </p:grpSpPr>
                  <p:sp>
                    <p:nvSpPr>
                      <p:cNvPr id="319" name="Freeform 2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20" name="Freeform 2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FF00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</p:grpSp>
          </p:grpSp>
          <p:sp>
            <p:nvSpPr>
              <p:cNvPr id="44" name="Freeform 252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8" name="Group 253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309" name="Freeform 254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10" name="Freeform 255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46" name="Freeform 256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29" name="Group 257"/>
              <p:cNvGrpSpPr>
                <a:grpSpLocks/>
              </p:cNvGrpSpPr>
              <p:nvPr/>
            </p:nvGrpSpPr>
            <p:grpSpPr bwMode="auto">
              <a:xfrm>
                <a:off x="3960" y="2880"/>
                <a:ext cx="34" cy="48"/>
                <a:chOff x="3804" y="2711"/>
                <a:chExt cx="34" cy="48"/>
              </a:xfrm>
            </p:grpSpPr>
            <p:sp>
              <p:nvSpPr>
                <p:cNvPr id="306" name="Freeform 258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34" cy="4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8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7" y="43"/>
                    </a:cxn>
                    <a:cxn ang="0">
                      <a:pos x="12" y="45"/>
                    </a:cxn>
                    <a:cxn ang="0">
                      <a:pos x="16" y="47"/>
                    </a:cxn>
                    <a:cxn ang="0">
                      <a:pos x="20" y="48"/>
                    </a:cxn>
                    <a:cxn ang="0">
                      <a:pos x="23" y="47"/>
                    </a:cxn>
                    <a:cxn ang="0">
                      <a:pos x="27" y="46"/>
                    </a:cxn>
                    <a:cxn ang="0">
                      <a:pos x="30" y="44"/>
                    </a:cxn>
                    <a:cxn ang="0">
                      <a:pos x="33" y="38"/>
                    </a:cxn>
                    <a:cxn ang="0">
                      <a:pos x="34" y="33"/>
                    </a:cxn>
                    <a:cxn ang="0">
                      <a:pos x="33" y="26"/>
                    </a:cxn>
                    <a:cxn ang="0">
                      <a:pos x="32" y="23"/>
                    </a:cxn>
                    <a:cxn ang="0">
                      <a:pos x="28" y="18"/>
                    </a:cxn>
                    <a:cxn ang="0">
                      <a:pos x="27" y="17"/>
                    </a:cxn>
                    <a:cxn ang="0">
                      <a:pos x="27" y="10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4" h="48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8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12" y="45"/>
                      </a:lnTo>
                      <a:lnTo>
                        <a:pt x="16" y="47"/>
                      </a:lnTo>
                      <a:lnTo>
                        <a:pt x="20" y="48"/>
                      </a:lnTo>
                      <a:lnTo>
                        <a:pt x="23" y="47"/>
                      </a:lnTo>
                      <a:lnTo>
                        <a:pt x="27" y="46"/>
                      </a:lnTo>
                      <a:lnTo>
                        <a:pt x="30" y="44"/>
                      </a:lnTo>
                      <a:lnTo>
                        <a:pt x="33" y="38"/>
                      </a:lnTo>
                      <a:lnTo>
                        <a:pt x="34" y="33"/>
                      </a:lnTo>
                      <a:lnTo>
                        <a:pt x="33" y="26"/>
                      </a:lnTo>
                      <a:lnTo>
                        <a:pt x="32" y="23"/>
                      </a:lnTo>
                      <a:lnTo>
                        <a:pt x="28" y="18"/>
                      </a:lnTo>
                      <a:lnTo>
                        <a:pt x="27" y="17"/>
                      </a:lnTo>
                      <a:lnTo>
                        <a:pt x="27" y="10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7" name="Freeform 259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4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5" y="39"/>
                    </a:cxn>
                    <a:cxn ang="0">
                      <a:pos x="5" y="36"/>
                    </a:cxn>
                    <a:cxn ang="0">
                      <a:pos x="6" y="34"/>
                    </a:cxn>
                    <a:cxn ang="0">
                      <a:pos x="6" y="32"/>
                    </a:cxn>
                    <a:cxn ang="0">
                      <a:pos x="7" y="29"/>
                    </a:cxn>
                    <a:cxn ang="0">
                      <a:pos x="7" y="27"/>
                    </a:cxn>
                    <a:cxn ang="0">
                      <a:pos x="8" y="23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  <a:cxn ang="0">
                      <a:pos x="14" y="15"/>
                    </a:cxn>
                    <a:cxn ang="0">
                      <a:pos x="17" y="13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41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7" y="29"/>
                      </a:lnTo>
                      <a:lnTo>
                        <a:pt x="7" y="27"/>
                      </a:lnTo>
                      <a:lnTo>
                        <a:pt x="8" y="23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lnTo>
                        <a:pt x="14" y="15"/>
                      </a:lnTo>
                      <a:lnTo>
                        <a:pt x="17" y="13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308" name="Freeform 260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34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3" y="31"/>
                    </a:cxn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4" y="23"/>
                    </a:cxn>
                    <a:cxn ang="0">
                      <a:pos x="5" y="21"/>
                    </a:cxn>
                    <a:cxn ang="0">
                      <a:pos x="6" y="19"/>
                    </a:cxn>
                    <a:cxn ang="0">
                      <a:pos x="8" y="17"/>
                    </a:cxn>
                    <a:cxn ang="0">
                      <a:pos x="10" y="17"/>
                    </a:cxn>
                    <a:cxn ang="0">
                      <a:pos x="11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34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3" y="31"/>
                      </a:lnTo>
                      <a:lnTo>
                        <a:pt x="4" y="28"/>
                      </a:lnTo>
                      <a:lnTo>
                        <a:pt x="4" y="25"/>
                      </a:lnTo>
                      <a:lnTo>
                        <a:pt x="4" y="23"/>
                      </a:lnTo>
                      <a:lnTo>
                        <a:pt x="5" y="21"/>
                      </a:lnTo>
                      <a:lnTo>
                        <a:pt x="6" y="19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1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30" name="Group 261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72"/>
                <a:chOff x="3799" y="2651"/>
                <a:chExt cx="53" cy="72"/>
              </a:xfrm>
            </p:grpSpPr>
            <p:grpSp>
              <p:nvGrpSpPr>
                <p:cNvPr id="1031" name="Group 26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32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1034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1" y="2713"/>
                      <a:ext cx="20" cy="10"/>
                      <a:chOff x="3811" y="2713"/>
                      <a:chExt cx="20" cy="10"/>
                    </a:xfrm>
                  </p:grpSpPr>
                  <p:sp>
                    <p:nvSpPr>
                      <p:cNvPr id="304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7F3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305" name="Freeform 2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7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302" name="Freeform 267"/>
                    <p:cNvSpPr>
                      <a:spLocks/>
                    </p:cNvSpPr>
                    <p:nvPr/>
                  </p:nvSpPr>
                  <p:spPr bwMode="auto">
                    <a:xfrm>
                      <a:off x="3803" y="2662"/>
                      <a:ext cx="38" cy="61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56"/>
                        </a:cxn>
                        <a:cxn ang="0">
                          <a:pos x="29" y="54"/>
                        </a:cxn>
                        <a:cxn ang="0">
                          <a:pos x="30" y="52"/>
                        </a:cxn>
                        <a:cxn ang="0">
                          <a:pos x="32" y="47"/>
                        </a:cxn>
                        <a:cxn ang="0">
                          <a:pos x="35" y="39"/>
                        </a:cxn>
                        <a:cxn ang="0">
                          <a:pos x="36" y="32"/>
                        </a:cxn>
                        <a:cxn ang="0">
                          <a:pos x="37" y="27"/>
                        </a:cxn>
                        <a:cxn ang="0">
                          <a:pos x="38" y="18"/>
                        </a:cxn>
                        <a:cxn ang="0">
                          <a:pos x="38" y="11"/>
                        </a:cxn>
                        <a:cxn ang="0">
                          <a:pos x="37" y="7"/>
                        </a:cxn>
                        <a:cxn ang="0">
                          <a:pos x="34" y="4"/>
                        </a:cxn>
                        <a:cxn ang="0">
                          <a:pos x="30" y="1"/>
                        </a:cxn>
                        <a:cxn ang="0">
                          <a:pos x="25" y="0"/>
                        </a:cxn>
                        <a:cxn ang="0">
                          <a:pos x="22" y="0"/>
                        </a:cxn>
                        <a:cxn ang="0">
                          <a:pos x="18" y="0"/>
                        </a:cxn>
                        <a:cxn ang="0">
                          <a:pos x="14" y="1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6" y="7"/>
                        </a:cxn>
                        <a:cxn ang="0">
                          <a:pos x="5" y="11"/>
                        </a:cxn>
                        <a:cxn ang="0">
                          <a:pos x="3" y="15"/>
                        </a:cxn>
                        <a:cxn ang="0">
                          <a:pos x="3" y="19"/>
                        </a:cxn>
                        <a:cxn ang="0">
                          <a:pos x="2" y="24"/>
                        </a:cxn>
                        <a:cxn ang="0">
                          <a:pos x="2" y="26"/>
                        </a:cxn>
                        <a:cxn ang="0">
                          <a:pos x="2" y="29"/>
                        </a:cxn>
                        <a:cxn ang="0">
                          <a:pos x="1" y="29"/>
                        </a:cxn>
                        <a:cxn ang="0">
                          <a:pos x="0" y="30"/>
                        </a:cxn>
                        <a:cxn ang="0">
                          <a:pos x="0" y="31"/>
                        </a:cxn>
                        <a:cxn ang="0">
                          <a:pos x="1" y="34"/>
                        </a:cxn>
                        <a:cxn ang="0">
                          <a:pos x="2" y="35"/>
                        </a:cxn>
                        <a:cxn ang="0">
                          <a:pos x="3" y="37"/>
                        </a:cxn>
                        <a:cxn ang="0">
                          <a:pos x="4" y="38"/>
                        </a:cxn>
                        <a:cxn ang="0">
                          <a:pos x="6" y="38"/>
                        </a:cxn>
                        <a:cxn ang="0">
                          <a:pos x="5" y="41"/>
                        </a:cxn>
                        <a:cxn ang="0">
                          <a:pos x="6" y="45"/>
                        </a:cxn>
                        <a:cxn ang="0">
                          <a:pos x="7" y="48"/>
                        </a:cxn>
                        <a:cxn ang="0">
                          <a:pos x="7" y="51"/>
                        </a:cxn>
                        <a:cxn ang="0">
                          <a:pos x="8" y="53"/>
                        </a:cxn>
                        <a:cxn ang="0">
                          <a:pos x="9" y="54"/>
                        </a:cxn>
                        <a:cxn ang="0">
                          <a:pos x="10" y="55"/>
                        </a:cxn>
                        <a:cxn ang="0">
                          <a:pos x="11" y="57"/>
                        </a:cxn>
                        <a:cxn ang="0">
                          <a:pos x="12" y="58"/>
                        </a:cxn>
                        <a:cxn ang="0">
                          <a:pos x="14" y="59"/>
                        </a:cxn>
                        <a:cxn ang="0">
                          <a:pos x="15" y="60"/>
                        </a:cxn>
                        <a:cxn ang="0">
                          <a:pos x="16" y="60"/>
                        </a:cxn>
                        <a:cxn ang="0">
                          <a:pos x="18" y="60"/>
                        </a:cxn>
                        <a:cxn ang="0">
                          <a:pos x="19" y="61"/>
                        </a:cxn>
                        <a:cxn ang="0">
                          <a:pos x="21" y="61"/>
                        </a:cxn>
                        <a:cxn ang="0">
                          <a:pos x="23" y="60"/>
                        </a:cxn>
                        <a:cxn ang="0">
                          <a:pos x="24" y="60"/>
                        </a:cxn>
                        <a:cxn ang="0">
                          <a:pos x="25" y="59"/>
                        </a:cxn>
                        <a:cxn ang="0">
                          <a:pos x="27" y="57"/>
                        </a:cxn>
                        <a:cxn ang="0">
                          <a:pos x="28" y="56"/>
                        </a:cxn>
                      </a:cxnLst>
                      <a:rect l="0" t="0" r="r" b="b"/>
                      <a:pathLst>
                        <a:path w="38" h="61">
                          <a:moveTo>
                            <a:pt x="28" y="56"/>
                          </a:moveTo>
                          <a:lnTo>
                            <a:pt x="29" y="54"/>
                          </a:lnTo>
                          <a:lnTo>
                            <a:pt x="30" y="52"/>
                          </a:lnTo>
                          <a:lnTo>
                            <a:pt x="32" y="47"/>
                          </a:lnTo>
                          <a:lnTo>
                            <a:pt x="35" y="39"/>
                          </a:lnTo>
                          <a:lnTo>
                            <a:pt x="36" y="32"/>
                          </a:lnTo>
                          <a:lnTo>
                            <a:pt x="37" y="27"/>
                          </a:lnTo>
                          <a:lnTo>
                            <a:pt x="38" y="18"/>
                          </a:lnTo>
                          <a:lnTo>
                            <a:pt x="38" y="11"/>
                          </a:lnTo>
                          <a:lnTo>
                            <a:pt x="37" y="7"/>
                          </a:lnTo>
                          <a:lnTo>
                            <a:pt x="34" y="4"/>
                          </a:lnTo>
                          <a:lnTo>
                            <a:pt x="30" y="1"/>
                          </a:lnTo>
                          <a:lnTo>
                            <a:pt x="25" y="0"/>
                          </a:lnTo>
                          <a:lnTo>
                            <a:pt x="22" y="0"/>
                          </a:lnTo>
                          <a:lnTo>
                            <a:pt x="18" y="0"/>
                          </a:lnTo>
                          <a:lnTo>
                            <a:pt x="14" y="1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6" y="7"/>
                          </a:lnTo>
                          <a:lnTo>
                            <a:pt x="5" y="11"/>
                          </a:lnTo>
                          <a:lnTo>
                            <a:pt x="3" y="15"/>
                          </a:lnTo>
                          <a:lnTo>
                            <a:pt x="3" y="19"/>
                          </a:lnTo>
                          <a:lnTo>
                            <a:pt x="2" y="24"/>
                          </a:lnTo>
                          <a:lnTo>
                            <a:pt x="2" y="26"/>
                          </a:lnTo>
                          <a:lnTo>
                            <a:pt x="2" y="29"/>
                          </a:lnTo>
                          <a:lnTo>
                            <a:pt x="1" y="29"/>
                          </a:lnTo>
                          <a:lnTo>
                            <a:pt x="0" y="30"/>
                          </a:lnTo>
                          <a:lnTo>
                            <a:pt x="0" y="31"/>
                          </a:lnTo>
                          <a:lnTo>
                            <a:pt x="1" y="34"/>
                          </a:lnTo>
                          <a:lnTo>
                            <a:pt x="2" y="35"/>
                          </a:lnTo>
                          <a:lnTo>
                            <a:pt x="3" y="37"/>
                          </a:lnTo>
                          <a:lnTo>
                            <a:pt x="4" y="38"/>
                          </a:lnTo>
                          <a:lnTo>
                            <a:pt x="6" y="38"/>
                          </a:lnTo>
                          <a:lnTo>
                            <a:pt x="5" y="41"/>
                          </a:lnTo>
                          <a:lnTo>
                            <a:pt x="6" y="45"/>
                          </a:lnTo>
                          <a:lnTo>
                            <a:pt x="7" y="48"/>
                          </a:lnTo>
                          <a:lnTo>
                            <a:pt x="7" y="51"/>
                          </a:lnTo>
                          <a:lnTo>
                            <a:pt x="8" y="53"/>
                          </a:lnTo>
                          <a:lnTo>
                            <a:pt x="9" y="54"/>
                          </a:lnTo>
                          <a:lnTo>
                            <a:pt x="10" y="55"/>
                          </a:lnTo>
                          <a:lnTo>
                            <a:pt x="11" y="57"/>
                          </a:lnTo>
                          <a:lnTo>
                            <a:pt x="12" y="58"/>
                          </a:lnTo>
                          <a:lnTo>
                            <a:pt x="14" y="59"/>
                          </a:lnTo>
                          <a:lnTo>
                            <a:pt x="15" y="60"/>
                          </a:lnTo>
                          <a:lnTo>
                            <a:pt x="16" y="60"/>
                          </a:lnTo>
                          <a:lnTo>
                            <a:pt x="18" y="60"/>
                          </a:lnTo>
                          <a:lnTo>
                            <a:pt x="19" y="61"/>
                          </a:lnTo>
                          <a:lnTo>
                            <a:pt x="21" y="61"/>
                          </a:lnTo>
                          <a:lnTo>
                            <a:pt x="23" y="60"/>
                          </a:lnTo>
                          <a:lnTo>
                            <a:pt x="24" y="60"/>
                          </a:lnTo>
                          <a:lnTo>
                            <a:pt x="25" y="59"/>
                          </a:lnTo>
                          <a:lnTo>
                            <a:pt x="27" y="57"/>
                          </a:lnTo>
                          <a:lnTo>
                            <a:pt x="28" y="5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303" name="Freeform 268"/>
                    <p:cNvSpPr>
                      <a:spLocks/>
                    </p:cNvSpPr>
                    <p:nvPr/>
                  </p:nvSpPr>
                  <p:spPr bwMode="auto">
                    <a:xfrm>
                      <a:off x="3819" y="2701"/>
                      <a:ext cx="19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7"/>
                        </a:cxn>
                        <a:cxn ang="0">
                          <a:pos x="13" y="15"/>
                        </a:cxn>
                        <a:cxn ang="0">
                          <a:pos x="14" y="14"/>
                        </a:cxn>
                        <a:cxn ang="0">
                          <a:pos x="16" y="8"/>
                        </a:cxn>
                        <a:cxn ang="0">
                          <a:pos x="19" y="0"/>
                        </a:cxn>
                        <a:cxn ang="0">
                          <a:pos x="17" y="4"/>
                        </a:cxn>
                        <a:cxn ang="0">
                          <a:pos x="15" y="7"/>
                        </a:cxn>
                        <a:cxn ang="0">
                          <a:pos x="14" y="9"/>
                        </a:cxn>
                        <a:cxn ang="0">
                          <a:pos x="14" y="11"/>
                        </a:cxn>
                        <a:cxn ang="0">
                          <a:pos x="13" y="14"/>
                        </a:cxn>
                        <a:cxn ang="0">
                          <a:pos x="12" y="16"/>
                        </a:cxn>
                        <a:cxn ang="0">
                          <a:pos x="11" y="17"/>
                        </a:cxn>
                        <a:cxn ang="0">
                          <a:pos x="10" y="19"/>
                        </a:cxn>
                        <a:cxn ang="0">
                          <a:pos x="8" y="19"/>
                        </a:cxn>
                        <a:cxn ang="0">
                          <a:pos x="7" y="19"/>
                        </a:cxn>
                        <a:cxn ang="0">
                          <a:pos x="6" y="17"/>
                        </a:cxn>
                        <a:cxn ang="0">
                          <a:pos x="5" y="16"/>
                        </a:cxn>
                        <a:cxn ang="0">
                          <a:pos x="5" y="19"/>
                        </a:cxn>
                        <a:cxn ang="0">
                          <a:pos x="4" y="20"/>
                        </a:cxn>
                        <a:cxn ang="0">
                          <a:pos x="3" y="21"/>
                        </a:cxn>
                        <a:cxn ang="0">
                          <a:pos x="0" y="22"/>
                        </a:cxn>
                        <a:cxn ang="0">
                          <a:pos x="1" y="22"/>
                        </a:cxn>
                        <a:cxn ang="0">
                          <a:pos x="3" y="22"/>
                        </a:cxn>
                        <a:cxn ang="0">
                          <a:pos x="5" y="22"/>
                        </a:cxn>
                        <a:cxn ang="0">
                          <a:pos x="7" y="22"/>
                        </a:cxn>
                        <a:cxn ang="0">
                          <a:pos x="8" y="22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</a:cxnLst>
                      <a:rect l="0" t="0" r="r" b="b"/>
                      <a:pathLst>
                        <a:path w="19" h="22">
                          <a:moveTo>
                            <a:pt x="12" y="17"/>
                          </a:moveTo>
                          <a:lnTo>
                            <a:pt x="13" y="15"/>
                          </a:lnTo>
                          <a:lnTo>
                            <a:pt x="14" y="14"/>
                          </a:lnTo>
                          <a:lnTo>
                            <a:pt x="16" y="8"/>
                          </a:lnTo>
                          <a:lnTo>
                            <a:pt x="19" y="0"/>
                          </a:lnTo>
                          <a:lnTo>
                            <a:pt x="17" y="4"/>
                          </a:lnTo>
                          <a:lnTo>
                            <a:pt x="15" y="7"/>
                          </a:lnTo>
                          <a:lnTo>
                            <a:pt x="14" y="9"/>
                          </a:lnTo>
                          <a:lnTo>
                            <a:pt x="14" y="11"/>
                          </a:lnTo>
                          <a:lnTo>
                            <a:pt x="13" y="14"/>
                          </a:lnTo>
                          <a:lnTo>
                            <a:pt x="12" y="16"/>
                          </a:lnTo>
                          <a:lnTo>
                            <a:pt x="11" y="17"/>
                          </a:lnTo>
                          <a:lnTo>
                            <a:pt x="10" y="19"/>
                          </a:lnTo>
                          <a:lnTo>
                            <a:pt x="8" y="19"/>
                          </a:lnTo>
                          <a:lnTo>
                            <a:pt x="7" y="19"/>
                          </a:lnTo>
                          <a:lnTo>
                            <a:pt x="6" y="17"/>
                          </a:lnTo>
                          <a:lnTo>
                            <a:pt x="5" y="16"/>
                          </a:lnTo>
                          <a:lnTo>
                            <a:pt x="5" y="19"/>
                          </a:lnTo>
                          <a:lnTo>
                            <a:pt x="4" y="20"/>
                          </a:lnTo>
                          <a:lnTo>
                            <a:pt x="3" y="21"/>
                          </a:lnTo>
                          <a:lnTo>
                            <a:pt x="0" y="22"/>
                          </a:lnTo>
                          <a:lnTo>
                            <a:pt x="1" y="22"/>
                          </a:lnTo>
                          <a:lnTo>
                            <a:pt x="3" y="22"/>
                          </a:lnTo>
                          <a:lnTo>
                            <a:pt x="5" y="22"/>
                          </a:lnTo>
                          <a:lnTo>
                            <a:pt x="7" y="22"/>
                          </a:lnTo>
                          <a:lnTo>
                            <a:pt x="8" y="22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300" name="Freeform 269"/>
                  <p:cNvSpPr>
                    <a:spLocks/>
                  </p:cNvSpPr>
                  <p:nvPr/>
                </p:nvSpPr>
                <p:spPr bwMode="auto">
                  <a:xfrm>
                    <a:off x="3803" y="2692"/>
                    <a:ext cx="8" cy="21"/>
                  </a:xfrm>
                  <a:custGeom>
                    <a:avLst/>
                    <a:gdLst/>
                    <a:ahLst/>
                    <a:cxnLst>
                      <a:cxn ang="0">
                        <a:pos x="8" y="17"/>
                      </a:cxn>
                      <a:cxn ang="0">
                        <a:pos x="7" y="16"/>
                      </a:cxn>
                      <a:cxn ang="0">
                        <a:pos x="7" y="14"/>
                      </a:cxn>
                      <a:cxn ang="0">
                        <a:pos x="7" y="13"/>
                      </a:cxn>
                      <a:cxn ang="0">
                        <a:pos x="8" y="11"/>
                      </a:cxn>
                      <a:cxn ang="0">
                        <a:pos x="8" y="10"/>
                      </a:cxn>
                      <a:cxn ang="0">
                        <a:pos x="8" y="9"/>
                      </a:cxn>
                      <a:cxn ang="0">
                        <a:pos x="8" y="7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6" y="2"/>
                      </a:cxn>
                      <a:cxn ang="0">
                        <a:pos x="5" y="1"/>
                      </a:cxn>
                      <a:cxn ang="0">
                        <a:pos x="5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4"/>
                      </a:cxn>
                      <a:cxn ang="0">
                        <a:pos x="2" y="5"/>
                      </a:cxn>
                      <a:cxn ang="0">
                        <a:pos x="3" y="7"/>
                      </a:cxn>
                      <a:cxn ang="0">
                        <a:pos x="4" y="8"/>
                      </a:cxn>
                      <a:cxn ang="0">
                        <a:pos x="6" y="8"/>
                      </a:cxn>
                      <a:cxn ang="0">
                        <a:pos x="5" y="12"/>
                      </a:cxn>
                      <a:cxn ang="0">
                        <a:pos x="6" y="15"/>
                      </a:cxn>
                      <a:cxn ang="0">
                        <a:pos x="7" y="19"/>
                      </a:cxn>
                      <a:cxn ang="0">
                        <a:pos x="8" y="21"/>
                      </a:cxn>
                      <a:cxn ang="0">
                        <a:pos x="8" y="17"/>
                      </a:cxn>
                    </a:cxnLst>
                    <a:rect l="0" t="0" r="r" b="b"/>
                    <a:pathLst>
                      <a:path w="8" h="21">
                        <a:moveTo>
                          <a:pt x="8" y="17"/>
                        </a:moveTo>
                        <a:lnTo>
                          <a:pt x="7" y="16"/>
                        </a:lnTo>
                        <a:lnTo>
                          <a:pt x="7" y="14"/>
                        </a:lnTo>
                        <a:lnTo>
                          <a:pt x="7" y="13"/>
                        </a:lnTo>
                        <a:lnTo>
                          <a:pt x="8" y="11"/>
                        </a:lnTo>
                        <a:lnTo>
                          <a:pt x="8" y="10"/>
                        </a:lnTo>
                        <a:lnTo>
                          <a:pt x="8" y="9"/>
                        </a:lnTo>
                        <a:lnTo>
                          <a:pt x="8" y="7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6" y="2"/>
                        </a:lnTo>
                        <a:lnTo>
                          <a:pt x="5" y="1"/>
                        </a:ln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4"/>
                        </a:lnTo>
                        <a:lnTo>
                          <a:pt x="2" y="5"/>
                        </a:lnTo>
                        <a:lnTo>
                          <a:pt x="3" y="7"/>
                        </a:lnTo>
                        <a:lnTo>
                          <a:pt x="4" y="8"/>
                        </a:lnTo>
                        <a:lnTo>
                          <a:pt x="6" y="8"/>
                        </a:lnTo>
                        <a:lnTo>
                          <a:pt x="5" y="12"/>
                        </a:lnTo>
                        <a:lnTo>
                          <a:pt x="6" y="15"/>
                        </a:lnTo>
                        <a:lnTo>
                          <a:pt x="7" y="19"/>
                        </a:lnTo>
                        <a:lnTo>
                          <a:pt x="8" y="21"/>
                        </a:ln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36" name="Group 270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32"/>
                  <a:chOff x="3812" y="2682"/>
                  <a:chExt cx="24" cy="32"/>
                </a:xfrm>
              </p:grpSpPr>
              <p:grpSp>
                <p:nvGrpSpPr>
                  <p:cNvPr id="1037" name="Group 271"/>
                  <p:cNvGrpSpPr>
                    <a:grpSpLocks/>
                  </p:cNvGrpSpPr>
                  <p:nvPr/>
                </p:nvGrpSpPr>
                <p:grpSpPr bwMode="auto">
                  <a:xfrm>
                    <a:off x="3817" y="2708"/>
                    <a:ext cx="10" cy="6"/>
                    <a:chOff x="3817" y="2708"/>
                    <a:chExt cx="10" cy="6"/>
                  </a:xfrm>
                </p:grpSpPr>
                <p:sp>
                  <p:nvSpPr>
                    <p:cNvPr id="296" name="Oval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9" y="2710"/>
                      <a:ext cx="6" cy="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3817" y="2708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1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8" y="1"/>
                        </a:cxn>
                        <a:cxn ang="0">
                          <a:pos x="9" y="2"/>
                        </a:cxn>
                        <a:cxn ang="0">
                          <a:pos x="9" y="3"/>
                        </a:cxn>
                        <a:cxn ang="0">
                          <a:pos x="9" y="3"/>
                        </a:cxn>
                        <a:cxn ang="0">
                          <a:pos x="10" y="4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2"/>
                          </a:moveTo>
                          <a:lnTo>
                            <a:pt x="1" y="1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8" y="1"/>
                          </a:lnTo>
                          <a:lnTo>
                            <a:pt x="9" y="2"/>
                          </a:lnTo>
                          <a:lnTo>
                            <a:pt x="9" y="3"/>
                          </a:lnTo>
                          <a:lnTo>
                            <a:pt x="9" y="3"/>
                          </a:lnTo>
                          <a:lnTo>
                            <a:pt x="10" y="4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9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3817" y="2710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4" y="1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8" y="2"/>
                        </a:cxn>
                        <a:cxn ang="0">
                          <a:pos x="9" y="2"/>
                        </a:cxn>
                        <a:cxn ang="0">
                          <a:pos x="10" y="2"/>
                        </a:cxn>
                        <a:cxn ang="0">
                          <a:pos x="9" y="3"/>
                        </a:cxn>
                        <a:cxn ang="0">
                          <a:pos x="8" y="4"/>
                        </a:cxn>
                        <a:cxn ang="0">
                          <a:pos x="7" y="4"/>
                        </a:cxn>
                        <a:cxn ang="0">
                          <a:pos x="6" y="4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2" y="2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4" y="1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8" y="2"/>
                          </a:lnTo>
                          <a:lnTo>
                            <a:pt x="9" y="2"/>
                          </a:lnTo>
                          <a:lnTo>
                            <a:pt x="10" y="2"/>
                          </a:lnTo>
                          <a:lnTo>
                            <a:pt x="9" y="3"/>
                          </a:lnTo>
                          <a:lnTo>
                            <a:pt x="8" y="4"/>
                          </a:lnTo>
                          <a:lnTo>
                            <a:pt x="7" y="4"/>
                          </a:lnTo>
                          <a:lnTo>
                            <a:pt x="6" y="4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2" y="2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38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12"/>
                    <a:chOff x="3812" y="2682"/>
                    <a:chExt cx="24" cy="12"/>
                  </a:xfrm>
                </p:grpSpPr>
                <p:grpSp>
                  <p:nvGrpSpPr>
                    <p:cNvPr id="1039" name="Group 2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10" cy="8"/>
                      <a:chOff x="3812" y="2682"/>
                      <a:chExt cx="10" cy="8"/>
                    </a:xfrm>
                  </p:grpSpPr>
                  <p:sp>
                    <p:nvSpPr>
                      <p:cNvPr id="293" name="Freeform 2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682"/>
                        <a:ext cx="9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8" y="4"/>
                          </a:cxn>
                          <a:cxn ang="0">
                            <a:pos x="9" y="6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6">
                            <a:moveTo>
                              <a:pt x="0" y="2"/>
                            </a:move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8" y="4"/>
                            </a:lnTo>
                            <a:lnTo>
                              <a:pt x="9" y="6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4" name="Freeform 2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2" y="2685"/>
                        <a:ext cx="9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9" y="4"/>
                          </a:cxn>
                          <a:cxn ang="0">
                            <a:pos x="8" y="5"/>
                          </a:cxn>
                          <a:cxn ang="0">
                            <a:pos x="8" y="5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1" y="3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5">
                            <a:moveTo>
                              <a:pt x="0" y="2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9" y="4"/>
                            </a:lnTo>
                            <a:lnTo>
                              <a:pt x="8" y="5"/>
                            </a:lnTo>
                            <a:lnTo>
                              <a:pt x="8" y="5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1" y="3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5" name="Freeform 2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689"/>
                        <a:ext cx="4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" h="1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grpSp>
                  <p:nvGrpSpPr>
                    <p:cNvPr id="1040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26" y="2686"/>
                      <a:ext cx="10" cy="8"/>
                      <a:chOff x="3826" y="2686"/>
                      <a:chExt cx="10" cy="8"/>
                    </a:xfrm>
                  </p:grpSpPr>
                  <p:sp>
                    <p:nvSpPr>
                      <p:cNvPr id="290" name="Freeform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6" y="2686"/>
                        <a:ext cx="10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6"/>
                          </a:cxn>
                          <a:cxn ang="0">
                            <a:pos x="0" y="5"/>
                          </a:cxn>
                          <a:cxn ang="0">
                            <a:pos x="1" y="3"/>
                          </a:cxn>
                          <a:cxn ang="0">
                            <a:pos x="2" y="2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9" y="0"/>
                          </a:cxn>
                          <a:cxn ang="0">
                            <a:pos x="10" y="1"/>
                          </a:cxn>
                          <a:cxn ang="0">
                            <a:pos x="10" y="2"/>
                          </a:cxn>
                          <a:cxn ang="0">
                            <a:pos x="9" y="1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5" y="1"/>
                          </a:cxn>
                          <a:cxn ang="0">
                            <a:pos x="4" y="2"/>
                          </a:cxn>
                          <a:cxn ang="0">
                            <a:pos x="3" y="2"/>
                          </a:cxn>
                          <a:cxn ang="0">
                            <a:pos x="2" y="3"/>
                          </a:cxn>
                          <a:cxn ang="0">
                            <a:pos x="2" y="4"/>
                          </a:cxn>
                          <a:cxn ang="0">
                            <a:pos x="1" y="5"/>
                          </a:cxn>
                          <a:cxn ang="0">
                            <a:pos x="1" y="6"/>
                          </a:cxn>
                        </a:cxnLst>
                        <a:rect l="0" t="0" r="r" b="b"/>
                        <a:pathLst>
                          <a:path w="10" h="6">
                            <a:moveTo>
                              <a:pt x="1" y="6"/>
                            </a:moveTo>
                            <a:lnTo>
                              <a:pt x="0" y="5"/>
                            </a:lnTo>
                            <a:lnTo>
                              <a:pt x="1" y="3"/>
                            </a:lnTo>
                            <a:lnTo>
                              <a:pt x="2" y="2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9" y="0"/>
                            </a:lnTo>
                            <a:lnTo>
                              <a:pt x="10" y="1"/>
                            </a:lnTo>
                            <a:lnTo>
                              <a:pt x="10" y="2"/>
                            </a:lnTo>
                            <a:lnTo>
                              <a:pt x="9" y="1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5" y="1"/>
                            </a:lnTo>
                            <a:lnTo>
                              <a:pt x="4" y="2"/>
                            </a:lnTo>
                            <a:lnTo>
                              <a:pt x="3" y="2"/>
                            </a:lnTo>
                            <a:lnTo>
                              <a:pt x="2" y="3"/>
                            </a:lnTo>
                            <a:lnTo>
                              <a:pt x="2" y="4"/>
                            </a:lnTo>
                            <a:lnTo>
                              <a:pt x="1" y="5"/>
                            </a:lnTo>
                            <a:lnTo>
                              <a:pt x="1" y="6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1" name="Freeform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89"/>
                        <a:ext cx="8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7" y="3"/>
                          </a:cxn>
                          <a:cxn ang="0">
                            <a:pos x="8" y="4"/>
                          </a:cxn>
                          <a:cxn ang="0">
                            <a:pos x="8" y="4"/>
                          </a:cxn>
                          <a:cxn ang="0">
                            <a:pos x="8" y="5"/>
                          </a:cxn>
                          <a:cxn ang="0">
                            <a:pos x="7" y="5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5" y="3"/>
                          </a:cxn>
                          <a:cxn ang="0">
                            <a:pos x="5" y="3"/>
                          </a:cxn>
                          <a:cxn ang="0">
                            <a:pos x="4" y="4"/>
                          </a:cxn>
                          <a:cxn ang="0">
                            <a:pos x="3" y="4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0" y="3"/>
                          </a:cxn>
                        </a:cxnLst>
                        <a:rect l="0" t="0" r="r" b="b"/>
                        <a:pathLst>
                          <a:path w="8" h="5">
                            <a:moveTo>
                              <a:pt x="0" y="3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7" y="3"/>
                            </a:lnTo>
                            <a:lnTo>
                              <a:pt x="8" y="4"/>
                            </a:lnTo>
                            <a:lnTo>
                              <a:pt x="8" y="4"/>
                            </a:lnTo>
                            <a:lnTo>
                              <a:pt x="8" y="5"/>
                            </a:lnTo>
                            <a:lnTo>
                              <a:pt x="7" y="5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5" y="3"/>
                            </a:lnTo>
                            <a:lnTo>
                              <a:pt x="5" y="3"/>
                            </a:lnTo>
                            <a:lnTo>
                              <a:pt x="4" y="4"/>
                            </a:lnTo>
                            <a:lnTo>
                              <a:pt x="3" y="4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9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92"/>
                        <a:ext cx="1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h="2">
                            <a:moveTo>
                              <a:pt x="0" y="0"/>
                            </a:moveTo>
                            <a:lnTo>
                              <a:pt x="0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</p:grpSp>
              <p:sp>
                <p:nvSpPr>
                  <p:cNvPr id="287" name="Freeform 284"/>
                  <p:cNvSpPr>
                    <a:spLocks/>
                  </p:cNvSpPr>
                  <p:nvPr/>
                </p:nvSpPr>
                <p:spPr bwMode="auto">
                  <a:xfrm>
                    <a:off x="3820" y="269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3"/>
                      </a:cxn>
                      <a:cxn ang="0">
                        <a:pos x="1" y="3"/>
                      </a:cxn>
                      <a:cxn ang="0">
                        <a:pos x="2" y="4"/>
                      </a:cxn>
                      <a:cxn ang="0">
                        <a:pos x="2" y="5"/>
                      </a:cxn>
                      <a:cxn ang="0">
                        <a:pos x="3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7" y="4"/>
                      </a:cxn>
                    </a:cxnLst>
                    <a:rect l="0" t="0" r="r" b="b"/>
                    <a:pathLst>
                      <a:path w="7" h="5">
                        <a:moveTo>
                          <a:pt x="2" y="0"/>
                        </a:move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1" y="3"/>
                        </a:lnTo>
                        <a:lnTo>
                          <a:pt x="2" y="4"/>
                        </a:lnTo>
                        <a:lnTo>
                          <a:pt x="2" y="5"/>
                        </a:lnTo>
                        <a:lnTo>
                          <a:pt x="3" y="5"/>
                        </a:lnTo>
                        <a:lnTo>
                          <a:pt x="4" y="5"/>
                        </a:lnTo>
                        <a:lnTo>
                          <a:pt x="5" y="4"/>
                        </a:lnTo>
                        <a:lnTo>
                          <a:pt x="6" y="4"/>
                        </a:lnTo>
                        <a:lnTo>
                          <a:pt x="7" y="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1" name="Group 285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62"/>
                  <a:chOff x="3799" y="2651"/>
                  <a:chExt cx="53" cy="62"/>
                </a:xfrm>
              </p:grpSpPr>
              <p:sp>
                <p:nvSpPr>
                  <p:cNvPr id="279" name="Freeform 286"/>
                  <p:cNvSpPr>
                    <a:spLocks/>
                  </p:cNvSpPr>
                  <p:nvPr/>
                </p:nvSpPr>
                <p:spPr bwMode="auto">
                  <a:xfrm>
                    <a:off x="3799" y="2651"/>
                    <a:ext cx="53" cy="62"/>
                  </a:xfrm>
                  <a:custGeom>
                    <a:avLst/>
                    <a:gdLst/>
                    <a:ahLst/>
                    <a:cxnLst>
                      <a:cxn ang="0">
                        <a:pos x="8" y="57"/>
                      </a:cxn>
                      <a:cxn ang="0">
                        <a:pos x="7" y="54"/>
                      </a:cxn>
                      <a:cxn ang="0">
                        <a:pos x="5" y="50"/>
                      </a:cxn>
                      <a:cxn ang="0">
                        <a:pos x="4" y="46"/>
                      </a:cxn>
                      <a:cxn ang="0">
                        <a:pos x="3" y="44"/>
                      </a:cxn>
                      <a:cxn ang="0">
                        <a:pos x="2" y="33"/>
                      </a:cxn>
                      <a:cxn ang="0">
                        <a:pos x="0" y="29"/>
                      </a:cxn>
                      <a:cxn ang="0">
                        <a:pos x="0" y="23"/>
                      </a:cxn>
                      <a:cxn ang="0">
                        <a:pos x="5" y="18"/>
                      </a:cxn>
                      <a:cxn ang="0">
                        <a:pos x="7" y="10"/>
                      </a:cxn>
                      <a:cxn ang="0">
                        <a:pos x="10" y="6"/>
                      </a:cxn>
                      <a:cxn ang="0">
                        <a:pos x="14" y="4"/>
                      </a:cxn>
                      <a:cxn ang="0">
                        <a:pos x="20" y="0"/>
                      </a:cxn>
                      <a:cxn ang="0">
                        <a:pos x="25" y="0"/>
                      </a:cxn>
                      <a:cxn ang="0">
                        <a:pos x="29" y="0"/>
                      </a:cxn>
                      <a:cxn ang="0">
                        <a:pos x="35" y="2"/>
                      </a:cxn>
                      <a:cxn ang="0">
                        <a:pos x="40" y="5"/>
                      </a:cxn>
                      <a:cxn ang="0">
                        <a:pos x="44" y="10"/>
                      </a:cxn>
                      <a:cxn ang="0">
                        <a:pos x="46" y="15"/>
                      </a:cxn>
                      <a:cxn ang="0">
                        <a:pos x="48" y="19"/>
                      </a:cxn>
                      <a:cxn ang="0">
                        <a:pos x="51" y="26"/>
                      </a:cxn>
                      <a:cxn ang="0">
                        <a:pos x="53" y="32"/>
                      </a:cxn>
                      <a:cxn ang="0">
                        <a:pos x="52" y="38"/>
                      </a:cxn>
                      <a:cxn ang="0">
                        <a:pos x="51" y="43"/>
                      </a:cxn>
                      <a:cxn ang="0">
                        <a:pos x="48" y="47"/>
                      </a:cxn>
                      <a:cxn ang="0">
                        <a:pos x="42" y="54"/>
                      </a:cxn>
                      <a:cxn ang="0">
                        <a:pos x="40" y="58"/>
                      </a:cxn>
                      <a:cxn ang="0">
                        <a:pos x="35" y="62"/>
                      </a:cxn>
                      <a:cxn ang="0">
                        <a:pos x="39" y="50"/>
                      </a:cxn>
                      <a:cxn ang="0">
                        <a:pos x="41" y="39"/>
                      </a:cxn>
                      <a:cxn ang="0">
                        <a:pos x="40" y="34"/>
                      </a:cxn>
                      <a:cxn ang="0">
                        <a:pos x="40" y="27"/>
                      </a:cxn>
                      <a:cxn ang="0">
                        <a:pos x="35" y="28"/>
                      </a:cxn>
                      <a:cxn ang="0">
                        <a:pos x="29" y="30"/>
                      </a:cxn>
                      <a:cxn ang="0">
                        <a:pos x="22" y="30"/>
                      </a:cxn>
                      <a:cxn ang="0">
                        <a:pos x="19" y="28"/>
                      </a:cxn>
                      <a:cxn ang="0">
                        <a:pos x="14" y="29"/>
                      </a:cxn>
                      <a:cxn ang="0">
                        <a:pos x="13" y="33"/>
                      </a:cxn>
                      <a:cxn ang="0">
                        <a:pos x="11" y="35"/>
                      </a:cxn>
                      <a:cxn ang="0">
                        <a:pos x="9" y="41"/>
                      </a:cxn>
                      <a:cxn ang="0">
                        <a:pos x="8" y="43"/>
                      </a:cxn>
                      <a:cxn ang="0">
                        <a:pos x="6" y="43"/>
                      </a:cxn>
                      <a:cxn ang="0">
                        <a:pos x="6" y="45"/>
                      </a:cxn>
                      <a:cxn ang="0">
                        <a:pos x="6" y="48"/>
                      </a:cxn>
                      <a:cxn ang="0">
                        <a:pos x="9" y="49"/>
                      </a:cxn>
                      <a:cxn ang="0">
                        <a:pos x="10" y="58"/>
                      </a:cxn>
                    </a:cxnLst>
                    <a:rect l="0" t="0" r="r" b="b"/>
                    <a:pathLst>
                      <a:path w="53" h="62">
                        <a:moveTo>
                          <a:pt x="10" y="58"/>
                        </a:moveTo>
                        <a:lnTo>
                          <a:pt x="8" y="57"/>
                        </a:lnTo>
                        <a:lnTo>
                          <a:pt x="7" y="55"/>
                        </a:lnTo>
                        <a:lnTo>
                          <a:pt x="7" y="54"/>
                        </a:lnTo>
                        <a:lnTo>
                          <a:pt x="6" y="51"/>
                        </a:lnTo>
                        <a:lnTo>
                          <a:pt x="5" y="50"/>
                        </a:ln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3" y="46"/>
                        </a:lnTo>
                        <a:lnTo>
                          <a:pt x="3" y="44"/>
                        </a:lnTo>
                        <a:lnTo>
                          <a:pt x="1" y="40"/>
                        </a:lnTo>
                        <a:lnTo>
                          <a:pt x="2" y="33"/>
                        </a:lnTo>
                        <a:lnTo>
                          <a:pt x="1" y="32"/>
                        </a:lnTo>
                        <a:lnTo>
                          <a:pt x="0" y="29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2" y="20"/>
                        </a:lnTo>
                        <a:lnTo>
                          <a:pt x="5" y="18"/>
                        </a:lnTo>
                        <a:lnTo>
                          <a:pt x="4" y="14"/>
                        </a:lnTo>
                        <a:lnTo>
                          <a:pt x="7" y="10"/>
                        </a:lnTo>
                        <a:lnTo>
                          <a:pt x="8" y="9"/>
                        </a:lnTo>
                        <a:lnTo>
                          <a:pt x="10" y="6"/>
                        </a:ln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18" y="1"/>
                        </a:lnTo>
                        <a:lnTo>
                          <a:pt x="20" y="0"/>
                        </a:lnTo>
                        <a:lnTo>
                          <a:pt x="23" y="0"/>
                        </a:lnTo>
                        <a:lnTo>
                          <a:pt x="25" y="0"/>
                        </a:lnTo>
                        <a:lnTo>
                          <a:pt x="27" y="0"/>
                        </a:lnTo>
                        <a:lnTo>
                          <a:pt x="29" y="0"/>
                        </a:lnTo>
                        <a:lnTo>
                          <a:pt x="32" y="1"/>
                        </a:lnTo>
                        <a:lnTo>
                          <a:pt x="35" y="2"/>
                        </a:lnTo>
                        <a:lnTo>
                          <a:pt x="36" y="3"/>
                        </a:lnTo>
                        <a:lnTo>
                          <a:pt x="40" y="5"/>
                        </a:lnTo>
                        <a:lnTo>
                          <a:pt x="42" y="8"/>
                        </a:lnTo>
                        <a:lnTo>
                          <a:pt x="44" y="10"/>
                        </a:lnTo>
                        <a:lnTo>
                          <a:pt x="45" y="12"/>
                        </a:lnTo>
                        <a:lnTo>
                          <a:pt x="46" y="15"/>
                        </a:lnTo>
                        <a:lnTo>
                          <a:pt x="47" y="17"/>
                        </a:lnTo>
                        <a:lnTo>
                          <a:pt x="48" y="19"/>
                        </a:lnTo>
                        <a:lnTo>
                          <a:pt x="50" y="21"/>
                        </a:lnTo>
                        <a:lnTo>
                          <a:pt x="51" y="26"/>
                        </a:lnTo>
                        <a:lnTo>
                          <a:pt x="52" y="30"/>
                        </a:lnTo>
                        <a:lnTo>
                          <a:pt x="53" y="32"/>
                        </a:lnTo>
                        <a:lnTo>
                          <a:pt x="53" y="34"/>
                        </a:lnTo>
                        <a:lnTo>
                          <a:pt x="52" y="38"/>
                        </a:lnTo>
                        <a:lnTo>
                          <a:pt x="51" y="40"/>
                        </a:lnTo>
                        <a:lnTo>
                          <a:pt x="51" y="43"/>
                        </a:lnTo>
                        <a:lnTo>
                          <a:pt x="50" y="45"/>
                        </a:lnTo>
                        <a:lnTo>
                          <a:pt x="48" y="47"/>
                        </a:lnTo>
                        <a:lnTo>
                          <a:pt x="47" y="49"/>
                        </a:lnTo>
                        <a:lnTo>
                          <a:pt x="42" y="54"/>
                        </a:lnTo>
                        <a:lnTo>
                          <a:pt x="42" y="56"/>
                        </a:lnTo>
                        <a:lnTo>
                          <a:pt x="40" y="58"/>
                        </a:lnTo>
                        <a:lnTo>
                          <a:pt x="37" y="61"/>
                        </a:lnTo>
                        <a:lnTo>
                          <a:pt x="35" y="62"/>
                        </a:lnTo>
                        <a:lnTo>
                          <a:pt x="37" y="56"/>
                        </a:lnTo>
                        <a:lnTo>
                          <a:pt x="39" y="50"/>
                        </a:lnTo>
                        <a:lnTo>
                          <a:pt x="40" y="45"/>
                        </a:lnTo>
                        <a:lnTo>
                          <a:pt x="41" y="39"/>
                        </a:lnTo>
                        <a:lnTo>
                          <a:pt x="41" y="37"/>
                        </a:lnTo>
                        <a:lnTo>
                          <a:pt x="40" y="34"/>
                        </a:lnTo>
                        <a:lnTo>
                          <a:pt x="41" y="29"/>
                        </a:lnTo>
                        <a:lnTo>
                          <a:pt x="40" y="27"/>
                        </a:lnTo>
                        <a:lnTo>
                          <a:pt x="39" y="26"/>
                        </a:lnTo>
                        <a:lnTo>
                          <a:pt x="35" y="28"/>
                        </a:lnTo>
                        <a:lnTo>
                          <a:pt x="33" y="30"/>
                        </a:lnTo>
                        <a:lnTo>
                          <a:pt x="29" y="30"/>
                        </a:lnTo>
                        <a:lnTo>
                          <a:pt x="25" y="30"/>
                        </a:lnTo>
                        <a:lnTo>
                          <a:pt x="22" y="30"/>
                        </a:lnTo>
                        <a:lnTo>
                          <a:pt x="20" y="29"/>
                        </a:lnTo>
                        <a:lnTo>
                          <a:pt x="19" y="28"/>
                        </a:lnTo>
                        <a:lnTo>
                          <a:pt x="16" y="28"/>
                        </a:lnTo>
                        <a:lnTo>
                          <a:pt x="14" y="29"/>
                        </a:lnTo>
                        <a:lnTo>
                          <a:pt x="14" y="31"/>
                        </a:lnTo>
                        <a:lnTo>
                          <a:pt x="13" y="33"/>
                        </a:lnTo>
                        <a:lnTo>
                          <a:pt x="12" y="35"/>
                        </a:lnTo>
                        <a:lnTo>
                          <a:pt x="11" y="35"/>
                        </a:lnTo>
                        <a:lnTo>
                          <a:pt x="10" y="38"/>
                        </a:lnTo>
                        <a:lnTo>
                          <a:pt x="9" y="41"/>
                        </a:lnTo>
                        <a:lnTo>
                          <a:pt x="9" y="42"/>
                        </a:lnTo>
                        <a:lnTo>
                          <a:pt x="8" y="43"/>
                        </a:lnTo>
                        <a:lnTo>
                          <a:pt x="7" y="43"/>
                        </a:lnTo>
                        <a:lnTo>
                          <a:pt x="6" y="43"/>
                        </a:lnTo>
                        <a:lnTo>
                          <a:pt x="6" y="44"/>
                        </a:lnTo>
                        <a:lnTo>
                          <a:pt x="6" y="45"/>
                        </a:lnTo>
                        <a:lnTo>
                          <a:pt x="6" y="47"/>
                        </a:lnTo>
                        <a:lnTo>
                          <a:pt x="6" y="48"/>
                        </a:lnTo>
                        <a:lnTo>
                          <a:pt x="8" y="49"/>
                        </a:lnTo>
                        <a:lnTo>
                          <a:pt x="9" y="49"/>
                        </a:lnTo>
                        <a:lnTo>
                          <a:pt x="10" y="54"/>
                        </a:lnTo>
                        <a:lnTo>
                          <a:pt x="10" y="58"/>
                        </a:lnTo>
                        <a:close/>
                      </a:path>
                    </a:pathLst>
                  </a:custGeom>
                  <a:solidFill>
                    <a:srgbClr val="7F5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42" name="Group 287"/>
                  <p:cNvGrpSpPr>
                    <a:grpSpLocks/>
                  </p:cNvGrpSpPr>
                  <p:nvPr/>
                </p:nvGrpSpPr>
                <p:grpSpPr bwMode="auto">
                  <a:xfrm>
                    <a:off x="3801" y="2653"/>
                    <a:ext cx="49" cy="43"/>
                    <a:chOff x="3801" y="2653"/>
                    <a:chExt cx="49" cy="43"/>
                  </a:xfrm>
                </p:grpSpPr>
                <p:sp>
                  <p:nvSpPr>
                    <p:cNvPr id="281" name="Freeform 288"/>
                    <p:cNvSpPr>
                      <a:spLocks/>
                    </p:cNvSpPr>
                    <p:nvPr/>
                  </p:nvSpPr>
                  <p:spPr bwMode="auto">
                    <a:xfrm>
                      <a:off x="3801" y="2670"/>
                      <a:ext cx="21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7"/>
                        </a:cxn>
                        <a:cxn ang="0">
                          <a:pos x="5" y="17"/>
                        </a:cxn>
                        <a:cxn ang="0">
                          <a:pos x="10" y="13"/>
                        </a:cxn>
                        <a:cxn ang="0">
                          <a:pos x="6" y="12"/>
                        </a:cxn>
                        <a:cxn ang="0">
                          <a:pos x="3" y="12"/>
                        </a:cxn>
                        <a:cxn ang="0">
                          <a:pos x="1" y="11"/>
                        </a:cxn>
                        <a:cxn ang="0">
                          <a:pos x="0" y="9"/>
                        </a:cxn>
                        <a:cxn ang="0">
                          <a:pos x="0" y="5"/>
                        </a:cxn>
                        <a:cxn ang="0">
                          <a:pos x="3" y="7"/>
                        </a:cxn>
                        <a:cxn ang="0">
                          <a:pos x="5" y="7"/>
                        </a:cxn>
                        <a:cxn ang="0">
                          <a:pos x="7" y="8"/>
                        </a:cxn>
                        <a:cxn ang="0">
                          <a:pos x="9" y="8"/>
                        </a:cxn>
                        <a:cxn ang="0">
                          <a:pos x="12" y="10"/>
                        </a:cxn>
                        <a:cxn ang="0">
                          <a:pos x="10" y="7"/>
                        </a:cxn>
                        <a:cxn ang="0">
                          <a:pos x="9" y="5"/>
                        </a:cxn>
                        <a:cxn ang="0">
                          <a:pos x="6" y="4"/>
                        </a:cxn>
                        <a:cxn ang="0">
                          <a:pos x="7" y="1"/>
                        </a:cxn>
                        <a:cxn ang="0">
                          <a:pos x="6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4"/>
                        </a:cxn>
                        <a:cxn ang="0">
                          <a:pos x="11" y="6"/>
                        </a:cxn>
                        <a:cxn ang="0">
                          <a:pos x="13" y="7"/>
                        </a:cxn>
                        <a:cxn ang="0">
                          <a:pos x="16" y="8"/>
                        </a:cxn>
                        <a:cxn ang="0">
                          <a:pos x="19" y="10"/>
                        </a:cxn>
                        <a:cxn ang="0">
                          <a:pos x="21" y="10"/>
                        </a:cxn>
                      </a:cxnLst>
                      <a:rect l="0" t="0" r="r" b="b"/>
                      <a:pathLst>
                        <a:path w="21" h="17">
                          <a:moveTo>
                            <a:pt x="1" y="17"/>
                          </a:moveTo>
                          <a:lnTo>
                            <a:pt x="5" y="17"/>
                          </a:lnTo>
                          <a:lnTo>
                            <a:pt x="10" y="13"/>
                          </a:lnTo>
                          <a:lnTo>
                            <a:pt x="6" y="12"/>
                          </a:lnTo>
                          <a:lnTo>
                            <a:pt x="3" y="12"/>
                          </a:lnTo>
                          <a:lnTo>
                            <a:pt x="1" y="11"/>
                          </a:lnTo>
                          <a:lnTo>
                            <a:pt x="0" y="9"/>
                          </a:lnTo>
                          <a:lnTo>
                            <a:pt x="0" y="5"/>
                          </a:lnTo>
                          <a:lnTo>
                            <a:pt x="3" y="7"/>
                          </a:lnTo>
                          <a:lnTo>
                            <a:pt x="5" y="7"/>
                          </a:lnTo>
                          <a:lnTo>
                            <a:pt x="7" y="8"/>
                          </a:lnTo>
                          <a:lnTo>
                            <a:pt x="9" y="8"/>
                          </a:lnTo>
                          <a:lnTo>
                            <a:pt x="12" y="10"/>
                          </a:lnTo>
                          <a:lnTo>
                            <a:pt x="10" y="7"/>
                          </a:lnTo>
                          <a:lnTo>
                            <a:pt x="9" y="5"/>
                          </a:lnTo>
                          <a:lnTo>
                            <a:pt x="6" y="4"/>
                          </a:lnTo>
                          <a:lnTo>
                            <a:pt x="7" y="1"/>
                          </a:lnTo>
                          <a:lnTo>
                            <a:pt x="6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4"/>
                          </a:lnTo>
                          <a:lnTo>
                            <a:pt x="11" y="6"/>
                          </a:lnTo>
                          <a:lnTo>
                            <a:pt x="13" y="7"/>
                          </a:lnTo>
                          <a:lnTo>
                            <a:pt x="16" y="8"/>
                          </a:lnTo>
                          <a:lnTo>
                            <a:pt x="19" y="10"/>
                          </a:lnTo>
                          <a:lnTo>
                            <a:pt x="21" y="1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2" name="Freeform 289"/>
                    <p:cNvSpPr>
                      <a:spLocks/>
                    </p:cNvSpPr>
                    <p:nvPr/>
                  </p:nvSpPr>
                  <p:spPr bwMode="auto">
                    <a:xfrm>
                      <a:off x="3804" y="2661"/>
                      <a:ext cx="41" cy="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"/>
                        </a:cxn>
                        <a:cxn ang="0">
                          <a:pos x="3" y="6"/>
                        </a:cxn>
                        <a:cxn ang="0">
                          <a:pos x="7" y="6"/>
                        </a:cxn>
                        <a:cxn ang="0">
                          <a:pos x="10" y="6"/>
                        </a:cxn>
                        <a:cxn ang="0">
                          <a:pos x="9" y="9"/>
                        </a:cxn>
                        <a:cxn ang="0">
                          <a:pos x="10" y="11"/>
                        </a:cxn>
                        <a:cxn ang="0">
                          <a:pos x="13" y="9"/>
                        </a:cxn>
                        <a:cxn ang="0">
                          <a:pos x="15" y="6"/>
                        </a:cxn>
                        <a:cxn ang="0">
                          <a:pos x="18" y="3"/>
                        </a:cxn>
                        <a:cxn ang="0">
                          <a:pos x="22" y="1"/>
                        </a:cxn>
                        <a:cxn ang="0">
                          <a:pos x="23" y="0"/>
                        </a:cxn>
                        <a:cxn ang="0">
                          <a:pos x="32" y="3"/>
                        </a:cxn>
                        <a:cxn ang="0">
                          <a:pos x="35" y="8"/>
                        </a:cxn>
                        <a:cxn ang="0">
                          <a:pos x="36" y="9"/>
                        </a:cxn>
                        <a:cxn ang="0">
                          <a:pos x="36" y="14"/>
                        </a:cxn>
                        <a:cxn ang="0">
                          <a:pos x="38" y="15"/>
                        </a:cxn>
                        <a:cxn ang="0">
                          <a:pos x="40" y="11"/>
                        </a:cxn>
                        <a:cxn ang="0">
                          <a:pos x="41" y="8"/>
                        </a:cxn>
                        <a:cxn ang="0">
                          <a:pos x="41" y="5"/>
                        </a:cxn>
                      </a:cxnLst>
                      <a:rect l="0" t="0" r="r" b="b"/>
                      <a:pathLst>
                        <a:path w="41" h="15">
                          <a:moveTo>
                            <a:pt x="0" y="7"/>
                          </a:moveTo>
                          <a:lnTo>
                            <a:pt x="3" y="6"/>
                          </a:lnTo>
                          <a:lnTo>
                            <a:pt x="7" y="6"/>
                          </a:lnTo>
                          <a:lnTo>
                            <a:pt x="10" y="6"/>
                          </a:lnTo>
                          <a:lnTo>
                            <a:pt x="9" y="9"/>
                          </a:lnTo>
                          <a:lnTo>
                            <a:pt x="10" y="11"/>
                          </a:lnTo>
                          <a:lnTo>
                            <a:pt x="13" y="9"/>
                          </a:lnTo>
                          <a:lnTo>
                            <a:pt x="15" y="6"/>
                          </a:lnTo>
                          <a:lnTo>
                            <a:pt x="18" y="3"/>
                          </a:lnTo>
                          <a:lnTo>
                            <a:pt x="22" y="1"/>
                          </a:lnTo>
                          <a:lnTo>
                            <a:pt x="23" y="0"/>
                          </a:lnTo>
                          <a:lnTo>
                            <a:pt x="32" y="3"/>
                          </a:lnTo>
                          <a:lnTo>
                            <a:pt x="35" y="8"/>
                          </a:lnTo>
                          <a:lnTo>
                            <a:pt x="36" y="9"/>
                          </a:lnTo>
                          <a:lnTo>
                            <a:pt x="36" y="14"/>
                          </a:lnTo>
                          <a:lnTo>
                            <a:pt x="38" y="15"/>
                          </a:lnTo>
                          <a:lnTo>
                            <a:pt x="40" y="11"/>
                          </a:lnTo>
                          <a:lnTo>
                            <a:pt x="41" y="8"/>
                          </a:lnTo>
                          <a:lnTo>
                            <a:pt x="41" y="5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3" name="Freeform 290"/>
                    <p:cNvSpPr>
                      <a:spLocks/>
                    </p:cNvSpPr>
                    <p:nvPr/>
                  </p:nvSpPr>
                  <p:spPr bwMode="auto">
                    <a:xfrm>
                      <a:off x="3806" y="2653"/>
                      <a:ext cx="36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12"/>
                        </a:cxn>
                        <a:cxn ang="0">
                          <a:pos x="10" y="10"/>
                        </a:cxn>
                        <a:cxn ang="0">
                          <a:pos x="5" y="10"/>
                        </a:cxn>
                        <a:cxn ang="0">
                          <a:pos x="0" y="11"/>
                        </a:cxn>
                        <a:cxn ang="0">
                          <a:pos x="8" y="8"/>
                        </a:cxn>
                        <a:cxn ang="0">
                          <a:pos x="14" y="8"/>
                        </a:cxn>
                        <a:cxn ang="0">
                          <a:pos x="12" y="6"/>
                        </a:cxn>
                        <a:cxn ang="0">
                          <a:pos x="7" y="4"/>
                        </a:cxn>
                        <a:cxn ang="0">
                          <a:pos x="13" y="4"/>
                        </a:cxn>
                        <a:cxn ang="0">
                          <a:pos x="15" y="5"/>
                        </a:cxn>
                        <a:cxn ang="0">
                          <a:pos x="18" y="7"/>
                        </a:cxn>
                        <a:cxn ang="0">
                          <a:pos x="20" y="5"/>
                        </a:cxn>
                        <a:cxn ang="0">
                          <a:pos x="16" y="1"/>
                        </a:cxn>
                        <a:cxn ang="0">
                          <a:pos x="19" y="0"/>
                        </a:cxn>
                        <a:cxn ang="0">
                          <a:pos x="21" y="0"/>
                        </a:cxn>
                        <a:cxn ang="0">
                          <a:pos x="23" y="6"/>
                        </a:cxn>
                        <a:cxn ang="0">
                          <a:pos x="25" y="4"/>
                        </a:cxn>
                        <a:cxn ang="0">
                          <a:pos x="25" y="2"/>
                        </a:cxn>
                        <a:cxn ang="0">
                          <a:pos x="27" y="4"/>
                        </a:cxn>
                        <a:cxn ang="0">
                          <a:pos x="28" y="6"/>
                        </a:cxn>
                        <a:cxn ang="0">
                          <a:pos x="29" y="7"/>
                        </a:cxn>
                        <a:cxn ang="0">
                          <a:pos x="29" y="9"/>
                        </a:cxn>
                        <a:cxn ang="0">
                          <a:pos x="31" y="9"/>
                        </a:cxn>
                        <a:cxn ang="0">
                          <a:pos x="31" y="5"/>
                        </a:cxn>
                        <a:cxn ang="0">
                          <a:pos x="33" y="6"/>
                        </a:cxn>
                        <a:cxn ang="0">
                          <a:pos x="33" y="9"/>
                        </a:cxn>
                        <a:cxn ang="0">
                          <a:pos x="33" y="11"/>
                        </a:cxn>
                        <a:cxn ang="0">
                          <a:pos x="34" y="13"/>
                        </a:cxn>
                        <a:cxn ang="0">
                          <a:pos x="36" y="17"/>
                        </a:cxn>
                      </a:cxnLst>
                      <a:rect l="0" t="0" r="r" b="b"/>
                      <a:pathLst>
                        <a:path w="36" h="17">
                          <a:moveTo>
                            <a:pt x="13" y="12"/>
                          </a:moveTo>
                          <a:lnTo>
                            <a:pt x="10" y="10"/>
                          </a:lnTo>
                          <a:lnTo>
                            <a:pt x="5" y="10"/>
                          </a:lnTo>
                          <a:lnTo>
                            <a:pt x="0" y="11"/>
                          </a:lnTo>
                          <a:lnTo>
                            <a:pt x="8" y="8"/>
                          </a:lnTo>
                          <a:lnTo>
                            <a:pt x="14" y="8"/>
                          </a:lnTo>
                          <a:lnTo>
                            <a:pt x="12" y="6"/>
                          </a:lnTo>
                          <a:lnTo>
                            <a:pt x="7" y="4"/>
                          </a:lnTo>
                          <a:lnTo>
                            <a:pt x="13" y="4"/>
                          </a:lnTo>
                          <a:lnTo>
                            <a:pt x="15" y="5"/>
                          </a:lnTo>
                          <a:lnTo>
                            <a:pt x="18" y="7"/>
                          </a:lnTo>
                          <a:lnTo>
                            <a:pt x="20" y="5"/>
                          </a:lnTo>
                          <a:lnTo>
                            <a:pt x="16" y="1"/>
                          </a:lnTo>
                          <a:lnTo>
                            <a:pt x="19" y="0"/>
                          </a:lnTo>
                          <a:lnTo>
                            <a:pt x="21" y="0"/>
                          </a:lnTo>
                          <a:lnTo>
                            <a:pt x="23" y="6"/>
                          </a:lnTo>
                          <a:lnTo>
                            <a:pt x="25" y="4"/>
                          </a:lnTo>
                          <a:lnTo>
                            <a:pt x="25" y="2"/>
                          </a:lnTo>
                          <a:lnTo>
                            <a:pt x="27" y="4"/>
                          </a:lnTo>
                          <a:lnTo>
                            <a:pt x="28" y="6"/>
                          </a:lnTo>
                          <a:lnTo>
                            <a:pt x="29" y="7"/>
                          </a:lnTo>
                          <a:lnTo>
                            <a:pt x="29" y="9"/>
                          </a:lnTo>
                          <a:lnTo>
                            <a:pt x="31" y="9"/>
                          </a:lnTo>
                          <a:lnTo>
                            <a:pt x="31" y="5"/>
                          </a:lnTo>
                          <a:lnTo>
                            <a:pt x="33" y="6"/>
                          </a:lnTo>
                          <a:lnTo>
                            <a:pt x="33" y="9"/>
                          </a:lnTo>
                          <a:lnTo>
                            <a:pt x="33" y="11"/>
                          </a:lnTo>
                          <a:lnTo>
                            <a:pt x="34" y="13"/>
                          </a:lnTo>
                          <a:lnTo>
                            <a:pt x="36" y="17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84" name="Freeform 291"/>
                    <p:cNvSpPr>
                      <a:spLocks/>
                    </p:cNvSpPr>
                    <p:nvPr/>
                  </p:nvSpPr>
                  <p:spPr bwMode="auto">
                    <a:xfrm>
                      <a:off x="3841" y="2670"/>
                      <a:ext cx="9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0"/>
                        </a:cxn>
                        <a:cxn ang="0">
                          <a:pos x="7" y="6"/>
                        </a:cxn>
                        <a:cxn ang="0">
                          <a:pos x="8" y="9"/>
                        </a:cxn>
                        <a:cxn ang="0">
                          <a:pos x="9" y="12"/>
                        </a:cxn>
                        <a:cxn ang="0">
                          <a:pos x="9" y="15"/>
                        </a:cxn>
                        <a:cxn ang="0">
                          <a:pos x="9" y="18"/>
                        </a:cxn>
                        <a:cxn ang="0">
                          <a:pos x="8" y="19"/>
                        </a:cxn>
                        <a:cxn ang="0">
                          <a:pos x="7" y="15"/>
                        </a:cxn>
                        <a:cxn ang="0">
                          <a:pos x="6" y="12"/>
                        </a:cxn>
                        <a:cxn ang="0">
                          <a:pos x="4" y="7"/>
                        </a:cxn>
                        <a:cxn ang="0">
                          <a:pos x="3" y="4"/>
                        </a:cxn>
                        <a:cxn ang="0">
                          <a:pos x="1" y="11"/>
                        </a:cxn>
                        <a:cxn ang="0">
                          <a:pos x="4" y="15"/>
                        </a:cxn>
                        <a:cxn ang="0">
                          <a:pos x="5" y="17"/>
                        </a:cxn>
                        <a:cxn ang="0">
                          <a:pos x="6" y="26"/>
                        </a:cxn>
                        <a:cxn ang="0">
                          <a:pos x="2" y="24"/>
                        </a:cxn>
                        <a:cxn ang="0">
                          <a:pos x="1" y="21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9" h="26">
                          <a:moveTo>
                            <a:pt x="5" y="0"/>
                          </a:moveTo>
                          <a:lnTo>
                            <a:pt x="7" y="6"/>
                          </a:lnTo>
                          <a:lnTo>
                            <a:pt x="8" y="9"/>
                          </a:lnTo>
                          <a:lnTo>
                            <a:pt x="9" y="12"/>
                          </a:lnTo>
                          <a:lnTo>
                            <a:pt x="9" y="15"/>
                          </a:lnTo>
                          <a:lnTo>
                            <a:pt x="9" y="18"/>
                          </a:lnTo>
                          <a:lnTo>
                            <a:pt x="8" y="19"/>
                          </a:lnTo>
                          <a:lnTo>
                            <a:pt x="7" y="15"/>
                          </a:lnTo>
                          <a:lnTo>
                            <a:pt x="6" y="12"/>
                          </a:lnTo>
                          <a:lnTo>
                            <a:pt x="4" y="7"/>
                          </a:lnTo>
                          <a:lnTo>
                            <a:pt x="3" y="4"/>
                          </a:lnTo>
                          <a:lnTo>
                            <a:pt x="1" y="11"/>
                          </a:lnTo>
                          <a:lnTo>
                            <a:pt x="4" y="15"/>
                          </a:lnTo>
                          <a:lnTo>
                            <a:pt x="5" y="17"/>
                          </a:lnTo>
                          <a:lnTo>
                            <a:pt x="6" y="26"/>
                          </a:lnTo>
                          <a:lnTo>
                            <a:pt x="2" y="24"/>
                          </a:lnTo>
                          <a:lnTo>
                            <a:pt x="1" y="21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grpSp>
              <p:nvGrpSpPr>
                <p:cNvPr id="1043" name="Group 292"/>
                <p:cNvGrpSpPr>
                  <a:grpSpLocks/>
                </p:cNvGrpSpPr>
                <p:nvPr/>
              </p:nvGrpSpPr>
              <p:grpSpPr bwMode="auto">
                <a:xfrm>
                  <a:off x="3806" y="2698"/>
                  <a:ext cx="3" cy="4"/>
                  <a:chOff x="3806" y="2698"/>
                  <a:chExt cx="3" cy="4"/>
                </a:xfrm>
              </p:grpSpPr>
              <p:sp>
                <p:nvSpPr>
                  <p:cNvPr id="27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solidFill>
                    <a:srgbClr val="FF5FB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7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noFill/>
                  <a:ln w="1588" cap="rnd">
                    <a:solidFill>
                      <a:srgbClr val="FF009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1044" name="Group 295"/>
              <p:cNvGrpSpPr>
                <a:grpSpLocks/>
              </p:cNvGrpSpPr>
              <p:nvPr/>
            </p:nvGrpSpPr>
            <p:grpSpPr bwMode="auto">
              <a:xfrm>
                <a:off x="3927" y="2879"/>
                <a:ext cx="92" cy="136"/>
                <a:chOff x="3771" y="2710"/>
                <a:chExt cx="92" cy="136"/>
              </a:xfrm>
            </p:grpSpPr>
            <p:sp>
              <p:nvSpPr>
                <p:cNvPr id="254" name="Freeform 296"/>
                <p:cNvSpPr>
                  <a:spLocks/>
                </p:cNvSpPr>
                <p:nvPr/>
              </p:nvSpPr>
              <p:spPr bwMode="auto">
                <a:xfrm>
                  <a:off x="3814" y="2710"/>
                  <a:ext cx="9" cy="4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2" y="42"/>
                    </a:cxn>
                    <a:cxn ang="0">
                      <a:pos x="0" y="43"/>
                    </a:cxn>
                    <a:cxn ang="0">
                      <a:pos x="7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43">
                      <a:moveTo>
                        <a:pt x="9" y="1"/>
                      </a:moveTo>
                      <a:lnTo>
                        <a:pt x="2" y="42"/>
                      </a:lnTo>
                      <a:lnTo>
                        <a:pt x="0" y="43"/>
                      </a:lnTo>
                      <a:lnTo>
                        <a:pt x="7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1045" name="Group 297"/>
                <p:cNvGrpSpPr>
                  <a:grpSpLocks/>
                </p:cNvGrpSpPr>
                <p:nvPr/>
              </p:nvGrpSpPr>
              <p:grpSpPr bwMode="auto">
                <a:xfrm>
                  <a:off x="3771" y="2726"/>
                  <a:ext cx="92" cy="120"/>
                  <a:chOff x="3771" y="2726"/>
                  <a:chExt cx="92" cy="120"/>
                </a:xfrm>
              </p:grpSpPr>
              <p:sp>
                <p:nvSpPr>
                  <p:cNvPr id="263" name="Freeform 298"/>
                  <p:cNvSpPr>
                    <a:spLocks/>
                  </p:cNvSpPr>
                  <p:nvPr/>
                </p:nvSpPr>
                <p:spPr bwMode="auto">
                  <a:xfrm>
                    <a:off x="3771" y="2726"/>
                    <a:ext cx="92" cy="120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27" y="3"/>
                      </a:cxn>
                      <a:cxn ang="0">
                        <a:pos x="23" y="4"/>
                      </a:cxn>
                      <a:cxn ang="0">
                        <a:pos x="19" y="6"/>
                      </a:cxn>
                      <a:cxn ang="0">
                        <a:pos x="16" y="7"/>
                      </a:cxn>
                      <a:cxn ang="0">
                        <a:pos x="14" y="10"/>
                      </a:cxn>
                      <a:cxn ang="0">
                        <a:pos x="11" y="13"/>
                      </a:cxn>
                      <a:cxn ang="0">
                        <a:pos x="8" y="19"/>
                      </a:cxn>
                      <a:cxn ang="0">
                        <a:pos x="0" y="35"/>
                      </a:cxn>
                      <a:cxn ang="0">
                        <a:pos x="2" y="37"/>
                      </a:cxn>
                      <a:cxn ang="0">
                        <a:pos x="23" y="49"/>
                      </a:cxn>
                      <a:cxn ang="0">
                        <a:pos x="22" y="74"/>
                      </a:cxn>
                      <a:cxn ang="0">
                        <a:pos x="20" y="93"/>
                      </a:cxn>
                      <a:cxn ang="0">
                        <a:pos x="15" y="110"/>
                      </a:cxn>
                      <a:cxn ang="0">
                        <a:pos x="86" y="120"/>
                      </a:cxn>
                      <a:cxn ang="0">
                        <a:pos x="75" y="75"/>
                      </a:cxn>
                      <a:cxn ang="0">
                        <a:pos x="79" y="70"/>
                      </a:cxn>
                      <a:cxn ang="0">
                        <a:pos x="81" y="63"/>
                      </a:cxn>
                      <a:cxn ang="0">
                        <a:pos x="81" y="56"/>
                      </a:cxn>
                      <a:cxn ang="0">
                        <a:pos x="81" y="50"/>
                      </a:cxn>
                      <a:cxn ang="0">
                        <a:pos x="85" y="16"/>
                      </a:cxn>
                      <a:cxn ang="0">
                        <a:pos x="82" y="10"/>
                      </a:cxn>
                      <a:cxn ang="0">
                        <a:pos x="78" y="7"/>
                      </a:cxn>
                      <a:cxn ang="0">
                        <a:pos x="65" y="2"/>
                      </a:cxn>
                      <a:cxn ang="0">
                        <a:pos x="62" y="1"/>
                      </a:cxn>
                      <a:cxn ang="0">
                        <a:pos x="60" y="0"/>
                      </a:cxn>
                      <a:cxn ang="0">
                        <a:pos x="60" y="4"/>
                      </a:cxn>
                      <a:cxn ang="0">
                        <a:pos x="62" y="7"/>
                      </a:cxn>
                      <a:cxn ang="0">
                        <a:pos x="64" y="11"/>
                      </a:cxn>
                      <a:cxn ang="0">
                        <a:pos x="65" y="14"/>
                      </a:cxn>
                      <a:cxn ang="0">
                        <a:pos x="65" y="18"/>
                      </a:cxn>
                      <a:cxn ang="0">
                        <a:pos x="64" y="22"/>
                      </a:cxn>
                      <a:cxn ang="0">
                        <a:pos x="62" y="24"/>
                      </a:cxn>
                      <a:cxn ang="0">
                        <a:pos x="58" y="27"/>
                      </a:cxn>
                      <a:cxn ang="0">
                        <a:pos x="55" y="28"/>
                      </a:cxn>
                      <a:cxn ang="0">
                        <a:pos x="50" y="28"/>
                      </a:cxn>
                      <a:cxn ang="0">
                        <a:pos x="46" y="27"/>
                      </a:cxn>
                      <a:cxn ang="0">
                        <a:pos x="41" y="24"/>
                      </a:cxn>
                      <a:cxn ang="0">
                        <a:pos x="38" y="20"/>
                      </a:cxn>
                      <a:cxn ang="0">
                        <a:pos x="37" y="16"/>
                      </a:cxn>
                      <a:cxn ang="0">
                        <a:pos x="35" y="10"/>
                      </a:cxn>
                      <a:cxn ang="0">
                        <a:pos x="34" y="5"/>
                      </a:cxn>
                      <a:cxn ang="0">
                        <a:pos x="33" y="1"/>
                      </a:cxn>
                    </a:cxnLst>
                    <a:rect l="0" t="0" r="r" b="b"/>
                    <a:pathLst>
                      <a:path w="92" h="120">
                        <a:moveTo>
                          <a:pt x="33" y="1"/>
                        </a:moveTo>
                        <a:lnTo>
                          <a:pt x="32" y="2"/>
                        </a:lnTo>
                        <a:lnTo>
                          <a:pt x="30" y="2"/>
                        </a:lnTo>
                        <a:lnTo>
                          <a:pt x="27" y="3"/>
                        </a:lnTo>
                        <a:lnTo>
                          <a:pt x="25" y="4"/>
                        </a:lnTo>
                        <a:lnTo>
                          <a:pt x="23" y="4"/>
                        </a:lnTo>
                        <a:lnTo>
                          <a:pt x="21" y="5"/>
                        </a:lnTo>
                        <a:lnTo>
                          <a:pt x="19" y="6"/>
                        </a:lnTo>
                        <a:lnTo>
                          <a:pt x="18" y="6"/>
                        </a:lnTo>
                        <a:lnTo>
                          <a:pt x="16" y="7"/>
                        </a:lnTo>
                        <a:lnTo>
                          <a:pt x="15" y="9"/>
                        </a:lnTo>
                        <a:lnTo>
                          <a:pt x="14" y="10"/>
                        </a:lnTo>
                        <a:lnTo>
                          <a:pt x="13" y="11"/>
                        </a:lnTo>
                        <a:lnTo>
                          <a:pt x="11" y="13"/>
                        </a:lnTo>
                        <a:lnTo>
                          <a:pt x="10" y="15"/>
                        </a:lnTo>
                        <a:lnTo>
                          <a:pt x="8" y="19"/>
                        </a:lnTo>
                        <a:lnTo>
                          <a:pt x="5" y="26"/>
                        </a:lnTo>
                        <a:lnTo>
                          <a:pt x="0" y="35"/>
                        </a:lnTo>
                        <a:lnTo>
                          <a:pt x="1" y="36"/>
                        </a:lnTo>
                        <a:lnTo>
                          <a:pt x="2" y="37"/>
                        </a:lnTo>
                        <a:lnTo>
                          <a:pt x="22" y="46"/>
                        </a:lnTo>
                        <a:lnTo>
                          <a:pt x="23" y="49"/>
                        </a:lnTo>
                        <a:lnTo>
                          <a:pt x="23" y="60"/>
                        </a:lnTo>
                        <a:lnTo>
                          <a:pt x="22" y="74"/>
                        </a:lnTo>
                        <a:lnTo>
                          <a:pt x="21" y="85"/>
                        </a:lnTo>
                        <a:lnTo>
                          <a:pt x="20" y="93"/>
                        </a:lnTo>
                        <a:lnTo>
                          <a:pt x="18" y="102"/>
                        </a:lnTo>
                        <a:lnTo>
                          <a:pt x="15" y="110"/>
                        </a:lnTo>
                        <a:lnTo>
                          <a:pt x="11" y="120"/>
                        </a:lnTo>
                        <a:lnTo>
                          <a:pt x="86" y="120"/>
                        </a:lnTo>
                        <a:lnTo>
                          <a:pt x="78" y="96"/>
                        </a:lnTo>
                        <a:lnTo>
                          <a:pt x="75" y="75"/>
                        </a:lnTo>
                        <a:lnTo>
                          <a:pt x="77" y="73"/>
                        </a:lnTo>
                        <a:lnTo>
                          <a:pt x="79" y="70"/>
                        </a:lnTo>
                        <a:lnTo>
                          <a:pt x="80" y="67"/>
                        </a:lnTo>
                        <a:lnTo>
                          <a:pt x="81" y="63"/>
                        </a:lnTo>
                        <a:lnTo>
                          <a:pt x="81" y="59"/>
                        </a:lnTo>
                        <a:lnTo>
                          <a:pt x="81" y="56"/>
                        </a:lnTo>
                        <a:lnTo>
                          <a:pt x="81" y="53"/>
                        </a:lnTo>
                        <a:lnTo>
                          <a:pt x="81" y="50"/>
                        </a:lnTo>
                        <a:lnTo>
                          <a:pt x="92" y="39"/>
                        </a:lnTo>
                        <a:lnTo>
                          <a:pt x="85" y="16"/>
                        </a:lnTo>
                        <a:lnTo>
                          <a:pt x="84" y="13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7"/>
                        </a:lnTo>
                        <a:lnTo>
                          <a:pt x="66" y="3"/>
                        </a:lnTo>
                        <a:lnTo>
                          <a:pt x="65" y="2"/>
                        </a:lnTo>
                        <a:lnTo>
                          <a:pt x="63" y="1"/>
                        </a:lnTo>
                        <a:lnTo>
                          <a:pt x="62" y="1"/>
                        </a:lnTo>
                        <a:lnTo>
                          <a:pt x="61" y="1"/>
                        </a:lnTo>
                        <a:lnTo>
                          <a:pt x="60" y="0"/>
                        </a:lnTo>
                        <a:lnTo>
                          <a:pt x="60" y="2"/>
                        </a:lnTo>
                        <a:lnTo>
                          <a:pt x="60" y="4"/>
                        </a:lnTo>
                        <a:lnTo>
                          <a:pt x="61" y="5"/>
                        </a:lnTo>
                        <a:lnTo>
                          <a:pt x="62" y="7"/>
                        </a:lnTo>
                        <a:lnTo>
                          <a:pt x="63" y="9"/>
                        </a:lnTo>
                        <a:lnTo>
                          <a:pt x="64" y="11"/>
                        </a:lnTo>
                        <a:lnTo>
                          <a:pt x="64" y="12"/>
                        </a:lnTo>
                        <a:lnTo>
                          <a:pt x="65" y="14"/>
                        </a:lnTo>
                        <a:lnTo>
                          <a:pt x="65" y="16"/>
                        </a:lnTo>
                        <a:lnTo>
                          <a:pt x="65" y="18"/>
                        </a:lnTo>
                        <a:lnTo>
                          <a:pt x="64" y="20"/>
                        </a:lnTo>
                        <a:lnTo>
                          <a:pt x="64" y="22"/>
                        </a:lnTo>
                        <a:lnTo>
                          <a:pt x="63" y="23"/>
                        </a:lnTo>
                        <a:lnTo>
                          <a:pt x="62" y="24"/>
                        </a:lnTo>
                        <a:lnTo>
                          <a:pt x="60" y="26"/>
                        </a:lnTo>
                        <a:lnTo>
                          <a:pt x="58" y="27"/>
                        </a:lnTo>
                        <a:lnTo>
                          <a:pt x="56" y="28"/>
                        </a:lnTo>
                        <a:lnTo>
                          <a:pt x="55" y="28"/>
                        </a:lnTo>
                        <a:lnTo>
                          <a:pt x="53" y="29"/>
                        </a:lnTo>
                        <a:lnTo>
                          <a:pt x="50" y="28"/>
                        </a:lnTo>
                        <a:lnTo>
                          <a:pt x="48" y="28"/>
                        </a:lnTo>
                        <a:lnTo>
                          <a:pt x="46" y="27"/>
                        </a:lnTo>
                        <a:lnTo>
                          <a:pt x="44" y="25"/>
                        </a:lnTo>
                        <a:lnTo>
                          <a:pt x="41" y="24"/>
                        </a:lnTo>
                        <a:lnTo>
                          <a:pt x="40" y="23"/>
                        </a:lnTo>
                        <a:lnTo>
                          <a:pt x="38" y="20"/>
                        </a:lnTo>
                        <a:lnTo>
                          <a:pt x="38" y="18"/>
                        </a:lnTo>
                        <a:lnTo>
                          <a:pt x="37" y="16"/>
                        </a:lnTo>
                        <a:lnTo>
                          <a:pt x="36" y="13"/>
                        </a:lnTo>
                        <a:lnTo>
                          <a:pt x="35" y="10"/>
                        </a:lnTo>
                        <a:lnTo>
                          <a:pt x="35" y="8"/>
                        </a:lnTo>
                        <a:lnTo>
                          <a:pt x="34" y="5"/>
                        </a:lnTo>
                        <a:lnTo>
                          <a:pt x="33" y="2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grpSp>
                <p:nvGrpSpPr>
                  <p:cNvPr id="1046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grpSp>
                  <p:nvGrpSpPr>
                    <p:cNvPr id="1047" name="Group 3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sp>
                    <p:nvSpPr>
                      <p:cNvPr id="271" name="Freeform 3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  <p:sp>
                    <p:nvSpPr>
                      <p:cNvPr id="272" name="Freeform 3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endParaRPr lang="ru-RU"/>
                      </a:p>
                    </p:txBody>
                  </p:sp>
                </p:grpSp>
                <p:sp>
                  <p:nvSpPr>
                    <p:cNvPr id="267" name="Freeform 303"/>
                    <p:cNvSpPr>
                      <a:spLocks/>
                    </p:cNvSpPr>
                    <p:nvPr/>
                  </p:nvSpPr>
                  <p:spPr bwMode="auto">
                    <a:xfrm>
                      <a:off x="3814" y="2757"/>
                      <a:ext cx="7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1">
                          <a:moveTo>
                            <a:pt x="0" y="1"/>
                          </a:moveTo>
                          <a:lnTo>
                            <a:pt x="5" y="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8" name="Freeform 304"/>
                    <p:cNvSpPr>
                      <a:spLocks/>
                    </p:cNvSpPr>
                    <p:nvPr/>
                  </p:nvSpPr>
                  <p:spPr bwMode="auto">
                    <a:xfrm>
                      <a:off x="3813" y="2760"/>
                      <a:ext cx="9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5" y="1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3">
                          <a:moveTo>
                            <a:pt x="0" y="3"/>
                          </a:moveTo>
                          <a:lnTo>
                            <a:pt x="5" y="1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9" name="Freeform 305"/>
                    <p:cNvSpPr>
                      <a:spLocks/>
                    </p:cNvSpPr>
                    <p:nvPr/>
                  </p:nvSpPr>
                  <p:spPr bwMode="auto">
                    <a:xfrm>
                      <a:off x="3814" y="2755"/>
                      <a:ext cx="4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3" y="0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3"/>
                          </a:moveTo>
                          <a:lnTo>
                            <a:pt x="3" y="0"/>
                          </a:lnTo>
                          <a:lnTo>
                            <a:pt x="4" y="2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70" name="Line 30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3817" y="2749"/>
                      <a:ext cx="2" cy="1"/>
                    </a:xfrm>
                    <a:prstGeom prst="line">
                      <a:avLst/>
                    </a:prstGeom>
                    <a:noFill/>
                    <a:ln w="1588" cap="rnd">
                      <a:solidFill>
                        <a:srgbClr val="BF3F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65" name="Freeform 307"/>
                  <p:cNvSpPr>
                    <a:spLocks/>
                  </p:cNvSpPr>
                  <p:nvPr/>
                </p:nvSpPr>
                <p:spPr bwMode="auto">
                  <a:xfrm>
                    <a:off x="3771" y="2756"/>
                    <a:ext cx="23" cy="17"/>
                  </a:xfrm>
                  <a:custGeom>
                    <a:avLst/>
                    <a:gdLst/>
                    <a:ahLst/>
                    <a:cxnLst>
                      <a:cxn ang="0">
                        <a:pos x="11" y="6"/>
                      </a:cxn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1" y="6"/>
                      </a:cxn>
                      <a:cxn ang="0">
                        <a:pos x="2" y="7"/>
                      </a:cxn>
                      <a:cxn ang="0">
                        <a:pos x="23" y="17"/>
                      </a:cxn>
                      <a:cxn ang="0">
                        <a:pos x="23" y="15"/>
                      </a:cxn>
                      <a:cxn ang="0">
                        <a:pos x="11" y="6"/>
                      </a:cxn>
                    </a:cxnLst>
                    <a:rect l="0" t="0" r="r" b="b"/>
                    <a:pathLst>
                      <a:path w="23" h="17">
                        <a:moveTo>
                          <a:pt x="11" y="6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2" y="7"/>
                        </a:lnTo>
                        <a:lnTo>
                          <a:pt x="23" y="17"/>
                        </a:lnTo>
                        <a:lnTo>
                          <a:pt x="23" y="15"/>
                        </a:lnTo>
                        <a:lnTo>
                          <a:pt x="11" y="6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1048" name="Group 308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grpSp>
                <p:nvGrpSpPr>
                  <p:cNvPr id="1049" name="Group 309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sp>
                  <p:nvSpPr>
                    <p:cNvPr id="261" name="Freeform 310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2" name="Freeform 311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1050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3815" y="2737"/>
                    <a:ext cx="4" cy="2"/>
                    <a:chOff x="3815" y="2737"/>
                    <a:chExt cx="4" cy="2"/>
                  </a:xfrm>
                </p:grpSpPr>
                <p:sp>
                  <p:nvSpPr>
                    <p:cNvPr id="259" name="Freeform 313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60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FF00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</p:grpSp>
          <p:sp>
            <p:nvSpPr>
              <p:cNvPr id="50" name="Freeform 315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1" name="Freeform 316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2" name="Freeform 317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3" name="Freeform 318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4" name="Freeform 319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55" name="Freeform 320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051" name="Group 321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1052" name="Group 32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53" name="Group 323"/>
                  <p:cNvGrpSpPr>
                    <a:grpSpLocks/>
                  </p:cNvGrpSpPr>
                  <p:nvPr/>
                </p:nvGrpSpPr>
                <p:grpSpPr bwMode="auto">
                  <a:xfrm>
                    <a:off x="3811" y="2713"/>
                    <a:ext cx="20" cy="10"/>
                    <a:chOff x="3811" y="2713"/>
                    <a:chExt cx="20" cy="10"/>
                  </a:xfrm>
                </p:grpSpPr>
                <p:sp>
                  <p:nvSpPr>
                    <p:cNvPr id="252" name="Freeform 324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53" name="Freeform 325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7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250" name="Freeform 326"/>
                  <p:cNvSpPr>
                    <a:spLocks/>
                  </p:cNvSpPr>
                  <p:nvPr/>
                </p:nvSpPr>
                <p:spPr bwMode="auto">
                  <a:xfrm>
                    <a:off x="3803" y="2662"/>
                    <a:ext cx="38" cy="61"/>
                  </a:xfrm>
                  <a:custGeom>
                    <a:avLst/>
                    <a:gdLst/>
                    <a:ahLst/>
                    <a:cxnLst>
                      <a:cxn ang="0">
                        <a:pos x="28" y="56"/>
                      </a:cxn>
                      <a:cxn ang="0">
                        <a:pos x="29" y="54"/>
                      </a:cxn>
                      <a:cxn ang="0">
                        <a:pos x="30" y="52"/>
                      </a:cxn>
                      <a:cxn ang="0">
                        <a:pos x="32" y="47"/>
                      </a:cxn>
                      <a:cxn ang="0">
                        <a:pos x="35" y="39"/>
                      </a:cxn>
                      <a:cxn ang="0">
                        <a:pos x="36" y="32"/>
                      </a:cxn>
                      <a:cxn ang="0">
                        <a:pos x="37" y="27"/>
                      </a:cxn>
                      <a:cxn ang="0">
                        <a:pos x="38" y="18"/>
                      </a:cxn>
                      <a:cxn ang="0">
                        <a:pos x="38" y="11"/>
                      </a:cxn>
                      <a:cxn ang="0">
                        <a:pos x="37" y="7"/>
                      </a:cxn>
                      <a:cxn ang="0">
                        <a:pos x="34" y="4"/>
                      </a:cxn>
                      <a:cxn ang="0">
                        <a:pos x="30" y="1"/>
                      </a:cxn>
                      <a:cxn ang="0">
                        <a:pos x="25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4" y="1"/>
                      </a:cxn>
                      <a:cxn ang="0">
                        <a:pos x="11" y="2"/>
                      </a:cxn>
                      <a:cxn ang="0">
                        <a:pos x="9" y="4"/>
                      </a:cxn>
                      <a:cxn ang="0">
                        <a:pos x="6" y="7"/>
                      </a:cxn>
                      <a:cxn ang="0">
                        <a:pos x="5" y="11"/>
                      </a:cxn>
                      <a:cxn ang="0">
                        <a:pos x="3" y="15"/>
                      </a:cxn>
                      <a:cxn ang="0">
                        <a:pos x="3" y="19"/>
                      </a:cxn>
                      <a:cxn ang="0">
                        <a:pos x="2" y="24"/>
                      </a:cxn>
                      <a:cxn ang="0">
                        <a:pos x="2" y="26"/>
                      </a:cxn>
                      <a:cxn ang="0">
                        <a:pos x="2" y="29"/>
                      </a:cxn>
                      <a:cxn ang="0">
                        <a:pos x="1" y="29"/>
                      </a:cxn>
                      <a:cxn ang="0">
                        <a:pos x="0" y="30"/>
                      </a:cxn>
                      <a:cxn ang="0">
                        <a:pos x="0" y="31"/>
                      </a:cxn>
                      <a:cxn ang="0">
                        <a:pos x="1" y="34"/>
                      </a:cxn>
                      <a:cxn ang="0">
                        <a:pos x="2" y="35"/>
                      </a:cxn>
                      <a:cxn ang="0">
                        <a:pos x="3" y="37"/>
                      </a:cxn>
                      <a:cxn ang="0">
                        <a:pos x="4" y="38"/>
                      </a:cxn>
                      <a:cxn ang="0">
                        <a:pos x="6" y="38"/>
                      </a:cxn>
                      <a:cxn ang="0">
                        <a:pos x="5" y="41"/>
                      </a:cxn>
                      <a:cxn ang="0">
                        <a:pos x="6" y="45"/>
                      </a:cxn>
                      <a:cxn ang="0">
                        <a:pos x="7" y="48"/>
                      </a:cxn>
                      <a:cxn ang="0">
                        <a:pos x="7" y="51"/>
                      </a:cxn>
                      <a:cxn ang="0">
                        <a:pos x="8" y="53"/>
                      </a:cxn>
                      <a:cxn ang="0">
                        <a:pos x="9" y="54"/>
                      </a:cxn>
                      <a:cxn ang="0">
                        <a:pos x="10" y="55"/>
                      </a:cxn>
                      <a:cxn ang="0">
                        <a:pos x="11" y="57"/>
                      </a:cxn>
                      <a:cxn ang="0">
                        <a:pos x="12" y="58"/>
                      </a:cxn>
                      <a:cxn ang="0">
                        <a:pos x="14" y="59"/>
                      </a:cxn>
                      <a:cxn ang="0">
                        <a:pos x="15" y="60"/>
                      </a:cxn>
                      <a:cxn ang="0">
                        <a:pos x="16" y="60"/>
                      </a:cxn>
                      <a:cxn ang="0">
                        <a:pos x="18" y="60"/>
                      </a:cxn>
                      <a:cxn ang="0">
                        <a:pos x="19" y="61"/>
                      </a:cxn>
                      <a:cxn ang="0">
                        <a:pos x="21" y="61"/>
                      </a:cxn>
                      <a:cxn ang="0">
                        <a:pos x="23" y="60"/>
                      </a:cxn>
                      <a:cxn ang="0">
                        <a:pos x="24" y="60"/>
                      </a:cxn>
                      <a:cxn ang="0">
                        <a:pos x="25" y="59"/>
                      </a:cxn>
                      <a:cxn ang="0">
                        <a:pos x="27" y="57"/>
                      </a:cxn>
                      <a:cxn ang="0">
                        <a:pos x="28" y="56"/>
                      </a:cxn>
                    </a:cxnLst>
                    <a:rect l="0" t="0" r="r" b="b"/>
                    <a:pathLst>
                      <a:path w="38" h="61">
                        <a:moveTo>
                          <a:pt x="28" y="56"/>
                        </a:moveTo>
                        <a:lnTo>
                          <a:pt x="29" y="54"/>
                        </a:lnTo>
                        <a:lnTo>
                          <a:pt x="30" y="52"/>
                        </a:lnTo>
                        <a:lnTo>
                          <a:pt x="32" y="47"/>
                        </a:lnTo>
                        <a:lnTo>
                          <a:pt x="35" y="39"/>
                        </a:lnTo>
                        <a:lnTo>
                          <a:pt x="36" y="32"/>
                        </a:lnTo>
                        <a:lnTo>
                          <a:pt x="37" y="27"/>
                        </a:lnTo>
                        <a:lnTo>
                          <a:pt x="38" y="18"/>
                        </a:lnTo>
                        <a:lnTo>
                          <a:pt x="38" y="11"/>
                        </a:lnTo>
                        <a:lnTo>
                          <a:pt x="37" y="7"/>
                        </a:lnTo>
                        <a:lnTo>
                          <a:pt x="34" y="4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4" y="1"/>
                        </a:lnTo>
                        <a:lnTo>
                          <a:pt x="11" y="2"/>
                        </a:lnTo>
                        <a:lnTo>
                          <a:pt x="9" y="4"/>
                        </a:lnTo>
                        <a:lnTo>
                          <a:pt x="6" y="7"/>
                        </a:lnTo>
                        <a:lnTo>
                          <a:pt x="5" y="11"/>
                        </a:lnTo>
                        <a:lnTo>
                          <a:pt x="3" y="15"/>
                        </a:lnTo>
                        <a:lnTo>
                          <a:pt x="3" y="19"/>
                        </a:lnTo>
                        <a:lnTo>
                          <a:pt x="2" y="24"/>
                        </a:lnTo>
                        <a:lnTo>
                          <a:pt x="2" y="26"/>
                        </a:lnTo>
                        <a:lnTo>
                          <a:pt x="2" y="29"/>
                        </a:lnTo>
                        <a:lnTo>
                          <a:pt x="1" y="29"/>
                        </a:lnTo>
                        <a:lnTo>
                          <a:pt x="0" y="30"/>
                        </a:lnTo>
                        <a:lnTo>
                          <a:pt x="0" y="31"/>
                        </a:lnTo>
                        <a:lnTo>
                          <a:pt x="1" y="34"/>
                        </a:lnTo>
                        <a:lnTo>
                          <a:pt x="2" y="35"/>
                        </a:lnTo>
                        <a:lnTo>
                          <a:pt x="3" y="37"/>
                        </a:lnTo>
                        <a:lnTo>
                          <a:pt x="4" y="38"/>
                        </a:lnTo>
                        <a:lnTo>
                          <a:pt x="6" y="38"/>
                        </a:lnTo>
                        <a:lnTo>
                          <a:pt x="5" y="41"/>
                        </a:lnTo>
                        <a:lnTo>
                          <a:pt x="6" y="45"/>
                        </a:lnTo>
                        <a:lnTo>
                          <a:pt x="7" y="48"/>
                        </a:lnTo>
                        <a:lnTo>
                          <a:pt x="7" y="51"/>
                        </a:lnTo>
                        <a:lnTo>
                          <a:pt x="8" y="53"/>
                        </a:lnTo>
                        <a:lnTo>
                          <a:pt x="9" y="54"/>
                        </a:lnTo>
                        <a:lnTo>
                          <a:pt x="10" y="55"/>
                        </a:lnTo>
                        <a:lnTo>
                          <a:pt x="11" y="57"/>
                        </a:lnTo>
                        <a:lnTo>
                          <a:pt x="12" y="58"/>
                        </a:lnTo>
                        <a:lnTo>
                          <a:pt x="14" y="59"/>
                        </a:lnTo>
                        <a:lnTo>
                          <a:pt x="15" y="60"/>
                        </a:lnTo>
                        <a:lnTo>
                          <a:pt x="16" y="60"/>
                        </a:lnTo>
                        <a:lnTo>
                          <a:pt x="18" y="60"/>
                        </a:lnTo>
                        <a:lnTo>
                          <a:pt x="19" y="61"/>
                        </a:lnTo>
                        <a:lnTo>
                          <a:pt x="21" y="61"/>
                        </a:lnTo>
                        <a:lnTo>
                          <a:pt x="23" y="60"/>
                        </a:lnTo>
                        <a:lnTo>
                          <a:pt x="24" y="60"/>
                        </a:lnTo>
                        <a:lnTo>
                          <a:pt x="25" y="59"/>
                        </a:lnTo>
                        <a:lnTo>
                          <a:pt x="27" y="57"/>
                        </a:lnTo>
                        <a:lnTo>
                          <a:pt x="28" y="5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51" name="Freeform 327"/>
                  <p:cNvSpPr>
                    <a:spLocks/>
                  </p:cNvSpPr>
                  <p:nvPr/>
                </p:nvSpPr>
                <p:spPr bwMode="auto">
                  <a:xfrm>
                    <a:off x="3819" y="2701"/>
                    <a:ext cx="19" cy="22"/>
                  </a:xfrm>
                  <a:custGeom>
                    <a:avLst/>
                    <a:gdLst/>
                    <a:ahLst/>
                    <a:cxnLst>
                      <a:cxn ang="0">
                        <a:pos x="12" y="17"/>
                      </a:cxn>
                      <a:cxn ang="0">
                        <a:pos x="13" y="15"/>
                      </a:cxn>
                      <a:cxn ang="0">
                        <a:pos x="14" y="14"/>
                      </a:cxn>
                      <a:cxn ang="0">
                        <a:pos x="16" y="8"/>
                      </a:cxn>
                      <a:cxn ang="0">
                        <a:pos x="19" y="0"/>
                      </a:cxn>
                      <a:cxn ang="0">
                        <a:pos x="17" y="4"/>
                      </a:cxn>
                      <a:cxn ang="0">
                        <a:pos x="15" y="7"/>
                      </a:cxn>
                      <a:cxn ang="0">
                        <a:pos x="14" y="9"/>
                      </a:cxn>
                      <a:cxn ang="0">
                        <a:pos x="14" y="11"/>
                      </a:cxn>
                      <a:cxn ang="0">
                        <a:pos x="13" y="14"/>
                      </a:cxn>
                      <a:cxn ang="0">
                        <a:pos x="12" y="16"/>
                      </a:cxn>
                      <a:cxn ang="0">
                        <a:pos x="11" y="17"/>
                      </a:cxn>
                      <a:cxn ang="0">
                        <a:pos x="10" y="19"/>
                      </a:cxn>
                      <a:cxn ang="0">
                        <a:pos x="8" y="19"/>
                      </a:cxn>
                      <a:cxn ang="0">
                        <a:pos x="7" y="19"/>
                      </a:cxn>
                      <a:cxn ang="0">
                        <a:pos x="6" y="17"/>
                      </a:cxn>
                      <a:cxn ang="0">
                        <a:pos x="5" y="16"/>
                      </a:cxn>
                      <a:cxn ang="0">
                        <a:pos x="5" y="19"/>
                      </a:cxn>
                      <a:cxn ang="0">
                        <a:pos x="4" y="20"/>
                      </a:cxn>
                      <a:cxn ang="0">
                        <a:pos x="3" y="21"/>
                      </a:cxn>
                      <a:cxn ang="0">
                        <a:pos x="0" y="22"/>
                      </a:cxn>
                      <a:cxn ang="0">
                        <a:pos x="1" y="22"/>
                      </a:cxn>
                      <a:cxn ang="0">
                        <a:pos x="3" y="22"/>
                      </a:cxn>
                      <a:cxn ang="0">
                        <a:pos x="5" y="22"/>
                      </a:cxn>
                      <a:cxn ang="0">
                        <a:pos x="7" y="22"/>
                      </a:cxn>
                      <a:cxn ang="0">
                        <a:pos x="8" y="22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</a:cxnLst>
                    <a:rect l="0" t="0" r="r" b="b"/>
                    <a:pathLst>
                      <a:path w="19" h="22">
                        <a:moveTo>
                          <a:pt x="12" y="17"/>
                        </a:moveTo>
                        <a:lnTo>
                          <a:pt x="13" y="15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9" y="0"/>
                        </a:lnTo>
                        <a:lnTo>
                          <a:pt x="17" y="4"/>
                        </a:lnTo>
                        <a:lnTo>
                          <a:pt x="15" y="7"/>
                        </a:lnTo>
                        <a:lnTo>
                          <a:pt x="14" y="9"/>
                        </a:lnTo>
                        <a:lnTo>
                          <a:pt x="14" y="11"/>
                        </a:lnTo>
                        <a:lnTo>
                          <a:pt x="13" y="14"/>
                        </a:lnTo>
                        <a:lnTo>
                          <a:pt x="12" y="16"/>
                        </a:lnTo>
                        <a:lnTo>
                          <a:pt x="11" y="17"/>
                        </a:lnTo>
                        <a:lnTo>
                          <a:pt x="10" y="19"/>
                        </a:lnTo>
                        <a:lnTo>
                          <a:pt x="8" y="19"/>
                        </a:lnTo>
                        <a:lnTo>
                          <a:pt x="7" y="19"/>
                        </a:lnTo>
                        <a:lnTo>
                          <a:pt x="6" y="17"/>
                        </a:lnTo>
                        <a:lnTo>
                          <a:pt x="5" y="16"/>
                        </a:lnTo>
                        <a:lnTo>
                          <a:pt x="5" y="19"/>
                        </a:lnTo>
                        <a:lnTo>
                          <a:pt x="4" y="20"/>
                        </a:lnTo>
                        <a:lnTo>
                          <a:pt x="3" y="21"/>
                        </a:lnTo>
                        <a:lnTo>
                          <a:pt x="0" y="22"/>
                        </a:lnTo>
                        <a:lnTo>
                          <a:pt x="1" y="22"/>
                        </a:lnTo>
                        <a:lnTo>
                          <a:pt x="3" y="22"/>
                        </a:lnTo>
                        <a:lnTo>
                          <a:pt x="5" y="22"/>
                        </a:lnTo>
                        <a:lnTo>
                          <a:pt x="7" y="22"/>
                        </a:lnTo>
                        <a:lnTo>
                          <a:pt x="8" y="22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48" name="Freeform 328"/>
                <p:cNvSpPr>
                  <a:spLocks/>
                </p:cNvSpPr>
                <p:nvPr/>
              </p:nvSpPr>
              <p:spPr bwMode="auto">
                <a:xfrm>
                  <a:off x="3803" y="2692"/>
                  <a:ext cx="8" cy="21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7" y="16"/>
                    </a:cxn>
                    <a:cxn ang="0">
                      <a:pos x="7" y="14"/>
                    </a:cxn>
                    <a:cxn ang="0">
                      <a:pos x="7" y="13"/>
                    </a:cxn>
                    <a:cxn ang="0">
                      <a:pos x="8" y="11"/>
                    </a:cxn>
                    <a:cxn ang="0">
                      <a:pos x="8" y="10"/>
                    </a:cxn>
                    <a:cxn ang="0">
                      <a:pos x="8" y="9"/>
                    </a:cxn>
                    <a:cxn ang="0">
                      <a:pos x="8" y="7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5" y="12"/>
                    </a:cxn>
                    <a:cxn ang="0">
                      <a:pos x="6" y="15"/>
                    </a:cxn>
                    <a:cxn ang="0">
                      <a:pos x="7" y="19"/>
                    </a:cxn>
                    <a:cxn ang="0">
                      <a:pos x="8" y="21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8" h="21">
                      <a:moveTo>
                        <a:pt x="8" y="17"/>
                      </a:moveTo>
                      <a:lnTo>
                        <a:pt x="7" y="16"/>
                      </a:lnTo>
                      <a:lnTo>
                        <a:pt x="7" y="14"/>
                      </a:lnTo>
                      <a:lnTo>
                        <a:pt x="7" y="13"/>
                      </a:lnTo>
                      <a:lnTo>
                        <a:pt x="8" y="11"/>
                      </a:lnTo>
                      <a:lnTo>
                        <a:pt x="8" y="10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5" y="12"/>
                      </a:lnTo>
                      <a:lnTo>
                        <a:pt x="6" y="15"/>
                      </a:lnTo>
                      <a:lnTo>
                        <a:pt x="7" y="19"/>
                      </a:lnTo>
                      <a:lnTo>
                        <a:pt x="8" y="21"/>
                      </a:ln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1054" name="Group 329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32"/>
                <a:chOff x="3812" y="2682"/>
                <a:chExt cx="24" cy="32"/>
              </a:xfrm>
            </p:grpSpPr>
            <p:grpSp>
              <p:nvGrpSpPr>
                <p:cNvPr id="1055" name="Group 330"/>
                <p:cNvGrpSpPr>
                  <a:grpSpLocks/>
                </p:cNvGrpSpPr>
                <p:nvPr/>
              </p:nvGrpSpPr>
              <p:grpSpPr bwMode="auto">
                <a:xfrm>
                  <a:off x="3817" y="2708"/>
                  <a:ext cx="10" cy="6"/>
                  <a:chOff x="3817" y="2708"/>
                  <a:chExt cx="10" cy="6"/>
                </a:xfrm>
              </p:grpSpPr>
              <p:sp>
                <p:nvSpPr>
                  <p:cNvPr id="244" name="Oval 331"/>
                  <p:cNvSpPr>
                    <a:spLocks noChangeArrowheads="1"/>
                  </p:cNvSpPr>
                  <p:nvPr/>
                </p:nvSpPr>
                <p:spPr bwMode="auto">
                  <a:xfrm>
                    <a:off x="3819" y="2710"/>
                    <a:ext cx="6" cy="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5" name="Freeform 332"/>
                  <p:cNvSpPr>
                    <a:spLocks/>
                  </p:cNvSpPr>
                  <p:nvPr/>
                </p:nvSpPr>
                <p:spPr bwMode="auto">
                  <a:xfrm>
                    <a:off x="3817" y="2708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1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5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8" y="1"/>
                      </a:cxn>
                      <a:cxn ang="0">
                        <a:pos x="9" y="2"/>
                      </a:cxn>
                      <a:cxn ang="0">
                        <a:pos x="9" y="3"/>
                      </a:cxn>
                      <a:cxn ang="0">
                        <a:pos x="9" y="3"/>
                      </a:cxn>
                      <a:cxn ang="0">
                        <a:pos x="10" y="4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0" h="4">
                        <a:moveTo>
                          <a:pt x="0" y="2"/>
                        </a:moveTo>
                        <a:lnTo>
                          <a:pt x="1" y="1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8" y="1"/>
                        </a:lnTo>
                        <a:lnTo>
                          <a:pt x="9" y="2"/>
                        </a:lnTo>
                        <a:lnTo>
                          <a:pt x="9" y="3"/>
                        </a:lnTo>
                        <a:lnTo>
                          <a:pt x="9" y="3"/>
                        </a:lnTo>
                        <a:lnTo>
                          <a:pt x="10" y="4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46" name="Freeform 333"/>
                  <p:cNvSpPr>
                    <a:spLocks/>
                  </p:cNvSpPr>
                  <p:nvPr/>
                </p:nvSpPr>
                <p:spPr bwMode="auto">
                  <a:xfrm>
                    <a:off x="3817" y="2710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4" y="1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8" y="2"/>
                      </a:cxn>
                      <a:cxn ang="0">
                        <a:pos x="9" y="2"/>
                      </a:cxn>
                      <a:cxn ang="0">
                        <a:pos x="10" y="2"/>
                      </a:cxn>
                      <a:cxn ang="0">
                        <a:pos x="9" y="3"/>
                      </a:cxn>
                      <a:cxn ang="0">
                        <a:pos x="8" y="4"/>
                      </a:cxn>
                      <a:cxn ang="0">
                        <a:pos x="7" y="4"/>
                      </a:cxn>
                      <a:cxn ang="0">
                        <a:pos x="6" y="4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2" y="2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" h="4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4" y="1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8" y="2"/>
                        </a:lnTo>
                        <a:lnTo>
                          <a:pt x="9" y="2"/>
                        </a:lnTo>
                        <a:lnTo>
                          <a:pt x="10" y="2"/>
                        </a:lnTo>
                        <a:lnTo>
                          <a:pt x="9" y="3"/>
                        </a:lnTo>
                        <a:lnTo>
                          <a:pt x="8" y="4"/>
                        </a:lnTo>
                        <a:lnTo>
                          <a:pt x="7" y="4"/>
                        </a:lnTo>
                        <a:lnTo>
                          <a:pt x="6" y="4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2" y="2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288" name="Group 334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12"/>
                  <a:chOff x="3812" y="2682"/>
                  <a:chExt cx="24" cy="12"/>
                </a:xfrm>
              </p:grpSpPr>
              <p:grpSp>
                <p:nvGrpSpPr>
                  <p:cNvPr id="289" name="Group 33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10" cy="8"/>
                    <a:chOff x="3812" y="2682"/>
                    <a:chExt cx="10" cy="8"/>
                  </a:xfrm>
                </p:grpSpPr>
                <p:sp>
                  <p:nvSpPr>
                    <p:cNvPr id="241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3813" y="2682"/>
                      <a:ext cx="9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8" y="4"/>
                        </a:cxn>
                        <a:cxn ang="0">
                          <a:pos x="9" y="6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6">
                          <a:moveTo>
                            <a:pt x="0" y="2"/>
                          </a:move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8" y="4"/>
                          </a:lnTo>
                          <a:lnTo>
                            <a:pt x="9" y="6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2" name="Freeform 337"/>
                    <p:cNvSpPr>
                      <a:spLocks/>
                    </p:cNvSpPr>
                    <p:nvPr/>
                  </p:nvSpPr>
                  <p:spPr bwMode="auto">
                    <a:xfrm>
                      <a:off x="3812" y="2685"/>
                      <a:ext cx="9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9" y="4"/>
                        </a:cxn>
                        <a:cxn ang="0">
                          <a:pos x="8" y="5"/>
                        </a:cxn>
                        <a:cxn ang="0">
                          <a:pos x="8" y="5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1" y="3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5">
                          <a:moveTo>
                            <a:pt x="0" y="2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9" y="4"/>
                          </a:lnTo>
                          <a:lnTo>
                            <a:pt x="8" y="5"/>
                          </a:lnTo>
                          <a:lnTo>
                            <a:pt x="8" y="5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1" y="3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3" name="Freeform 338"/>
                    <p:cNvSpPr>
                      <a:spLocks/>
                    </p:cNvSpPr>
                    <p:nvPr/>
                  </p:nvSpPr>
                  <p:spPr bwMode="auto">
                    <a:xfrm>
                      <a:off x="3814" y="2689"/>
                      <a:ext cx="4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grpSp>
                <p:nvGrpSpPr>
                  <p:cNvPr id="299" name="Group 339"/>
                  <p:cNvGrpSpPr>
                    <a:grpSpLocks/>
                  </p:cNvGrpSpPr>
                  <p:nvPr/>
                </p:nvGrpSpPr>
                <p:grpSpPr bwMode="auto">
                  <a:xfrm>
                    <a:off x="3826" y="2686"/>
                    <a:ext cx="10" cy="8"/>
                    <a:chOff x="3826" y="2686"/>
                    <a:chExt cx="10" cy="8"/>
                  </a:xfrm>
                </p:grpSpPr>
                <p:sp>
                  <p:nvSpPr>
                    <p:cNvPr id="238" name="Freeform 340"/>
                    <p:cNvSpPr>
                      <a:spLocks/>
                    </p:cNvSpPr>
                    <p:nvPr/>
                  </p:nvSpPr>
                  <p:spPr bwMode="auto">
                    <a:xfrm>
                      <a:off x="3826" y="2686"/>
                      <a:ext cx="10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6"/>
                        </a:cxn>
                        <a:cxn ang="0">
                          <a:pos x="0" y="5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1"/>
                        </a:cxn>
                        <a:cxn ang="0">
                          <a:pos x="10" y="2"/>
                        </a:cxn>
                        <a:cxn ang="0">
                          <a:pos x="9" y="1"/>
                        </a:cxn>
                        <a:cxn ang="0">
                          <a:pos x="8" y="1"/>
                        </a:cxn>
                        <a:cxn ang="0">
                          <a:pos x="6" y="1"/>
                        </a:cxn>
                        <a:cxn ang="0">
                          <a:pos x="5" y="1"/>
                        </a:cxn>
                        <a:cxn ang="0">
                          <a:pos x="4" y="2"/>
                        </a:cxn>
                        <a:cxn ang="0">
                          <a:pos x="3" y="2"/>
                        </a:cxn>
                        <a:cxn ang="0">
                          <a:pos x="2" y="3"/>
                        </a:cxn>
                        <a:cxn ang="0">
                          <a:pos x="2" y="4"/>
                        </a:cxn>
                        <a:cxn ang="0">
                          <a:pos x="1" y="5"/>
                        </a:cxn>
                        <a:cxn ang="0">
                          <a:pos x="1" y="6"/>
                        </a:cxn>
                      </a:cxnLst>
                      <a:rect l="0" t="0" r="r" b="b"/>
                      <a:pathLst>
                        <a:path w="10" h="6">
                          <a:moveTo>
                            <a:pt x="1" y="6"/>
                          </a:moveTo>
                          <a:lnTo>
                            <a:pt x="0" y="5"/>
                          </a:lnTo>
                          <a:lnTo>
                            <a:pt x="1" y="3"/>
                          </a:lnTo>
                          <a:lnTo>
                            <a:pt x="2" y="2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1"/>
                          </a:lnTo>
                          <a:lnTo>
                            <a:pt x="10" y="2"/>
                          </a:lnTo>
                          <a:lnTo>
                            <a:pt x="9" y="1"/>
                          </a:lnTo>
                          <a:lnTo>
                            <a:pt x="8" y="1"/>
                          </a:lnTo>
                          <a:lnTo>
                            <a:pt x="6" y="1"/>
                          </a:lnTo>
                          <a:lnTo>
                            <a:pt x="5" y="1"/>
                          </a:lnTo>
                          <a:lnTo>
                            <a:pt x="4" y="2"/>
                          </a:lnTo>
                          <a:lnTo>
                            <a:pt x="3" y="2"/>
                          </a:lnTo>
                          <a:lnTo>
                            <a:pt x="2" y="3"/>
                          </a:lnTo>
                          <a:lnTo>
                            <a:pt x="2" y="4"/>
                          </a:lnTo>
                          <a:lnTo>
                            <a:pt x="1" y="5"/>
                          </a:lnTo>
                          <a:lnTo>
                            <a:pt x="1" y="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39" name="Freeform 341"/>
                    <p:cNvSpPr>
                      <a:spLocks/>
                    </p:cNvSpPr>
                    <p:nvPr/>
                  </p:nvSpPr>
                  <p:spPr bwMode="auto">
                    <a:xfrm>
                      <a:off x="3828" y="2689"/>
                      <a:ext cx="8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7" y="3"/>
                        </a:cxn>
                        <a:cxn ang="0">
                          <a:pos x="8" y="4"/>
                        </a:cxn>
                        <a:cxn ang="0">
                          <a:pos x="8" y="4"/>
                        </a:cxn>
                        <a:cxn ang="0">
                          <a:pos x="8" y="5"/>
                        </a:cxn>
                        <a:cxn ang="0">
                          <a:pos x="7" y="5"/>
                        </a:cxn>
                        <a:cxn ang="0">
                          <a:pos x="6" y="4"/>
                        </a:cxn>
                        <a:cxn ang="0">
                          <a:pos x="6" y="3"/>
                        </a:cxn>
                        <a:cxn ang="0">
                          <a:pos x="5" y="3"/>
                        </a:cxn>
                        <a:cxn ang="0">
                          <a:pos x="5" y="3"/>
                        </a:cxn>
                        <a:cxn ang="0">
                          <a:pos x="4" y="4"/>
                        </a:cxn>
                        <a:cxn ang="0">
                          <a:pos x="3" y="4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w="8" h="5">
                          <a:moveTo>
                            <a:pt x="0" y="3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7" y="3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8" y="5"/>
                          </a:lnTo>
                          <a:lnTo>
                            <a:pt x="7" y="5"/>
                          </a:lnTo>
                          <a:lnTo>
                            <a:pt x="6" y="4"/>
                          </a:lnTo>
                          <a:lnTo>
                            <a:pt x="6" y="3"/>
                          </a:lnTo>
                          <a:lnTo>
                            <a:pt x="5" y="3"/>
                          </a:lnTo>
                          <a:lnTo>
                            <a:pt x="5" y="3"/>
                          </a:lnTo>
                          <a:lnTo>
                            <a:pt x="4" y="4"/>
                          </a:lnTo>
                          <a:lnTo>
                            <a:pt x="3" y="4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240" name="Freeform 342"/>
                    <p:cNvSpPr>
                      <a:spLocks/>
                    </p:cNvSpPr>
                    <p:nvPr/>
                  </p:nvSpPr>
                  <p:spPr bwMode="auto">
                    <a:xfrm>
                      <a:off x="3828" y="2692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</p:grpSp>
            <p:sp>
              <p:nvSpPr>
                <p:cNvPr id="235" name="Freeform 343"/>
                <p:cNvSpPr>
                  <a:spLocks/>
                </p:cNvSpPr>
                <p:nvPr/>
              </p:nvSpPr>
              <p:spPr bwMode="auto">
                <a:xfrm>
                  <a:off x="3820" y="269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3" y="5"/>
                    </a:cxn>
                    <a:cxn ang="0">
                      <a:pos x="4" y="5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7" y="4"/>
                    </a:cxn>
                  </a:cxnLst>
                  <a:rect l="0" t="0" r="r" b="b"/>
                  <a:pathLst>
                    <a:path w="7" h="5">
                      <a:moveTo>
                        <a:pt x="2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4"/>
                      </a:lnTo>
                      <a:lnTo>
                        <a:pt x="6" y="4"/>
                      </a:lnTo>
                      <a:lnTo>
                        <a:pt x="7" y="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01" name="Group 344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62"/>
                <a:chOff x="3799" y="2651"/>
                <a:chExt cx="53" cy="62"/>
              </a:xfrm>
            </p:grpSpPr>
            <p:sp>
              <p:nvSpPr>
                <p:cNvPr id="227" name="Freeform 345"/>
                <p:cNvSpPr>
                  <a:spLocks/>
                </p:cNvSpPr>
                <p:nvPr/>
              </p:nvSpPr>
              <p:spPr bwMode="auto">
                <a:xfrm>
                  <a:off x="3799" y="2651"/>
                  <a:ext cx="53" cy="62"/>
                </a:xfrm>
                <a:custGeom>
                  <a:avLst/>
                  <a:gdLst/>
                  <a:ahLst/>
                  <a:cxnLst>
                    <a:cxn ang="0">
                      <a:pos x="8" y="57"/>
                    </a:cxn>
                    <a:cxn ang="0">
                      <a:pos x="7" y="54"/>
                    </a:cxn>
                    <a:cxn ang="0">
                      <a:pos x="5" y="50"/>
                    </a:cxn>
                    <a:cxn ang="0">
                      <a:pos x="4" y="46"/>
                    </a:cxn>
                    <a:cxn ang="0">
                      <a:pos x="3" y="44"/>
                    </a:cxn>
                    <a:cxn ang="0">
                      <a:pos x="2" y="33"/>
                    </a:cxn>
                    <a:cxn ang="0">
                      <a:pos x="0" y="29"/>
                    </a:cxn>
                    <a:cxn ang="0">
                      <a:pos x="0" y="23"/>
                    </a:cxn>
                    <a:cxn ang="0">
                      <a:pos x="5" y="18"/>
                    </a:cxn>
                    <a:cxn ang="0">
                      <a:pos x="7" y="10"/>
                    </a:cxn>
                    <a:cxn ang="0">
                      <a:pos x="10" y="6"/>
                    </a:cxn>
                    <a:cxn ang="0">
                      <a:pos x="14" y="4"/>
                    </a:cxn>
                    <a:cxn ang="0">
                      <a:pos x="20" y="0"/>
                    </a:cxn>
                    <a:cxn ang="0">
                      <a:pos x="25" y="0"/>
                    </a:cxn>
                    <a:cxn ang="0">
                      <a:pos x="29" y="0"/>
                    </a:cxn>
                    <a:cxn ang="0">
                      <a:pos x="35" y="2"/>
                    </a:cxn>
                    <a:cxn ang="0">
                      <a:pos x="40" y="5"/>
                    </a:cxn>
                    <a:cxn ang="0">
                      <a:pos x="44" y="10"/>
                    </a:cxn>
                    <a:cxn ang="0">
                      <a:pos x="46" y="15"/>
                    </a:cxn>
                    <a:cxn ang="0">
                      <a:pos x="48" y="19"/>
                    </a:cxn>
                    <a:cxn ang="0">
                      <a:pos x="51" y="26"/>
                    </a:cxn>
                    <a:cxn ang="0">
                      <a:pos x="53" y="32"/>
                    </a:cxn>
                    <a:cxn ang="0">
                      <a:pos x="52" y="38"/>
                    </a:cxn>
                    <a:cxn ang="0">
                      <a:pos x="51" y="43"/>
                    </a:cxn>
                    <a:cxn ang="0">
                      <a:pos x="48" y="47"/>
                    </a:cxn>
                    <a:cxn ang="0">
                      <a:pos x="42" y="54"/>
                    </a:cxn>
                    <a:cxn ang="0">
                      <a:pos x="40" y="58"/>
                    </a:cxn>
                    <a:cxn ang="0">
                      <a:pos x="35" y="62"/>
                    </a:cxn>
                    <a:cxn ang="0">
                      <a:pos x="39" y="50"/>
                    </a:cxn>
                    <a:cxn ang="0">
                      <a:pos x="41" y="39"/>
                    </a:cxn>
                    <a:cxn ang="0">
                      <a:pos x="40" y="34"/>
                    </a:cxn>
                    <a:cxn ang="0">
                      <a:pos x="40" y="27"/>
                    </a:cxn>
                    <a:cxn ang="0">
                      <a:pos x="35" y="28"/>
                    </a:cxn>
                    <a:cxn ang="0">
                      <a:pos x="29" y="30"/>
                    </a:cxn>
                    <a:cxn ang="0">
                      <a:pos x="22" y="30"/>
                    </a:cxn>
                    <a:cxn ang="0">
                      <a:pos x="19" y="28"/>
                    </a:cxn>
                    <a:cxn ang="0">
                      <a:pos x="14" y="29"/>
                    </a:cxn>
                    <a:cxn ang="0">
                      <a:pos x="13" y="33"/>
                    </a:cxn>
                    <a:cxn ang="0">
                      <a:pos x="11" y="35"/>
                    </a:cxn>
                    <a:cxn ang="0">
                      <a:pos x="9" y="41"/>
                    </a:cxn>
                    <a:cxn ang="0">
                      <a:pos x="8" y="43"/>
                    </a:cxn>
                    <a:cxn ang="0">
                      <a:pos x="6" y="43"/>
                    </a:cxn>
                    <a:cxn ang="0">
                      <a:pos x="6" y="45"/>
                    </a:cxn>
                    <a:cxn ang="0">
                      <a:pos x="6" y="48"/>
                    </a:cxn>
                    <a:cxn ang="0">
                      <a:pos x="9" y="49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53" h="62">
                      <a:moveTo>
                        <a:pt x="10" y="58"/>
                      </a:moveTo>
                      <a:lnTo>
                        <a:pt x="8" y="57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6" y="51"/>
                      </a:lnTo>
                      <a:lnTo>
                        <a:pt x="5" y="50"/>
                      </a:ln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3" y="46"/>
                      </a:lnTo>
                      <a:lnTo>
                        <a:pt x="3" y="44"/>
                      </a:lnTo>
                      <a:lnTo>
                        <a:pt x="1" y="40"/>
                      </a:lnTo>
                      <a:lnTo>
                        <a:pt x="2" y="33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2" y="20"/>
                      </a:lnTo>
                      <a:lnTo>
                        <a:pt x="5" y="18"/>
                      </a:lnTo>
                      <a:lnTo>
                        <a:pt x="4" y="14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8" y="1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29" y="0"/>
                      </a:lnTo>
                      <a:lnTo>
                        <a:pt x="32" y="1"/>
                      </a:lnTo>
                      <a:lnTo>
                        <a:pt x="35" y="2"/>
                      </a:lnTo>
                      <a:lnTo>
                        <a:pt x="36" y="3"/>
                      </a:lnTo>
                      <a:lnTo>
                        <a:pt x="40" y="5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5" y="12"/>
                      </a:lnTo>
                      <a:lnTo>
                        <a:pt x="46" y="15"/>
                      </a:lnTo>
                      <a:lnTo>
                        <a:pt x="47" y="17"/>
                      </a:lnTo>
                      <a:lnTo>
                        <a:pt x="48" y="19"/>
                      </a:lnTo>
                      <a:lnTo>
                        <a:pt x="50" y="21"/>
                      </a:lnTo>
                      <a:lnTo>
                        <a:pt x="51" y="26"/>
                      </a:lnTo>
                      <a:lnTo>
                        <a:pt x="52" y="30"/>
                      </a:lnTo>
                      <a:lnTo>
                        <a:pt x="53" y="32"/>
                      </a:lnTo>
                      <a:lnTo>
                        <a:pt x="53" y="34"/>
                      </a:lnTo>
                      <a:lnTo>
                        <a:pt x="52" y="38"/>
                      </a:lnTo>
                      <a:lnTo>
                        <a:pt x="51" y="40"/>
                      </a:lnTo>
                      <a:lnTo>
                        <a:pt x="51" y="43"/>
                      </a:lnTo>
                      <a:lnTo>
                        <a:pt x="50" y="45"/>
                      </a:lnTo>
                      <a:lnTo>
                        <a:pt x="48" y="47"/>
                      </a:lnTo>
                      <a:lnTo>
                        <a:pt x="47" y="49"/>
                      </a:lnTo>
                      <a:lnTo>
                        <a:pt x="42" y="54"/>
                      </a:lnTo>
                      <a:lnTo>
                        <a:pt x="42" y="56"/>
                      </a:lnTo>
                      <a:lnTo>
                        <a:pt x="40" y="58"/>
                      </a:lnTo>
                      <a:lnTo>
                        <a:pt x="37" y="61"/>
                      </a:lnTo>
                      <a:lnTo>
                        <a:pt x="35" y="62"/>
                      </a:lnTo>
                      <a:lnTo>
                        <a:pt x="37" y="56"/>
                      </a:lnTo>
                      <a:lnTo>
                        <a:pt x="39" y="50"/>
                      </a:lnTo>
                      <a:lnTo>
                        <a:pt x="40" y="45"/>
                      </a:lnTo>
                      <a:lnTo>
                        <a:pt x="41" y="39"/>
                      </a:lnTo>
                      <a:lnTo>
                        <a:pt x="41" y="37"/>
                      </a:lnTo>
                      <a:lnTo>
                        <a:pt x="40" y="34"/>
                      </a:lnTo>
                      <a:lnTo>
                        <a:pt x="41" y="29"/>
                      </a:lnTo>
                      <a:lnTo>
                        <a:pt x="40" y="27"/>
                      </a:lnTo>
                      <a:lnTo>
                        <a:pt x="39" y="26"/>
                      </a:lnTo>
                      <a:lnTo>
                        <a:pt x="35" y="28"/>
                      </a:lnTo>
                      <a:lnTo>
                        <a:pt x="33" y="30"/>
                      </a:lnTo>
                      <a:lnTo>
                        <a:pt x="29" y="30"/>
                      </a:lnTo>
                      <a:lnTo>
                        <a:pt x="25" y="30"/>
                      </a:lnTo>
                      <a:lnTo>
                        <a:pt x="22" y="30"/>
                      </a:lnTo>
                      <a:lnTo>
                        <a:pt x="20" y="29"/>
                      </a:lnTo>
                      <a:lnTo>
                        <a:pt x="19" y="28"/>
                      </a:lnTo>
                      <a:lnTo>
                        <a:pt x="16" y="28"/>
                      </a:lnTo>
                      <a:lnTo>
                        <a:pt x="14" y="29"/>
                      </a:lnTo>
                      <a:lnTo>
                        <a:pt x="14" y="31"/>
                      </a:lnTo>
                      <a:lnTo>
                        <a:pt x="13" y="33"/>
                      </a:lnTo>
                      <a:lnTo>
                        <a:pt x="12" y="35"/>
                      </a:lnTo>
                      <a:lnTo>
                        <a:pt x="11" y="35"/>
                      </a:lnTo>
                      <a:lnTo>
                        <a:pt x="10" y="38"/>
                      </a:lnTo>
                      <a:lnTo>
                        <a:pt x="9" y="41"/>
                      </a:lnTo>
                      <a:lnTo>
                        <a:pt x="9" y="42"/>
                      </a:lnTo>
                      <a:lnTo>
                        <a:pt x="8" y="43"/>
                      </a:lnTo>
                      <a:lnTo>
                        <a:pt x="7" y="43"/>
                      </a:lnTo>
                      <a:lnTo>
                        <a:pt x="6" y="43"/>
                      </a:lnTo>
                      <a:lnTo>
                        <a:pt x="6" y="44"/>
                      </a:lnTo>
                      <a:lnTo>
                        <a:pt x="6" y="45"/>
                      </a:lnTo>
                      <a:lnTo>
                        <a:pt x="6" y="47"/>
                      </a:lnTo>
                      <a:lnTo>
                        <a:pt x="6" y="48"/>
                      </a:lnTo>
                      <a:lnTo>
                        <a:pt x="8" y="49"/>
                      </a:lnTo>
                      <a:lnTo>
                        <a:pt x="9" y="49"/>
                      </a:lnTo>
                      <a:lnTo>
                        <a:pt x="10" y="54"/>
                      </a:lnTo>
                      <a:lnTo>
                        <a:pt x="10" y="58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11" name="Group 346"/>
                <p:cNvGrpSpPr>
                  <a:grpSpLocks/>
                </p:cNvGrpSpPr>
                <p:nvPr/>
              </p:nvGrpSpPr>
              <p:grpSpPr bwMode="auto">
                <a:xfrm>
                  <a:off x="3801" y="2653"/>
                  <a:ext cx="49" cy="43"/>
                  <a:chOff x="3801" y="2653"/>
                  <a:chExt cx="49" cy="43"/>
                </a:xfrm>
              </p:grpSpPr>
              <p:sp>
                <p:nvSpPr>
                  <p:cNvPr id="229" name="Freeform 347"/>
                  <p:cNvSpPr>
                    <a:spLocks/>
                  </p:cNvSpPr>
                  <p:nvPr/>
                </p:nvSpPr>
                <p:spPr bwMode="auto">
                  <a:xfrm>
                    <a:off x="3801" y="2670"/>
                    <a:ext cx="21" cy="17"/>
                  </a:xfrm>
                  <a:custGeom>
                    <a:avLst/>
                    <a:gdLst/>
                    <a:ahLst/>
                    <a:cxnLst>
                      <a:cxn ang="0">
                        <a:pos x="1" y="17"/>
                      </a:cxn>
                      <a:cxn ang="0">
                        <a:pos x="5" y="17"/>
                      </a:cxn>
                      <a:cxn ang="0">
                        <a:pos x="10" y="13"/>
                      </a:cxn>
                      <a:cxn ang="0">
                        <a:pos x="6" y="12"/>
                      </a:cxn>
                      <a:cxn ang="0">
                        <a:pos x="3" y="12"/>
                      </a:cxn>
                      <a:cxn ang="0">
                        <a:pos x="1" y="11"/>
                      </a:cxn>
                      <a:cxn ang="0">
                        <a:pos x="0" y="9"/>
                      </a:cxn>
                      <a:cxn ang="0">
                        <a:pos x="0" y="5"/>
                      </a:cxn>
                      <a:cxn ang="0">
                        <a:pos x="3" y="7"/>
                      </a:cxn>
                      <a:cxn ang="0">
                        <a:pos x="5" y="7"/>
                      </a:cxn>
                      <a:cxn ang="0">
                        <a:pos x="7" y="8"/>
                      </a:cxn>
                      <a:cxn ang="0">
                        <a:pos x="9" y="8"/>
                      </a:cxn>
                      <a:cxn ang="0">
                        <a:pos x="12" y="10"/>
                      </a:cxn>
                      <a:cxn ang="0">
                        <a:pos x="10" y="7"/>
                      </a:cxn>
                      <a:cxn ang="0">
                        <a:pos x="9" y="5"/>
                      </a:cxn>
                      <a:cxn ang="0">
                        <a:pos x="6" y="4"/>
                      </a:cxn>
                      <a:cxn ang="0">
                        <a:pos x="7" y="1"/>
                      </a:cxn>
                      <a:cxn ang="0">
                        <a:pos x="6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  <a:cxn ang="0">
                        <a:pos x="11" y="6"/>
                      </a:cxn>
                      <a:cxn ang="0">
                        <a:pos x="13" y="7"/>
                      </a:cxn>
                      <a:cxn ang="0">
                        <a:pos x="16" y="8"/>
                      </a:cxn>
                      <a:cxn ang="0">
                        <a:pos x="19" y="10"/>
                      </a:cxn>
                      <a:cxn ang="0">
                        <a:pos x="21" y="10"/>
                      </a:cxn>
                    </a:cxnLst>
                    <a:rect l="0" t="0" r="r" b="b"/>
                    <a:pathLst>
                      <a:path w="21" h="17">
                        <a:moveTo>
                          <a:pt x="1" y="17"/>
                        </a:moveTo>
                        <a:lnTo>
                          <a:pt x="5" y="17"/>
                        </a:lnTo>
                        <a:lnTo>
                          <a:pt x="10" y="13"/>
                        </a:lnTo>
                        <a:lnTo>
                          <a:pt x="6" y="12"/>
                        </a:lnTo>
                        <a:lnTo>
                          <a:pt x="3" y="12"/>
                        </a:lnTo>
                        <a:lnTo>
                          <a:pt x="1" y="11"/>
                        </a:lnTo>
                        <a:lnTo>
                          <a:pt x="0" y="9"/>
                        </a:lnTo>
                        <a:lnTo>
                          <a:pt x="0" y="5"/>
                        </a:lnTo>
                        <a:lnTo>
                          <a:pt x="3" y="7"/>
                        </a:lnTo>
                        <a:lnTo>
                          <a:pt x="5" y="7"/>
                        </a:lnTo>
                        <a:lnTo>
                          <a:pt x="7" y="8"/>
                        </a:lnTo>
                        <a:lnTo>
                          <a:pt x="9" y="8"/>
                        </a:lnTo>
                        <a:lnTo>
                          <a:pt x="12" y="10"/>
                        </a:lnTo>
                        <a:lnTo>
                          <a:pt x="10" y="7"/>
                        </a:lnTo>
                        <a:lnTo>
                          <a:pt x="9" y="5"/>
                        </a:lnTo>
                        <a:lnTo>
                          <a:pt x="6" y="4"/>
                        </a:lnTo>
                        <a:lnTo>
                          <a:pt x="7" y="1"/>
                        </a:lnTo>
                        <a:lnTo>
                          <a:pt x="6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4"/>
                        </a:lnTo>
                        <a:lnTo>
                          <a:pt x="11" y="6"/>
                        </a:lnTo>
                        <a:lnTo>
                          <a:pt x="13" y="7"/>
                        </a:lnTo>
                        <a:lnTo>
                          <a:pt x="16" y="8"/>
                        </a:lnTo>
                        <a:lnTo>
                          <a:pt x="19" y="10"/>
                        </a:lnTo>
                        <a:lnTo>
                          <a:pt x="21" y="1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0" name="Freeform 348"/>
                  <p:cNvSpPr>
                    <a:spLocks/>
                  </p:cNvSpPr>
                  <p:nvPr/>
                </p:nvSpPr>
                <p:spPr bwMode="auto">
                  <a:xfrm>
                    <a:off x="3804" y="2661"/>
                    <a:ext cx="41" cy="15"/>
                  </a:xfrm>
                  <a:custGeom>
                    <a:avLst/>
                    <a:gdLst/>
                    <a:ahLst/>
                    <a:cxnLst>
                      <a:cxn ang="0">
                        <a:pos x="0" y="7"/>
                      </a:cxn>
                      <a:cxn ang="0">
                        <a:pos x="3" y="6"/>
                      </a:cxn>
                      <a:cxn ang="0">
                        <a:pos x="7" y="6"/>
                      </a:cxn>
                      <a:cxn ang="0">
                        <a:pos x="10" y="6"/>
                      </a:cxn>
                      <a:cxn ang="0">
                        <a:pos x="9" y="9"/>
                      </a:cxn>
                      <a:cxn ang="0">
                        <a:pos x="10" y="11"/>
                      </a:cxn>
                      <a:cxn ang="0">
                        <a:pos x="13" y="9"/>
                      </a:cxn>
                      <a:cxn ang="0">
                        <a:pos x="15" y="6"/>
                      </a:cxn>
                      <a:cxn ang="0">
                        <a:pos x="18" y="3"/>
                      </a:cxn>
                      <a:cxn ang="0">
                        <a:pos x="22" y="1"/>
                      </a:cxn>
                      <a:cxn ang="0">
                        <a:pos x="23" y="0"/>
                      </a:cxn>
                      <a:cxn ang="0">
                        <a:pos x="32" y="3"/>
                      </a:cxn>
                      <a:cxn ang="0">
                        <a:pos x="35" y="8"/>
                      </a:cxn>
                      <a:cxn ang="0">
                        <a:pos x="36" y="9"/>
                      </a:cxn>
                      <a:cxn ang="0">
                        <a:pos x="36" y="14"/>
                      </a:cxn>
                      <a:cxn ang="0">
                        <a:pos x="38" y="15"/>
                      </a:cxn>
                      <a:cxn ang="0">
                        <a:pos x="40" y="11"/>
                      </a:cxn>
                      <a:cxn ang="0">
                        <a:pos x="41" y="8"/>
                      </a:cxn>
                      <a:cxn ang="0">
                        <a:pos x="41" y="5"/>
                      </a:cxn>
                    </a:cxnLst>
                    <a:rect l="0" t="0" r="r" b="b"/>
                    <a:pathLst>
                      <a:path w="41" h="15">
                        <a:moveTo>
                          <a:pt x="0" y="7"/>
                        </a:moveTo>
                        <a:lnTo>
                          <a:pt x="3" y="6"/>
                        </a:lnTo>
                        <a:lnTo>
                          <a:pt x="7" y="6"/>
                        </a:lnTo>
                        <a:lnTo>
                          <a:pt x="10" y="6"/>
                        </a:lnTo>
                        <a:lnTo>
                          <a:pt x="9" y="9"/>
                        </a:lnTo>
                        <a:lnTo>
                          <a:pt x="10" y="11"/>
                        </a:lnTo>
                        <a:lnTo>
                          <a:pt x="13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2" y="1"/>
                        </a:lnTo>
                        <a:lnTo>
                          <a:pt x="23" y="0"/>
                        </a:lnTo>
                        <a:lnTo>
                          <a:pt x="32" y="3"/>
                        </a:lnTo>
                        <a:lnTo>
                          <a:pt x="35" y="8"/>
                        </a:lnTo>
                        <a:lnTo>
                          <a:pt x="36" y="9"/>
                        </a:lnTo>
                        <a:lnTo>
                          <a:pt x="36" y="14"/>
                        </a:lnTo>
                        <a:lnTo>
                          <a:pt x="38" y="15"/>
                        </a:lnTo>
                        <a:lnTo>
                          <a:pt x="40" y="11"/>
                        </a:lnTo>
                        <a:lnTo>
                          <a:pt x="41" y="8"/>
                        </a:lnTo>
                        <a:lnTo>
                          <a:pt x="41" y="5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1" name="Freeform 349"/>
                  <p:cNvSpPr>
                    <a:spLocks/>
                  </p:cNvSpPr>
                  <p:nvPr/>
                </p:nvSpPr>
                <p:spPr bwMode="auto">
                  <a:xfrm>
                    <a:off x="3806" y="2653"/>
                    <a:ext cx="36" cy="17"/>
                  </a:xfrm>
                  <a:custGeom>
                    <a:avLst/>
                    <a:gdLst/>
                    <a:ahLst/>
                    <a:cxnLst>
                      <a:cxn ang="0">
                        <a:pos x="13" y="12"/>
                      </a:cxn>
                      <a:cxn ang="0">
                        <a:pos x="10" y="10"/>
                      </a:cxn>
                      <a:cxn ang="0">
                        <a:pos x="5" y="10"/>
                      </a:cxn>
                      <a:cxn ang="0">
                        <a:pos x="0" y="11"/>
                      </a:cxn>
                      <a:cxn ang="0">
                        <a:pos x="8" y="8"/>
                      </a:cxn>
                      <a:cxn ang="0">
                        <a:pos x="14" y="8"/>
                      </a:cxn>
                      <a:cxn ang="0">
                        <a:pos x="12" y="6"/>
                      </a:cxn>
                      <a:cxn ang="0">
                        <a:pos x="7" y="4"/>
                      </a:cxn>
                      <a:cxn ang="0">
                        <a:pos x="13" y="4"/>
                      </a:cxn>
                      <a:cxn ang="0">
                        <a:pos x="15" y="5"/>
                      </a:cxn>
                      <a:cxn ang="0">
                        <a:pos x="18" y="7"/>
                      </a:cxn>
                      <a:cxn ang="0">
                        <a:pos x="20" y="5"/>
                      </a:cxn>
                      <a:cxn ang="0">
                        <a:pos x="16" y="1"/>
                      </a:cxn>
                      <a:cxn ang="0">
                        <a:pos x="19" y="0"/>
                      </a:cxn>
                      <a:cxn ang="0">
                        <a:pos x="21" y="0"/>
                      </a:cxn>
                      <a:cxn ang="0">
                        <a:pos x="23" y="6"/>
                      </a:cxn>
                      <a:cxn ang="0">
                        <a:pos x="25" y="4"/>
                      </a:cxn>
                      <a:cxn ang="0">
                        <a:pos x="25" y="2"/>
                      </a:cxn>
                      <a:cxn ang="0">
                        <a:pos x="27" y="4"/>
                      </a:cxn>
                      <a:cxn ang="0">
                        <a:pos x="28" y="6"/>
                      </a:cxn>
                      <a:cxn ang="0">
                        <a:pos x="29" y="7"/>
                      </a:cxn>
                      <a:cxn ang="0">
                        <a:pos x="29" y="9"/>
                      </a:cxn>
                      <a:cxn ang="0">
                        <a:pos x="31" y="9"/>
                      </a:cxn>
                      <a:cxn ang="0">
                        <a:pos x="31" y="5"/>
                      </a:cxn>
                      <a:cxn ang="0">
                        <a:pos x="33" y="6"/>
                      </a:cxn>
                      <a:cxn ang="0">
                        <a:pos x="33" y="9"/>
                      </a:cxn>
                      <a:cxn ang="0">
                        <a:pos x="33" y="11"/>
                      </a:cxn>
                      <a:cxn ang="0">
                        <a:pos x="34" y="13"/>
                      </a:cxn>
                      <a:cxn ang="0">
                        <a:pos x="36" y="17"/>
                      </a:cxn>
                    </a:cxnLst>
                    <a:rect l="0" t="0" r="r" b="b"/>
                    <a:pathLst>
                      <a:path w="36" h="17">
                        <a:moveTo>
                          <a:pt x="13" y="12"/>
                        </a:moveTo>
                        <a:lnTo>
                          <a:pt x="10" y="10"/>
                        </a:lnTo>
                        <a:lnTo>
                          <a:pt x="5" y="10"/>
                        </a:lnTo>
                        <a:lnTo>
                          <a:pt x="0" y="11"/>
                        </a:lnTo>
                        <a:lnTo>
                          <a:pt x="8" y="8"/>
                        </a:lnTo>
                        <a:lnTo>
                          <a:pt x="14" y="8"/>
                        </a:lnTo>
                        <a:lnTo>
                          <a:pt x="12" y="6"/>
                        </a:lnTo>
                        <a:lnTo>
                          <a:pt x="7" y="4"/>
                        </a:lnTo>
                        <a:lnTo>
                          <a:pt x="13" y="4"/>
                        </a:lnTo>
                        <a:lnTo>
                          <a:pt x="15" y="5"/>
                        </a:lnTo>
                        <a:lnTo>
                          <a:pt x="18" y="7"/>
                        </a:lnTo>
                        <a:lnTo>
                          <a:pt x="20" y="5"/>
                        </a:lnTo>
                        <a:lnTo>
                          <a:pt x="16" y="1"/>
                        </a:lnTo>
                        <a:lnTo>
                          <a:pt x="19" y="0"/>
                        </a:lnTo>
                        <a:lnTo>
                          <a:pt x="21" y="0"/>
                        </a:lnTo>
                        <a:lnTo>
                          <a:pt x="23" y="6"/>
                        </a:lnTo>
                        <a:lnTo>
                          <a:pt x="25" y="4"/>
                        </a:lnTo>
                        <a:lnTo>
                          <a:pt x="25" y="2"/>
                        </a:lnTo>
                        <a:lnTo>
                          <a:pt x="27" y="4"/>
                        </a:lnTo>
                        <a:lnTo>
                          <a:pt x="28" y="6"/>
                        </a:lnTo>
                        <a:lnTo>
                          <a:pt x="29" y="7"/>
                        </a:lnTo>
                        <a:lnTo>
                          <a:pt x="29" y="9"/>
                        </a:lnTo>
                        <a:lnTo>
                          <a:pt x="31" y="9"/>
                        </a:lnTo>
                        <a:lnTo>
                          <a:pt x="31" y="5"/>
                        </a:lnTo>
                        <a:lnTo>
                          <a:pt x="33" y="6"/>
                        </a:lnTo>
                        <a:lnTo>
                          <a:pt x="33" y="9"/>
                        </a:lnTo>
                        <a:lnTo>
                          <a:pt x="33" y="11"/>
                        </a:lnTo>
                        <a:lnTo>
                          <a:pt x="34" y="13"/>
                        </a:lnTo>
                        <a:lnTo>
                          <a:pt x="36" y="17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32" name="Freeform 350"/>
                  <p:cNvSpPr>
                    <a:spLocks/>
                  </p:cNvSpPr>
                  <p:nvPr/>
                </p:nvSpPr>
                <p:spPr bwMode="auto">
                  <a:xfrm>
                    <a:off x="3841" y="2670"/>
                    <a:ext cx="9" cy="26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7" y="6"/>
                      </a:cxn>
                      <a:cxn ang="0">
                        <a:pos x="8" y="9"/>
                      </a:cxn>
                      <a:cxn ang="0">
                        <a:pos x="9" y="12"/>
                      </a:cxn>
                      <a:cxn ang="0">
                        <a:pos x="9" y="15"/>
                      </a:cxn>
                      <a:cxn ang="0">
                        <a:pos x="9" y="18"/>
                      </a:cxn>
                      <a:cxn ang="0">
                        <a:pos x="8" y="19"/>
                      </a:cxn>
                      <a:cxn ang="0">
                        <a:pos x="7" y="15"/>
                      </a:cxn>
                      <a:cxn ang="0">
                        <a:pos x="6" y="12"/>
                      </a:cxn>
                      <a:cxn ang="0">
                        <a:pos x="4" y="7"/>
                      </a:cxn>
                      <a:cxn ang="0">
                        <a:pos x="3" y="4"/>
                      </a:cxn>
                      <a:cxn ang="0">
                        <a:pos x="1" y="11"/>
                      </a:cxn>
                      <a:cxn ang="0">
                        <a:pos x="4" y="15"/>
                      </a:cxn>
                      <a:cxn ang="0">
                        <a:pos x="5" y="17"/>
                      </a:cxn>
                      <a:cxn ang="0">
                        <a:pos x="6" y="26"/>
                      </a:cxn>
                      <a:cxn ang="0">
                        <a:pos x="2" y="24"/>
                      </a:cxn>
                      <a:cxn ang="0">
                        <a:pos x="1" y="21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9" h="26">
                        <a:moveTo>
                          <a:pt x="5" y="0"/>
                        </a:moveTo>
                        <a:lnTo>
                          <a:pt x="7" y="6"/>
                        </a:lnTo>
                        <a:lnTo>
                          <a:pt x="8" y="9"/>
                        </a:lnTo>
                        <a:lnTo>
                          <a:pt x="9" y="12"/>
                        </a:lnTo>
                        <a:lnTo>
                          <a:pt x="9" y="15"/>
                        </a:lnTo>
                        <a:lnTo>
                          <a:pt x="9" y="18"/>
                        </a:lnTo>
                        <a:lnTo>
                          <a:pt x="8" y="19"/>
                        </a:lnTo>
                        <a:lnTo>
                          <a:pt x="7" y="15"/>
                        </a:lnTo>
                        <a:lnTo>
                          <a:pt x="6" y="12"/>
                        </a:lnTo>
                        <a:lnTo>
                          <a:pt x="4" y="7"/>
                        </a:lnTo>
                        <a:lnTo>
                          <a:pt x="3" y="4"/>
                        </a:lnTo>
                        <a:lnTo>
                          <a:pt x="1" y="11"/>
                        </a:lnTo>
                        <a:lnTo>
                          <a:pt x="4" y="15"/>
                        </a:lnTo>
                        <a:lnTo>
                          <a:pt x="5" y="17"/>
                        </a:lnTo>
                        <a:lnTo>
                          <a:pt x="6" y="26"/>
                        </a:lnTo>
                        <a:lnTo>
                          <a:pt x="2" y="24"/>
                        </a:lnTo>
                        <a:lnTo>
                          <a:pt x="1" y="21"/>
                        </a:lnTo>
                        <a:lnTo>
                          <a:pt x="0" y="16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grpSp>
            <p:nvGrpSpPr>
              <p:cNvPr id="312" name="Group 351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225" name="Oval 352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6" name="Oval 353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13" name="Group 354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315" name="Group 355"/>
                <p:cNvGrpSpPr>
                  <a:grpSpLocks/>
                </p:cNvGrpSpPr>
                <p:nvPr/>
              </p:nvGrpSpPr>
              <p:grpSpPr bwMode="auto">
                <a:xfrm>
                  <a:off x="3811" y="2713"/>
                  <a:ext cx="20" cy="10"/>
                  <a:chOff x="3811" y="2713"/>
                  <a:chExt cx="20" cy="10"/>
                </a:xfrm>
              </p:grpSpPr>
              <p:sp>
                <p:nvSpPr>
                  <p:cNvPr id="223" name="Freeform 356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24" name="Freeform 357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7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221" name="Freeform 358"/>
                <p:cNvSpPr>
                  <a:spLocks/>
                </p:cNvSpPr>
                <p:nvPr/>
              </p:nvSpPr>
              <p:spPr bwMode="auto">
                <a:xfrm>
                  <a:off x="3803" y="2662"/>
                  <a:ext cx="38" cy="61"/>
                </a:xfrm>
                <a:custGeom>
                  <a:avLst/>
                  <a:gdLst/>
                  <a:ahLst/>
                  <a:cxnLst>
                    <a:cxn ang="0">
                      <a:pos x="28" y="56"/>
                    </a:cxn>
                    <a:cxn ang="0">
                      <a:pos x="29" y="54"/>
                    </a:cxn>
                    <a:cxn ang="0">
                      <a:pos x="30" y="52"/>
                    </a:cxn>
                    <a:cxn ang="0">
                      <a:pos x="32" y="47"/>
                    </a:cxn>
                    <a:cxn ang="0">
                      <a:pos x="35" y="39"/>
                    </a:cxn>
                    <a:cxn ang="0">
                      <a:pos x="36" y="32"/>
                    </a:cxn>
                    <a:cxn ang="0">
                      <a:pos x="37" y="27"/>
                    </a:cxn>
                    <a:cxn ang="0">
                      <a:pos x="38" y="18"/>
                    </a:cxn>
                    <a:cxn ang="0">
                      <a:pos x="38" y="11"/>
                    </a:cxn>
                    <a:cxn ang="0">
                      <a:pos x="37" y="7"/>
                    </a:cxn>
                    <a:cxn ang="0">
                      <a:pos x="34" y="4"/>
                    </a:cxn>
                    <a:cxn ang="0">
                      <a:pos x="30" y="1"/>
                    </a:cxn>
                    <a:cxn ang="0">
                      <a:pos x="25" y="0"/>
                    </a:cxn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11" y="2"/>
                    </a:cxn>
                    <a:cxn ang="0">
                      <a:pos x="9" y="4"/>
                    </a:cxn>
                    <a:cxn ang="0">
                      <a:pos x="6" y="7"/>
                    </a:cxn>
                    <a:cxn ang="0">
                      <a:pos x="5" y="11"/>
                    </a:cxn>
                    <a:cxn ang="0">
                      <a:pos x="3" y="15"/>
                    </a:cxn>
                    <a:cxn ang="0">
                      <a:pos x="3" y="19"/>
                    </a:cxn>
                    <a:cxn ang="0">
                      <a:pos x="2" y="24"/>
                    </a:cxn>
                    <a:cxn ang="0">
                      <a:pos x="2" y="26"/>
                    </a:cxn>
                    <a:cxn ang="0">
                      <a:pos x="2" y="29"/>
                    </a:cxn>
                    <a:cxn ang="0">
                      <a:pos x="1" y="29"/>
                    </a:cxn>
                    <a:cxn ang="0">
                      <a:pos x="0" y="30"/>
                    </a:cxn>
                    <a:cxn ang="0">
                      <a:pos x="0" y="31"/>
                    </a:cxn>
                    <a:cxn ang="0">
                      <a:pos x="1" y="34"/>
                    </a:cxn>
                    <a:cxn ang="0">
                      <a:pos x="2" y="35"/>
                    </a:cxn>
                    <a:cxn ang="0">
                      <a:pos x="3" y="37"/>
                    </a:cxn>
                    <a:cxn ang="0">
                      <a:pos x="4" y="38"/>
                    </a:cxn>
                    <a:cxn ang="0">
                      <a:pos x="6" y="38"/>
                    </a:cxn>
                    <a:cxn ang="0">
                      <a:pos x="5" y="41"/>
                    </a:cxn>
                    <a:cxn ang="0">
                      <a:pos x="6" y="45"/>
                    </a:cxn>
                    <a:cxn ang="0">
                      <a:pos x="7" y="48"/>
                    </a:cxn>
                    <a:cxn ang="0">
                      <a:pos x="7" y="51"/>
                    </a:cxn>
                    <a:cxn ang="0">
                      <a:pos x="8" y="53"/>
                    </a:cxn>
                    <a:cxn ang="0">
                      <a:pos x="9" y="54"/>
                    </a:cxn>
                    <a:cxn ang="0">
                      <a:pos x="10" y="55"/>
                    </a:cxn>
                    <a:cxn ang="0">
                      <a:pos x="11" y="57"/>
                    </a:cxn>
                    <a:cxn ang="0">
                      <a:pos x="12" y="58"/>
                    </a:cxn>
                    <a:cxn ang="0">
                      <a:pos x="14" y="59"/>
                    </a:cxn>
                    <a:cxn ang="0">
                      <a:pos x="15" y="60"/>
                    </a:cxn>
                    <a:cxn ang="0">
                      <a:pos x="16" y="60"/>
                    </a:cxn>
                    <a:cxn ang="0">
                      <a:pos x="18" y="60"/>
                    </a:cxn>
                    <a:cxn ang="0">
                      <a:pos x="19" y="61"/>
                    </a:cxn>
                    <a:cxn ang="0">
                      <a:pos x="21" y="61"/>
                    </a:cxn>
                    <a:cxn ang="0">
                      <a:pos x="23" y="60"/>
                    </a:cxn>
                    <a:cxn ang="0">
                      <a:pos x="24" y="60"/>
                    </a:cxn>
                    <a:cxn ang="0">
                      <a:pos x="25" y="59"/>
                    </a:cxn>
                    <a:cxn ang="0">
                      <a:pos x="27" y="57"/>
                    </a:cxn>
                    <a:cxn ang="0">
                      <a:pos x="28" y="56"/>
                    </a:cxn>
                  </a:cxnLst>
                  <a:rect l="0" t="0" r="r" b="b"/>
                  <a:pathLst>
                    <a:path w="38" h="61">
                      <a:moveTo>
                        <a:pt x="28" y="56"/>
                      </a:moveTo>
                      <a:lnTo>
                        <a:pt x="29" y="54"/>
                      </a:lnTo>
                      <a:lnTo>
                        <a:pt x="30" y="52"/>
                      </a:lnTo>
                      <a:lnTo>
                        <a:pt x="32" y="47"/>
                      </a:lnTo>
                      <a:lnTo>
                        <a:pt x="35" y="39"/>
                      </a:lnTo>
                      <a:lnTo>
                        <a:pt x="36" y="32"/>
                      </a:lnTo>
                      <a:lnTo>
                        <a:pt x="37" y="27"/>
                      </a:lnTo>
                      <a:lnTo>
                        <a:pt x="38" y="18"/>
                      </a:lnTo>
                      <a:lnTo>
                        <a:pt x="38" y="11"/>
                      </a:lnTo>
                      <a:lnTo>
                        <a:pt x="37" y="7"/>
                      </a:lnTo>
                      <a:lnTo>
                        <a:pt x="34" y="4"/>
                      </a:lnTo>
                      <a:lnTo>
                        <a:pt x="30" y="1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1"/>
                      </a:lnTo>
                      <a:lnTo>
                        <a:pt x="11" y="2"/>
                      </a:lnTo>
                      <a:lnTo>
                        <a:pt x="9" y="4"/>
                      </a:lnTo>
                      <a:lnTo>
                        <a:pt x="6" y="7"/>
                      </a:lnTo>
                      <a:lnTo>
                        <a:pt x="5" y="11"/>
                      </a:lnTo>
                      <a:lnTo>
                        <a:pt x="3" y="15"/>
                      </a:lnTo>
                      <a:lnTo>
                        <a:pt x="3" y="19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9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1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4" y="38"/>
                      </a:lnTo>
                      <a:lnTo>
                        <a:pt x="6" y="38"/>
                      </a:lnTo>
                      <a:lnTo>
                        <a:pt x="5" y="41"/>
                      </a:lnTo>
                      <a:lnTo>
                        <a:pt x="6" y="45"/>
                      </a:lnTo>
                      <a:lnTo>
                        <a:pt x="7" y="48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1" y="57"/>
                      </a:lnTo>
                      <a:lnTo>
                        <a:pt x="12" y="58"/>
                      </a:lnTo>
                      <a:lnTo>
                        <a:pt x="14" y="59"/>
                      </a:lnTo>
                      <a:lnTo>
                        <a:pt x="15" y="60"/>
                      </a:lnTo>
                      <a:lnTo>
                        <a:pt x="16" y="60"/>
                      </a:lnTo>
                      <a:lnTo>
                        <a:pt x="18" y="60"/>
                      </a:lnTo>
                      <a:lnTo>
                        <a:pt x="19" y="61"/>
                      </a:lnTo>
                      <a:lnTo>
                        <a:pt x="21" y="61"/>
                      </a:lnTo>
                      <a:lnTo>
                        <a:pt x="23" y="60"/>
                      </a:lnTo>
                      <a:lnTo>
                        <a:pt x="24" y="60"/>
                      </a:lnTo>
                      <a:lnTo>
                        <a:pt x="25" y="59"/>
                      </a:lnTo>
                      <a:lnTo>
                        <a:pt x="27" y="57"/>
                      </a:lnTo>
                      <a:lnTo>
                        <a:pt x="28" y="5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22" name="Freeform 359"/>
                <p:cNvSpPr>
                  <a:spLocks/>
                </p:cNvSpPr>
                <p:nvPr/>
              </p:nvSpPr>
              <p:spPr bwMode="auto">
                <a:xfrm>
                  <a:off x="3819" y="2701"/>
                  <a:ext cx="19" cy="22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13" y="15"/>
                    </a:cxn>
                    <a:cxn ang="0">
                      <a:pos x="14" y="14"/>
                    </a:cxn>
                    <a:cxn ang="0">
                      <a:pos x="16" y="8"/>
                    </a:cxn>
                    <a:cxn ang="0">
                      <a:pos x="19" y="0"/>
                    </a:cxn>
                    <a:cxn ang="0">
                      <a:pos x="17" y="4"/>
                    </a:cxn>
                    <a:cxn ang="0">
                      <a:pos x="15" y="7"/>
                    </a:cxn>
                    <a:cxn ang="0">
                      <a:pos x="14" y="9"/>
                    </a:cxn>
                    <a:cxn ang="0">
                      <a:pos x="14" y="11"/>
                    </a:cxn>
                    <a:cxn ang="0">
                      <a:pos x="13" y="14"/>
                    </a:cxn>
                    <a:cxn ang="0">
                      <a:pos x="12" y="16"/>
                    </a:cxn>
                    <a:cxn ang="0">
                      <a:pos x="11" y="17"/>
                    </a:cxn>
                    <a:cxn ang="0">
                      <a:pos x="10" y="19"/>
                    </a:cxn>
                    <a:cxn ang="0">
                      <a:pos x="8" y="19"/>
                    </a:cxn>
                    <a:cxn ang="0">
                      <a:pos x="7" y="19"/>
                    </a:cxn>
                    <a:cxn ang="0">
                      <a:pos x="6" y="17"/>
                    </a:cxn>
                    <a:cxn ang="0">
                      <a:pos x="5" y="16"/>
                    </a:cxn>
                    <a:cxn ang="0">
                      <a:pos x="5" y="19"/>
                    </a:cxn>
                    <a:cxn ang="0">
                      <a:pos x="4" y="20"/>
                    </a:cxn>
                    <a:cxn ang="0">
                      <a:pos x="3" y="2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22"/>
                    </a:cxn>
                    <a:cxn ang="0">
                      <a:pos x="5" y="22"/>
                    </a:cxn>
                    <a:cxn ang="0">
                      <a:pos x="7" y="22"/>
                    </a:cxn>
                    <a:cxn ang="0">
                      <a:pos x="8" y="22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19" h="22">
                      <a:moveTo>
                        <a:pt x="12" y="17"/>
                      </a:moveTo>
                      <a:lnTo>
                        <a:pt x="13" y="15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9" y="0"/>
                      </a:lnTo>
                      <a:lnTo>
                        <a:pt x="17" y="4"/>
                      </a:lnTo>
                      <a:lnTo>
                        <a:pt x="15" y="7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12" y="16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6" y="17"/>
                      </a:lnTo>
                      <a:lnTo>
                        <a:pt x="5" y="16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3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5" y="22"/>
                      </a:lnTo>
                      <a:lnTo>
                        <a:pt x="7" y="22"/>
                      </a:lnTo>
                      <a:lnTo>
                        <a:pt x="8" y="22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1" name="Freeform 360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6" name="Group 361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8" name="Freeform 362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9" name="Freeform 363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3" name="Freeform 364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4" name="Freeform 365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7" name="Group 366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6" name="Freeform 367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7" name="Freeform 368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66" name="Freeform 369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7" name="Freeform 370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68" name="Freeform 371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18" name="Group 372"/>
              <p:cNvGrpSpPr>
                <a:grpSpLocks/>
              </p:cNvGrpSpPr>
              <p:nvPr/>
            </p:nvGrpSpPr>
            <p:grpSpPr bwMode="auto">
              <a:xfrm>
                <a:off x="3973" y="2877"/>
                <a:ext cx="10" cy="6"/>
                <a:chOff x="3817" y="2708"/>
                <a:chExt cx="10" cy="6"/>
              </a:xfrm>
            </p:grpSpPr>
            <p:sp>
              <p:nvSpPr>
                <p:cNvPr id="213" name="Oval 373"/>
                <p:cNvSpPr>
                  <a:spLocks noChangeArrowheads="1"/>
                </p:cNvSpPr>
                <p:nvPr/>
              </p:nvSpPr>
              <p:spPr bwMode="auto">
                <a:xfrm>
                  <a:off x="3819" y="2710"/>
                  <a:ext cx="6" cy="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4" name="Freeform 374"/>
                <p:cNvSpPr>
                  <a:spLocks/>
                </p:cNvSpPr>
                <p:nvPr/>
              </p:nvSpPr>
              <p:spPr bwMode="auto">
                <a:xfrm>
                  <a:off x="3817" y="2708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8" y="1"/>
                    </a:cxn>
                    <a:cxn ang="0">
                      <a:pos x="9" y="2"/>
                    </a:cxn>
                    <a:cxn ang="0">
                      <a:pos x="9" y="3"/>
                    </a:cxn>
                    <a:cxn ang="0">
                      <a:pos x="9" y="3"/>
                    </a:cxn>
                    <a:cxn ang="0">
                      <a:pos x="10" y="4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0" h="4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10" y="4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" name="Freeform 375"/>
                <p:cNvSpPr>
                  <a:spLocks/>
                </p:cNvSpPr>
                <p:nvPr/>
              </p:nvSpPr>
              <p:spPr bwMode="auto">
                <a:xfrm>
                  <a:off x="3817" y="2710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2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9" y="3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4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8" y="4"/>
                      </a:lnTo>
                      <a:lnTo>
                        <a:pt x="7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24" name="Group 376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12"/>
                <a:chOff x="3812" y="2682"/>
                <a:chExt cx="24" cy="12"/>
              </a:xfrm>
            </p:grpSpPr>
            <p:grpSp>
              <p:nvGrpSpPr>
                <p:cNvPr id="326" name="Group 377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10" cy="8"/>
                  <a:chOff x="3812" y="2682"/>
                  <a:chExt cx="10" cy="8"/>
                </a:xfrm>
              </p:grpSpPr>
              <p:sp>
                <p:nvSpPr>
                  <p:cNvPr id="210" name="Freeform 378"/>
                  <p:cNvSpPr>
                    <a:spLocks/>
                  </p:cNvSpPr>
                  <p:nvPr/>
                </p:nvSpPr>
                <p:spPr bwMode="auto">
                  <a:xfrm>
                    <a:off x="3813" y="2682"/>
                    <a:ext cx="9" cy="6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8" y="4"/>
                      </a:cxn>
                      <a:cxn ang="0">
                        <a:pos x="9" y="6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6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8" y="4"/>
                        </a:lnTo>
                        <a:lnTo>
                          <a:pt x="9" y="6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1" name="Freeform 379"/>
                  <p:cNvSpPr>
                    <a:spLocks/>
                  </p:cNvSpPr>
                  <p:nvPr/>
                </p:nvSpPr>
                <p:spPr bwMode="auto">
                  <a:xfrm>
                    <a:off x="3812" y="2685"/>
                    <a:ext cx="9" cy="5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9" y="4"/>
                      </a:cxn>
                      <a:cxn ang="0">
                        <a:pos x="8" y="5"/>
                      </a:cxn>
                      <a:cxn ang="0">
                        <a:pos x="8" y="5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1" y="3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5">
                        <a:moveTo>
                          <a:pt x="0" y="2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9" y="4"/>
                        </a:lnTo>
                        <a:lnTo>
                          <a:pt x="8" y="5"/>
                        </a:lnTo>
                        <a:lnTo>
                          <a:pt x="8" y="5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1" y="3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12" name="Freeform 380"/>
                  <p:cNvSpPr>
                    <a:spLocks/>
                  </p:cNvSpPr>
                  <p:nvPr/>
                </p:nvSpPr>
                <p:spPr bwMode="auto">
                  <a:xfrm>
                    <a:off x="3814" y="2689"/>
                    <a:ext cx="4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33" name="Group 381"/>
                <p:cNvGrpSpPr>
                  <a:grpSpLocks/>
                </p:cNvGrpSpPr>
                <p:nvPr/>
              </p:nvGrpSpPr>
              <p:grpSpPr bwMode="auto">
                <a:xfrm>
                  <a:off x="3826" y="2686"/>
                  <a:ext cx="10" cy="8"/>
                  <a:chOff x="3826" y="2686"/>
                  <a:chExt cx="10" cy="8"/>
                </a:xfrm>
              </p:grpSpPr>
              <p:sp>
                <p:nvSpPr>
                  <p:cNvPr id="207" name="Freeform 382"/>
                  <p:cNvSpPr>
                    <a:spLocks/>
                  </p:cNvSpPr>
                  <p:nvPr/>
                </p:nvSpPr>
                <p:spPr bwMode="auto">
                  <a:xfrm>
                    <a:off x="3826" y="2686"/>
                    <a:ext cx="10" cy="6"/>
                  </a:xfrm>
                  <a:custGeom>
                    <a:avLst/>
                    <a:gdLst/>
                    <a:ahLst/>
                    <a:cxnLst>
                      <a:cxn ang="0">
                        <a:pos x="1" y="6"/>
                      </a:cxn>
                      <a:cxn ang="0">
                        <a:pos x="0" y="5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9" y="1"/>
                      </a:cxn>
                      <a:cxn ang="0">
                        <a:pos x="8" y="1"/>
                      </a:cxn>
                      <a:cxn ang="0">
                        <a:pos x="6" y="1"/>
                      </a:cxn>
                      <a:cxn ang="0">
                        <a:pos x="5" y="1"/>
                      </a:cxn>
                      <a:cxn ang="0">
                        <a:pos x="4" y="2"/>
                      </a:cxn>
                      <a:cxn ang="0">
                        <a:pos x="3" y="2"/>
                      </a:cxn>
                      <a:cxn ang="0">
                        <a:pos x="2" y="3"/>
                      </a:cxn>
                      <a:cxn ang="0">
                        <a:pos x="2" y="4"/>
                      </a:cxn>
                      <a:cxn ang="0">
                        <a:pos x="1" y="5"/>
                      </a:cxn>
                      <a:cxn ang="0">
                        <a:pos x="1" y="6"/>
                      </a:cxn>
                    </a:cxnLst>
                    <a:rect l="0" t="0" r="r" b="b"/>
                    <a:pathLst>
                      <a:path w="10" h="6">
                        <a:moveTo>
                          <a:pt x="1" y="6"/>
                        </a:move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2" y="2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9" y="1"/>
                        </a:lnTo>
                        <a:lnTo>
                          <a:pt x="8" y="1"/>
                        </a:lnTo>
                        <a:lnTo>
                          <a:pt x="6" y="1"/>
                        </a:lnTo>
                        <a:lnTo>
                          <a:pt x="5" y="1"/>
                        </a:lnTo>
                        <a:lnTo>
                          <a:pt x="4" y="2"/>
                        </a:lnTo>
                        <a:lnTo>
                          <a:pt x="3" y="2"/>
                        </a:lnTo>
                        <a:lnTo>
                          <a:pt x="2" y="3"/>
                        </a:lnTo>
                        <a:lnTo>
                          <a:pt x="2" y="4"/>
                        </a:lnTo>
                        <a:lnTo>
                          <a:pt x="1" y="5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8" name="Freeform 383"/>
                  <p:cNvSpPr>
                    <a:spLocks/>
                  </p:cNvSpPr>
                  <p:nvPr/>
                </p:nvSpPr>
                <p:spPr bwMode="auto">
                  <a:xfrm>
                    <a:off x="3828" y="2689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7" y="3"/>
                      </a:cxn>
                      <a:cxn ang="0">
                        <a:pos x="8" y="4"/>
                      </a:cxn>
                      <a:cxn ang="0">
                        <a:pos x="8" y="4"/>
                      </a:cxn>
                      <a:cxn ang="0">
                        <a:pos x="8" y="5"/>
                      </a:cxn>
                      <a:cxn ang="0">
                        <a:pos x="7" y="5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5" y="3"/>
                      </a:cxn>
                      <a:cxn ang="0">
                        <a:pos x="5" y="3"/>
                      </a:cxn>
                      <a:cxn ang="0">
                        <a:pos x="4" y="4"/>
                      </a:cxn>
                      <a:cxn ang="0">
                        <a:pos x="3" y="4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w="8" h="5">
                        <a:moveTo>
                          <a:pt x="0" y="3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7" y="3"/>
                        </a:lnTo>
                        <a:lnTo>
                          <a:pt x="8" y="4"/>
                        </a:lnTo>
                        <a:lnTo>
                          <a:pt x="8" y="4"/>
                        </a:lnTo>
                        <a:lnTo>
                          <a:pt x="8" y="5"/>
                        </a:lnTo>
                        <a:lnTo>
                          <a:pt x="7" y="5"/>
                        </a:lnTo>
                        <a:lnTo>
                          <a:pt x="6" y="4"/>
                        </a:lnTo>
                        <a:lnTo>
                          <a:pt x="6" y="3"/>
                        </a:lnTo>
                        <a:lnTo>
                          <a:pt x="5" y="3"/>
                        </a:lnTo>
                        <a:lnTo>
                          <a:pt x="5" y="3"/>
                        </a:lnTo>
                        <a:lnTo>
                          <a:pt x="4" y="4"/>
                        </a:lnTo>
                        <a:lnTo>
                          <a:pt x="3" y="4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209" name="Freeform 384"/>
                  <p:cNvSpPr>
                    <a:spLocks/>
                  </p:cNvSpPr>
                  <p:nvPr/>
                </p:nvSpPr>
                <p:spPr bwMode="auto">
                  <a:xfrm>
                    <a:off x="3828" y="2692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71" name="Freeform 385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2" name="Oval 386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3" name="Freeform 387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4" name="Freeform 388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5" name="Oval 389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6" name="Freeform 390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77" name="Freeform 391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4" name="Group 392"/>
              <p:cNvGrpSpPr>
                <a:grpSpLocks/>
              </p:cNvGrpSpPr>
              <p:nvPr/>
            </p:nvGrpSpPr>
            <p:grpSpPr bwMode="auto">
              <a:xfrm>
                <a:off x="3968" y="2851"/>
                <a:ext cx="10" cy="8"/>
                <a:chOff x="3812" y="2682"/>
                <a:chExt cx="10" cy="8"/>
              </a:xfrm>
            </p:grpSpPr>
            <p:sp>
              <p:nvSpPr>
                <p:cNvPr id="202" name="Freeform 393"/>
                <p:cNvSpPr>
                  <a:spLocks/>
                </p:cNvSpPr>
                <p:nvPr/>
              </p:nvSpPr>
              <p:spPr bwMode="auto">
                <a:xfrm>
                  <a:off x="3813" y="2682"/>
                  <a:ext cx="9" cy="6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9" y="6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6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8" y="4"/>
                      </a:lnTo>
                      <a:lnTo>
                        <a:pt x="9" y="6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3" name="Freeform 394"/>
                <p:cNvSpPr>
                  <a:spLocks/>
                </p:cNvSpPr>
                <p:nvPr/>
              </p:nvSpPr>
              <p:spPr bwMode="auto">
                <a:xfrm>
                  <a:off x="3812" y="268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9" y="4"/>
                    </a:cxn>
                    <a:cxn ang="0">
                      <a:pos x="8" y="5"/>
                    </a:cxn>
                    <a:cxn ang="0">
                      <a:pos x="8" y="5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5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9" y="4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4" name="Freeform 395"/>
                <p:cNvSpPr>
                  <a:spLocks/>
                </p:cNvSpPr>
                <p:nvPr/>
              </p:nvSpPr>
              <p:spPr bwMode="auto">
                <a:xfrm>
                  <a:off x="3814" y="2689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35" name="Group 396"/>
              <p:cNvGrpSpPr>
                <a:grpSpLocks/>
              </p:cNvGrpSpPr>
              <p:nvPr/>
            </p:nvGrpSpPr>
            <p:grpSpPr bwMode="auto">
              <a:xfrm>
                <a:off x="3982" y="2855"/>
                <a:ext cx="10" cy="8"/>
                <a:chOff x="3826" y="2686"/>
                <a:chExt cx="10" cy="8"/>
              </a:xfrm>
            </p:grpSpPr>
            <p:sp>
              <p:nvSpPr>
                <p:cNvPr id="199" name="Freeform 397"/>
                <p:cNvSpPr>
                  <a:spLocks/>
                </p:cNvSpPr>
                <p:nvPr/>
              </p:nvSpPr>
              <p:spPr bwMode="auto">
                <a:xfrm>
                  <a:off x="3826" y="2686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0" y="2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1" y="5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10" h="6">
                      <a:moveTo>
                        <a:pt x="1" y="6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1" y="5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0" name="Freeform 398"/>
                <p:cNvSpPr>
                  <a:spLocks/>
                </p:cNvSpPr>
                <p:nvPr/>
              </p:nvSpPr>
              <p:spPr bwMode="auto">
                <a:xfrm>
                  <a:off x="3828" y="268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4" y="4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8" h="5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01" name="Freeform 399"/>
                <p:cNvSpPr>
                  <a:spLocks/>
                </p:cNvSpPr>
                <p:nvPr/>
              </p:nvSpPr>
              <p:spPr bwMode="auto">
                <a:xfrm>
                  <a:off x="3828" y="2692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80" name="Freeform 400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1" name="Freeform 401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2" name="Freeform 402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3" name="Freeform 403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4" name="Freeform 404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5" name="Freeform 405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6" name="Freeform 406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7" name="Freeform 407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8" name="Freeform 408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89" name="Freeform 409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0" name="Freeform 410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1" name="Freeform 411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" name="Freeform 412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3" name="Freeform 413"/>
              <p:cNvSpPr>
                <a:spLocks/>
              </p:cNvSpPr>
              <p:nvPr/>
            </p:nvSpPr>
            <p:spPr bwMode="auto">
              <a:xfrm>
                <a:off x="3955" y="2820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36" name="Group 414"/>
              <p:cNvGrpSpPr>
                <a:grpSpLocks/>
              </p:cNvGrpSpPr>
              <p:nvPr/>
            </p:nvGrpSpPr>
            <p:grpSpPr bwMode="auto">
              <a:xfrm>
                <a:off x="3957" y="2822"/>
                <a:ext cx="49" cy="43"/>
                <a:chOff x="3801" y="2653"/>
                <a:chExt cx="49" cy="43"/>
              </a:xfrm>
            </p:grpSpPr>
            <p:sp>
              <p:nvSpPr>
                <p:cNvPr id="195" name="Freeform 415"/>
                <p:cNvSpPr>
                  <a:spLocks/>
                </p:cNvSpPr>
                <p:nvPr/>
              </p:nvSpPr>
              <p:spPr bwMode="auto">
                <a:xfrm>
                  <a:off x="3801" y="2670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" y="17"/>
                    </a:cxn>
                    <a:cxn ang="0">
                      <a:pos x="5" y="17"/>
                    </a:cxn>
                    <a:cxn ang="0">
                      <a:pos x="10" y="13"/>
                    </a:cxn>
                    <a:cxn ang="0">
                      <a:pos x="6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5"/>
                    </a:cxn>
                    <a:cxn ang="0">
                      <a:pos x="3" y="7"/>
                    </a:cxn>
                    <a:cxn ang="0">
                      <a:pos x="5" y="7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2" y="10"/>
                    </a:cxn>
                    <a:cxn ang="0">
                      <a:pos x="10" y="7"/>
                    </a:cxn>
                    <a:cxn ang="0">
                      <a:pos x="9" y="5"/>
                    </a:cxn>
                    <a:cxn ang="0">
                      <a:pos x="6" y="4"/>
                    </a:cxn>
                    <a:cxn ang="0">
                      <a:pos x="7" y="1"/>
                    </a:cxn>
                    <a:cxn ang="0">
                      <a:pos x="6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4"/>
                    </a:cxn>
                    <a:cxn ang="0">
                      <a:pos x="11" y="6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9" y="10"/>
                    </a:cxn>
                    <a:cxn ang="0">
                      <a:pos x="21" y="10"/>
                    </a:cxn>
                  </a:cxnLst>
                  <a:rect l="0" t="0" r="r" b="b"/>
                  <a:pathLst>
                    <a:path w="21" h="17">
                      <a:moveTo>
                        <a:pt x="1" y="17"/>
                      </a:moveTo>
                      <a:lnTo>
                        <a:pt x="5" y="17"/>
                      </a:lnTo>
                      <a:lnTo>
                        <a:pt x="10" y="13"/>
                      </a:ln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5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5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1" y="6"/>
                      </a:lnTo>
                      <a:lnTo>
                        <a:pt x="13" y="7"/>
                      </a:lnTo>
                      <a:lnTo>
                        <a:pt x="16" y="8"/>
                      </a:lnTo>
                      <a:lnTo>
                        <a:pt x="19" y="10"/>
                      </a:lnTo>
                      <a:lnTo>
                        <a:pt x="21" y="10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6" name="Freeform 416"/>
                <p:cNvSpPr>
                  <a:spLocks/>
                </p:cNvSpPr>
                <p:nvPr/>
              </p:nvSpPr>
              <p:spPr bwMode="auto">
                <a:xfrm>
                  <a:off x="3804" y="2661"/>
                  <a:ext cx="41" cy="1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3" y="6"/>
                    </a:cxn>
                    <a:cxn ang="0">
                      <a:pos x="7" y="6"/>
                    </a:cxn>
                    <a:cxn ang="0">
                      <a:pos x="10" y="6"/>
                    </a:cxn>
                    <a:cxn ang="0">
                      <a:pos x="9" y="9"/>
                    </a:cxn>
                    <a:cxn ang="0">
                      <a:pos x="10" y="11"/>
                    </a:cxn>
                    <a:cxn ang="0">
                      <a:pos x="13" y="9"/>
                    </a:cxn>
                    <a:cxn ang="0">
                      <a:pos x="15" y="6"/>
                    </a:cxn>
                    <a:cxn ang="0">
                      <a:pos x="18" y="3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2" y="3"/>
                    </a:cxn>
                    <a:cxn ang="0">
                      <a:pos x="35" y="8"/>
                    </a:cxn>
                    <a:cxn ang="0">
                      <a:pos x="36" y="9"/>
                    </a:cxn>
                    <a:cxn ang="0">
                      <a:pos x="36" y="14"/>
                    </a:cxn>
                    <a:cxn ang="0">
                      <a:pos x="38" y="15"/>
                    </a:cxn>
                    <a:cxn ang="0">
                      <a:pos x="40" y="11"/>
                    </a:cxn>
                    <a:cxn ang="0">
                      <a:pos x="41" y="8"/>
                    </a:cxn>
                    <a:cxn ang="0">
                      <a:pos x="41" y="5"/>
                    </a:cxn>
                  </a:cxnLst>
                  <a:rect l="0" t="0" r="r" b="b"/>
                  <a:pathLst>
                    <a:path w="41" h="15">
                      <a:moveTo>
                        <a:pt x="0" y="7"/>
                      </a:moveTo>
                      <a:lnTo>
                        <a:pt x="3" y="6"/>
                      </a:lnTo>
                      <a:lnTo>
                        <a:pt x="7" y="6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10" y="11"/>
                      </a:lnTo>
                      <a:lnTo>
                        <a:pt x="13" y="9"/>
                      </a:lnTo>
                      <a:lnTo>
                        <a:pt x="15" y="6"/>
                      </a:lnTo>
                      <a:lnTo>
                        <a:pt x="18" y="3"/>
                      </a:lnTo>
                      <a:lnTo>
                        <a:pt x="22" y="1"/>
                      </a:lnTo>
                      <a:lnTo>
                        <a:pt x="23" y="0"/>
                      </a:lnTo>
                      <a:lnTo>
                        <a:pt x="32" y="3"/>
                      </a:lnTo>
                      <a:lnTo>
                        <a:pt x="35" y="8"/>
                      </a:lnTo>
                      <a:lnTo>
                        <a:pt x="36" y="9"/>
                      </a:lnTo>
                      <a:lnTo>
                        <a:pt x="36" y="14"/>
                      </a:lnTo>
                      <a:lnTo>
                        <a:pt x="38" y="15"/>
                      </a:lnTo>
                      <a:lnTo>
                        <a:pt x="40" y="11"/>
                      </a:lnTo>
                      <a:lnTo>
                        <a:pt x="41" y="8"/>
                      </a:lnTo>
                      <a:lnTo>
                        <a:pt x="41" y="5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7" name="Freeform 417"/>
                <p:cNvSpPr>
                  <a:spLocks/>
                </p:cNvSpPr>
                <p:nvPr/>
              </p:nvSpPr>
              <p:spPr bwMode="auto">
                <a:xfrm>
                  <a:off x="3806" y="2653"/>
                  <a:ext cx="36" cy="17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0" y="10"/>
                    </a:cxn>
                    <a:cxn ang="0">
                      <a:pos x="5" y="10"/>
                    </a:cxn>
                    <a:cxn ang="0">
                      <a:pos x="0" y="11"/>
                    </a:cxn>
                    <a:cxn ang="0">
                      <a:pos x="8" y="8"/>
                    </a:cxn>
                    <a:cxn ang="0">
                      <a:pos x="14" y="8"/>
                    </a:cxn>
                    <a:cxn ang="0">
                      <a:pos x="12" y="6"/>
                    </a:cxn>
                    <a:cxn ang="0">
                      <a:pos x="7" y="4"/>
                    </a:cxn>
                    <a:cxn ang="0">
                      <a:pos x="13" y="4"/>
                    </a:cxn>
                    <a:cxn ang="0">
                      <a:pos x="15" y="5"/>
                    </a:cxn>
                    <a:cxn ang="0">
                      <a:pos x="18" y="7"/>
                    </a:cxn>
                    <a:cxn ang="0">
                      <a:pos x="20" y="5"/>
                    </a:cxn>
                    <a:cxn ang="0">
                      <a:pos x="16" y="1"/>
                    </a:cxn>
                    <a:cxn ang="0">
                      <a:pos x="19" y="0"/>
                    </a:cxn>
                    <a:cxn ang="0">
                      <a:pos x="21" y="0"/>
                    </a:cxn>
                    <a:cxn ang="0">
                      <a:pos x="23" y="6"/>
                    </a:cxn>
                    <a:cxn ang="0">
                      <a:pos x="25" y="4"/>
                    </a:cxn>
                    <a:cxn ang="0">
                      <a:pos x="25" y="2"/>
                    </a:cxn>
                    <a:cxn ang="0">
                      <a:pos x="27" y="4"/>
                    </a:cxn>
                    <a:cxn ang="0">
                      <a:pos x="28" y="6"/>
                    </a:cxn>
                    <a:cxn ang="0">
                      <a:pos x="29" y="7"/>
                    </a:cxn>
                    <a:cxn ang="0">
                      <a:pos x="29" y="9"/>
                    </a:cxn>
                    <a:cxn ang="0">
                      <a:pos x="31" y="9"/>
                    </a:cxn>
                    <a:cxn ang="0">
                      <a:pos x="31" y="5"/>
                    </a:cxn>
                    <a:cxn ang="0">
                      <a:pos x="33" y="6"/>
                    </a:cxn>
                    <a:cxn ang="0">
                      <a:pos x="33" y="9"/>
                    </a:cxn>
                    <a:cxn ang="0">
                      <a:pos x="33" y="11"/>
                    </a:cxn>
                    <a:cxn ang="0">
                      <a:pos x="34" y="13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17">
                      <a:moveTo>
                        <a:pt x="13" y="12"/>
                      </a:moveTo>
                      <a:lnTo>
                        <a:pt x="10" y="10"/>
                      </a:lnTo>
                      <a:lnTo>
                        <a:pt x="5" y="10"/>
                      </a:lnTo>
                      <a:lnTo>
                        <a:pt x="0" y="11"/>
                      </a:lnTo>
                      <a:lnTo>
                        <a:pt x="8" y="8"/>
                      </a:lnTo>
                      <a:lnTo>
                        <a:pt x="14" y="8"/>
                      </a:lnTo>
                      <a:lnTo>
                        <a:pt x="12" y="6"/>
                      </a:lnTo>
                      <a:lnTo>
                        <a:pt x="7" y="4"/>
                      </a:lnTo>
                      <a:lnTo>
                        <a:pt x="13" y="4"/>
                      </a:lnTo>
                      <a:lnTo>
                        <a:pt x="15" y="5"/>
                      </a:lnTo>
                      <a:lnTo>
                        <a:pt x="18" y="7"/>
                      </a:lnTo>
                      <a:lnTo>
                        <a:pt x="20" y="5"/>
                      </a:lnTo>
                      <a:lnTo>
                        <a:pt x="16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28" y="6"/>
                      </a:lnTo>
                      <a:lnTo>
                        <a:pt x="29" y="7"/>
                      </a:lnTo>
                      <a:lnTo>
                        <a:pt x="29" y="9"/>
                      </a:lnTo>
                      <a:lnTo>
                        <a:pt x="31" y="9"/>
                      </a:lnTo>
                      <a:lnTo>
                        <a:pt x="31" y="5"/>
                      </a:lnTo>
                      <a:lnTo>
                        <a:pt x="33" y="6"/>
                      </a:lnTo>
                      <a:lnTo>
                        <a:pt x="33" y="9"/>
                      </a:lnTo>
                      <a:lnTo>
                        <a:pt x="33" y="11"/>
                      </a:lnTo>
                      <a:lnTo>
                        <a:pt x="34" y="13"/>
                      </a:lnTo>
                      <a:lnTo>
                        <a:pt x="36" y="17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8" name="Freeform 418"/>
                <p:cNvSpPr>
                  <a:spLocks/>
                </p:cNvSpPr>
                <p:nvPr/>
              </p:nvSpPr>
              <p:spPr bwMode="auto">
                <a:xfrm>
                  <a:off x="3841" y="2670"/>
                  <a:ext cx="9" cy="26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7" y="6"/>
                    </a:cxn>
                    <a:cxn ang="0">
                      <a:pos x="8" y="9"/>
                    </a:cxn>
                    <a:cxn ang="0">
                      <a:pos x="9" y="12"/>
                    </a:cxn>
                    <a:cxn ang="0">
                      <a:pos x="9" y="15"/>
                    </a:cxn>
                    <a:cxn ang="0">
                      <a:pos x="9" y="18"/>
                    </a:cxn>
                    <a:cxn ang="0">
                      <a:pos x="8" y="19"/>
                    </a:cxn>
                    <a:cxn ang="0">
                      <a:pos x="7" y="15"/>
                    </a:cxn>
                    <a:cxn ang="0">
                      <a:pos x="6" y="12"/>
                    </a:cxn>
                    <a:cxn ang="0">
                      <a:pos x="4" y="7"/>
                    </a:cxn>
                    <a:cxn ang="0">
                      <a:pos x="3" y="4"/>
                    </a:cxn>
                    <a:cxn ang="0">
                      <a:pos x="1" y="11"/>
                    </a:cxn>
                    <a:cxn ang="0">
                      <a:pos x="4" y="15"/>
                    </a:cxn>
                    <a:cxn ang="0">
                      <a:pos x="5" y="17"/>
                    </a:cxn>
                    <a:cxn ang="0">
                      <a:pos x="6" y="26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" h="26">
                      <a:moveTo>
                        <a:pt x="5" y="0"/>
                      </a:moveTo>
                      <a:lnTo>
                        <a:pt x="7" y="6"/>
                      </a:lnTo>
                      <a:lnTo>
                        <a:pt x="8" y="9"/>
                      </a:lnTo>
                      <a:lnTo>
                        <a:pt x="9" y="12"/>
                      </a:lnTo>
                      <a:lnTo>
                        <a:pt x="9" y="15"/>
                      </a:lnTo>
                      <a:lnTo>
                        <a:pt x="9" y="18"/>
                      </a:lnTo>
                      <a:lnTo>
                        <a:pt x="8" y="19"/>
                      </a:lnTo>
                      <a:lnTo>
                        <a:pt x="7" y="15"/>
                      </a:lnTo>
                      <a:lnTo>
                        <a:pt x="6" y="12"/>
                      </a:lnTo>
                      <a:lnTo>
                        <a:pt x="4" y="7"/>
                      </a:lnTo>
                      <a:lnTo>
                        <a:pt x="3" y="4"/>
                      </a:lnTo>
                      <a:lnTo>
                        <a:pt x="1" y="11"/>
                      </a:lnTo>
                      <a:lnTo>
                        <a:pt x="4" y="15"/>
                      </a:lnTo>
                      <a:lnTo>
                        <a:pt x="5" y="17"/>
                      </a:lnTo>
                      <a:lnTo>
                        <a:pt x="6" y="26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95" name="Freeform 419"/>
              <p:cNvSpPr>
                <a:spLocks/>
              </p:cNvSpPr>
              <p:nvPr/>
            </p:nvSpPr>
            <p:spPr bwMode="auto">
              <a:xfrm>
                <a:off x="3952" y="2821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6" name="Freeform 420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7" name="Freeform 421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8" name="Freeform 422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9" name="Freeform 423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0" name="Freeform 424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1" name="Freeform 425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2" name="Freeform 426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3" name="Freeform 427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0" name="Group 428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193" name="Oval 429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94" name="Oval 430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05" name="Freeform 431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45" name="Group 432"/>
              <p:cNvGrpSpPr>
                <a:grpSpLocks/>
              </p:cNvGrpSpPr>
              <p:nvPr/>
            </p:nvGrpSpPr>
            <p:grpSpPr bwMode="auto">
              <a:xfrm>
                <a:off x="3927" y="2895"/>
                <a:ext cx="92" cy="120"/>
                <a:chOff x="3771" y="2726"/>
                <a:chExt cx="92" cy="120"/>
              </a:xfrm>
            </p:grpSpPr>
            <p:sp>
              <p:nvSpPr>
                <p:cNvPr id="183" name="Freeform 433"/>
                <p:cNvSpPr>
                  <a:spLocks/>
                </p:cNvSpPr>
                <p:nvPr/>
              </p:nvSpPr>
              <p:spPr bwMode="auto">
                <a:xfrm>
                  <a:off x="3771" y="2726"/>
                  <a:ext cx="92" cy="120"/>
                </a:xfrm>
                <a:custGeom>
                  <a:avLst/>
                  <a:gdLst/>
                  <a:ahLst/>
                  <a:cxnLst>
                    <a:cxn ang="0">
                      <a:pos x="32" y="2"/>
                    </a:cxn>
                    <a:cxn ang="0">
                      <a:pos x="27" y="3"/>
                    </a:cxn>
                    <a:cxn ang="0">
                      <a:pos x="23" y="4"/>
                    </a:cxn>
                    <a:cxn ang="0">
                      <a:pos x="19" y="6"/>
                    </a:cxn>
                    <a:cxn ang="0">
                      <a:pos x="16" y="7"/>
                    </a:cxn>
                    <a:cxn ang="0">
                      <a:pos x="14" y="10"/>
                    </a:cxn>
                    <a:cxn ang="0">
                      <a:pos x="11" y="13"/>
                    </a:cxn>
                    <a:cxn ang="0">
                      <a:pos x="8" y="19"/>
                    </a:cxn>
                    <a:cxn ang="0">
                      <a:pos x="0" y="35"/>
                    </a:cxn>
                    <a:cxn ang="0">
                      <a:pos x="2" y="37"/>
                    </a:cxn>
                    <a:cxn ang="0">
                      <a:pos x="23" y="49"/>
                    </a:cxn>
                    <a:cxn ang="0">
                      <a:pos x="22" y="74"/>
                    </a:cxn>
                    <a:cxn ang="0">
                      <a:pos x="20" y="93"/>
                    </a:cxn>
                    <a:cxn ang="0">
                      <a:pos x="15" y="110"/>
                    </a:cxn>
                    <a:cxn ang="0">
                      <a:pos x="86" y="120"/>
                    </a:cxn>
                    <a:cxn ang="0">
                      <a:pos x="75" y="75"/>
                    </a:cxn>
                    <a:cxn ang="0">
                      <a:pos x="79" y="70"/>
                    </a:cxn>
                    <a:cxn ang="0">
                      <a:pos x="81" y="63"/>
                    </a:cxn>
                    <a:cxn ang="0">
                      <a:pos x="81" y="56"/>
                    </a:cxn>
                    <a:cxn ang="0">
                      <a:pos x="81" y="50"/>
                    </a:cxn>
                    <a:cxn ang="0">
                      <a:pos x="85" y="16"/>
                    </a:cxn>
                    <a:cxn ang="0">
                      <a:pos x="82" y="10"/>
                    </a:cxn>
                    <a:cxn ang="0">
                      <a:pos x="78" y="7"/>
                    </a:cxn>
                    <a:cxn ang="0">
                      <a:pos x="65" y="2"/>
                    </a:cxn>
                    <a:cxn ang="0">
                      <a:pos x="62" y="1"/>
                    </a:cxn>
                    <a:cxn ang="0">
                      <a:pos x="60" y="0"/>
                    </a:cxn>
                    <a:cxn ang="0">
                      <a:pos x="60" y="4"/>
                    </a:cxn>
                    <a:cxn ang="0">
                      <a:pos x="62" y="7"/>
                    </a:cxn>
                    <a:cxn ang="0">
                      <a:pos x="64" y="11"/>
                    </a:cxn>
                    <a:cxn ang="0">
                      <a:pos x="65" y="14"/>
                    </a:cxn>
                    <a:cxn ang="0">
                      <a:pos x="65" y="18"/>
                    </a:cxn>
                    <a:cxn ang="0">
                      <a:pos x="64" y="22"/>
                    </a:cxn>
                    <a:cxn ang="0">
                      <a:pos x="62" y="24"/>
                    </a:cxn>
                    <a:cxn ang="0">
                      <a:pos x="58" y="27"/>
                    </a:cxn>
                    <a:cxn ang="0">
                      <a:pos x="55" y="28"/>
                    </a:cxn>
                    <a:cxn ang="0">
                      <a:pos x="50" y="28"/>
                    </a:cxn>
                    <a:cxn ang="0">
                      <a:pos x="46" y="27"/>
                    </a:cxn>
                    <a:cxn ang="0">
                      <a:pos x="41" y="24"/>
                    </a:cxn>
                    <a:cxn ang="0">
                      <a:pos x="38" y="20"/>
                    </a:cxn>
                    <a:cxn ang="0">
                      <a:pos x="37" y="16"/>
                    </a:cxn>
                    <a:cxn ang="0">
                      <a:pos x="35" y="10"/>
                    </a:cxn>
                    <a:cxn ang="0">
                      <a:pos x="34" y="5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92" h="120">
                      <a:moveTo>
                        <a:pt x="33" y="1"/>
                      </a:move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7" y="3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19" y="6"/>
                      </a:lnTo>
                      <a:lnTo>
                        <a:pt x="18" y="6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4" y="10"/>
                      </a:lnTo>
                      <a:lnTo>
                        <a:pt x="13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9"/>
                      </a:lnTo>
                      <a:lnTo>
                        <a:pt x="5" y="26"/>
                      </a:lnTo>
                      <a:lnTo>
                        <a:pt x="0" y="35"/>
                      </a:lnTo>
                      <a:lnTo>
                        <a:pt x="1" y="36"/>
                      </a:lnTo>
                      <a:lnTo>
                        <a:pt x="2" y="37"/>
                      </a:lnTo>
                      <a:lnTo>
                        <a:pt x="22" y="46"/>
                      </a:lnTo>
                      <a:lnTo>
                        <a:pt x="23" y="49"/>
                      </a:lnTo>
                      <a:lnTo>
                        <a:pt x="23" y="60"/>
                      </a:lnTo>
                      <a:lnTo>
                        <a:pt x="22" y="74"/>
                      </a:lnTo>
                      <a:lnTo>
                        <a:pt x="21" y="85"/>
                      </a:lnTo>
                      <a:lnTo>
                        <a:pt x="20" y="93"/>
                      </a:lnTo>
                      <a:lnTo>
                        <a:pt x="18" y="102"/>
                      </a:lnTo>
                      <a:lnTo>
                        <a:pt x="15" y="110"/>
                      </a:lnTo>
                      <a:lnTo>
                        <a:pt x="11" y="120"/>
                      </a:lnTo>
                      <a:lnTo>
                        <a:pt x="86" y="120"/>
                      </a:lnTo>
                      <a:lnTo>
                        <a:pt x="78" y="96"/>
                      </a:lnTo>
                      <a:lnTo>
                        <a:pt x="75" y="75"/>
                      </a:lnTo>
                      <a:lnTo>
                        <a:pt x="77" y="73"/>
                      </a:lnTo>
                      <a:lnTo>
                        <a:pt x="79" y="70"/>
                      </a:lnTo>
                      <a:lnTo>
                        <a:pt x="80" y="67"/>
                      </a:lnTo>
                      <a:lnTo>
                        <a:pt x="81" y="63"/>
                      </a:lnTo>
                      <a:lnTo>
                        <a:pt x="81" y="59"/>
                      </a:lnTo>
                      <a:lnTo>
                        <a:pt x="81" y="56"/>
                      </a:lnTo>
                      <a:lnTo>
                        <a:pt x="81" y="53"/>
                      </a:lnTo>
                      <a:lnTo>
                        <a:pt x="81" y="50"/>
                      </a:lnTo>
                      <a:lnTo>
                        <a:pt x="92" y="39"/>
                      </a:lnTo>
                      <a:lnTo>
                        <a:pt x="85" y="16"/>
                      </a:lnTo>
                      <a:lnTo>
                        <a:pt x="84" y="13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7"/>
                      </a:lnTo>
                      <a:lnTo>
                        <a:pt x="66" y="3"/>
                      </a:lnTo>
                      <a:lnTo>
                        <a:pt x="65" y="2"/>
                      </a:lnTo>
                      <a:lnTo>
                        <a:pt x="63" y="1"/>
                      </a:lnTo>
                      <a:lnTo>
                        <a:pt x="62" y="1"/>
                      </a:lnTo>
                      <a:lnTo>
                        <a:pt x="61" y="1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2" y="7"/>
                      </a:lnTo>
                      <a:lnTo>
                        <a:pt x="63" y="9"/>
                      </a:lnTo>
                      <a:lnTo>
                        <a:pt x="64" y="11"/>
                      </a:lnTo>
                      <a:lnTo>
                        <a:pt x="64" y="12"/>
                      </a:lnTo>
                      <a:lnTo>
                        <a:pt x="65" y="14"/>
                      </a:lnTo>
                      <a:lnTo>
                        <a:pt x="65" y="16"/>
                      </a:lnTo>
                      <a:lnTo>
                        <a:pt x="65" y="18"/>
                      </a:lnTo>
                      <a:lnTo>
                        <a:pt x="64" y="20"/>
                      </a:lnTo>
                      <a:lnTo>
                        <a:pt x="64" y="22"/>
                      </a:lnTo>
                      <a:lnTo>
                        <a:pt x="63" y="23"/>
                      </a:lnTo>
                      <a:lnTo>
                        <a:pt x="62" y="24"/>
                      </a:lnTo>
                      <a:lnTo>
                        <a:pt x="60" y="26"/>
                      </a:lnTo>
                      <a:lnTo>
                        <a:pt x="58" y="27"/>
                      </a:lnTo>
                      <a:lnTo>
                        <a:pt x="56" y="28"/>
                      </a:lnTo>
                      <a:lnTo>
                        <a:pt x="55" y="28"/>
                      </a:lnTo>
                      <a:lnTo>
                        <a:pt x="53" y="29"/>
                      </a:lnTo>
                      <a:lnTo>
                        <a:pt x="50" y="28"/>
                      </a:lnTo>
                      <a:lnTo>
                        <a:pt x="48" y="28"/>
                      </a:lnTo>
                      <a:lnTo>
                        <a:pt x="46" y="27"/>
                      </a:lnTo>
                      <a:lnTo>
                        <a:pt x="44" y="25"/>
                      </a:lnTo>
                      <a:lnTo>
                        <a:pt x="41" y="24"/>
                      </a:lnTo>
                      <a:lnTo>
                        <a:pt x="40" y="23"/>
                      </a:lnTo>
                      <a:lnTo>
                        <a:pt x="38" y="20"/>
                      </a:lnTo>
                      <a:lnTo>
                        <a:pt x="38" y="18"/>
                      </a:lnTo>
                      <a:lnTo>
                        <a:pt x="37" y="16"/>
                      </a:lnTo>
                      <a:lnTo>
                        <a:pt x="36" y="13"/>
                      </a:lnTo>
                      <a:lnTo>
                        <a:pt x="35" y="10"/>
                      </a:lnTo>
                      <a:lnTo>
                        <a:pt x="35" y="8"/>
                      </a:lnTo>
                      <a:lnTo>
                        <a:pt x="34" y="5"/>
                      </a:lnTo>
                      <a:lnTo>
                        <a:pt x="33" y="2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grpSp>
              <p:nvGrpSpPr>
                <p:cNvPr id="346" name="Group 434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grpSp>
                <p:nvGrpSpPr>
                  <p:cNvPr id="348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sp>
                  <p:nvSpPr>
                    <p:cNvPr id="19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  <p:sp>
                  <p:nvSpPr>
                    <p:cNvPr id="19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ru-RU"/>
                    </a:p>
                  </p:txBody>
                </p:sp>
              </p:grpSp>
              <p:sp>
                <p:nvSpPr>
                  <p:cNvPr id="187" name="Freeform 438"/>
                  <p:cNvSpPr>
                    <a:spLocks/>
                  </p:cNvSpPr>
                  <p:nvPr/>
                </p:nvSpPr>
                <p:spPr bwMode="auto">
                  <a:xfrm>
                    <a:off x="3814" y="2757"/>
                    <a:ext cx="7" cy="1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8" name="Freeform 439"/>
                  <p:cNvSpPr>
                    <a:spLocks/>
                  </p:cNvSpPr>
                  <p:nvPr/>
                </p:nvSpPr>
                <p:spPr bwMode="auto">
                  <a:xfrm>
                    <a:off x="3813" y="2760"/>
                    <a:ext cx="9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5" y="1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3">
                        <a:moveTo>
                          <a:pt x="0" y="3"/>
                        </a:moveTo>
                        <a:lnTo>
                          <a:pt x="5" y="1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9" name="Freeform 440"/>
                  <p:cNvSpPr>
                    <a:spLocks/>
                  </p:cNvSpPr>
                  <p:nvPr/>
                </p:nvSpPr>
                <p:spPr bwMode="auto">
                  <a:xfrm>
                    <a:off x="3814" y="2755"/>
                    <a:ext cx="4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3" y="0"/>
                      </a:cxn>
                      <a:cxn ang="0">
                        <a:pos x="4" y="2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4" y="2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90" name="Line 44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7" y="2749"/>
                    <a:ext cx="2" cy="1"/>
                  </a:xfrm>
                  <a:prstGeom prst="line">
                    <a:avLst/>
                  </a:prstGeom>
                  <a:noFill/>
                  <a:ln w="1588" cap="rnd">
                    <a:solidFill>
                      <a:srgbClr val="BF3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85" name="Freeform 442"/>
                <p:cNvSpPr>
                  <a:spLocks/>
                </p:cNvSpPr>
                <p:nvPr/>
              </p:nvSpPr>
              <p:spPr bwMode="auto">
                <a:xfrm>
                  <a:off x="3771" y="2756"/>
                  <a:ext cx="23" cy="1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23" y="17"/>
                    </a:cxn>
                    <a:cxn ang="0">
                      <a:pos x="23" y="15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23" h="17">
                      <a:moveTo>
                        <a:pt x="11" y="6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23" y="17"/>
                      </a:lnTo>
                      <a:lnTo>
                        <a:pt x="23" y="15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49" name="Group 44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grpSp>
              <p:nvGrpSpPr>
                <p:cNvPr id="359" name="Group 444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sp>
                <p:nvSpPr>
                  <p:cNvPr id="181" name="Freeform 445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2" name="Freeform 446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grpSp>
              <p:nvGrpSpPr>
                <p:cNvPr id="361" name="Group 447"/>
                <p:cNvGrpSpPr>
                  <a:grpSpLocks/>
                </p:cNvGrpSpPr>
                <p:nvPr/>
              </p:nvGrpSpPr>
              <p:grpSpPr bwMode="auto">
                <a:xfrm>
                  <a:off x="3815" y="2737"/>
                  <a:ext cx="4" cy="2"/>
                  <a:chOff x="3815" y="2737"/>
                  <a:chExt cx="4" cy="2"/>
                </a:xfrm>
              </p:grpSpPr>
              <p:sp>
                <p:nvSpPr>
                  <p:cNvPr id="179" name="Freeform 448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80" name="Freeform 449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FF00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</p:grpSp>
          <p:sp>
            <p:nvSpPr>
              <p:cNvPr id="108" name="Freeform 450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09" name="Freeform 45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69" name="Group 45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grpSp>
              <p:nvGrpSpPr>
                <p:cNvPr id="377" name="Group 453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sp>
                <p:nvSpPr>
                  <p:cNvPr id="175" name="Freeform 454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  <p:sp>
                <p:nvSpPr>
                  <p:cNvPr id="176" name="Freeform 455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ru-RU"/>
                  </a:p>
                </p:txBody>
              </p:sp>
            </p:grpSp>
            <p:sp>
              <p:nvSpPr>
                <p:cNvPr id="171" name="Freeform 456"/>
                <p:cNvSpPr>
                  <a:spLocks/>
                </p:cNvSpPr>
                <p:nvPr/>
              </p:nvSpPr>
              <p:spPr bwMode="auto">
                <a:xfrm>
                  <a:off x="3814" y="2757"/>
                  <a:ext cx="7" cy="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2" name="Freeform 457"/>
                <p:cNvSpPr>
                  <a:spLocks/>
                </p:cNvSpPr>
                <p:nvPr/>
              </p:nvSpPr>
              <p:spPr bwMode="auto">
                <a:xfrm>
                  <a:off x="3813" y="2760"/>
                  <a:ext cx="9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5" y="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9" h="3">
                      <a:moveTo>
                        <a:pt x="0" y="3"/>
                      </a:moveTo>
                      <a:lnTo>
                        <a:pt x="5" y="1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3" name="Freeform 458"/>
                <p:cNvSpPr>
                  <a:spLocks/>
                </p:cNvSpPr>
                <p:nvPr/>
              </p:nvSpPr>
              <p:spPr bwMode="auto">
                <a:xfrm>
                  <a:off x="3814" y="2755"/>
                  <a:ext cx="4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74" name="Line 459"/>
                <p:cNvSpPr>
                  <a:spLocks noChangeShapeType="1"/>
                </p:cNvSpPr>
                <p:nvPr/>
              </p:nvSpPr>
              <p:spPr bwMode="auto">
                <a:xfrm flipH="1" flipV="1">
                  <a:off x="3817" y="2749"/>
                  <a:ext cx="2" cy="1"/>
                </a:xfrm>
                <a:prstGeom prst="line">
                  <a:avLst/>
                </a:prstGeom>
                <a:noFill/>
                <a:ln w="1588" cap="rnd">
                  <a:solidFill>
                    <a:srgbClr val="BF3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1" name="Freeform 460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2" name="Freeform 46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1" name="Group 46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8" name="Freeform 463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9" name="Freeform 464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4" name="Freeform 465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5" name="Freeform 466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6" name="Freeform 467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17" name="Line 468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3" name="Group 469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6" name="Freeform 470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7" name="Freeform 471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19" name="Freeform 472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0" name="Freeform 473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1" name="Freeform 474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" name="Line 475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3" name="Freeform 476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86" name="Group 477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4" name="Freeform 478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5" name="Freeform 479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7" name="Group 480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62" name="Freeform 481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3" name="Freeform 482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88" name="Group 48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0" name="Freeform 484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61" name="Freeform 485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grpSp>
            <p:nvGrpSpPr>
              <p:cNvPr id="390" name="Group 486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58" name="Freeform 487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9" name="Freeform 488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28" name="Freeform 489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1" name="Group 490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156" name="Freeform 491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7" name="Freeform 492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0" name="Freeform 493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1" name="Oval 494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2" name="Freeform 495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3" name="Freeform 496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2" name="Group 497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69"/>
                <a:chOff x="3630" y="2788"/>
                <a:chExt cx="69" cy="69"/>
              </a:xfrm>
            </p:grpSpPr>
            <p:sp>
              <p:nvSpPr>
                <p:cNvPr id="154" name="Freeform 498"/>
                <p:cNvSpPr>
                  <a:spLocks/>
                </p:cNvSpPr>
                <p:nvPr/>
              </p:nvSpPr>
              <p:spPr bwMode="auto">
                <a:xfrm>
                  <a:off x="3630" y="2788"/>
                  <a:ext cx="69" cy="69"/>
                </a:xfrm>
                <a:custGeom>
                  <a:avLst/>
                  <a:gdLst/>
                  <a:ahLst/>
                  <a:cxnLst>
                    <a:cxn ang="0">
                      <a:pos x="32" y="3"/>
                    </a:cxn>
                    <a:cxn ang="0">
                      <a:pos x="35" y="0"/>
                    </a:cxn>
                    <a:cxn ang="0">
                      <a:pos x="41" y="4"/>
                    </a:cxn>
                    <a:cxn ang="0">
                      <a:pos x="49" y="9"/>
                    </a:cxn>
                    <a:cxn ang="0">
                      <a:pos x="65" y="31"/>
                    </a:cxn>
                    <a:cxn ang="0">
                      <a:pos x="68" y="34"/>
                    </a:cxn>
                    <a:cxn ang="0">
                      <a:pos x="69" y="38"/>
                    </a:cxn>
                    <a:cxn ang="0">
                      <a:pos x="69" y="42"/>
                    </a:cxn>
                    <a:cxn ang="0">
                      <a:pos x="69" y="45"/>
                    </a:cxn>
                    <a:cxn ang="0">
                      <a:pos x="68" y="48"/>
                    </a:cxn>
                    <a:cxn ang="0">
                      <a:pos x="67" y="50"/>
                    </a:cxn>
                    <a:cxn ang="0">
                      <a:pos x="65" y="52"/>
                    </a:cxn>
                    <a:cxn ang="0">
                      <a:pos x="57" y="58"/>
                    </a:cxn>
                    <a:cxn ang="0">
                      <a:pos x="55" y="59"/>
                    </a:cxn>
                    <a:cxn ang="0">
                      <a:pos x="53" y="59"/>
                    </a:cxn>
                    <a:cxn ang="0">
                      <a:pos x="49" y="62"/>
                    </a:cxn>
                    <a:cxn ang="0">
                      <a:pos x="44" y="62"/>
                    </a:cxn>
                    <a:cxn ang="0">
                      <a:pos x="42" y="63"/>
                    </a:cxn>
                    <a:cxn ang="0">
                      <a:pos x="41" y="60"/>
                    </a:cxn>
                    <a:cxn ang="0">
                      <a:pos x="40" y="60"/>
                    </a:cxn>
                    <a:cxn ang="0">
                      <a:pos x="38" y="61"/>
                    </a:cxn>
                    <a:cxn ang="0">
                      <a:pos x="37" y="62"/>
                    </a:cxn>
                    <a:cxn ang="0">
                      <a:pos x="36" y="64"/>
                    </a:cxn>
                    <a:cxn ang="0">
                      <a:pos x="37" y="65"/>
                    </a:cxn>
                    <a:cxn ang="0">
                      <a:pos x="34" y="66"/>
                    </a:cxn>
                    <a:cxn ang="0">
                      <a:pos x="31" y="68"/>
                    </a:cxn>
                    <a:cxn ang="0">
                      <a:pos x="27" y="68"/>
                    </a:cxn>
                    <a:cxn ang="0">
                      <a:pos x="22" y="69"/>
                    </a:cxn>
                    <a:cxn ang="0">
                      <a:pos x="17" y="69"/>
                    </a:cxn>
                    <a:cxn ang="0">
                      <a:pos x="10" y="68"/>
                    </a:cxn>
                    <a:cxn ang="0">
                      <a:pos x="5" y="65"/>
                    </a:cxn>
                    <a:cxn ang="0">
                      <a:pos x="4" y="62"/>
                    </a:cxn>
                    <a:cxn ang="0">
                      <a:pos x="3" y="60"/>
                    </a:cxn>
                    <a:cxn ang="0">
                      <a:pos x="2" y="56"/>
                    </a:cxn>
                    <a:cxn ang="0">
                      <a:pos x="1" y="49"/>
                    </a:cxn>
                    <a:cxn ang="0">
                      <a:pos x="1" y="45"/>
                    </a:cxn>
                    <a:cxn ang="0">
                      <a:pos x="0" y="41"/>
                    </a:cxn>
                    <a:cxn ang="0">
                      <a:pos x="1" y="38"/>
                    </a:cxn>
                    <a:cxn ang="0">
                      <a:pos x="2" y="35"/>
                    </a:cxn>
                    <a:cxn ang="0">
                      <a:pos x="4" y="30"/>
                    </a:cxn>
                    <a:cxn ang="0">
                      <a:pos x="7" y="24"/>
                    </a:cxn>
                    <a:cxn ang="0">
                      <a:pos x="12" y="15"/>
                    </a:cxn>
                    <a:cxn ang="0">
                      <a:pos x="17" y="10"/>
                    </a:cxn>
                    <a:cxn ang="0">
                      <a:pos x="24" y="5"/>
                    </a:cxn>
                    <a:cxn ang="0">
                      <a:pos x="29" y="4"/>
                    </a:cxn>
                    <a:cxn ang="0">
                      <a:pos x="32" y="3"/>
                    </a:cxn>
                  </a:cxnLst>
                  <a:rect l="0" t="0" r="r" b="b"/>
                  <a:pathLst>
                    <a:path w="69" h="69">
                      <a:moveTo>
                        <a:pt x="32" y="3"/>
                      </a:moveTo>
                      <a:lnTo>
                        <a:pt x="35" y="0"/>
                      </a:lnTo>
                      <a:lnTo>
                        <a:pt x="41" y="4"/>
                      </a:lnTo>
                      <a:lnTo>
                        <a:pt x="49" y="9"/>
                      </a:lnTo>
                      <a:lnTo>
                        <a:pt x="65" y="31"/>
                      </a:lnTo>
                      <a:lnTo>
                        <a:pt x="68" y="34"/>
                      </a:lnTo>
                      <a:lnTo>
                        <a:pt x="69" y="38"/>
                      </a:lnTo>
                      <a:lnTo>
                        <a:pt x="69" y="42"/>
                      </a:lnTo>
                      <a:lnTo>
                        <a:pt x="69" y="45"/>
                      </a:lnTo>
                      <a:lnTo>
                        <a:pt x="68" y="48"/>
                      </a:lnTo>
                      <a:lnTo>
                        <a:pt x="67" y="50"/>
                      </a:lnTo>
                      <a:lnTo>
                        <a:pt x="65" y="52"/>
                      </a:lnTo>
                      <a:lnTo>
                        <a:pt x="57" y="58"/>
                      </a:lnTo>
                      <a:lnTo>
                        <a:pt x="55" y="59"/>
                      </a:lnTo>
                      <a:lnTo>
                        <a:pt x="53" y="59"/>
                      </a:lnTo>
                      <a:lnTo>
                        <a:pt x="49" y="62"/>
                      </a:lnTo>
                      <a:lnTo>
                        <a:pt x="44" y="62"/>
                      </a:lnTo>
                      <a:lnTo>
                        <a:pt x="42" y="63"/>
                      </a:lnTo>
                      <a:lnTo>
                        <a:pt x="41" y="60"/>
                      </a:lnTo>
                      <a:lnTo>
                        <a:pt x="40" y="60"/>
                      </a:lnTo>
                      <a:lnTo>
                        <a:pt x="38" y="61"/>
                      </a:lnTo>
                      <a:lnTo>
                        <a:pt x="37" y="62"/>
                      </a:lnTo>
                      <a:lnTo>
                        <a:pt x="36" y="64"/>
                      </a:lnTo>
                      <a:lnTo>
                        <a:pt x="37" y="65"/>
                      </a:lnTo>
                      <a:lnTo>
                        <a:pt x="34" y="66"/>
                      </a:lnTo>
                      <a:lnTo>
                        <a:pt x="31" y="68"/>
                      </a:lnTo>
                      <a:lnTo>
                        <a:pt x="27" y="68"/>
                      </a:lnTo>
                      <a:lnTo>
                        <a:pt x="22" y="69"/>
                      </a:lnTo>
                      <a:lnTo>
                        <a:pt x="17" y="69"/>
                      </a:lnTo>
                      <a:lnTo>
                        <a:pt x="10" y="68"/>
                      </a:lnTo>
                      <a:lnTo>
                        <a:pt x="5" y="65"/>
                      </a:lnTo>
                      <a:lnTo>
                        <a:pt x="4" y="62"/>
                      </a:lnTo>
                      <a:lnTo>
                        <a:pt x="3" y="60"/>
                      </a:lnTo>
                      <a:lnTo>
                        <a:pt x="2" y="56"/>
                      </a:lnTo>
                      <a:lnTo>
                        <a:pt x="1" y="49"/>
                      </a:lnTo>
                      <a:lnTo>
                        <a:pt x="1" y="45"/>
                      </a:lnTo>
                      <a:lnTo>
                        <a:pt x="0" y="41"/>
                      </a:lnTo>
                      <a:lnTo>
                        <a:pt x="1" y="38"/>
                      </a:lnTo>
                      <a:lnTo>
                        <a:pt x="2" y="35"/>
                      </a:lnTo>
                      <a:lnTo>
                        <a:pt x="4" y="30"/>
                      </a:lnTo>
                      <a:lnTo>
                        <a:pt x="7" y="24"/>
                      </a:lnTo>
                      <a:lnTo>
                        <a:pt x="12" y="15"/>
                      </a:lnTo>
                      <a:lnTo>
                        <a:pt x="17" y="10"/>
                      </a:lnTo>
                      <a:lnTo>
                        <a:pt x="24" y="5"/>
                      </a:lnTo>
                      <a:lnTo>
                        <a:pt x="29" y="4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5" name="Freeform 499"/>
                <p:cNvSpPr>
                  <a:spLocks/>
                </p:cNvSpPr>
                <p:nvPr/>
              </p:nvSpPr>
              <p:spPr bwMode="auto">
                <a:xfrm>
                  <a:off x="3683" y="2843"/>
                  <a:ext cx="10" cy="1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8" y="1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3"/>
                    </a:cxn>
                    <a:cxn ang="0">
                      <a:pos x="9" y="3"/>
                    </a:cxn>
                    <a:cxn ang="0">
                      <a:pos x="9" y="5"/>
                    </a:cxn>
                    <a:cxn ang="0">
                      <a:pos x="8" y="7"/>
                    </a:cxn>
                    <a:cxn ang="0">
                      <a:pos x="8" y="9"/>
                    </a:cxn>
                    <a:cxn ang="0">
                      <a:pos x="7" y="10"/>
                    </a:cxn>
                    <a:cxn ang="0">
                      <a:pos x="7" y="11"/>
                    </a:cxn>
                    <a:cxn ang="0">
                      <a:pos x="6" y="11"/>
                    </a:cxn>
                    <a:cxn ang="0">
                      <a:pos x="5" y="12"/>
                    </a:cxn>
                    <a:cxn ang="0">
                      <a:pos x="4" y="12"/>
                    </a:cxn>
                    <a:cxn ang="0">
                      <a:pos x="3" y="12"/>
                    </a:cxn>
                    <a:cxn ang="0">
                      <a:pos x="3" y="13"/>
                    </a:cxn>
                    <a:cxn ang="0">
                      <a:pos x="4" y="11"/>
                    </a:cxn>
                    <a:cxn ang="0">
                      <a:pos x="4" y="11"/>
                    </a:cxn>
                    <a:cxn ang="0">
                      <a:pos x="5" y="11"/>
                    </a:cxn>
                    <a:cxn ang="0">
                      <a:pos x="6" y="10"/>
                    </a:cxn>
                    <a:cxn ang="0">
                      <a:pos x="7" y="9"/>
                    </a:cxn>
                    <a:cxn ang="0">
                      <a:pos x="7" y="8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8" y="3"/>
                    </a:cxn>
                    <a:cxn ang="0">
                      <a:pos x="0" y="4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10" h="13">
                      <a:moveTo>
                        <a:pt x="2" y="1"/>
                      </a:move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6" y="11"/>
                      </a:lnTo>
                      <a:lnTo>
                        <a:pt x="5" y="12"/>
                      </a:lnTo>
                      <a:lnTo>
                        <a:pt x="4" y="12"/>
                      </a:lnTo>
                      <a:lnTo>
                        <a:pt x="3" y="12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8" y="3"/>
                      </a:lnTo>
                      <a:lnTo>
                        <a:pt x="0" y="4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35" name="Freeform 500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6" name="Oval 501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7" name="Freeform 502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8" name="Freeform 503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39" name="Freeform 504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0" name="Freeform 505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1" name="Freeform 506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2" name="Freeform 507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393" name="Group 508"/>
              <p:cNvGrpSpPr>
                <a:grpSpLocks/>
              </p:cNvGrpSpPr>
              <p:nvPr/>
            </p:nvGrpSpPr>
            <p:grpSpPr bwMode="auto">
              <a:xfrm>
                <a:off x="3863" y="2973"/>
                <a:ext cx="63" cy="93"/>
                <a:chOff x="3707" y="2804"/>
                <a:chExt cx="63" cy="93"/>
              </a:xfrm>
            </p:grpSpPr>
            <p:sp>
              <p:nvSpPr>
                <p:cNvPr id="152" name="Freeform 509"/>
                <p:cNvSpPr>
                  <a:spLocks/>
                </p:cNvSpPr>
                <p:nvPr/>
              </p:nvSpPr>
              <p:spPr bwMode="auto">
                <a:xfrm>
                  <a:off x="3712" y="2808"/>
                  <a:ext cx="58" cy="89"/>
                </a:xfrm>
                <a:custGeom>
                  <a:avLst/>
                  <a:gdLst/>
                  <a:ahLst/>
                  <a:cxnLst>
                    <a:cxn ang="0">
                      <a:pos x="50" y="13"/>
                    </a:cxn>
                    <a:cxn ang="0">
                      <a:pos x="54" y="25"/>
                    </a:cxn>
                    <a:cxn ang="0">
                      <a:pos x="54" y="30"/>
                    </a:cxn>
                    <a:cxn ang="0">
                      <a:pos x="54" y="34"/>
                    </a:cxn>
                    <a:cxn ang="0">
                      <a:pos x="54" y="40"/>
                    </a:cxn>
                    <a:cxn ang="0">
                      <a:pos x="58" y="50"/>
                    </a:cxn>
                    <a:cxn ang="0">
                      <a:pos x="55" y="55"/>
                    </a:cxn>
                    <a:cxn ang="0">
                      <a:pos x="57" y="57"/>
                    </a:cxn>
                    <a:cxn ang="0">
                      <a:pos x="56" y="63"/>
                    </a:cxn>
                    <a:cxn ang="0">
                      <a:pos x="55" y="67"/>
                    </a:cxn>
                    <a:cxn ang="0">
                      <a:pos x="54" y="70"/>
                    </a:cxn>
                    <a:cxn ang="0">
                      <a:pos x="55" y="75"/>
                    </a:cxn>
                    <a:cxn ang="0">
                      <a:pos x="54" y="78"/>
                    </a:cxn>
                    <a:cxn ang="0">
                      <a:pos x="51" y="80"/>
                    </a:cxn>
                    <a:cxn ang="0">
                      <a:pos x="47" y="81"/>
                    </a:cxn>
                    <a:cxn ang="0">
                      <a:pos x="36" y="89"/>
                    </a:cxn>
                    <a:cxn ang="0">
                      <a:pos x="4" y="64"/>
                    </a:cxn>
                    <a:cxn ang="0">
                      <a:pos x="3" y="55"/>
                    </a:cxn>
                    <a:cxn ang="0">
                      <a:pos x="1" y="48"/>
                    </a:cxn>
                    <a:cxn ang="0">
                      <a:pos x="0" y="43"/>
                    </a:cxn>
                    <a:cxn ang="0">
                      <a:pos x="0" y="37"/>
                    </a:cxn>
                    <a:cxn ang="0">
                      <a:pos x="0" y="29"/>
                    </a:cxn>
                    <a:cxn ang="0">
                      <a:pos x="2" y="20"/>
                    </a:cxn>
                    <a:cxn ang="0">
                      <a:pos x="4" y="14"/>
                    </a:cxn>
                    <a:cxn ang="0">
                      <a:pos x="8" y="10"/>
                    </a:cxn>
                    <a:cxn ang="0">
                      <a:pos x="12" y="5"/>
                    </a:cxn>
                    <a:cxn ang="0">
                      <a:pos x="17" y="2"/>
                    </a:cxn>
                    <a:cxn ang="0">
                      <a:pos x="24" y="0"/>
                    </a:cxn>
                    <a:cxn ang="0">
                      <a:pos x="28" y="0"/>
                    </a:cxn>
                    <a:cxn ang="0">
                      <a:pos x="34" y="0"/>
                    </a:cxn>
                    <a:cxn ang="0">
                      <a:pos x="41" y="2"/>
                    </a:cxn>
                    <a:cxn ang="0">
                      <a:pos x="46" y="6"/>
                    </a:cxn>
                    <a:cxn ang="0">
                      <a:pos x="50" y="13"/>
                    </a:cxn>
                  </a:cxnLst>
                  <a:rect l="0" t="0" r="r" b="b"/>
                  <a:pathLst>
                    <a:path w="58" h="89">
                      <a:moveTo>
                        <a:pt x="50" y="13"/>
                      </a:moveTo>
                      <a:lnTo>
                        <a:pt x="54" y="25"/>
                      </a:lnTo>
                      <a:lnTo>
                        <a:pt x="54" y="30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8" y="50"/>
                      </a:lnTo>
                      <a:lnTo>
                        <a:pt x="55" y="55"/>
                      </a:lnTo>
                      <a:lnTo>
                        <a:pt x="57" y="57"/>
                      </a:lnTo>
                      <a:lnTo>
                        <a:pt x="56" y="63"/>
                      </a:lnTo>
                      <a:lnTo>
                        <a:pt x="55" y="67"/>
                      </a:lnTo>
                      <a:lnTo>
                        <a:pt x="54" y="70"/>
                      </a:lnTo>
                      <a:lnTo>
                        <a:pt x="55" y="75"/>
                      </a:lnTo>
                      <a:lnTo>
                        <a:pt x="54" y="78"/>
                      </a:lnTo>
                      <a:lnTo>
                        <a:pt x="51" y="80"/>
                      </a:lnTo>
                      <a:lnTo>
                        <a:pt x="47" y="81"/>
                      </a:lnTo>
                      <a:lnTo>
                        <a:pt x="36" y="89"/>
                      </a:lnTo>
                      <a:lnTo>
                        <a:pt x="4" y="64"/>
                      </a:lnTo>
                      <a:lnTo>
                        <a:pt x="3" y="55"/>
                      </a:lnTo>
                      <a:lnTo>
                        <a:pt x="1" y="48"/>
                      </a:lnTo>
                      <a:lnTo>
                        <a:pt x="0" y="43"/>
                      </a:lnTo>
                      <a:lnTo>
                        <a:pt x="0" y="37"/>
                      </a:lnTo>
                      <a:lnTo>
                        <a:pt x="0" y="29"/>
                      </a:lnTo>
                      <a:lnTo>
                        <a:pt x="2" y="20"/>
                      </a:lnTo>
                      <a:lnTo>
                        <a:pt x="4" y="14"/>
                      </a:lnTo>
                      <a:lnTo>
                        <a:pt x="8" y="10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2"/>
                      </a:lnTo>
                      <a:lnTo>
                        <a:pt x="46" y="6"/>
                      </a:lnTo>
                      <a:lnTo>
                        <a:pt x="50" y="13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153" name="Freeform 510"/>
                <p:cNvSpPr>
                  <a:spLocks/>
                </p:cNvSpPr>
                <p:nvPr/>
              </p:nvSpPr>
              <p:spPr bwMode="auto">
                <a:xfrm>
                  <a:off x="3707" y="2804"/>
                  <a:ext cx="60" cy="75"/>
                </a:xfrm>
                <a:custGeom>
                  <a:avLst/>
                  <a:gdLst/>
                  <a:ahLst/>
                  <a:cxnLst>
                    <a:cxn ang="0">
                      <a:pos x="5" y="66"/>
                    </a:cxn>
                    <a:cxn ang="0">
                      <a:pos x="4" y="57"/>
                    </a:cxn>
                    <a:cxn ang="0">
                      <a:pos x="2" y="53"/>
                    </a:cxn>
                    <a:cxn ang="0">
                      <a:pos x="0" y="47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9"/>
                    </a:cxn>
                    <a:cxn ang="0">
                      <a:pos x="3" y="21"/>
                    </a:cxn>
                    <a:cxn ang="0">
                      <a:pos x="6" y="14"/>
                    </a:cxn>
                    <a:cxn ang="0">
                      <a:pos x="10" y="8"/>
                    </a:cxn>
                    <a:cxn ang="0">
                      <a:pos x="13" y="5"/>
                    </a:cxn>
                    <a:cxn ang="0">
                      <a:pos x="18" y="2"/>
                    </a:cxn>
                    <a:cxn ang="0">
                      <a:pos x="23" y="0"/>
                    </a:cxn>
                    <a:cxn ang="0">
                      <a:pos x="30" y="0"/>
                    </a:cxn>
                    <a:cxn ang="0">
                      <a:pos x="38" y="2"/>
                    </a:cxn>
                    <a:cxn ang="0">
                      <a:pos x="45" y="2"/>
                    </a:cxn>
                    <a:cxn ang="0">
                      <a:pos x="50" y="2"/>
                    </a:cxn>
                    <a:cxn ang="0">
                      <a:pos x="52" y="3"/>
                    </a:cxn>
                    <a:cxn ang="0">
                      <a:pos x="55" y="5"/>
                    </a:cxn>
                    <a:cxn ang="0">
                      <a:pos x="57" y="10"/>
                    </a:cxn>
                    <a:cxn ang="0">
                      <a:pos x="58" y="13"/>
                    </a:cxn>
                    <a:cxn ang="0">
                      <a:pos x="60" y="16"/>
                    </a:cxn>
                    <a:cxn ang="0">
                      <a:pos x="59" y="22"/>
                    </a:cxn>
                    <a:cxn ang="0">
                      <a:pos x="57" y="27"/>
                    </a:cxn>
                    <a:cxn ang="0">
                      <a:pos x="57" y="29"/>
                    </a:cxn>
                    <a:cxn ang="0">
                      <a:pos x="56" y="32"/>
                    </a:cxn>
                    <a:cxn ang="0">
                      <a:pos x="56" y="36"/>
                    </a:cxn>
                    <a:cxn ang="0">
                      <a:pos x="54" y="38"/>
                    </a:cxn>
                    <a:cxn ang="0">
                      <a:pos x="53" y="49"/>
                    </a:cxn>
                    <a:cxn ang="0">
                      <a:pos x="51" y="51"/>
                    </a:cxn>
                    <a:cxn ang="0">
                      <a:pos x="49" y="51"/>
                    </a:cxn>
                    <a:cxn ang="0">
                      <a:pos x="48" y="48"/>
                    </a:cxn>
                    <a:cxn ang="0">
                      <a:pos x="47" y="45"/>
                    </a:cxn>
                    <a:cxn ang="0">
                      <a:pos x="44" y="45"/>
                    </a:cxn>
                    <a:cxn ang="0">
                      <a:pos x="43" y="49"/>
                    </a:cxn>
                    <a:cxn ang="0">
                      <a:pos x="42" y="55"/>
                    </a:cxn>
                    <a:cxn ang="0">
                      <a:pos x="43" y="60"/>
                    </a:cxn>
                    <a:cxn ang="0">
                      <a:pos x="44" y="63"/>
                    </a:cxn>
                    <a:cxn ang="0">
                      <a:pos x="46" y="65"/>
                    </a:cxn>
                    <a:cxn ang="0">
                      <a:pos x="49" y="68"/>
                    </a:cxn>
                    <a:cxn ang="0">
                      <a:pos x="44" y="67"/>
                    </a:cxn>
                    <a:cxn ang="0">
                      <a:pos x="42" y="67"/>
                    </a:cxn>
                    <a:cxn ang="0">
                      <a:pos x="41" y="68"/>
                    </a:cxn>
                    <a:cxn ang="0">
                      <a:pos x="38" y="72"/>
                    </a:cxn>
                    <a:cxn ang="0">
                      <a:pos x="36" y="73"/>
                    </a:cxn>
                    <a:cxn ang="0">
                      <a:pos x="33" y="74"/>
                    </a:cxn>
                    <a:cxn ang="0">
                      <a:pos x="30" y="75"/>
                    </a:cxn>
                    <a:cxn ang="0">
                      <a:pos x="21" y="74"/>
                    </a:cxn>
                    <a:cxn ang="0">
                      <a:pos x="17" y="73"/>
                    </a:cxn>
                    <a:cxn ang="0">
                      <a:pos x="16" y="72"/>
                    </a:cxn>
                    <a:cxn ang="0">
                      <a:pos x="11" y="70"/>
                    </a:cxn>
                    <a:cxn ang="0">
                      <a:pos x="8" y="69"/>
                    </a:cxn>
                    <a:cxn ang="0">
                      <a:pos x="5" y="66"/>
                    </a:cxn>
                  </a:cxnLst>
                  <a:rect l="0" t="0" r="r" b="b"/>
                  <a:pathLst>
                    <a:path w="60" h="75">
                      <a:moveTo>
                        <a:pt x="5" y="66"/>
                      </a:moveTo>
                      <a:lnTo>
                        <a:pt x="4" y="57"/>
                      </a:lnTo>
                      <a:lnTo>
                        <a:pt x="2" y="53"/>
                      </a:lnTo>
                      <a:lnTo>
                        <a:pt x="0" y="47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9"/>
                      </a:lnTo>
                      <a:lnTo>
                        <a:pt x="3" y="21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3" y="5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5" y="2"/>
                      </a:lnTo>
                      <a:lnTo>
                        <a:pt x="50" y="2"/>
                      </a:lnTo>
                      <a:lnTo>
                        <a:pt x="52" y="3"/>
                      </a:lnTo>
                      <a:lnTo>
                        <a:pt x="55" y="5"/>
                      </a:lnTo>
                      <a:lnTo>
                        <a:pt x="57" y="10"/>
                      </a:lnTo>
                      <a:lnTo>
                        <a:pt x="58" y="13"/>
                      </a:lnTo>
                      <a:lnTo>
                        <a:pt x="60" y="16"/>
                      </a:lnTo>
                      <a:lnTo>
                        <a:pt x="59" y="22"/>
                      </a:lnTo>
                      <a:lnTo>
                        <a:pt x="57" y="27"/>
                      </a:lnTo>
                      <a:lnTo>
                        <a:pt x="57" y="29"/>
                      </a:lnTo>
                      <a:lnTo>
                        <a:pt x="56" y="32"/>
                      </a:lnTo>
                      <a:lnTo>
                        <a:pt x="56" y="36"/>
                      </a:lnTo>
                      <a:lnTo>
                        <a:pt x="54" y="38"/>
                      </a:lnTo>
                      <a:lnTo>
                        <a:pt x="53" y="49"/>
                      </a:lnTo>
                      <a:lnTo>
                        <a:pt x="51" y="51"/>
                      </a:lnTo>
                      <a:lnTo>
                        <a:pt x="49" y="51"/>
                      </a:lnTo>
                      <a:lnTo>
                        <a:pt x="48" y="48"/>
                      </a:lnTo>
                      <a:lnTo>
                        <a:pt x="47" y="45"/>
                      </a:lnTo>
                      <a:lnTo>
                        <a:pt x="44" y="45"/>
                      </a:lnTo>
                      <a:lnTo>
                        <a:pt x="43" y="49"/>
                      </a:lnTo>
                      <a:lnTo>
                        <a:pt x="42" y="55"/>
                      </a:lnTo>
                      <a:lnTo>
                        <a:pt x="43" y="60"/>
                      </a:lnTo>
                      <a:lnTo>
                        <a:pt x="44" y="63"/>
                      </a:lnTo>
                      <a:lnTo>
                        <a:pt x="46" y="65"/>
                      </a:lnTo>
                      <a:lnTo>
                        <a:pt x="49" y="68"/>
                      </a:lnTo>
                      <a:lnTo>
                        <a:pt x="44" y="67"/>
                      </a:lnTo>
                      <a:lnTo>
                        <a:pt x="42" y="67"/>
                      </a:lnTo>
                      <a:lnTo>
                        <a:pt x="41" y="68"/>
                      </a:lnTo>
                      <a:lnTo>
                        <a:pt x="38" y="72"/>
                      </a:lnTo>
                      <a:lnTo>
                        <a:pt x="36" y="73"/>
                      </a:lnTo>
                      <a:lnTo>
                        <a:pt x="33" y="74"/>
                      </a:lnTo>
                      <a:lnTo>
                        <a:pt x="30" y="75"/>
                      </a:lnTo>
                      <a:lnTo>
                        <a:pt x="21" y="74"/>
                      </a:lnTo>
                      <a:lnTo>
                        <a:pt x="17" y="73"/>
                      </a:lnTo>
                      <a:lnTo>
                        <a:pt x="16" y="72"/>
                      </a:lnTo>
                      <a:lnTo>
                        <a:pt x="11" y="70"/>
                      </a:lnTo>
                      <a:lnTo>
                        <a:pt x="8" y="69"/>
                      </a:lnTo>
                      <a:lnTo>
                        <a:pt x="5" y="66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144" name="Freeform 511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5" name="Freeform 512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6" name="Freeform 513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7" name="Freeform 514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8" name="Freeform 515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49" name="Freeform 516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0" name="Freeform 517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51" name="Freeform 518"/>
              <p:cNvSpPr>
                <a:spLocks/>
              </p:cNvSpPr>
              <p:nvPr/>
            </p:nvSpPr>
            <p:spPr bwMode="auto">
              <a:xfrm>
                <a:off x="3787" y="3037"/>
                <a:ext cx="34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5"/>
                  </a:cxn>
                  <a:cxn ang="0">
                    <a:pos x="22" y="8"/>
                  </a:cxn>
                  <a:cxn ang="0">
                    <a:pos x="25" y="10"/>
                  </a:cxn>
                  <a:cxn ang="0">
                    <a:pos x="28" y="13"/>
                  </a:cxn>
                  <a:cxn ang="0">
                    <a:pos x="31" y="17"/>
                  </a:cxn>
                  <a:cxn ang="0">
                    <a:pos x="33" y="21"/>
                  </a:cxn>
                  <a:cxn ang="0">
                    <a:pos x="34" y="25"/>
                  </a:cxn>
                  <a:cxn ang="0">
                    <a:pos x="31" y="30"/>
                  </a:cxn>
                  <a:cxn ang="0">
                    <a:pos x="30" y="25"/>
                  </a:cxn>
                  <a:cxn ang="0">
                    <a:pos x="28" y="20"/>
                  </a:cxn>
                  <a:cxn ang="0">
                    <a:pos x="26" y="17"/>
                  </a:cxn>
                  <a:cxn ang="0">
                    <a:pos x="24" y="15"/>
                  </a:cxn>
                  <a:cxn ang="0">
                    <a:pos x="21" y="12"/>
                  </a:cxn>
                  <a:cxn ang="0">
                    <a:pos x="17" y="10"/>
                  </a:cxn>
                  <a:cxn ang="0">
                    <a:pos x="11" y="7"/>
                  </a:cxn>
                  <a:cxn ang="0">
                    <a:pos x="6" y="4"/>
                  </a:cxn>
                  <a:cxn ang="0">
                    <a:pos x="0" y="0"/>
                  </a:cxn>
                </a:cxnLst>
                <a:rect l="0" t="0" r="r" b="b"/>
                <a:pathLst>
                  <a:path w="34" h="30">
                    <a:moveTo>
                      <a:pt x="0" y="0"/>
                    </a:moveTo>
                    <a:lnTo>
                      <a:pt x="16" y="5"/>
                    </a:lnTo>
                    <a:lnTo>
                      <a:pt x="22" y="8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7"/>
                    </a:lnTo>
                    <a:lnTo>
                      <a:pt x="33" y="21"/>
                    </a:lnTo>
                    <a:lnTo>
                      <a:pt x="34" y="25"/>
                    </a:lnTo>
                    <a:lnTo>
                      <a:pt x="31" y="30"/>
                    </a:lnTo>
                    <a:lnTo>
                      <a:pt x="30" y="25"/>
                    </a:lnTo>
                    <a:lnTo>
                      <a:pt x="28" y="20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1" y="12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0" name="Text Box 519"/>
            <p:cNvSpPr txBox="1">
              <a:spLocks noChangeArrowheads="1"/>
            </p:cNvSpPr>
            <p:nvPr/>
          </p:nvSpPr>
          <p:spPr bwMode="auto">
            <a:xfrm>
              <a:off x="4542" y="1527"/>
              <a:ext cx="823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 algn="ctr">
                <a:spcBef>
                  <a:spcPct val="0"/>
                </a:spcBef>
                <a:buFontTx/>
                <a:buNone/>
              </a:pP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Мобильный класс </a:t>
              </a:r>
            </a:p>
            <a:p>
              <a:pPr algn="ctr">
                <a:spcBef>
                  <a:spcPct val="0"/>
                </a:spcBef>
                <a:buFontTx/>
                <a:buNone/>
              </a:pPr>
              <a:endParaRPr lang="en-US" sz="1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</p:grpSp>
      <p:grpSp>
        <p:nvGrpSpPr>
          <p:cNvPr id="596" name="Группа 595"/>
          <p:cNvGrpSpPr/>
          <p:nvPr/>
        </p:nvGrpSpPr>
        <p:grpSpPr>
          <a:xfrm>
            <a:off x="5643570" y="2357430"/>
            <a:ext cx="2428892" cy="1398591"/>
            <a:chOff x="6135516" y="1928802"/>
            <a:chExt cx="2428892" cy="1398591"/>
          </a:xfrm>
        </p:grpSpPr>
        <p:grpSp>
          <p:nvGrpSpPr>
            <p:cNvPr id="399" name="Group 41"/>
            <p:cNvGrpSpPr>
              <a:grpSpLocks/>
            </p:cNvGrpSpPr>
            <p:nvPr/>
          </p:nvGrpSpPr>
          <p:grpSpPr bwMode="auto">
            <a:xfrm>
              <a:off x="6135516" y="1928802"/>
              <a:ext cx="928694" cy="684211"/>
              <a:chOff x="1632" y="768"/>
              <a:chExt cx="1008" cy="720"/>
            </a:xfrm>
          </p:grpSpPr>
          <p:sp>
            <p:nvSpPr>
              <p:cNvPr id="541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2" name="Picture 43" descr="Classmate P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1" name="Group 41"/>
            <p:cNvGrpSpPr>
              <a:grpSpLocks/>
            </p:cNvGrpSpPr>
            <p:nvPr/>
          </p:nvGrpSpPr>
          <p:grpSpPr bwMode="auto">
            <a:xfrm>
              <a:off x="6573380" y="2025496"/>
              <a:ext cx="928694" cy="684211"/>
              <a:chOff x="1632" y="768"/>
              <a:chExt cx="1008" cy="720"/>
            </a:xfrm>
          </p:grpSpPr>
          <p:sp>
            <p:nvSpPr>
              <p:cNvPr id="544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5" name="Picture 43" descr="Classmate P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8" name="Group 41"/>
            <p:cNvGrpSpPr>
              <a:grpSpLocks/>
            </p:cNvGrpSpPr>
            <p:nvPr/>
          </p:nvGrpSpPr>
          <p:grpSpPr bwMode="auto">
            <a:xfrm>
              <a:off x="7349962" y="2357430"/>
              <a:ext cx="928694" cy="684211"/>
              <a:chOff x="1632" y="768"/>
              <a:chExt cx="1008" cy="720"/>
            </a:xfrm>
          </p:grpSpPr>
          <p:sp>
            <p:nvSpPr>
              <p:cNvPr id="547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48" name="Picture 43" descr="Classmate P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09" name="Group 41"/>
            <p:cNvGrpSpPr>
              <a:grpSpLocks/>
            </p:cNvGrpSpPr>
            <p:nvPr/>
          </p:nvGrpSpPr>
          <p:grpSpPr bwMode="auto">
            <a:xfrm>
              <a:off x="6992772" y="2143116"/>
              <a:ext cx="928694" cy="684211"/>
              <a:chOff x="1632" y="768"/>
              <a:chExt cx="1008" cy="720"/>
            </a:xfrm>
          </p:grpSpPr>
          <p:sp>
            <p:nvSpPr>
              <p:cNvPr id="550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1" name="Picture 43" descr="Classmate P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  <p:grpSp>
          <p:nvGrpSpPr>
            <p:cNvPr id="410" name="Group 41"/>
            <p:cNvGrpSpPr>
              <a:grpSpLocks/>
            </p:cNvGrpSpPr>
            <p:nvPr/>
          </p:nvGrpSpPr>
          <p:grpSpPr bwMode="auto">
            <a:xfrm>
              <a:off x="7635714" y="2643182"/>
              <a:ext cx="928694" cy="684211"/>
              <a:chOff x="1632" y="768"/>
              <a:chExt cx="1008" cy="720"/>
            </a:xfrm>
          </p:grpSpPr>
          <p:sp>
            <p:nvSpPr>
              <p:cNvPr id="553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54" name="Picture 43" descr="Classmate PC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</p:spPr>
          </p:pic>
        </p:grpSp>
      </p:grpSp>
      <p:grpSp>
        <p:nvGrpSpPr>
          <p:cNvPr id="411" name="Группа 558"/>
          <p:cNvGrpSpPr/>
          <p:nvPr/>
        </p:nvGrpSpPr>
        <p:grpSpPr>
          <a:xfrm>
            <a:off x="4000496" y="1071546"/>
            <a:ext cx="1910270" cy="1584015"/>
            <a:chOff x="2686057" y="1105517"/>
            <a:chExt cx="1959583" cy="15671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415" name="Group 678"/>
            <p:cNvGrpSpPr>
              <a:grpSpLocks/>
            </p:cNvGrpSpPr>
            <p:nvPr/>
          </p:nvGrpSpPr>
          <p:grpSpPr bwMode="auto">
            <a:xfrm>
              <a:off x="2686057" y="1105517"/>
              <a:ext cx="1959583" cy="1347610"/>
              <a:chOff x="4479" y="893"/>
              <a:chExt cx="635" cy="471"/>
            </a:xfrm>
          </p:grpSpPr>
          <p:sp>
            <p:nvSpPr>
              <p:cNvPr id="537" name="Oval 679"/>
              <p:cNvSpPr>
                <a:spLocks noChangeArrowheads="1"/>
              </p:cNvSpPr>
              <p:nvPr/>
            </p:nvSpPr>
            <p:spPr bwMode="auto">
              <a:xfrm>
                <a:off x="4479" y="893"/>
                <a:ext cx="635" cy="47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pic>
            <p:nvPicPr>
              <p:cNvPr id="538" name="Picture 680" descr="j0301252"/>
              <p:cNvPicPr>
                <a:picLocks noChangeAspect="1" noChangeArrowheads="1"/>
              </p:cNvPicPr>
              <p:nvPr/>
            </p:nvPicPr>
            <p:blipFill>
              <a:blip r:embed="rId6" cstate="print"/>
              <a:srcRect/>
              <a:stretch>
                <a:fillRect/>
              </a:stretch>
            </p:blipFill>
            <p:spPr bwMode="auto">
              <a:xfrm>
                <a:off x="4694" y="981"/>
                <a:ext cx="350" cy="299"/>
              </a:xfrm>
              <a:prstGeom prst="rect">
                <a:avLst/>
              </a:prstGeom>
              <a:noFill/>
            </p:spPr>
          </p:pic>
        </p:grpSp>
        <p:sp>
          <p:nvSpPr>
            <p:cNvPr id="539" name="Text Box 681"/>
            <p:cNvSpPr txBox="1">
              <a:spLocks noChangeArrowheads="1"/>
            </p:cNvSpPr>
            <p:nvPr/>
          </p:nvSpPr>
          <p:spPr bwMode="auto">
            <a:xfrm>
              <a:off x="2767384" y="2368191"/>
              <a:ext cx="1721002" cy="304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>
                <a:spcBef>
                  <a:spcPct val="0"/>
                </a:spcBef>
                <a:buFontTx/>
                <a:buNone/>
              </a:pP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rPr>
                <a:t>Ноутбук учител</a:t>
              </a:r>
              <a:r>
                <a:rPr lang="ru-RU" sz="1400" b="1" u="sng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я</a:t>
              </a:r>
              <a:endParaRPr lang="en-US" sz="1400" b="1" u="sng" dirty="0">
                <a:solidFill>
                  <a:schemeClr val="tx1">
                    <a:lumMod val="95000"/>
                    <a:lumOff val="5000"/>
                  </a:schemeClr>
                </a:solidFill>
                <a:latin typeface="Arial" charset="0"/>
              </a:endParaRPr>
            </a:p>
          </p:txBody>
        </p:sp>
        <p:pic>
          <p:nvPicPr>
            <p:cNvPr id="558" name="Picture 58" descr="laptopcentrino4 cop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 flipH="1">
              <a:off x="2928926" y="1500174"/>
              <a:ext cx="843413" cy="7731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562" name="Line 22"/>
          <p:cNvSpPr>
            <a:spLocks noChangeShapeType="1"/>
          </p:cNvSpPr>
          <p:nvPr/>
        </p:nvSpPr>
        <p:spPr bwMode="auto">
          <a:xfrm flipV="1">
            <a:off x="4135252" y="2928934"/>
            <a:ext cx="2357454" cy="500066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3" name="Line 22"/>
          <p:cNvSpPr>
            <a:spLocks noChangeShapeType="1"/>
          </p:cNvSpPr>
          <p:nvPr/>
        </p:nvSpPr>
        <p:spPr bwMode="auto">
          <a:xfrm flipV="1">
            <a:off x="4206690" y="3454718"/>
            <a:ext cx="3286148" cy="4571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4" name="Line 22"/>
          <p:cNvSpPr>
            <a:spLocks noChangeShapeType="1"/>
          </p:cNvSpPr>
          <p:nvPr/>
        </p:nvSpPr>
        <p:spPr bwMode="auto">
          <a:xfrm flipV="1">
            <a:off x="4153573" y="3214686"/>
            <a:ext cx="3053513" cy="255159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5" name="Line 22"/>
          <p:cNvSpPr>
            <a:spLocks noChangeShapeType="1"/>
          </p:cNvSpPr>
          <p:nvPr/>
        </p:nvSpPr>
        <p:spPr bwMode="auto">
          <a:xfrm flipV="1">
            <a:off x="4206690" y="3071810"/>
            <a:ext cx="2714644" cy="357190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6" name="Line 22"/>
          <p:cNvSpPr>
            <a:spLocks noChangeShapeType="1"/>
          </p:cNvSpPr>
          <p:nvPr/>
        </p:nvSpPr>
        <p:spPr bwMode="auto">
          <a:xfrm flipV="1">
            <a:off x="4135252" y="2786058"/>
            <a:ext cx="1857388" cy="642942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67" name="Line 22"/>
          <p:cNvSpPr>
            <a:spLocks noChangeShapeType="1"/>
          </p:cNvSpPr>
          <p:nvPr/>
        </p:nvSpPr>
        <p:spPr bwMode="auto">
          <a:xfrm flipV="1">
            <a:off x="4143372" y="2643182"/>
            <a:ext cx="500066" cy="785818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420" name="Группа 598"/>
          <p:cNvGrpSpPr/>
          <p:nvPr/>
        </p:nvGrpSpPr>
        <p:grpSpPr>
          <a:xfrm>
            <a:off x="3563748" y="3500438"/>
            <a:ext cx="708848" cy="775198"/>
            <a:chOff x="2857488" y="3500438"/>
            <a:chExt cx="708848" cy="775198"/>
          </a:xfrm>
        </p:grpSpPr>
        <p:pic>
          <p:nvPicPr>
            <p:cNvPr id="560" name="Picture 52" descr="wirelessaccesspoint3a copy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2928926" y="3500438"/>
              <a:ext cx="500066" cy="428297"/>
            </a:xfrm>
            <a:prstGeom prst="rect">
              <a:avLst/>
            </a:prstGeom>
            <a:noFill/>
          </p:spPr>
        </p:pic>
        <p:sp>
          <p:nvSpPr>
            <p:cNvPr id="568" name="Text Box 12"/>
            <p:cNvSpPr txBox="1">
              <a:spLocks noChangeArrowheads="1"/>
            </p:cNvSpPr>
            <p:nvPr/>
          </p:nvSpPr>
          <p:spPr bwMode="auto">
            <a:xfrm>
              <a:off x="2857488" y="3929066"/>
              <a:ext cx="708848" cy="34657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Wireless</a:t>
              </a:r>
              <a:endParaRPr lang="en-US" sz="1000" b="1" dirty="0">
                <a:solidFill>
                  <a:schemeClr val="accent2"/>
                </a:solidFill>
              </a:endParaRP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>
                  <a:solidFill>
                    <a:schemeClr val="accent2"/>
                  </a:solidFill>
                </a:rPr>
                <a:t>Router</a:t>
              </a:r>
            </a:p>
          </p:txBody>
        </p:sp>
      </p:grpSp>
      <p:sp>
        <p:nvSpPr>
          <p:cNvPr id="569" name="Text Box 40"/>
          <p:cNvSpPr txBox="1">
            <a:spLocks noChangeArrowheads="1"/>
          </p:cNvSpPr>
          <p:nvPr/>
        </p:nvSpPr>
        <p:spPr bwMode="auto">
          <a:xfrm>
            <a:off x="4500562" y="2857496"/>
            <a:ext cx="904530" cy="210827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400" dirty="0">
                <a:solidFill>
                  <a:schemeClr val="accent2"/>
                </a:solidFill>
              </a:rPr>
              <a:t>802.11</a:t>
            </a:r>
          </a:p>
        </p:txBody>
      </p:sp>
      <p:sp>
        <p:nvSpPr>
          <p:cNvPr id="573" name="Line 61"/>
          <p:cNvSpPr>
            <a:spLocks noChangeShapeType="1"/>
          </p:cNvSpPr>
          <p:nvPr/>
        </p:nvSpPr>
        <p:spPr bwMode="auto">
          <a:xfrm flipV="1">
            <a:off x="1928794" y="2714620"/>
            <a:ext cx="928694" cy="71438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74" name="Text Box 62"/>
          <p:cNvSpPr txBox="1">
            <a:spLocks noChangeArrowheads="1"/>
          </p:cNvSpPr>
          <p:nvPr/>
        </p:nvSpPr>
        <p:spPr bwMode="auto">
          <a:xfrm rot="19262421">
            <a:off x="2090595" y="2927084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590" name="Line 16"/>
          <p:cNvSpPr>
            <a:spLocks noChangeShapeType="1"/>
          </p:cNvSpPr>
          <p:nvPr/>
        </p:nvSpPr>
        <p:spPr bwMode="auto">
          <a:xfrm flipH="1">
            <a:off x="2849368" y="3857628"/>
            <a:ext cx="785818" cy="35719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591" name="Text Box 163"/>
          <p:cNvSpPr txBox="1">
            <a:spLocks noChangeArrowheads="1"/>
          </p:cNvSpPr>
          <p:nvPr/>
        </p:nvSpPr>
        <p:spPr bwMode="auto">
          <a:xfrm rot="20137155">
            <a:off x="2858565" y="3826237"/>
            <a:ext cx="729408" cy="17697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000" dirty="0">
                <a:solidFill>
                  <a:schemeClr val="accent2"/>
                </a:solidFill>
              </a:rPr>
              <a:t>Ethernet</a:t>
            </a:r>
          </a:p>
        </p:txBody>
      </p:sp>
      <p:grpSp>
        <p:nvGrpSpPr>
          <p:cNvPr id="421" name="Группа 597"/>
          <p:cNvGrpSpPr/>
          <p:nvPr/>
        </p:nvGrpSpPr>
        <p:grpSpPr>
          <a:xfrm>
            <a:off x="1992112" y="3786190"/>
            <a:ext cx="1000132" cy="1145588"/>
            <a:chOff x="3286148" y="4357694"/>
            <a:chExt cx="1000132" cy="1145588"/>
          </a:xfrm>
        </p:grpSpPr>
        <p:pic>
          <p:nvPicPr>
            <p:cNvPr id="592" name="Picture 7" descr="blue 3d disc with glow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494080" y="4706944"/>
              <a:ext cx="690563" cy="403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pic>
          <p:nvPicPr>
            <p:cNvPr id="593" name="Picture 53" descr="Host Integration Server (HIS) sm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571868" y="4357694"/>
              <a:ext cx="482600" cy="660400"/>
            </a:xfrm>
            <a:prstGeom prst="rect">
              <a:avLst/>
            </a:prstGeom>
            <a:noFill/>
          </p:spPr>
        </p:pic>
        <p:sp>
          <p:nvSpPr>
            <p:cNvPr id="594" name="Text Box 12"/>
            <p:cNvSpPr txBox="1">
              <a:spLocks noChangeArrowheads="1"/>
            </p:cNvSpPr>
            <p:nvPr/>
          </p:nvSpPr>
          <p:spPr bwMode="auto">
            <a:xfrm>
              <a:off x="3286148" y="5072074"/>
              <a:ext cx="1000132" cy="4312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r>
                <a:rPr lang="en-US" sz="1000" b="1" dirty="0" smtClean="0">
                  <a:solidFill>
                    <a:schemeClr val="accent2"/>
                  </a:solidFill>
                </a:rPr>
                <a:t>School Server</a:t>
              </a: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  <a:buFontTx/>
                <a:buNone/>
              </a:pPr>
              <a:endParaRPr lang="en-US" sz="1000" dirty="0" err="1" smtClean="0">
                <a:solidFill>
                  <a:schemeClr val="accent2"/>
                </a:solidFill>
              </a:endParaRPr>
            </a:p>
          </p:txBody>
        </p:sp>
      </p:grpSp>
      <p:grpSp>
        <p:nvGrpSpPr>
          <p:cNvPr id="423" name="Группа 599"/>
          <p:cNvGrpSpPr/>
          <p:nvPr/>
        </p:nvGrpSpPr>
        <p:grpSpPr>
          <a:xfrm>
            <a:off x="0" y="3929066"/>
            <a:ext cx="3855528" cy="3115862"/>
            <a:chOff x="285720" y="4071942"/>
            <a:chExt cx="3855528" cy="3115862"/>
          </a:xfrm>
        </p:grpSpPr>
        <p:pic>
          <p:nvPicPr>
            <p:cNvPr id="575" name="Picture 124" descr="cloud-sm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85720" y="4071942"/>
              <a:ext cx="3855528" cy="311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84" name="Picture 125" descr="Discovery Education logo">
              <a:hlinkClick r:id="rId12"/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grayscl/>
            </a:blip>
            <a:srcRect/>
            <a:stretch>
              <a:fillRect/>
            </a:stretch>
          </p:blipFill>
          <p:spPr bwMode="auto">
            <a:xfrm>
              <a:off x="2643174" y="5072074"/>
              <a:ext cx="571504" cy="390336"/>
            </a:xfrm>
            <a:prstGeom prst="rect">
              <a:avLst/>
            </a:prstGeom>
            <a:noFill/>
          </p:spPr>
        </p:pic>
        <p:pic>
          <p:nvPicPr>
            <p:cNvPr id="585" name="Picture 126" descr="Home">
              <a:hlinkClick r:id="rId14"/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grayscl/>
            </a:blip>
            <a:srcRect/>
            <a:stretch>
              <a:fillRect/>
            </a:stretch>
          </p:blipFill>
          <p:spPr bwMode="auto">
            <a:xfrm>
              <a:off x="3000364" y="5500702"/>
              <a:ext cx="642942" cy="330420"/>
            </a:xfrm>
            <a:prstGeom prst="rect">
              <a:avLst/>
            </a:prstGeom>
            <a:noFill/>
          </p:spPr>
        </p:pic>
        <p:pic>
          <p:nvPicPr>
            <p:cNvPr id="586" name="Picture 157"/>
            <p:cNvPicPr>
              <a:picLocks noChangeAspect="1" noChangeArrowheads="1"/>
            </p:cNvPicPr>
            <p:nvPr/>
          </p:nvPicPr>
          <p:blipFill>
            <a:blip r:embed="rId16" cstate="print">
              <a:grayscl/>
            </a:blip>
            <a:srcRect/>
            <a:stretch>
              <a:fillRect/>
            </a:stretch>
          </p:blipFill>
          <p:spPr bwMode="auto">
            <a:xfrm>
              <a:off x="928662" y="5286388"/>
              <a:ext cx="1236662" cy="277812"/>
            </a:xfrm>
            <a:prstGeom prst="rect">
              <a:avLst/>
            </a:prstGeom>
            <a:noFill/>
          </p:spPr>
        </p:pic>
        <p:pic>
          <p:nvPicPr>
            <p:cNvPr id="587" name="Picture 158"/>
            <p:cNvPicPr>
              <a:picLocks noChangeAspect="1" noChangeArrowheads="1"/>
            </p:cNvPicPr>
            <p:nvPr/>
          </p:nvPicPr>
          <p:blipFill>
            <a:blip r:embed="rId17" cstate="print"/>
            <a:srcRect/>
            <a:stretch>
              <a:fillRect/>
            </a:stretch>
          </p:blipFill>
          <p:spPr bwMode="auto">
            <a:xfrm>
              <a:off x="2214546" y="5500702"/>
              <a:ext cx="571504" cy="678722"/>
            </a:xfrm>
            <a:prstGeom prst="rect">
              <a:avLst/>
            </a:prstGeom>
            <a:noFill/>
          </p:spPr>
        </p:pic>
        <p:pic>
          <p:nvPicPr>
            <p:cNvPr id="588" name="Picture 161" descr="abacho_tr_default">
              <a:hlinkClick r:id="rId18"/>
            </p:cNvPr>
            <p:cNvPicPr>
              <a:picLocks noChangeAspect="1" noChangeArrowheads="1"/>
            </p:cNvPicPr>
            <p:nvPr/>
          </p:nvPicPr>
          <p:blipFill>
            <a:blip r:embed="rId19" cstate="print">
              <a:grayscl/>
            </a:blip>
            <a:srcRect/>
            <a:stretch>
              <a:fillRect/>
            </a:stretch>
          </p:blipFill>
          <p:spPr bwMode="auto">
            <a:xfrm>
              <a:off x="1142976" y="4857760"/>
              <a:ext cx="1262287" cy="328612"/>
            </a:xfrm>
            <a:prstGeom prst="rect">
              <a:avLst/>
            </a:prstGeom>
            <a:noFill/>
          </p:spPr>
        </p:pic>
        <p:pic>
          <p:nvPicPr>
            <p:cNvPr id="589" name="Picture 162"/>
            <p:cNvPicPr>
              <a:picLocks noChangeAspect="1" noChangeArrowheads="1"/>
            </p:cNvPicPr>
            <p:nvPr/>
          </p:nvPicPr>
          <p:blipFill>
            <a:blip r:embed="rId20" cstate="print">
              <a:grayscl/>
            </a:blip>
            <a:stretch>
              <a:fillRect/>
            </a:stretch>
          </p:blipFill>
          <p:spPr bwMode="auto">
            <a:xfrm>
              <a:off x="1000100" y="5715016"/>
              <a:ext cx="1071570" cy="411849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95" name="Rectangle 11"/>
            <p:cNvSpPr>
              <a:spLocks noChangeArrowheads="1"/>
            </p:cNvSpPr>
            <p:nvPr/>
          </p:nvSpPr>
          <p:spPr bwMode="auto">
            <a:xfrm>
              <a:off x="857224" y="4357694"/>
              <a:ext cx="1714512" cy="2809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/>
            <a:lstStyle/>
            <a:p>
              <a:pPr marL="225425" indent="-225425" algn="ctr">
                <a:spcBef>
                  <a:spcPct val="0"/>
                </a:spcBef>
                <a:buFontTx/>
                <a:buNone/>
              </a:pPr>
              <a:r>
                <a:rPr 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Internet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033" name="Picture 9" descr="C:\Users\Администратор\Desktop\моб класс.pn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003658" y="3357561"/>
            <a:ext cx="2425730" cy="2428893"/>
          </a:xfrm>
          <a:prstGeom prst="rect">
            <a:avLst/>
          </a:prstGeom>
          <a:noFill/>
        </p:spPr>
      </p:pic>
      <p:sp>
        <p:nvSpPr>
          <p:cNvPr id="605" name="Прямоугольник 604"/>
          <p:cNvSpPr/>
          <p:nvPr/>
        </p:nvSpPr>
        <p:spPr>
          <a:xfrm>
            <a:off x="285720" y="0"/>
            <a:ext cx="885828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ru-RU" b="1" dirty="0" smtClean="0">
                <a:solidFill>
                  <a:srgbClr val="FF0000"/>
                </a:solidFill>
              </a:rPr>
              <a:t>Комплексное предложение по созданию </a:t>
            </a:r>
          </a:p>
          <a:p>
            <a:pPr defTabSz="762000" eaLnBrk="0" hangingPunct="0">
              <a:defRPr/>
            </a:pPr>
            <a:r>
              <a:rPr lang="en-US" b="1" dirty="0" smtClean="0">
                <a:solidFill>
                  <a:srgbClr val="FF0000"/>
                </a:solidFill>
              </a:rPr>
              <a:t>IT-</a:t>
            </a:r>
            <a:r>
              <a:rPr lang="ru-RU" b="1" dirty="0" smtClean="0">
                <a:solidFill>
                  <a:srgbClr val="FF0000"/>
                </a:solidFill>
              </a:rPr>
              <a:t>инфраструктуры школы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14" name="Text Box 113"/>
          <p:cNvSpPr txBox="1">
            <a:spLocks noChangeArrowheads="1"/>
          </p:cNvSpPr>
          <p:nvPr/>
        </p:nvSpPr>
        <p:spPr bwMode="auto">
          <a:xfrm>
            <a:off x="6000760" y="1357298"/>
            <a:ext cx="2071702" cy="508281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buFontTx/>
              <a:buNone/>
            </a:pP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Выполнение заданий дома с помощью </a:t>
            </a:r>
            <a:r>
              <a:rPr 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USB</a:t>
            </a:r>
            <a:r>
              <a:rPr lang="ru-RU" sz="12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-браслета </a:t>
            </a:r>
            <a:endParaRPr lang="en-US" sz="12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pSp>
        <p:nvGrpSpPr>
          <p:cNvPr id="601" name="Группа 600"/>
          <p:cNvGrpSpPr/>
          <p:nvPr/>
        </p:nvGrpSpPr>
        <p:grpSpPr>
          <a:xfrm>
            <a:off x="7643834" y="714356"/>
            <a:ext cx="1143008" cy="1143008"/>
            <a:chOff x="8000992" y="285728"/>
            <a:chExt cx="1143008" cy="1143008"/>
          </a:xfrm>
        </p:grpSpPr>
        <p:sp>
          <p:nvSpPr>
            <p:cNvPr id="598" name="Овальная выноска 597"/>
            <p:cNvSpPr/>
            <p:nvPr/>
          </p:nvSpPr>
          <p:spPr>
            <a:xfrm>
              <a:off x="8000992" y="285728"/>
              <a:ext cx="1143008" cy="1143008"/>
            </a:xfrm>
            <a:prstGeom prst="wedgeEllipseCallout">
              <a:avLst>
                <a:gd name="adj1" fmla="val -71742"/>
                <a:gd name="adj2" fmla="val 80278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12" name="Picture 111" descr="MCj03113320000[1]"/>
            <p:cNvPicPr>
              <a:picLocks noChangeAspect="1" noChangeArrowheads="1"/>
            </p:cNvPicPr>
            <p:nvPr/>
          </p:nvPicPr>
          <p:blipFill>
            <a:blip r:embed="rId22" cstate="print"/>
            <a:srcRect/>
            <a:stretch>
              <a:fillRect/>
            </a:stretch>
          </p:blipFill>
          <p:spPr bwMode="auto">
            <a:xfrm rot="21541682">
              <a:off x="8076669" y="650612"/>
              <a:ext cx="911466" cy="503801"/>
            </a:xfrm>
            <a:prstGeom prst="rect">
              <a:avLst/>
            </a:prstGeom>
            <a:noFill/>
          </p:spPr>
        </p:pic>
        <p:pic>
          <p:nvPicPr>
            <p:cNvPr id="1035" name="Picture 11"/>
            <p:cNvPicPr>
              <a:picLocks noChangeAspect="1" noChangeArrowheads="1"/>
            </p:cNvPicPr>
            <p:nvPr/>
          </p:nvPicPr>
          <p:blipFill>
            <a:blip r:embed="rId2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86776" y="357166"/>
              <a:ext cx="416356" cy="307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7" name="Line 61"/>
          <p:cNvSpPr>
            <a:spLocks noChangeShapeType="1"/>
          </p:cNvSpPr>
          <p:nvPr/>
        </p:nvSpPr>
        <p:spPr bwMode="auto">
          <a:xfrm flipV="1">
            <a:off x="6215074" y="2285992"/>
            <a:ext cx="642942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8" name="Line 61"/>
          <p:cNvSpPr>
            <a:spLocks noChangeShapeType="1"/>
          </p:cNvSpPr>
          <p:nvPr/>
        </p:nvSpPr>
        <p:spPr bwMode="auto">
          <a:xfrm flipV="1">
            <a:off x="6643702" y="2357430"/>
            <a:ext cx="357190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19" name="Line 61"/>
          <p:cNvSpPr>
            <a:spLocks noChangeShapeType="1"/>
          </p:cNvSpPr>
          <p:nvPr/>
        </p:nvSpPr>
        <p:spPr bwMode="auto">
          <a:xfrm flipV="1">
            <a:off x="7000892" y="2500306"/>
            <a:ext cx="142876" cy="142876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0" name="Line 61"/>
          <p:cNvSpPr>
            <a:spLocks noChangeShapeType="1"/>
          </p:cNvSpPr>
          <p:nvPr/>
        </p:nvSpPr>
        <p:spPr bwMode="auto">
          <a:xfrm flipH="1" flipV="1">
            <a:off x="7286643" y="2571744"/>
            <a:ext cx="71437" cy="28575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1" name="Line 61"/>
          <p:cNvSpPr>
            <a:spLocks noChangeShapeType="1"/>
          </p:cNvSpPr>
          <p:nvPr/>
        </p:nvSpPr>
        <p:spPr bwMode="auto">
          <a:xfrm flipH="1" flipV="1">
            <a:off x="7429520" y="2571744"/>
            <a:ext cx="285752" cy="64294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/>
            <a:tailEnd type="stealth"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grpSp>
        <p:nvGrpSpPr>
          <p:cNvPr id="600" name="Группа 599"/>
          <p:cNvGrpSpPr/>
          <p:nvPr/>
        </p:nvGrpSpPr>
        <p:grpSpPr>
          <a:xfrm>
            <a:off x="420476" y="1857364"/>
            <a:ext cx="1641786" cy="2166290"/>
            <a:chOff x="706228" y="1500174"/>
            <a:chExt cx="1641786" cy="2166290"/>
          </a:xfrm>
        </p:grpSpPr>
        <p:grpSp>
          <p:nvGrpSpPr>
            <p:cNvPr id="3" name="Группа 534"/>
            <p:cNvGrpSpPr/>
            <p:nvPr/>
          </p:nvGrpSpPr>
          <p:grpSpPr>
            <a:xfrm>
              <a:off x="706228" y="1500174"/>
              <a:ext cx="1641786" cy="2166290"/>
              <a:chOff x="5786446" y="3000372"/>
              <a:chExt cx="1641786" cy="2166290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" name="Группа 530"/>
              <p:cNvGrpSpPr/>
              <p:nvPr/>
            </p:nvGrpSpPr>
            <p:grpSpPr>
              <a:xfrm>
                <a:off x="5929322" y="3000372"/>
                <a:ext cx="1492898" cy="1726164"/>
                <a:chOff x="1212980" y="1138334"/>
                <a:chExt cx="1968761" cy="2472614"/>
              </a:xfrm>
            </p:grpSpPr>
            <p:sp>
              <p:nvSpPr>
                <p:cNvPr id="532" name="Oval 7"/>
                <p:cNvSpPr>
                  <a:spLocks noChangeArrowheads="1"/>
                </p:cNvSpPr>
                <p:nvPr/>
              </p:nvSpPr>
              <p:spPr bwMode="auto">
                <a:xfrm rot="16200000">
                  <a:off x="961054" y="1390260"/>
                  <a:ext cx="2472614" cy="196876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pic>
              <p:nvPicPr>
                <p:cNvPr id="533" name="Picture 59"/>
                <p:cNvPicPr>
                  <a:picLocks noChangeAspect="1" noChangeArrowheads="1"/>
                </p:cNvPicPr>
                <p:nvPr/>
              </p:nvPicPr>
              <p:blipFill>
                <a:blip r:embed="rId24" cstate="print"/>
                <a:srcRect/>
                <a:stretch>
                  <a:fillRect/>
                </a:stretch>
              </p:blipFill>
              <p:spPr bwMode="auto">
                <a:xfrm>
                  <a:off x="1412106" y="1649985"/>
                  <a:ext cx="1543050" cy="1476472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34" name="Text Box 519"/>
              <p:cNvSpPr txBox="1">
                <a:spLocks noChangeArrowheads="1"/>
              </p:cNvSpPr>
              <p:nvPr/>
            </p:nvSpPr>
            <p:spPr bwMode="auto">
              <a:xfrm>
                <a:off x="5786446" y="4643446"/>
                <a:ext cx="1641786" cy="523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</a:rPr>
                  <a:t>Интерактивный </a:t>
                </a:r>
              </a:p>
              <a:p>
                <a:pPr algn="ctr"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Arial" charset="0"/>
                  </a:rPr>
                  <a:t>комплекс</a:t>
                </a:r>
                <a:endPara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endParaRPr>
              </a:p>
            </p:txBody>
          </p:sp>
        </p:grpSp>
        <p:sp>
          <p:nvSpPr>
            <p:cNvPr id="599" name="Прямоугольник 598"/>
            <p:cNvSpPr/>
            <p:nvPr/>
          </p:nvSpPr>
          <p:spPr>
            <a:xfrm>
              <a:off x="1112062" y="2109794"/>
              <a:ext cx="673855" cy="247635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10" name="Группа 609"/>
          <p:cNvGrpSpPr/>
          <p:nvPr/>
        </p:nvGrpSpPr>
        <p:grpSpPr>
          <a:xfrm>
            <a:off x="2071670" y="1000108"/>
            <a:ext cx="1714513" cy="1741900"/>
            <a:chOff x="4214810" y="1071546"/>
            <a:chExt cx="1714513" cy="1741900"/>
          </a:xfrm>
        </p:grpSpPr>
        <p:grpSp>
          <p:nvGrpSpPr>
            <p:cNvPr id="603" name="Группа 558"/>
            <p:cNvGrpSpPr/>
            <p:nvPr/>
          </p:nvGrpSpPr>
          <p:grpSpPr>
            <a:xfrm>
              <a:off x="4214810" y="1071546"/>
              <a:ext cx="1714513" cy="1741900"/>
              <a:chOff x="2686057" y="1105517"/>
              <a:chExt cx="1959583" cy="1804776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608" name="Oval 679"/>
              <p:cNvSpPr>
                <a:spLocks noChangeArrowheads="1"/>
              </p:cNvSpPr>
              <p:nvPr/>
            </p:nvSpPr>
            <p:spPr bwMode="auto">
              <a:xfrm>
                <a:off x="2686057" y="1105517"/>
                <a:ext cx="1959583" cy="134761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606" name="Text Box 681"/>
              <p:cNvSpPr txBox="1">
                <a:spLocks noChangeArrowheads="1"/>
              </p:cNvSpPr>
              <p:nvPr/>
            </p:nvSpPr>
            <p:spPr bwMode="auto">
              <a:xfrm>
                <a:off x="2767384" y="2368191"/>
                <a:ext cx="1784854" cy="542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Стационарные </a:t>
                </a:r>
              </a:p>
              <a:p>
                <a:pPr>
                  <a:spcBef>
                    <a:spcPct val="0"/>
                  </a:spcBef>
                  <a:buFontTx/>
                  <a:buNone/>
                </a:pPr>
                <a:r>
                  <a:rPr lang="ru-RU" sz="1400" b="1" u="sng" dirty="0" smtClean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рабочие места</a:t>
                </a:r>
                <a:endPara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Arial" charset="0"/>
                </a:endParaRPr>
              </a:p>
            </p:txBody>
          </p:sp>
        </p:grpSp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1142984"/>
              <a:ext cx="1073467" cy="108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615" name="Line 61"/>
          <p:cNvSpPr>
            <a:spLocks noChangeShapeType="1"/>
          </p:cNvSpPr>
          <p:nvPr/>
        </p:nvSpPr>
        <p:spPr bwMode="auto">
          <a:xfrm flipV="1">
            <a:off x="2000232" y="2643182"/>
            <a:ext cx="2428892" cy="785818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  <a:effectLst/>
        </p:spPr>
        <p:txBody>
          <a:bodyPr wrap="square">
            <a:spAutoFit/>
          </a:bodyPr>
          <a:lstStyle/>
          <a:p>
            <a:endParaRPr lang="ru-RU"/>
          </a:p>
        </p:txBody>
      </p:sp>
      <p:sp>
        <p:nvSpPr>
          <p:cNvPr id="622" name="Text Box 62"/>
          <p:cNvSpPr txBox="1">
            <a:spLocks noChangeArrowheads="1"/>
          </p:cNvSpPr>
          <p:nvPr/>
        </p:nvSpPr>
        <p:spPr bwMode="auto">
          <a:xfrm rot="20272672">
            <a:off x="2668603" y="2976122"/>
            <a:ext cx="500458" cy="203582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  <a:buFontTx/>
              <a:buNone/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357554" y="785794"/>
            <a:ext cx="2714644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100" b="1" dirty="0" smtClean="0">
                <a:ea typeface="Arial Unicode MS" pitchFamily="34" charset="-128"/>
                <a:cs typeface="Arial" charset="0"/>
              </a:rPr>
              <a:t>Ноутбук учителя</a:t>
            </a:r>
            <a:endParaRPr lang="ru-RU" sz="2100" b="1" dirty="0">
              <a:ea typeface="Arial Unicode MS" pitchFamily="34" charset="-128"/>
              <a:cs typeface="Arial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1857364"/>
            <a:ext cx="6286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/>
              <a:t>Ноутбук учителя на базе</a:t>
            </a:r>
            <a:r>
              <a:rPr lang="en-US" sz="1400" dirty="0" smtClean="0"/>
              <a:t> </a:t>
            </a:r>
            <a:r>
              <a:rPr lang="ru-RU" sz="1400" dirty="0" smtClean="0"/>
              <a:t>передовых технологий </a:t>
            </a:r>
            <a:r>
              <a:rPr lang="en-US" sz="1400" dirty="0" smtClean="0"/>
              <a:t>Intel </a:t>
            </a:r>
            <a:r>
              <a:rPr lang="ru-RU" sz="1400" dirty="0" smtClean="0"/>
              <a:t>позволяет учителю создать условия для эффективного использования ИКТ в учебно-воспитательном процессе.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214422"/>
            <a:ext cx="6357982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>
            <a:spAutoFit/>
          </a:bodyPr>
          <a:lstStyle/>
          <a:p>
            <a:r>
              <a:rPr lang="ru-RU" sz="1600" dirty="0" smtClean="0"/>
              <a:t>Каждый преподаватель должен иметь не только школьные компьютерные классы, но и ноутбук как инструмент для работы.</a:t>
            </a:r>
          </a:p>
        </p:txBody>
      </p:sp>
      <p:pic>
        <p:nvPicPr>
          <p:cNvPr id="8" name="Рисунок 7" descr="Products2_20100317153555.jpg"/>
          <p:cNvPicPr>
            <a:picLocks noChangeAspect="1"/>
          </p:cNvPicPr>
          <p:nvPr/>
        </p:nvPicPr>
        <p:blipFill>
          <a:blip r:embed="rId3" cstate="print"/>
          <a:srcRect t="19355" r="6452" b="19355"/>
          <a:stretch>
            <a:fillRect/>
          </a:stretch>
        </p:blipFill>
        <p:spPr>
          <a:xfrm>
            <a:off x="6858016" y="5214950"/>
            <a:ext cx="2071702" cy="1357322"/>
          </a:xfrm>
          <a:prstGeom prst="rect">
            <a:avLst/>
          </a:prstGeom>
        </p:spPr>
      </p:pic>
      <p:sp>
        <p:nvSpPr>
          <p:cNvPr id="11" name="Rectangle 9"/>
          <p:cNvSpPr>
            <a:spLocks noGrp="1" noChangeArrowheads="1"/>
          </p:cNvSpPr>
          <p:nvPr>
            <p:ph type="title" idx="4294967295"/>
          </p:nvPr>
        </p:nvSpPr>
        <p:spPr>
          <a:xfrm>
            <a:off x="214282" y="6143644"/>
            <a:ext cx="5214974" cy="512783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 </a:t>
            </a:r>
            <a:r>
              <a:rPr lang="ru-RU" sz="2000" dirty="0">
                <a:solidFill>
                  <a:srgbClr val="0070C0"/>
                </a:solidFill>
              </a:rPr>
              <a:t>Ноутбук физруку - вещь </a:t>
            </a:r>
            <a:r>
              <a:rPr lang="ru-RU" sz="2000" dirty="0" smtClean="0">
                <a:solidFill>
                  <a:srgbClr val="0070C0"/>
                </a:solidFill>
              </a:rPr>
              <a:t>необходимая</a:t>
            </a:r>
            <a:r>
              <a:rPr lang="en-US" sz="2000" dirty="0" smtClean="0">
                <a:solidFill>
                  <a:srgbClr val="0070C0"/>
                </a:solidFill>
              </a:rPr>
              <a:t>!</a:t>
            </a:r>
            <a:endParaRPr lang="ru-RU" sz="2000" dirty="0">
              <a:solidFill>
                <a:srgbClr val="0070C0"/>
              </a:solidFill>
            </a:endParaRPr>
          </a:p>
        </p:txBody>
      </p:sp>
      <p:pic>
        <p:nvPicPr>
          <p:cNvPr id="13" name="Picture 20" descr="Изображение 01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000504"/>
            <a:ext cx="3071833" cy="214760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4" name="Прямоугольник 13"/>
          <p:cNvSpPr/>
          <p:nvPr/>
        </p:nvSpPr>
        <p:spPr>
          <a:xfrm>
            <a:off x="357158" y="3571876"/>
            <a:ext cx="8786842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449263">
              <a:buFont typeface="Wingdings" pitchFamily="2" charset="2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sz="1600" b="1" dirty="0" smtClean="0">
                <a:solidFill>
                  <a:srgbClr val="0070C0"/>
                </a:solidFill>
              </a:rPr>
              <a:t>Евдокимов Андрей Викторович –</a:t>
            </a:r>
            <a:r>
              <a:rPr lang="ru-RU" sz="1600" dirty="0" smtClean="0">
                <a:solidFill>
                  <a:srgbClr val="0070C0"/>
                </a:solidFill>
              </a:rPr>
              <a:t>«Лучший учитель 2009 года г.Казани»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15" name="Picture 41" descr="P6270064"/>
          <p:cNvPicPr>
            <a:picLocks noChangeAspect="1" noChangeArrowheads="1"/>
          </p:cNvPicPr>
          <p:nvPr/>
        </p:nvPicPr>
        <p:blipFill>
          <a:blip r:embed="rId5" cstate="print">
            <a:lum bright="18000" contrast="36000"/>
          </a:blip>
          <a:srcRect/>
          <a:stretch>
            <a:fillRect/>
          </a:stretch>
        </p:blipFill>
        <p:spPr bwMode="auto">
          <a:xfrm rot="20760444">
            <a:off x="4077995" y="4319376"/>
            <a:ext cx="2231417" cy="1505768"/>
          </a:xfrm>
          <a:prstGeom prst="rect">
            <a:avLst/>
          </a:prstGeom>
          <a:noFill/>
          <a:ln w="1587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16" name="Picture 34" descr="RUNN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4929198"/>
            <a:ext cx="917575" cy="1676400"/>
          </a:xfrm>
          <a:prstGeom prst="rect">
            <a:avLst/>
          </a:prstGeom>
          <a:noFill/>
        </p:spPr>
      </p:pic>
      <p:pic>
        <p:nvPicPr>
          <p:cNvPr id="17" name="Picture 42" descr="TENNI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54" y="4071942"/>
            <a:ext cx="1368425" cy="1157287"/>
          </a:xfrm>
          <a:prstGeom prst="rect">
            <a:avLst/>
          </a:prstGeom>
          <a:noFill/>
        </p:spPr>
      </p:pic>
      <p:pic>
        <p:nvPicPr>
          <p:cNvPr id="18" name="Picture 44"/>
          <p:cNvPicPr>
            <a:picLocks noChangeAspect="1" noChangeArrowheads="1"/>
          </p:cNvPicPr>
          <p:nvPr/>
        </p:nvPicPr>
        <p:blipFill>
          <a:blip r:embed="rId8" cstate="print"/>
          <a:srcRect t="20293" r="28223"/>
          <a:stretch>
            <a:fillRect/>
          </a:stretch>
        </p:blipFill>
        <p:spPr bwMode="auto">
          <a:xfrm>
            <a:off x="6572264" y="1142984"/>
            <a:ext cx="2412453" cy="1928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2571744"/>
            <a:ext cx="67866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en-US" sz="14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 </a:t>
            </a:r>
            <a:r>
              <a:rPr kumimoji="0" lang="ru-RU" sz="14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педагога позволяет: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</a:tabLst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осуществлять планирование деятельности педагога и подготовку к урокам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42900" algn="l"/>
              </a:tabLst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обеспечивает необходимыми методическими материалами и нормативными 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42900" algn="l"/>
              </a:tabLst>
            </a:pPr>
            <a:r>
              <a:rPr kumimoji="0" lang="ru-RU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документами</a:t>
            </a:r>
            <a:endParaRPr kumimoji="0" lang="ru-RU" sz="14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995936" y="764704"/>
            <a:ext cx="295232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1800" b="1" dirty="0" smtClean="0">
                <a:ea typeface="Arial Unicode MS" pitchFamily="34" charset="-128"/>
                <a:cs typeface="Arial" charset="0"/>
              </a:rPr>
              <a:t>Настольные ПК</a:t>
            </a:r>
            <a:endParaRPr lang="ru-RU" sz="1800" b="1" dirty="0">
              <a:ea typeface="Arial Unicode MS" pitchFamily="34" charset="-128"/>
              <a:cs typeface="Arial" charset="0"/>
            </a:endParaRPr>
          </a:p>
        </p:txBody>
      </p: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1142984"/>
            <a:ext cx="2633734" cy="237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6" descr="MC_25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86578" y="3286124"/>
            <a:ext cx="2071702" cy="3309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Picture 9" descr="D:\Old_disk_data\Презентации\2010\Корстон апрель\premier_68x62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7950" y="5572140"/>
            <a:ext cx="1000132" cy="1013199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79512" y="3717032"/>
            <a:ext cx="5929354" cy="28777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/>
            <a:r>
              <a:rPr lang="ru-RU" sz="1600" b="1" dirty="0" smtClean="0">
                <a:ea typeface="Arial Unicode MS" pitchFamily="34" charset="-128"/>
                <a:cs typeface="Arial" charset="0"/>
              </a:rPr>
              <a:t>Серверные модули</a:t>
            </a:r>
          </a:p>
          <a:p>
            <a:pPr marL="115888" indent="-115888"/>
            <a:endParaRPr lang="ru-RU" sz="1500" dirty="0" smtClean="0"/>
          </a:p>
          <a:p>
            <a:pPr marL="115888" indent="-115888"/>
            <a:r>
              <a:rPr lang="ru-RU" sz="1500" dirty="0" smtClean="0"/>
              <a:t>- законченное решение, поставляемое «под ключ»</a:t>
            </a:r>
          </a:p>
          <a:p>
            <a:pPr marL="115888" indent="-115888"/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поддержка и объединение всех внутренних информационных ресурсов и потоков</a:t>
            </a:r>
          </a:p>
          <a:p>
            <a:pPr marL="115888" indent="-115888">
              <a:buFontTx/>
              <a:buChar char="-"/>
            </a:pPr>
            <a:r>
              <a:rPr lang="ru-RU" sz="1500" dirty="0" smtClean="0"/>
              <a:t>связь с внешними информационными пространствами (</a:t>
            </a:r>
            <a:r>
              <a:rPr lang="ru-RU" sz="1500" dirty="0" err="1" smtClean="0"/>
              <a:t>Internet</a:t>
            </a:r>
            <a:r>
              <a:rPr lang="ru-RU" sz="1500" dirty="0" smtClean="0"/>
              <a:t>)</a:t>
            </a:r>
          </a:p>
          <a:p>
            <a:pPr marL="115888" indent="-115888"/>
            <a:r>
              <a:rPr lang="ru-RU" sz="1500" dirty="0" smtClean="0"/>
              <a:t>- </a:t>
            </a:r>
            <a:r>
              <a:rPr lang="ru-RU" sz="1500" dirty="0" err="1" smtClean="0"/>
              <a:t>медиатека</a:t>
            </a:r>
            <a:r>
              <a:rPr lang="ru-RU" sz="1500" dirty="0" smtClean="0"/>
              <a:t> (хранилище данных)  т.е. цифровые и электронные ресурсы, собственные разработки уроков учителями, результаты работ учеников, материалы методической поддержки педагогов</a:t>
            </a:r>
            <a:endParaRPr lang="ru-RU" sz="1500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987824" y="1052736"/>
            <a:ext cx="5929354" cy="2416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Стационарные компьютерные классы и лингафонные кабинеты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Административно-хозяйственная деятельность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Классы для повышения квалификации педагогов</a:t>
            </a:r>
          </a:p>
          <a:p>
            <a:pPr marL="115888" indent="-115888">
              <a:buFontTx/>
              <a:buChar char="-"/>
            </a:pPr>
            <a:endParaRPr lang="ru-RU" sz="1500" dirty="0" smtClean="0"/>
          </a:p>
          <a:p>
            <a:pPr marL="115888" indent="-115888">
              <a:buFontTx/>
              <a:buChar char="-"/>
            </a:pPr>
            <a:r>
              <a:rPr lang="ru-RU" sz="1500" dirty="0" smtClean="0"/>
              <a:t>Контроль, инвентаризация и удаленное администрирование при помощи технологий </a:t>
            </a:r>
            <a:r>
              <a:rPr lang="en-US" sz="1600" b="1" dirty="0" smtClean="0">
                <a:solidFill>
                  <a:srgbClr val="0066FF"/>
                </a:solidFill>
              </a:rPr>
              <a:t>Intel® </a:t>
            </a:r>
            <a:r>
              <a:rPr lang="en-US" sz="1600" b="1" dirty="0" err="1" smtClean="0">
                <a:solidFill>
                  <a:srgbClr val="0066FF"/>
                </a:solidFill>
              </a:rPr>
              <a:t>vPro</a:t>
            </a:r>
            <a:r>
              <a:rPr lang="en-US" sz="1600" b="1" dirty="0" smtClean="0">
                <a:solidFill>
                  <a:srgbClr val="0066FF"/>
                </a:solidFill>
              </a:rPr>
              <a:t>™</a:t>
            </a:r>
            <a:endParaRPr lang="ru-RU" sz="1500" dirty="0" smtClean="0">
              <a:solidFill>
                <a:srgbClr val="0066FF"/>
              </a:solidFill>
            </a:endParaRPr>
          </a:p>
        </p:txBody>
      </p:sp>
      <p:sp>
        <p:nvSpPr>
          <p:cNvPr id="8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794" y="2928934"/>
            <a:ext cx="951525" cy="709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4282" y="1285860"/>
            <a:ext cx="4717758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Мобильный класс не требует специально подготовленного помещения. </a:t>
            </a:r>
            <a:r>
              <a:rPr lang="en-US" sz="1600" dirty="0" err="1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можно легко и быстро переместить в любой школьный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кабинет.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79512" y="2276872"/>
            <a:ext cx="4176712" cy="1027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Возможность организовать информационное сопровождение любого </a:t>
            </a:r>
            <a:r>
              <a:rPr lang="ru-RU" sz="1600" b="1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предмета.</a:t>
            </a:r>
            <a:endParaRPr lang="ru-RU" sz="16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074" name="Picture 2" descr="C:\Users\Администратор\Documents\ФОТО\Большая тележка 25\Изображение 108.jpg"/>
          <p:cNvPicPr>
            <a:picLocks noChangeAspect="1" noChangeArrowheads="1"/>
          </p:cNvPicPr>
          <p:nvPr/>
        </p:nvPicPr>
        <p:blipFill>
          <a:blip r:embed="rId3" cstate="print"/>
          <a:srcRect l="2041" t="2380" r="2280"/>
          <a:stretch>
            <a:fillRect/>
          </a:stretch>
        </p:blipFill>
        <p:spPr bwMode="auto">
          <a:xfrm>
            <a:off x="5076056" y="1124744"/>
            <a:ext cx="3679622" cy="2928958"/>
          </a:xfrm>
          <a:prstGeom prst="rect">
            <a:avLst/>
          </a:prstGeom>
          <a:noFill/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9512" y="4509120"/>
            <a:ext cx="8501122" cy="149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Работа в комплексе с любым интерактивным и  лабораторным оборудованием.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 smtClean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Информационное 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обеспечение традиционных внеклассных мероприятий, конкурсов,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олимпиад.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Проведение совещаний, педсоветов и методических занятий 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преподавателей.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0034" y="857232"/>
            <a:ext cx="8229600" cy="428604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ctr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1" lang="ru-RU" sz="1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Мобильный класс </a:t>
            </a:r>
            <a:r>
              <a:rPr kumimoji="1" lang="en-US" sz="18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Arial" charset="0"/>
                <a:ea typeface="Arial Unicode MS" pitchFamily="34" charset="-128"/>
                <a:cs typeface="Arial" charset="0"/>
              </a:rPr>
              <a:t>ICLab</a:t>
            </a:r>
            <a:endParaRPr kumimoji="1" lang="ru-RU" sz="1800" b="0" i="0" u="none" strike="noStrike" kern="0" cap="none" spc="0" normalizeH="0" baseline="0" noProof="0" dirty="0" smtClean="0">
              <a:ln>
                <a:noFill/>
              </a:ln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MS Reference Sans Serif" pitchFamily="34" charset="0"/>
              <a:ea typeface="+mj-ea"/>
              <a:cs typeface="+mj-cs"/>
            </a:endParaRPr>
          </a:p>
        </p:txBody>
      </p:sp>
      <p:sp>
        <p:nvSpPr>
          <p:cNvPr id="17" name="TextBox 4"/>
          <p:cNvSpPr txBox="1">
            <a:spLocks noChangeArrowheads="1"/>
          </p:cNvSpPr>
          <p:nvPr/>
        </p:nvSpPr>
        <p:spPr bwMode="auto">
          <a:xfrm>
            <a:off x="285720" y="142852"/>
            <a:ext cx="83185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Компоненты </a:t>
            </a:r>
            <a:r>
              <a:rPr lang="en-US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IT-</a:t>
            </a:r>
            <a:r>
              <a:rPr lang="ru-RU" sz="2200" b="1" dirty="0" smtClean="0">
                <a:solidFill>
                  <a:srgbClr val="FF0000"/>
                </a:solidFill>
                <a:ea typeface="Arial Unicode MS" pitchFamily="34" charset="-128"/>
                <a:cs typeface="Arial" charset="0"/>
              </a:rPr>
              <a:t>инфраструктуры</a:t>
            </a:r>
            <a:endParaRPr lang="ru-RU" sz="2200" b="1" dirty="0">
              <a:solidFill>
                <a:srgbClr val="FF0000"/>
              </a:solidFill>
              <a:ea typeface="Arial Unicode MS" pitchFamily="34" charset="-128"/>
              <a:cs typeface="Arial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79512" y="3068960"/>
            <a:ext cx="5544616" cy="560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Свободное подключение к любым внешним ресурсам и удаленным </a:t>
            </a:r>
            <a:r>
              <a:rPr lang="ru-RU" sz="1600" dirty="0" err="1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ЦОРам</a:t>
            </a: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79512" y="3645024"/>
            <a:ext cx="6120680" cy="7940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ru-RU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Расширенные  возможности для учебного процесса благодаря предустановленному ПО коллективной работы. 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_Tool_2">
  <a:themeElements>
    <a:clrScheme name="F_Tool_2 1">
      <a:dk1>
        <a:srgbClr val="000000"/>
      </a:dk1>
      <a:lt1>
        <a:srgbClr val="FFFFFF"/>
      </a:lt1>
      <a:dk2>
        <a:srgbClr val="000000"/>
      </a:dk2>
      <a:lt2>
        <a:srgbClr val="A5A5A5"/>
      </a:lt2>
      <a:accent1>
        <a:srgbClr val="F3BBBB"/>
      </a:accent1>
      <a:accent2>
        <a:srgbClr val="AE2222"/>
      </a:accent2>
      <a:accent3>
        <a:srgbClr val="FFFFFF"/>
      </a:accent3>
      <a:accent4>
        <a:srgbClr val="000000"/>
      </a:accent4>
      <a:accent5>
        <a:srgbClr val="F8DADA"/>
      </a:accent5>
      <a:accent6>
        <a:srgbClr val="9D1E1E"/>
      </a:accent6>
      <a:hlink>
        <a:srgbClr val="105D9C"/>
      </a:hlink>
      <a:folHlink>
        <a:srgbClr val="4B4595"/>
      </a:folHlink>
    </a:clrScheme>
    <a:fontScheme name="F_Tool_2">
      <a:majorFont>
        <a:latin typeface="Arial"/>
        <a:ea typeface="MS UI Gothic"/>
        <a:cs typeface="MS UI Gothic"/>
      </a:majorFont>
      <a:minorFont>
        <a:latin typeface="Arial"/>
        <a:ea typeface="MS UI Gothic"/>
        <a:cs typeface="MS UI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_Tool_2 1">
        <a:dk1>
          <a:srgbClr val="000000"/>
        </a:dk1>
        <a:lt1>
          <a:srgbClr val="FFFFFF"/>
        </a:lt1>
        <a:dk2>
          <a:srgbClr val="000000"/>
        </a:dk2>
        <a:lt2>
          <a:srgbClr val="A5A5A5"/>
        </a:lt2>
        <a:accent1>
          <a:srgbClr val="F3BBBB"/>
        </a:accent1>
        <a:accent2>
          <a:srgbClr val="AE2222"/>
        </a:accent2>
        <a:accent3>
          <a:srgbClr val="FFFFFF"/>
        </a:accent3>
        <a:accent4>
          <a:srgbClr val="000000"/>
        </a:accent4>
        <a:accent5>
          <a:srgbClr val="F8DADA"/>
        </a:accent5>
        <a:accent6>
          <a:srgbClr val="9D1E1E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_Tool_2 1">
    <a:dk1>
      <a:srgbClr val="000000"/>
    </a:dk1>
    <a:lt1>
      <a:srgbClr val="FFFFFF"/>
    </a:lt1>
    <a:dk2>
      <a:srgbClr val="000000"/>
    </a:dk2>
    <a:lt2>
      <a:srgbClr val="A5A5A5"/>
    </a:lt2>
    <a:accent1>
      <a:srgbClr val="F3BBBB"/>
    </a:accent1>
    <a:accent2>
      <a:srgbClr val="AE2222"/>
    </a:accent2>
    <a:accent3>
      <a:srgbClr val="FFFFFF"/>
    </a:accent3>
    <a:accent4>
      <a:srgbClr val="000000"/>
    </a:accent4>
    <a:accent5>
      <a:srgbClr val="F8DADA"/>
    </a:accent5>
    <a:accent6>
      <a:srgbClr val="9D1E1E"/>
    </a:accent6>
    <a:hlink>
      <a:srgbClr val="105D9C"/>
    </a:hlink>
    <a:folHlink>
      <a:srgbClr val="4B459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30383</TotalTime>
  <Words>1006</Words>
  <Application>Microsoft Office PowerPoint</Application>
  <PresentationFormat>Экран (4:3)</PresentationFormat>
  <Paragraphs>257</Paragraphs>
  <Slides>14</Slides>
  <Notes>13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Оформление по умолчанию</vt:lpstr>
      <vt:lpstr>F_Tool_2</vt:lpstr>
      <vt:lpstr>Слайд 1</vt:lpstr>
      <vt:lpstr>Слайд 2</vt:lpstr>
      <vt:lpstr>Слайд 3</vt:lpstr>
      <vt:lpstr>Слайд 4</vt:lpstr>
      <vt:lpstr>Слайд 5</vt:lpstr>
      <vt:lpstr>Слайд 6</vt:lpstr>
      <vt:lpstr> Ноутбук физруку - вещь необходимая!</vt:lpstr>
      <vt:lpstr>Слайд 8</vt:lpstr>
      <vt:lpstr>Слайд 9</vt:lpstr>
      <vt:lpstr>Слайд 10</vt:lpstr>
      <vt:lpstr>ИНДИВИДУАЛЬНОЕ  ИСПОЛЬЗОВАНИЕ Classmate PC Bi149 в школе и дома, совместно с USB-браслетом</vt:lpstr>
      <vt:lpstr>Преимущества использования Classmate PC Bi149 </vt:lpstr>
      <vt:lpstr>Эффекты использования ИКТ в процессе  обучения младших школьников (по оценке учителей)</vt:lpstr>
      <vt:lpstr>Слайд 14</vt:lpstr>
    </vt:vector>
  </TitlesOfParts>
  <Company>ee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Nikolai Bogolyubov</dc:creator>
  <cp:lastModifiedBy>Пользователь Windows</cp:lastModifiedBy>
  <cp:revision>1008</cp:revision>
  <dcterms:created xsi:type="dcterms:W3CDTF">2007-01-19T14:11:23Z</dcterms:created>
  <dcterms:modified xsi:type="dcterms:W3CDTF">2011-09-14T08:03:14Z</dcterms:modified>
</cp:coreProperties>
</file>