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72" r:id="rId2"/>
    <p:sldMasterId id="2147483833" r:id="rId3"/>
    <p:sldMasterId id="2147483845" r:id="rId4"/>
    <p:sldMasterId id="2147483857" r:id="rId5"/>
    <p:sldMasterId id="2147483881" r:id="rId6"/>
    <p:sldMasterId id="2147483893" r:id="rId7"/>
    <p:sldMasterId id="2147483905" r:id="rId8"/>
    <p:sldMasterId id="2147483917" r:id="rId9"/>
    <p:sldMasterId id="2147483929" r:id="rId10"/>
  </p:sldMasterIdLst>
  <p:notesMasterIdLst>
    <p:notesMasterId r:id="rId31"/>
  </p:notesMasterIdLst>
  <p:handoutMasterIdLst>
    <p:handoutMasterId r:id="rId32"/>
  </p:handoutMasterIdLst>
  <p:sldIdLst>
    <p:sldId id="421" r:id="rId11"/>
    <p:sldId id="430" r:id="rId12"/>
    <p:sldId id="422" r:id="rId13"/>
    <p:sldId id="423" r:id="rId14"/>
    <p:sldId id="406" r:id="rId15"/>
    <p:sldId id="408" r:id="rId16"/>
    <p:sldId id="409" r:id="rId17"/>
    <p:sldId id="398" r:id="rId18"/>
    <p:sldId id="410" r:id="rId19"/>
    <p:sldId id="403" r:id="rId20"/>
    <p:sldId id="392" r:id="rId21"/>
    <p:sldId id="429" r:id="rId22"/>
    <p:sldId id="393" r:id="rId23"/>
    <p:sldId id="431" r:id="rId24"/>
    <p:sldId id="424" r:id="rId25"/>
    <p:sldId id="425" r:id="rId26"/>
    <p:sldId id="426" r:id="rId27"/>
    <p:sldId id="413" r:id="rId28"/>
    <p:sldId id="428" r:id="rId29"/>
    <p:sldId id="414" r:id="rId30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0898"/>
    <a:srgbClr val="F0F0F0"/>
    <a:srgbClr val="FF00FF"/>
    <a:srgbClr val="FF575B"/>
    <a:srgbClr val="764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7" autoAdjust="0"/>
    <p:restoredTop sz="89347" autoAdjust="0"/>
  </p:normalViewPr>
  <p:slideViewPr>
    <p:cSldViewPr>
      <p:cViewPr>
        <p:scale>
          <a:sx n="33" d="100"/>
          <a:sy n="33" d="100"/>
        </p:scale>
        <p:origin x="-1152" y="-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348" y="-108"/>
      </p:cViewPr>
      <p:guideLst>
        <p:guide orient="horz" pos="3129"/>
        <p:guide pos="2142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0D12C-1F7F-4129-B04A-2AC765604E1E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E372-5703-4B07-A8D9-58561C957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35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3325" y="1171575"/>
            <a:ext cx="5078413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2" rIns="92084" bIns="4604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12756" y="4464839"/>
            <a:ext cx="5643602" cy="4720586"/>
          </a:xfrm>
          <a:prstGeom prst="rect">
            <a:avLst/>
          </a:prstGeom>
        </p:spPr>
        <p:txBody>
          <a:bodyPr vert="horz" lIns="92084" tIns="46042" rIns="92084" bIns="4604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87" y="9431238"/>
            <a:ext cx="2946202" cy="496258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65AFB6-8B96-4238-A1B8-49C3F34A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разных кластерах:</a:t>
            </a:r>
          </a:p>
          <a:p>
            <a:r>
              <a:rPr lang="ru-RU" dirty="0" smtClean="0"/>
              <a:t>- Образы ПВК</a:t>
            </a:r>
          </a:p>
          <a:p>
            <a:r>
              <a:rPr lang="ru-RU" dirty="0" smtClean="0"/>
              <a:t>- Вычислительные сервисы</a:t>
            </a:r>
          </a:p>
          <a:p>
            <a:pPr>
              <a:buFontTx/>
              <a:buChar char="-"/>
            </a:pPr>
            <a:r>
              <a:rPr lang="ru-RU" dirty="0" smtClean="0"/>
              <a:t>БД электронных</a:t>
            </a:r>
            <a:r>
              <a:rPr lang="ru-RU" baseline="0" dirty="0" smtClean="0"/>
              <a:t> учебных курсов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 электронные энциклопедии</a:t>
            </a:r>
            <a:r>
              <a:rPr lang="ru-RU" baseline="0" dirty="0" smtClean="0"/>
              <a:t>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 электронные библиотеки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 Сервер лицензий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baseline="0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 Раньше пользователь заходил на каждую систему отдельно. Кроме того имел мощную раб. станцию.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 установившуюся связь</a:t>
            </a:r>
            <a:r>
              <a:rPr lang="ru-RU" baseline="0" dirty="0" smtClean="0"/>
              <a:t> с ноутбуком подписать: п</a:t>
            </a:r>
            <a:r>
              <a:rPr lang="ru-RU" dirty="0" smtClean="0"/>
              <a:t>ротокол (удаленного рабочего стола)</a:t>
            </a:r>
          </a:p>
          <a:p>
            <a:pPr>
              <a:buFontTx/>
              <a:buChar char="-"/>
            </a:pPr>
            <a:r>
              <a:rPr lang="ru-RU" dirty="0" smtClean="0"/>
              <a:t>Рассказать, что нужно сделать, чтобы ноутбук превратить</a:t>
            </a:r>
            <a:r>
              <a:rPr lang="ru-RU" baseline="0" dirty="0" smtClean="0"/>
              <a:t> в клиент ПВК.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Нарисовать слайд с приветственным</a:t>
            </a:r>
            <a:r>
              <a:rPr lang="ru-RU" baseline="0" dirty="0" smtClean="0"/>
              <a:t> окном. Устанавливается </a:t>
            </a:r>
            <a:r>
              <a:rPr lang="ru-RU" baseline="0" dirty="0" err="1" smtClean="0"/>
              <a:t>плагин</a:t>
            </a:r>
            <a:r>
              <a:rPr lang="ru-RU" baseline="0" dirty="0" smtClean="0"/>
              <a:t>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Все значки</a:t>
            </a:r>
            <a:r>
              <a:rPr lang="ru-RU" baseline="0" dirty="0" smtClean="0"/>
              <a:t> </a:t>
            </a:r>
            <a:r>
              <a:rPr lang="ru-RU" dirty="0" smtClean="0"/>
              <a:t>подписать.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en-US" dirty="0" err="1" smtClean="0"/>
              <a:t>WiFi</a:t>
            </a:r>
            <a:r>
              <a:rPr lang="en-US" dirty="0" smtClean="0"/>
              <a:t> (</a:t>
            </a:r>
            <a:r>
              <a:rPr lang="ru-RU" dirty="0" smtClean="0"/>
              <a:t>по</a:t>
            </a:r>
            <a:r>
              <a:rPr lang="ru-RU" baseline="0" dirty="0" smtClean="0"/>
              <a:t> примеру </a:t>
            </a:r>
            <a:r>
              <a:rPr lang="ru-RU" baseline="0" dirty="0" err="1" smtClean="0"/>
              <a:t>интерсвязи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MS System Center Virtual Machine Manager </a:t>
            </a:r>
            <a:r>
              <a:rPr lang="en-US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позволяет создать виртуальную инфраструктуру на основе платформы виртуализации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Microsoft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Hyper-V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Server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R2 и упростить развертывание виртуальных персональных компьютеров из центральной библиотеки шаблонов.</a:t>
            </a:r>
            <a:r>
              <a:rPr lang="ru-RU" sz="105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APP-V Server </a:t>
            </a:r>
            <a:r>
              <a:rPr lang="en-US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Позволяет выполнять виртуализацию приложений - технологию, которая превращает приложения в службы, позволяет централизованно управлять ими, и устанавливать по требованию конечным пользователям.</a:t>
            </a:r>
            <a:endParaRPr lang="en-US" sz="105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Citrix Desktop Delivery Controller -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служба, которая выполняет роль менеджера соединений, производит аутентификацию пользователей при подключении, контролирует виртуальные персональные компьютеры, а также непосредственно взаимодействует с другими компонентами инфраструктуры</a:t>
            </a:r>
          </a:p>
          <a:p>
            <a:r>
              <a:rPr lang="ru-RU" sz="1600" b="1" baseline="0" dirty="0" smtClean="0"/>
              <a:t>Шлюз безопасности</a:t>
            </a:r>
            <a:r>
              <a:rPr lang="en-US" sz="1600" b="1" baseline="0" dirty="0" smtClean="0"/>
              <a:t> 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Citrix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Secure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Gateway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сервер обеспечивающий шифрования SSL/TLS между сервером в интернет и клиентом. Использование облегчает прохождение трафика через межсетевые экраны и обеспечивает высокую защиту.</a:t>
            </a:r>
          </a:p>
          <a:p>
            <a:r>
              <a:rPr lang="ru-RU" sz="16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Citrix</a:t>
            </a:r>
            <a:r>
              <a:rPr lang="ru-RU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Provisioning</a:t>
            </a:r>
            <a:r>
              <a:rPr lang="ru-RU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Services</a:t>
            </a:r>
            <a:r>
              <a:rPr lang="ru-RU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обеспечивает доставку содержимого одного виртуального диска на любое количество виртуальных персональных компьютеров.</a:t>
            </a:r>
            <a:endParaRPr lang="en-US" sz="16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smtClean="0"/>
              <a:t>Сервер доступа к ПВК (шлюз)</a:t>
            </a:r>
          </a:p>
          <a:p>
            <a:pPr lvl="0"/>
            <a:r>
              <a:rPr lang="ru-RU" sz="1600" dirty="0" smtClean="0"/>
              <a:t>Сервер каталогов </a:t>
            </a:r>
            <a:r>
              <a:rPr lang="en-US" sz="1600" dirty="0" smtClean="0"/>
              <a:t>AD</a:t>
            </a:r>
          </a:p>
          <a:p>
            <a:pPr lvl="0"/>
            <a:r>
              <a:rPr lang="ru-RU" sz="1600" dirty="0" smtClean="0"/>
              <a:t>Сервер баз данных</a:t>
            </a:r>
          </a:p>
          <a:p>
            <a:pPr lvl="0"/>
            <a:r>
              <a:rPr lang="ru-RU" sz="1600" dirty="0" smtClean="0"/>
              <a:t>Сервер виртуализации приложений</a:t>
            </a:r>
          </a:p>
          <a:p>
            <a:pPr lvl="0"/>
            <a:r>
              <a:rPr lang="ru-RU" sz="1600" dirty="0" smtClean="0"/>
              <a:t>Сервер </a:t>
            </a:r>
            <a:r>
              <a:rPr lang="en-US" sz="1600" dirty="0" smtClean="0"/>
              <a:t>Provisioning</a:t>
            </a:r>
            <a:endParaRPr lang="ru-RU" sz="1600" dirty="0" smtClean="0"/>
          </a:p>
          <a:p>
            <a:pPr lvl="0"/>
            <a:r>
              <a:rPr lang="ru-RU" sz="1600" dirty="0" smtClean="0"/>
              <a:t>Сервер резервного копирования</a:t>
            </a:r>
          </a:p>
          <a:p>
            <a:pPr lvl="0"/>
            <a:r>
              <a:rPr lang="ru-RU" sz="1600" dirty="0" smtClean="0"/>
              <a:t>Портал </a:t>
            </a:r>
            <a:r>
              <a:rPr lang="en-US" sz="1600" dirty="0" smtClean="0"/>
              <a:t>SharePoint Server</a:t>
            </a:r>
            <a:endParaRPr lang="ru-RU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Служба каталогов </a:t>
            </a:r>
            <a:r>
              <a:rPr lang="en-US" sz="1600" dirty="0" smtClean="0"/>
              <a:t>MS Active Directory Domain Services </a:t>
            </a:r>
          </a:p>
          <a:p>
            <a:r>
              <a:rPr lang="ru-RU" sz="1600" dirty="0" smtClean="0"/>
              <a:t>Портал </a:t>
            </a:r>
            <a:r>
              <a:rPr lang="en-US" sz="1600" dirty="0" smtClean="0"/>
              <a:t>SharePoint Server</a:t>
            </a:r>
          </a:p>
          <a:p>
            <a:r>
              <a:rPr lang="ru-RU" sz="1600" dirty="0" smtClean="0"/>
              <a:t>Почтовая система </a:t>
            </a:r>
            <a:r>
              <a:rPr lang="en-US" sz="1600" dirty="0" smtClean="0"/>
              <a:t>MS Exchange Server </a:t>
            </a:r>
          </a:p>
          <a:p>
            <a:r>
              <a:rPr lang="ru-RU" sz="1600" dirty="0" smtClean="0"/>
              <a:t>СУБД </a:t>
            </a:r>
            <a:r>
              <a:rPr lang="en-US" sz="1600" dirty="0" smtClean="0"/>
              <a:t>MS SQL Server </a:t>
            </a:r>
          </a:p>
          <a:p>
            <a:r>
              <a:rPr lang="en-US" sz="1600" dirty="0" smtClean="0"/>
              <a:t>MS System Center Virtual Machine Manager</a:t>
            </a:r>
          </a:p>
          <a:p>
            <a:r>
              <a:rPr lang="ru-RU" sz="1600" dirty="0" smtClean="0"/>
              <a:t>Сервер виртуализации приложений </a:t>
            </a:r>
            <a:r>
              <a:rPr lang="en-US" sz="1600" dirty="0" smtClean="0"/>
              <a:t>MS App-V </a:t>
            </a:r>
          </a:p>
          <a:p>
            <a:r>
              <a:rPr lang="ru-RU" sz="1600" dirty="0" smtClean="0"/>
              <a:t>Система виртуализации </a:t>
            </a:r>
            <a:r>
              <a:rPr lang="en-US" sz="1600" dirty="0" smtClean="0"/>
              <a:t>Citrix XenDesktop </a:t>
            </a:r>
          </a:p>
          <a:p>
            <a:r>
              <a:rPr lang="en-US" sz="1600" dirty="0" smtClean="0"/>
              <a:t>Citrix Provisioning Services </a:t>
            </a:r>
          </a:p>
          <a:p>
            <a:r>
              <a:rPr lang="en-US" sz="1600" dirty="0" smtClean="0"/>
              <a:t>MS System Center Configuration Manager</a:t>
            </a:r>
          </a:p>
          <a:p>
            <a:r>
              <a:rPr lang="en-US" sz="1600" dirty="0" smtClean="0"/>
              <a:t>MS System Center Operation Manager</a:t>
            </a:r>
            <a:endParaRPr lang="ru-RU" sz="1600" dirty="0" smtClean="0"/>
          </a:p>
          <a:p>
            <a:endParaRPr lang="ru-RU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Стоимость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Windows Server 2008R2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SQL Server Enterprise Edition 2008R2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Citrix XenDesktop VDI Edition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$ 136 543,82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Лицензии </a:t>
            </a:r>
            <a:r>
              <a:rPr lang="en-US" sz="1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Microsoft: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~$100 000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Лицензии </a:t>
            </a:r>
            <a:r>
              <a:rPr lang="en-US" sz="16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Citrix: ~$60 000</a:t>
            </a:r>
            <a:endParaRPr lang="ru-RU" dirty="0" smtClean="0"/>
          </a:p>
          <a:p>
            <a:r>
              <a:rPr lang="ru-RU" dirty="0" smtClean="0"/>
              <a:t>Стоимость СХД – 2 800 000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проекта ПВК: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Любая аудитория с сетью </a:t>
            </a:r>
            <a:r>
              <a:rPr lang="en-US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необходимым числом розеток, может играть роль компьютерного класса.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Поддержка системы сервисов для использования образовательных ресурсов, как через ПВК, так и через другие средства (мобильный телефон, коммуникатор и т.п.).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Обеспечивается работа не менее 1200 ПВК одновременно (600 ПВК на базе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Microsoft Windows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и более 600 ПВК на базе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Linux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 качестве компьютерных классов используются обычные аудитории с розетками.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Снижаются затраты на создание и обновление стандартных компьютерных классов.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Централизованный доступ к лицензионному ПО.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Повышает безопасность данных за счет централизованного хранения и администрирования всех ПВК.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Нет необходимости в установке какого-либо ПО, все доступно из </a:t>
            </a:r>
            <a:r>
              <a:rPr lang="ru-RU" sz="1600" dirty="0" err="1" smtClean="0"/>
              <a:t>веб-интерфейса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 рамках ПВК реализованы технологии </a:t>
            </a:r>
            <a:r>
              <a:rPr lang="en-US" sz="1600" dirty="0" smtClean="0"/>
              <a:t>CAD/CAM/CAE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Автоматизация процессов проектирования и моделирования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Наличие установленного и настроенного ПО, необходимого естественнонаучным факультетам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endPara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wmf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34D9-24A0-4CDE-AFFD-B02C2F82B430}" type="datetime1">
              <a:rPr lang="ru-RU" smtClean="0"/>
              <a:pPr>
                <a:defRPr/>
              </a:pPr>
              <a:t>16.09.2011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F5ACE-532E-436E-A02E-4785698BAE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2898-F41C-40D1-A649-F585D0C6C199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B8F-4B67-4876-BBED-7ACC147AC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34D9-24A0-4CDE-AFFD-B02C2F82B43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F5ACE-532E-436E-A02E-4785698BAEE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B4E-7674-45FC-AC33-8840BEA02F10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C00-04B8-45A5-B0A6-7BD6738B79C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4DB-DB93-45F6-92E4-8BB2AA82C62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156-EAE0-4F18-B5AD-3F13FC228A2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32FA-D557-4782-B6AB-A241F20067D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BA9-417F-4594-8A0C-35D777DA809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1A1-F19E-4A5B-8B8F-B13B30FC3E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66B1-C047-4663-863F-5BB868F8292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523B-69A4-41EB-8BA2-6110AECCBD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05B9-D9D4-4E32-B2A3-E843680B01A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8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4D6-C0E4-4509-B6D3-0EEEFE491B3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5CCD-9280-4EFF-82EB-5572267E9F2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2898-F41C-40D1-A649-F585D0C6C19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B8F-4B67-4876-BBED-7ACC147ACF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AEA3-D084-44CB-A3F2-6B33BFE6D7CD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8B56-CE72-44FA-A280-3AA5D83AA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AEA3-D084-44CB-A3F2-6B33BFE6D7C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8B56-CE72-44FA-A280-3AA5D83AAC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hidden">
          <a:xfrm>
            <a:off x="755650" y="1304925"/>
            <a:ext cx="7927975" cy="2160588"/>
          </a:xfrm>
          <a:prstGeom prst="rect">
            <a:avLst/>
          </a:prstGeom>
          <a:gradFill rotWithShape="1">
            <a:gsLst>
              <a:gs pos="0">
                <a:srgbClr val="C9DBED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u="sng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Freeform 24"/>
          <p:cNvSpPr>
            <a:spLocks noChangeArrowheads="1"/>
          </p:cNvSpPr>
          <p:nvPr userDrawn="1"/>
        </p:nvSpPr>
        <p:spPr bwMode="auto">
          <a:xfrm>
            <a:off x="611188" y="1225550"/>
            <a:ext cx="252412" cy="2376488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6" name="Freeform 25"/>
          <p:cNvSpPr>
            <a:spLocks noChangeArrowheads="1"/>
          </p:cNvSpPr>
          <p:nvPr userDrawn="1"/>
        </p:nvSpPr>
        <p:spPr bwMode="auto">
          <a:xfrm>
            <a:off x="8545513" y="1225550"/>
            <a:ext cx="252412" cy="2376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400">
              <a:solidFill>
                <a:srgbClr val="292929"/>
              </a:solidFill>
              <a:latin typeface="Times New Roman" pitchFamily="18" charset="0"/>
            </a:endParaRPr>
          </a:p>
        </p:txBody>
      </p:sp>
      <p:pic>
        <p:nvPicPr>
          <p:cNvPr id="8" name="Picture 9" descr="ips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075"/>
            <a:ext cx="828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>
            <a:hlinkHover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755650" y="63500"/>
            <a:ext cx="83883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b="1">
                <a:solidFill>
                  <a:srgbClr val="FFFFFF"/>
                </a:solidFill>
                <a:latin typeface="Tahoma" pitchFamily="34" charset="0"/>
              </a:rPr>
              <a:t>Институт программных систем имени А.К.Айламазяна РАН</a:t>
            </a: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1484313" y="549275"/>
            <a:ext cx="7580312" cy="339725"/>
            <a:chOff x="935" y="346"/>
            <a:chExt cx="4775" cy="214"/>
          </a:xfrm>
        </p:grpSpPr>
        <p:pic>
          <p:nvPicPr>
            <p:cNvPr id="11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1" descr="Picture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6730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pic>
        <p:nvPicPr>
          <p:cNvPr id="16" name="Рисунок 31" descr="logo-skif-grid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7675" y="496888"/>
            <a:ext cx="1054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1214422"/>
            <a:ext cx="7458102" cy="2357454"/>
          </a:xfrm>
          <a:effectLst/>
        </p:spPr>
        <p:txBody>
          <a:bodyPr anchor="ctr"/>
          <a:lstStyle>
            <a:lvl1pPr algn="ctr">
              <a:defRPr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89539" y="3643314"/>
            <a:ext cx="6337300" cy="235745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Date Placeholder 15"/>
          <p:cNvSpPr>
            <a:spLocks noGrp="1"/>
          </p:cNvSpPr>
          <p:nvPr>
            <p:ph type="dt" sz="half" idx="10"/>
          </p:nvPr>
        </p:nvSpPr>
        <p:spPr>
          <a:xfrm>
            <a:off x="0" y="6642100"/>
            <a:ext cx="1500188" cy="215900"/>
          </a:xfrm>
        </p:spPr>
        <p:txBody>
          <a:bodyPr/>
          <a:lstStyle>
            <a:lvl1pPr algn="l">
              <a:defRPr sz="1200" dirty="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Freeform 13"/>
          <p:cNvSpPr>
            <a:spLocks noChangeArrowheads="1"/>
          </p:cNvSpPr>
          <p:nvPr userDrawn="1"/>
        </p:nvSpPr>
        <p:spPr bwMode="auto">
          <a:xfrm>
            <a:off x="141288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8856663" y="638175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0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1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2290"/>
            <a:ext cx="8501122" cy="753570"/>
          </a:xfr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28736"/>
            <a:ext cx="8821737" cy="5143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10"/>
          </p:nvPr>
        </p:nvSpPr>
        <p:spPr>
          <a:xfrm>
            <a:off x="0" y="6678613"/>
            <a:ext cx="1500188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F79-4B4C-4A45-8BD0-937CDA6F84BE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57375" y="6678613"/>
            <a:ext cx="542925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29575" y="6678613"/>
            <a:ext cx="1114425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8CD0B9C-4963-4163-A8F4-19EE05F63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5970588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331913" y="5970588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8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9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26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47279C-20B5-4E47-99A1-4F44ACC99B5D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954CE7B0-903D-4E80-BD94-537BC024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Freeform 13"/>
          <p:cNvSpPr>
            <a:spLocks noChangeArrowheads="1"/>
          </p:cNvSpPr>
          <p:nvPr userDrawn="1"/>
        </p:nvSpPr>
        <p:spPr bwMode="auto">
          <a:xfrm>
            <a:off x="69850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8" name="Freeform 14"/>
          <p:cNvSpPr>
            <a:spLocks noChangeArrowheads="1"/>
          </p:cNvSpPr>
          <p:nvPr userDrawn="1"/>
        </p:nvSpPr>
        <p:spPr bwMode="auto">
          <a:xfrm>
            <a:off x="885666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1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2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7531"/>
            <a:ext cx="8572560" cy="7583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733" y="1428736"/>
            <a:ext cx="440531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445" y="1428736"/>
            <a:ext cx="44069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6EF9-81EE-4EFA-B16C-95921127C65C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B8835FD-CB2C-45DD-8FE7-A7DA916A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9" name="Freeform 13"/>
          <p:cNvSpPr>
            <a:spLocks noChangeArrowheads="1"/>
          </p:cNvSpPr>
          <p:nvPr userDrawn="1"/>
        </p:nvSpPr>
        <p:spPr bwMode="auto">
          <a:xfrm>
            <a:off x="71438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10" name="Freeform 14"/>
          <p:cNvSpPr>
            <a:spLocks noChangeArrowheads="1"/>
          </p:cNvSpPr>
          <p:nvPr userDrawn="1"/>
        </p:nvSpPr>
        <p:spPr bwMode="auto">
          <a:xfrm>
            <a:off x="885666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3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4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11140"/>
            <a:ext cx="8572560" cy="774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09718"/>
            <a:ext cx="42594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049480"/>
            <a:ext cx="4259458" cy="4379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1377" y="1409718"/>
            <a:ext cx="43083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1377" y="2049480"/>
            <a:ext cx="4308341" cy="4379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7916-2B03-4081-90CB-3FFA6E2BF4AB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464A2298-3E97-4F2C-ACE0-9BCF65659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" name="Freeform 13"/>
          <p:cNvSpPr>
            <a:spLocks noChangeArrowheads="1"/>
          </p:cNvSpPr>
          <p:nvPr userDrawn="1"/>
        </p:nvSpPr>
        <p:spPr bwMode="auto">
          <a:xfrm>
            <a:off x="141288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6" name="Freeform 14"/>
          <p:cNvSpPr>
            <a:spLocks noChangeArrowheads="1"/>
          </p:cNvSpPr>
          <p:nvPr userDrawn="1"/>
        </p:nvSpPr>
        <p:spPr bwMode="auto">
          <a:xfrm>
            <a:off x="878681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9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0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5283"/>
            <a:ext cx="8429684" cy="7905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F079-263B-43D5-9DC6-D57A21875355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C7A2D83F-F228-48E7-8CEA-A2B7C59F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B3BE5107-433B-488E-A4BC-323F876F2047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59BBAB95-1E8F-40A4-BA1E-DB9DD8010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5072063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331913" y="5072063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9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0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26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00672"/>
            <a:ext cx="8715436" cy="566738"/>
          </a:xfrm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5720" y="500042"/>
            <a:ext cx="8572560" cy="4500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67410"/>
            <a:ext cx="8715436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736A-94A4-4C59-BEA8-C436D8C7B418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0412A192-237A-4312-8554-511AB3A9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8" name="Freeform 13"/>
          <p:cNvSpPr>
            <a:spLocks noChangeArrowheads="1"/>
          </p:cNvSpPr>
          <p:nvPr userDrawn="1"/>
        </p:nvSpPr>
        <p:spPr bwMode="auto">
          <a:xfrm>
            <a:off x="71438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9" name="Freeform 14"/>
          <p:cNvSpPr>
            <a:spLocks noChangeArrowheads="1"/>
          </p:cNvSpPr>
          <p:nvPr userDrawn="1"/>
        </p:nvSpPr>
        <p:spPr bwMode="auto">
          <a:xfrm>
            <a:off x="885666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2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3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9275"/>
            <a:ext cx="8572560" cy="73658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254504" cy="24622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4114800"/>
            <a:ext cx="4254504" cy="24574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21186" y="1500174"/>
            <a:ext cx="4379970" cy="5000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B155-AC7D-41F0-B86A-D163273BC56C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F039644-CFC2-4797-9157-F4A7937A3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Freeform 13"/>
          <p:cNvSpPr>
            <a:spLocks noChangeArrowheads="1"/>
          </p:cNvSpPr>
          <p:nvPr userDrawn="1"/>
        </p:nvSpPr>
        <p:spPr bwMode="auto">
          <a:xfrm>
            <a:off x="141288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8" name="Freeform 14"/>
          <p:cNvSpPr>
            <a:spLocks noChangeArrowheads="1"/>
          </p:cNvSpPr>
          <p:nvPr userDrawn="1"/>
        </p:nvSpPr>
        <p:spPr bwMode="auto">
          <a:xfrm>
            <a:off x="878681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1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2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7858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484313"/>
            <a:ext cx="4316412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484313"/>
            <a:ext cx="4316413" cy="50403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1131B5-B35A-4CB7-A792-B52F56C132BA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D46E46D3-DEEB-4551-9855-E4E8FBAAE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7" name="Freeform 13"/>
          <p:cNvSpPr>
            <a:spLocks noChangeArrowheads="1"/>
          </p:cNvSpPr>
          <p:nvPr userDrawn="1"/>
        </p:nvSpPr>
        <p:spPr bwMode="auto">
          <a:xfrm>
            <a:off x="69850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8" name="Freeform 14"/>
          <p:cNvSpPr>
            <a:spLocks noChangeArrowheads="1"/>
          </p:cNvSpPr>
          <p:nvPr userDrawn="1"/>
        </p:nvSpPr>
        <p:spPr bwMode="auto">
          <a:xfrm>
            <a:off x="8786813" y="615950"/>
            <a:ext cx="21590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grpSp>
        <p:nvGrpSpPr>
          <p:cNvPr id="11" name="Group 43"/>
          <p:cNvGrpSpPr>
            <a:grpSpLocks noChangeAspect="1"/>
          </p:cNvGrpSpPr>
          <p:nvPr userDrawn="1"/>
        </p:nvGrpSpPr>
        <p:grpSpPr bwMode="auto">
          <a:xfrm>
            <a:off x="71438" y="111125"/>
            <a:ext cx="8999537" cy="403225"/>
            <a:chOff x="935" y="346"/>
            <a:chExt cx="4775" cy="214"/>
          </a:xfrm>
        </p:grpSpPr>
        <p:pic>
          <p:nvPicPr>
            <p:cNvPr id="12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28" descr="logo-skif-gri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5"/>
            <a:ext cx="8501122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1981200"/>
            <a:ext cx="4339005" cy="4519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4249" y="1981200"/>
            <a:ext cx="4295469" cy="4519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8FD81E-0170-4C43-9A7E-81D789A7D796}" type="datetime4">
              <a:rPr lang="ru-RU"/>
              <a:pPr>
                <a:defRPr/>
              </a:pPr>
              <a:t>16 сентября 2011 г.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СКИФ-ГРИД © 2009 Все права защищены</a:t>
            </a:r>
            <a:endParaRPr lang="en-US"/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CA376CDB-38F7-48C8-8FB3-5DA4D5A34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738" y="1201740"/>
            <a:ext cx="404739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804" y="1201740"/>
            <a:ext cx="4048857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B4E-7674-45FC-AC33-8840BEA02F10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C00-04B8-45A5-B0A6-7BD6738B7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3801" y="158751"/>
            <a:ext cx="2058865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9" y="158751"/>
            <a:ext cx="6037385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738" y="1201740"/>
            <a:ext cx="404739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804" y="1201740"/>
            <a:ext cx="4048857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4DB-DB93-45F6-92E4-8BB2AA82C62A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156-EAE0-4F18-B5AD-3F13FC228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3802" y="158751"/>
            <a:ext cx="2058865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40" y="158751"/>
            <a:ext cx="6037385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738" y="1201740"/>
            <a:ext cx="404739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804" y="1201740"/>
            <a:ext cx="4048857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32FA-D557-4782-B6AB-A241F20067D9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BA9-417F-4594-8A0C-35D777DA8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3803" y="158751"/>
            <a:ext cx="2058865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40" y="158751"/>
            <a:ext cx="6037385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489" y="3619500"/>
            <a:ext cx="7810500" cy="1587500"/>
          </a:xfrm>
        </p:spPr>
        <p:txBody>
          <a:bodyPr lIns="96406" tIns="48205" rIns="96406" bIns="48205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6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50186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9060" y="1957388"/>
            <a:ext cx="7754815" cy="1471612"/>
          </a:xfrm>
        </p:spPr>
        <p:txBody>
          <a:bodyPr lIns="67316" tIns="33657" rIns="67316" bIns="33657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018628" name="Picture 4" descr="intel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7234604" y="254000"/>
            <a:ext cx="1740877" cy="12525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6351" y="1371600"/>
            <a:ext cx="413238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408" y="1371600"/>
            <a:ext cx="41338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1A1-F19E-4A5B-8B8F-B13B30FC3EDB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66B1-C047-4663-863F-5BB868F82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3370" y="157163"/>
            <a:ext cx="2102827" cy="596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4890" y="157163"/>
            <a:ext cx="6167803" cy="596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34D9-24A0-4CDE-AFFD-B02C2F82B43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F5ACE-532E-436E-A02E-4785698BAEE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B4E-7674-45FC-AC33-8840BEA02F10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C00-04B8-45A5-B0A6-7BD6738B79C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4DB-DB93-45F6-92E4-8BB2AA82C62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156-EAE0-4F18-B5AD-3F13FC228A2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32FA-D557-4782-B6AB-A241F20067D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BA9-417F-4594-8A0C-35D777DA809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1A1-F19E-4A5B-8B8F-B13B30FC3E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66B1-C047-4663-863F-5BB868F8292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523B-69A4-41EB-8BA2-6110AECCBD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05B9-D9D4-4E32-B2A3-E843680B01A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8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4D6-C0E4-4509-B6D3-0EEEFE491B3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5CCD-9280-4EFF-82EB-5572267E9F2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2898-F41C-40D1-A649-F585D0C6C19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B8F-4B67-4876-BBED-7ACC147ACF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AEA3-D084-44CB-A3F2-6B33BFE6D7C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8B56-CE72-44FA-A280-3AA5D83AAC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34D9-24A0-4CDE-AFFD-B02C2F82B43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F5ACE-532E-436E-A02E-4785698BAEE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523B-69A4-41EB-8BA2-6110AECCBD52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05B9-D9D4-4E32-B2A3-E843680B01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B4E-7674-45FC-AC33-8840BEA02F10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C00-04B8-45A5-B0A6-7BD6738B79C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4DB-DB93-45F6-92E4-8BB2AA82C62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156-EAE0-4F18-B5AD-3F13FC228A2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32FA-D557-4782-B6AB-A241F20067D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BA9-417F-4594-8A0C-35D777DA809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1A1-F19E-4A5B-8B8F-B13B30FC3E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66B1-C047-4663-863F-5BB868F8292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523B-69A4-41EB-8BA2-6110AECCBD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05B9-D9D4-4E32-B2A3-E843680B01A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8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4D6-C0E4-4509-B6D3-0EEEFE491B3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5CCD-9280-4EFF-82EB-5572267E9F2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2898-F41C-40D1-A649-F585D0C6C19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B8F-4B67-4876-BBED-7ACC147ACF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AEA3-D084-44CB-A3F2-6B33BFE6D7C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8B56-CE72-44FA-A280-3AA5D83AAC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34D9-24A0-4CDE-AFFD-B02C2F82B43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F5ACE-532E-436E-A02E-4785698BAEE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8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4D6-C0E4-4509-B6D3-0EEEFE491B39}" type="datetime1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5CCD-9280-4EFF-82EB-5572267E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B4E-7674-45FC-AC33-8840BEA02F10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C00-04B8-45A5-B0A6-7BD6738B79C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4DB-DB93-45F6-92E4-8BB2AA82C62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156-EAE0-4F18-B5AD-3F13FC228A2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32FA-D557-4782-B6AB-A241F20067D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BA9-417F-4594-8A0C-35D777DA809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1A1-F19E-4A5B-8B8F-B13B30FC3E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66B1-C047-4663-863F-5BB868F8292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523B-69A4-41EB-8BA2-6110AECCBD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05B9-D9D4-4E32-B2A3-E843680B01A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8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4D6-C0E4-4509-B6D3-0EEEFE491B3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5CCD-9280-4EFF-82EB-5572267E9F2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2898-F41C-40D1-A649-F585D0C6C19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B8F-4B67-4876-BBED-7ACC147ACF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AEA3-D084-44CB-A3F2-6B33BFE6D7C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8B56-CE72-44FA-A280-3AA5D83AAC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/>
              <a:pPr>
                <a:defRPr/>
              </a:pPr>
              <a:t>16.09.2011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5" r:id="rId4"/>
    <p:sldLayoutId id="2147483726" r:id="rId5"/>
    <p:sldLayoutId id="2147483734" r:id="rId6"/>
    <p:sldLayoutId id="2147483727" r:id="rId7"/>
    <p:sldLayoutId id="2147483728" r:id="rId8"/>
    <p:sldLayoutId id="2147483735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0063"/>
            <a:ext cx="8501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821737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01419" name="Rectangle 11"/>
          <p:cNvSpPr>
            <a:spLocks noChangeArrowheads="1"/>
          </p:cNvSpPr>
          <p:nvPr/>
        </p:nvSpPr>
        <p:spPr bwMode="auto">
          <a:xfrm>
            <a:off x="0" y="1196975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1331913" y="1196975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01421" name="Freeform 13"/>
          <p:cNvSpPr>
            <a:spLocks noChangeArrowheads="1"/>
          </p:cNvSpPr>
          <p:nvPr/>
        </p:nvSpPr>
        <p:spPr bwMode="auto">
          <a:xfrm>
            <a:off x="142875" y="615950"/>
            <a:ext cx="215900" cy="720725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401422" name="Freeform 14"/>
          <p:cNvSpPr>
            <a:spLocks noChangeArrowheads="1"/>
          </p:cNvSpPr>
          <p:nvPr/>
        </p:nvSpPr>
        <p:spPr bwMode="auto">
          <a:xfrm>
            <a:off x="8786813" y="642938"/>
            <a:ext cx="215900" cy="719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>
              <a:solidFill>
                <a:srgbClr val="292929"/>
              </a:solidFill>
            </a:endParaRPr>
          </a:p>
        </p:txBody>
      </p:sp>
      <p:sp>
        <p:nvSpPr>
          <p:cNvPr id="401424" name="Rectangle 16"/>
          <p:cNvSpPr>
            <a:spLocks noChangeArrowheads="1"/>
          </p:cNvSpPr>
          <p:nvPr/>
        </p:nvSpPr>
        <p:spPr bwMode="auto">
          <a:xfrm>
            <a:off x="0" y="6756400"/>
            <a:ext cx="2133600" cy="101600"/>
          </a:xfrm>
          <a:prstGeom prst="rect">
            <a:avLst/>
          </a:prstGeom>
          <a:solidFill>
            <a:srgbClr val="8EB4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01425" name="Rectangle 17"/>
          <p:cNvSpPr>
            <a:spLocks noChangeArrowheads="1"/>
          </p:cNvSpPr>
          <p:nvPr/>
        </p:nvSpPr>
        <p:spPr bwMode="auto">
          <a:xfrm>
            <a:off x="1905000" y="6756400"/>
            <a:ext cx="7239000" cy="101600"/>
          </a:xfrm>
          <a:prstGeom prst="rect">
            <a:avLst/>
          </a:prstGeom>
          <a:gradFill rotWithShape="0">
            <a:gsLst>
              <a:gs pos="0">
                <a:srgbClr val="8EB4D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25400" y="6713538"/>
            <a:ext cx="15001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831683-732D-4593-BE62-E97D2720C98F}" type="datetime4">
              <a:rPr lang="ru-RU" b="1"/>
              <a:pPr>
                <a:defRPr/>
              </a:pPr>
              <a:t>16 сентября 2011 г.</a:t>
            </a:fld>
            <a:endParaRPr lang="en-US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57375" y="6642100"/>
            <a:ext cx="542925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b="1"/>
              <a:t>СКИФ-ГРИД © 2009 Все права защищены</a:t>
            </a:r>
            <a:endParaRPr lang="en-US" b="1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29575" y="6642100"/>
            <a:ext cx="11144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b="1"/>
              <a:t>Слайд </a:t>
            </a:r>
            <a:fld id="{08DDAD9C-B63C-45C3-BEB6-F45EB7B9CF3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71438" y="96838"/>
            <a:ext cx="8999537" cy="403225"/>
            <a:chOff x="935" y="346"/>
            <a:chExt cx="4775" cy="214"/>
          </a:xfrm>
        </p:grpSpPr>
        <p:pic>
          <p:nvPicPr>
            <p:cNvPr id="2063" name="Picture 30" descr="ppt-title-blue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-1115"/>
            <a:stretch>
              <a:fillRect/>
            </a:stretch>
          </p:blipFill>
          <p:spPr bwMode="auto">
            <a:xfrm>
              <a:off x="5216" y="346"/>
              <a:ext cx="4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0" descr="ppt-title-blue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5" y="358"/>
              <a:ext cx="41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2" name="Рисунок 18" descr="logo-skif-grid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67663" y="44450"/>
            <a:ext cx="1135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slow">
    <p:circl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7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7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7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7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7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20000"/>
        <a:buFont typeface="Wingdings" pitchFamily="2" charset="2"/>
        <a:buChar char="¶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2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50000"/>
        <a:buChar char="•"/>
        <a:defRPr sz="20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80000"/>
        <a:buChar char="o"/>
        <a:defRPr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invGray">
          <a:xfrm>
            <a:off x="2935" y="6042034"/>
            <a:ext cx="9141069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5311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739" y="158750"/>
            <a:ext cx="823692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1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39" y="1201740"/>
            <a:ext cx="8236926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6273800"/>
            <a:ext cx="397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93D2D596-ED19-44EC-8CE1-2E5F0D589773}" type="slidenum"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28600" y="6705609"/>
            <a:ext cx="8289681" cy="1238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8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* Other names and brands may be claimed as the property of others.    Copyright © 2010, Intel Corporation.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890232" y="6164749"/>
            <a:ext cx="796073" cy="532925"/>
            <a:chOff x="-2554" y="2183"/>
            <a:chExt cx="3381" cy="226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2554" y="2183"/>
              <a:ext cx="3381" cy="2261"/>
            </a:xfrm>
            <a:custGeom>
              <a:avLst/>
              <a:gdLst/>
              <a:ahLst/>
              <a:cxnLst>
                <a:cxn ang="0">
                  <a:pos x="323" y="795"/>
                </a:cxn>
                <a:cxn ang="0">
                  <a:pos x="209" y="989"/>
                </a:cxn>
                <a:cxn ang="0">
                  <a:pos x="143" y="1214"/>
                </a:cxn>
                <a:cxn ang="0">
                  <a:pos x="144" y="1450"/>
                </a:cxn>
                <a:cxn ang="0">
                  <a:pos x="208" y="1629"/>
                </a:cxn>
                <a:cxn ang="0">
                  <a:pos x="320" y="1771"/>
                </a:cxn>
                <a:cxn ang="0">
                  <a:pos x="473" y="1878"/>
                </a:cxn>
                <a:cxn ang="0">
                  <a:pos x="661" y="1956"/>
                </a:cxn>
                <a:cxn ang="0">
                  <a:pos x="876" y="2005"/>
                </a:cxn>
                <a:cxn ang="0">
                  <a:pos x="1109" y="2028"/>
                </a:cxn>
                <a:cxn ang="0">
                  <a:pos x="1523" y="2023"/>
                </a:cxn>
                <a:cxn ang="0">
                  <a:pos x="1837" y="1984"/>
                </a:cxn>
                <a:cxn ang="0">
                  <a:pos x="2191" y="1902"/>
                </a:cxn>
                <a:cxn ang="0">
                  <a:pos x="2525" y="1787"/>
                </a:cxn>
                <a:cxn ang="0">
                  <a:pos x="2807" y="1649"/>
                </a:cxn>
                <a:cxn ang="0">
                  <a:pos x="2616" y="2002"/>
                </a:cxn>
                <a:cxn ang="0">
                  <a:pos x="2295" y="2115"/>
                </a:cxn>
                <a:cxn ang="0">
                  <a:pos x="1961" y="2198"/>
                </a:cxn>
                <a:cxn ang="0">
                  <a:pos x="1646" y="2244"/>
                </a:cxn>
                <a:cxn ang="0">
                  <a:pos x="1258" y="2261"/>
                </a:cxn>
                <a:cxn ang="0">
                  <a:pos x="915" y="2232"/>
                </a:cxn>
                <a:cxn ang="0">
                  <a:pos x="621" y="2160"/>
                </a:cxn>
                <a:cxn ang="0">
                  <a:pos x="380" y="2049"/>
                </a:cxn>
                <a:cxn ang="0">
                  <a:pos x="196" y="1902"/>
                </a:cxn>
                <a:cxn ang="0">
                  <a:pos x="72" y="1722"/>
                </a:cxn>
                <a:cxn ang="0">
                  <a:pos x="9" y="1501"/>
                </a:cxn>
                <a:cxn ang="0">
                  <a:pos x="9" y="1259"/>
                </a:cxn>
                <a:cxn ang="0">
                  <a:pos x="74" y="1035"/>
                </a:cxn>
                <a:cxn ang="0">
                  <a:pos x="197" y="832"/>
                </a:cxn>
                <a:cxn ang="0">
                  <a:pos x="369" y="649"/>
                </a:cxn>
                <a:cxn ang="0">
                  <a:pos x="2401" y="10"/>
                </a:cxn>
                <a:cxn ang="0">
                  <a:pos x="2668" y="52"/>
                </a:cxn>
                <a:cxn ang="0">
                  <a:pos x="2904" y="130"/>
                </a:cxn>
                <a:cxn ang="0">
                  <a:pos x="3101" y="242"/>
                </a:cxn>
                <a:cxn ang="0">
                  <a:pos x="3253" y="389"/>
                </a:cxn>
                <a:cxn ang="0">
                  <a:pos x="3348" y="573"/>
                </a:cxn>
                <a:cxn ang="0">
                  <a:pos x="3381" y="796"/>
                </a:cxn>
                <a:cxn ang="0">
                  <a:pos x="3346" y="1010"/>
                </a:cxn>
                <a:cxn ang="0">
                  <a:pos x="3258" y="1195"/>
                </a:cxn>
                <a:cxn ang="0">
                  <a:pos x="3130" y="1348"/>
                </a:cxn>
                <a:cxn ang="0">
                  <a:pos x="2979" y="1462"/>
                </a:cxn>
                <a:cxn ang="0">
                  <a:pos x="2872" y="1325"/>
                </a:cxn>
                <a:cxn ang="0">
                  <a:pos x="3042" y="1187"/>
                </a:cxn>
                <a:cxn ang="0">
                  <a:pos x="3156" y="1015"/>
                </a:cxn>
                <a:cxn ang="0">
                  <a:pos x="3206" y="825"/>
                </a:cxn>
                <a:cxn ang="0">
                  <a:pos x="3185" y="628"/>
                </a:cxn>
                <a:cxn ang="0">
                  <a:pos x="3098" y="457"/>
                </a:cxn>
                <a:cxn ang="0">
                  <a:pos x="2957" y="321"/>
                </a:cxn>
                <a:cxn ang="0">
                  <a:pos x="2769" y="220"/>
                </a:cxn>
                <a:cxn ang="0">
                  <a:pos x="2541" y="156"/>
                </a:cxn>
                <a:cxn ang="0">
                  <a:pos x="2285" y="122"/>
                </a:cxn>
                <a:cxn ang="0">
                  <a:pos x="2005" y="124"/>
                </a:cxn>
                <a:cxn ang="0">
                  <a:pos x="1711" y="156"/>
                </a:cxn>
                <a:cxn ang="0">
                  <a:pos x="1412" y="216"/>
                </a:cxn>
                <a:cxn ang="0">
                  <a:pos x="1115" y="308"/>
                </a:cxn>
                <a:cxn ang="0">
                  <a:pos x="828" y="426"/>
                </a:cxn>
                <a:cxn ang="0">
                  <a:pos x="825" y="354"/>
                </a:cxn>
                <a:cxn ang="0">
                  <a:pos x="1109" y="217"/>
                </a:cxn>
                <a:cxn ang="0">
                  <a:pos x="1407" y="114"/>
                </a:cxn>
                <a:cxn ang="0">
                  <a:pos x="1711" y="43"/>
                </a:cxn>
                <a:cxn ang="0">
                  <a:pos x="2015" y="6"/>
                </a:cxn>
              </a:cxnLst>
              <a:rect l="0" t="0" r="r" b="b"/>
              <a:pathLst>
                <a:path w="3381" h="2261">
                  <a:moveTo>
                    <a:pt x="369" y="649"/>
                  </a:moveTo>
                  <a:lnTo>
                    <a:pt x="369" y="740"/>
                  </a:lnTo>
                  <a:lnTo>
                    <a:pt x="323" y="795"/>
                  </a:lnTo>
                  <a:lnTo>
                    <a:pt x="281" y="855"/>
                  </a:lnTo>
                  <a:lnTo>
                    <a:pt x="242" y="920"/>
                  </a:lnTo>
                  <a:lnTo>
                    <a:pt x="209" y="989"/>
                  </a:lnTo>
                  <a:lnTo>
                    <a:pt x="180" y="1063"/>
                  </a:lnTo>
                  <a:lnTo>
                    <a:pt x="159" y="1138"/>
                  </a:lnTo>
                  <a:lnTo>
                    <a:pt x="143" y="1214"/>
                  </a:lnTo>
                  <a:lnTo>
                    <a:pt x="134" y="1293"/>
                  </a:lnTo>
                  <a:lnTo>
                    <a:pt x="134" y="1371"/>
                  </a:lnTo>
                  <a:lnTo>
                    <a:pt x="144" y="1450"/>
                  </a:lnTo>
                  <a:lnTo>
                    <a:pt x="160" y="1514"/>
                  </a:lnTo>
                  <a:lnTo>
                    <a:pt x="180" y="1574"/>
                  </a:lnTo>
                  <a:lnTo>
                    <a:pt x="208" y="1629"/>
                  </a:lnTo>
                  <a:lnTo>
                    <a:pt x="239" y="1681"/>
                  </a:lnTo>
                  <a:lnTo>
                    <a:pt x="277" y="1728"/>
                  </a:lnTo>
                  <a:lnTo>
                    <a:pt x="320" y="1771"/>
                  </a:lnTo>
                  <a:lnTo>
                    <a:pt x="366" y="1810"/>
                  </a:lnTo>
                  <a:lnTo>
                    <a:pt x="418" y="1846"/>
                  </a:lnTo>
                  <a:lnTo>
                    <a:pt x="473" y="1878"/>
                  </a:lnTo>
                  <a:lnTo>
                    <a:pt x="532" y="1907"/>
                  </a:lnTo>
                  <a:lnTo>
                    <a:pt x="595" y="1933"/>
                  </a:lnTo>
                  <a:lnTo>
                    <a:pt x="661" y="1956"/>
                  </a:lnTo>
                  <a:lnTo>
                    <a:pt x="729" y="1974"/>
                  </a:lnTo>
                  <a:lnTo>
                    <a:pt x="801" y="1990"/>
                  </a:lnTo>
                  <a:lnTo>
                    <a:pt x="876" y="2005"/>
                  </a:lnTo>
                  <a:lnTo>
                    <a:pt x="952" y="2015"/>
                  </a:lnTo>
                  <a:lnTo>
                    <a:pt x="1030" y="2023"/>
                  </a:lnTo>
                  <a:lnTo>
                    <a:pt x="1109" y="2028"/>
                  </a:lnTo>
                  <a:lnTo>
                    <a:pt x="1190" y="2032"/>
                  </a:lnTo>
                  <a:lnTo>
                    <a:pt x="1356" y="2032"/>
                  </a:lnTo>
                  <a:lnTo>
                    <a:pt x="1523" y="2023"/>
                  </a:lnTo>
                  <a:lnTo>
                    <a:pt x="1606" y="2016"/>
                  </a:lnTo>
                  <a:lnTo>
                    <a:pt x="1720" y="2003"/>
                  </a:lnTo>
                  <a:lnTo>
                    <a:pt x="1837" y="1984"/>
                  </a:lnTo>
                  <a:lnTo>
                    <a:pt x="1955" y="1961"/>
                  </a:lnTo>
                  <a:lnTo>
                    <a:pt x="2073" y="1934"/>
                  </a:lnTo>
                  <a:lnTo>
                    <a:pt x="2191" y="1902"/>
                  </a:lnTo>
                  <a:lnTo>
                    <a:pt x="2306" y="1868"/>
                  </a:lnTo>
                  <a:lnTo>
                    <a:pt x="2419" y="1829"/>
                  </a:lnTo>
                  <a:lnTo>
                    <a:pt x="2525" y="1787"/>
                  </a:lnTo>
                  <a:lnTo>
                    <a:pt x="2627" y="1744"/>
                  </a:lnTo>
                  <a:lnTo>
                    <a:pt x="2721" y="1698"/>
                  </a:lnTo>
                  <a:lnTo>
                    <a:pt x="2807" y="1649"/>
                  </a:lnTo>
                  <a:lnTo>
                    <a:pt x="2807" y="1908"/>
                  </a:lnTo>
                  <a:lnTo>
                    <a:pt x="2714" y="1957"/>
                  </a:lnTo>
                  <a:lnTo>
                    <a:pt x="2616" y="2002"/>
                  </a:lnTo>
                  <a:lnTo>
                    <a:pt x="2512" y="2043"/>
                  </a:lnTo>
                  <a:lnTo>
                    <a:pt x="2404" y="2081"/>
                  </a:lnTo>
                  <a:lnTo>
                    <a:pt x="2295" y="2115"/>
                  </a:lnTo>
                  <a:lnTo>
                    <a:pt x="2184" y="2147"/>
                  </a:lnTo>
                  <a:lnTo>
                    <a:pt x="2071" y="2173"/>
                  </a:lnTo>
                  <a:lnTo>
                    <a:pt x="1961" y="2198"/>
                  </a:lnTo>
                  <a:lnTo>
                    <a:pt x="1852" y="2216"/>
                  </a:lnTo>
                  <a:lnTo>
                    <a:pt x="1747" y="2232"/>
                  </a:lnTo>
                  <a:lnTo>
                    <a:pt x="1646" y="2244"/>
                  </a:lnTo>
                  <a:lnTo>
                    <a:pt x="1513" y="2255"/>
                  </a:lnTo>
                  <a:lnTo>
                    <a:pt x="1381" y="2260"/>
                  </a:lnTo>
                  <a:lnTo>
                    <a:pt x="1258" y="2261"/>
                  </a:lnTo>
                  <a:lnTo>
                    <a:pt x="1138" y="2257"/>
                  </a:lnTo>
                  <a:lnTo>
                    <a:pt x="1023" y="2247"/>
                  </a:lnTo>
                  <a:lnTo>
                    <a:pt x="915" y="2232"/>
                  </a:lnTo>
                  <a:lnTo>
                    <a:pt x="811" y="2212"/>
                  </a:lnTo>
                  <a:lnTo>
                    <a:pt x="713" y="2189"/>
                  </a:lnTo>
                  <a:lnTo>
                    <a:pt x="621" y="2160"/>
                  </a:lnTo>
                  <a:lnTo>
                    <a:pt x="534" y="2128"/>
                  </a:lnTo>
                  <a:lnTo>
                    <a:pt x="454" y="2091"/>
                  </a:lnTo>
                  <a:lnTo>
                    <a:pt x="380" y="2049"/>
                  </a:lnTo>
                  <a:lnTo>
                    <a:pt x="313" y="2005"/>
                  </a:lnTo>
                  <a:lnTo>
                    <a:pt x="251" y="1956"/>
                  </a:lnTo>
                  <a:lnTo>
                    <a:pt x="196" y="1902"/>
                  </a:lnTo>
                  <a:lnTo>
                    <a:pt x="148" y="1846"/>
                  </a:lnTo>
                  <a:lnTo>
                    <a:pt x="107" y="1786"/>
                  </a:lnTo>
                  <a:lnTo>
                    <a:pt x="72" y="1722"/>
                  </a:lnTo>
                  <a:lnTo>
                    <a:pt x="45" y="1656"/>
                  </a:lnTo>
                  <a:lnTo>
                    <a:pt x="25" y="1586"/>
                  </a:lnTo>
                  <a:lnTo>
                    <a:pt x="9" y="1501"/>
                  </a:lnTo>
                  <a:lnTo>
                    <a:pt x="0" y="1418"/>
                  </a:lnTo>
                  <a:lnTo>
                    <a:pt x="0" y="1338"/>
                  </a:lnTo>
                  <a:lnTo>
                    <a:pt x="9" y="1259"/>
                  </a:lnTo>
                  <a:lnTo>
                    <a:pt x="23" y="1182"/>
                  </a:lnTo>
                  <a:lnTo>
                    <a:pt x="45" y="1107"/>
                  </a:lnTo>
                  <a:lnTo>
                    <a:pt x="74" y="1035"/>
                  </a:lnTo>
                  <a:lnTo>
                    <a:pt x="110" y="966"/>
                  </a:lnTo>
                  <a:lnTo>
                    <a:pt x="150" y="899"/>
                  </a:lnTo>
                  <a:lnTo>
                    <a:pt x="197" y="832"/>
                  </a:lnTo>
                  <a:lnTo>
                    <a:pt x="249" y="769"/>
                  </a:lnTo>
                  <a:lnTo>
                    <a:pt x="307" y="709"/>
                  </a:lnTo>
                  <a:lnTo>
                    <a:pt x="369" y="649"/>
                  </a:lnTo>
                  <a:close/>
                  <a:moveTo>
                    <a:pt x="2211" y="0"/>
                  </a:moveTo>
                  <a:lnTo>
                    <a:pt x="2308" y="3"/>
                  </a:lnTo>
                  <a:lnTo>
                    <a:pt x="2401" y="10"/>
                  </a:lnTo>
                  <a:lnTo>
                    <a:pt x="2493" y="20"/>
                  </a:lnTo>
                  <a:lnTo>
                    <a:pt x="2581" y="35"/>
                  </a:lnTo>
                  <a:lnTo>
                    <a:pt x="2668" y="52"/>
                  </a:lnTo>
                  <a:lnTo>
                    <a:pt x="2750" y="73"/>
                  </a:lnTo>
                  <a:lnTo>
                    <a:pt x="2829" y="99"/>
                  </a:lnTo>
                  <a:lnTo>
                    <a:pt x="2904" y="130"/>
                  </a:lnTo>
                  <a:lnTo>
                    <a:pt x="2975" y="163"/>
                  </a:lnTo>
                  <a:lnTo>
                    <a:pt x="3041" y="200"/>
                  </a:lnTo>
                  <a:lnTo>
                    <a:pt x="3101" y="242"/>
                  </a:lnTo>
                  <a:lnTo>
                    <a:pt x="3158" y="287"/>
                  </a:lnTo>
                  <a:lnTo>
                    <a:pt x="3208" y="336"/>
                  </a:lnTo>
                  <a:lnTo>
                    <a:pt x="3253" y="389"/>
                  </a:lnTo>
                  <a:lnTo>
                    <a:pt x="3291" y="446"/>
                  </a:lnTo>
                  <a:lnTo>
                    <a:pt x="3323" y="508"/>
                  </a:lnTo>
                  <a:lnTo>
                    <a:pt x="3348" y="573"/>
                  </a:lnTo>
                  <a:lnTo>
                    <a:pt x="3366" y="642"/>
                  </a:lnTo>
                  <a:lnTo>
                    <a:pt x="3378" y="720"/>
                  </a:lnTo>
                  <a:lnTo>
                    <a:pt x="3381" y="796"/>
                  </a:lnTo>
                  <a:lnTo>
                    <a:pt x="3376" y="870"/>
                  </a:lnTo>
                  <a:lnTo>
                    <a:pt x="3365" y="940"/>
                  </a:lnTo>
                  <a:lnTo>
                    <a:pt x="3346" y="1010"/>
                  </a:lnTo>
                  <a:lnTo>
                    <a:pt x="3323" y="1074"/>
                  </a:lnTo>
                  <a:lnTo>
                    <a:pt x="3293" y="1136"/>
                  </a:lnTo>
                  <a:lnTo>
                    <a:pt x="3258" y="1195"/>
                  </a:lnTo>
                  <a:lnTo>
                    <a:pt x="3219" y="1250"/>
                  </a:lnTo>
                  <a:lnTo>
                    <a:pt x="3176" y="1302"/>
                  </a:lnTo>
                  <a:lnTo>
                    <a:pt x="3130" y="1348"/>
                  </a:lnTo>
                  <a:lnTo>
                    <a:pt x="3081" y="1391"/>
                  </a:lnTo>
                  <a:lnTo>
                    <a:pt x="3031" y="1429"/>
                  </a:lnTo>
                  <a:lnTo>
                    <a:pt x="2979" y="1462"/>
                  </a:lnTo>
                  <a:lnTo>
                    <a:pt x="2926" y="1489"/>
                  </a:lnTo>
                  <a:lnTo>
                    <a:pt x="2872" y="1512"/>
                  </a:lnTo>
                  <a:lnTo>
                    <a:pt x="2872" y="1325"/>
                  </a:lnTo>
                  <a:lnTo>
                    <a:pt x="2934" y="1283"/>
                  </a:lnTo>
                  <a:lnTo>
                    <a:pt x="2990" y="1237"/>
                  </a:lnTo>
                  <a:lnTo>
                    <a:pt x="3042" y="1187"/>
                  </a:lnTo>
                  <a:lnTo>
                    <a:pt x="3087" y="1133"/>
                  </a:lnTo>
                  <a:lnTo>
                    <a:pt x="3124" y="1076"/>
                  </a:lnTo>
                  <a:lnTo>
                    <a:pt x="3156" y="1015"/>
                  </a:lnTo>
                  <a:lnTo>
                    <a:pt x="3181" y="953"/>
                  </a:lnTo>
                  <a:lnTo>
                    <a:pt x="3198" y="890"/>
                  </a:lnTo>
                  <a:lnTo>
                    <a:pt x="3206" y="825"/>
                  </a:lnTo>
                  <a:lnTo>
                    <a:pt x="3208" y="759"/>
                  </a:lnTo>
                  <a:lnTo>
                    <a:pt x="3201" y="694"/>
                  </a:lnTo>
                  <a:lnTo>
                    <a:pt x="3185" y="628"/>
                  </a:lnTo>
                  <a:lnTo>
                    <a:pt x="3163" y="567"/>
                  </a:lnTo>
                  <a:lnTo>
                    <a:pt x="3134" y="510"/>
                  </a:lnTo>
                  <a:lnTo>
                    <a:pt x="3098" y="457"/>
                  </a:lnTo>
                  <a:lnTo>
                    <a:pt x="3057" y="408"/>
                  </a:lnTo>
                  <a:lnTo>
                    <a:pt x="3009" y="361"/>
                  </a:lnTo>
                  <a:lnTo>
                    <a:pt x="2957" y="321"/>
                  </a:lnTo>
                  <a:lnTo>
                    <a:pt x="2898" y="284"/>
                  </a:lnTo>
                  <a:lnTo>
                    <a:pt x="2836" y="251"/>
                  </a:lnTo>
                  <a:lnTo>
                    <a:pt x="2769" y="220"/>
                  </a:lnTo>
                  <a:lnTo>
                    <a:pt x="2697" y="196"/>
                  </a:lnTo>
                  <a:lnTo>
                    <a:pt x="2622" y="173"/>
                  </a:lnTo>
                  <a:lnTo>
                    <a:pt x="2541" y="156"/>
                  </a:lnTo>
                  <a:lnTo>
                    <a:pt x="2459" y="141"/>
                  </a:lnTo>
                  <a:lnTo>
                    <a:pt x="2372" y="130"/>
                  </a:lnTo>
                  <a:lnTo>
                    <a:pt x="2285" y="122"/>
                  </a:lnTo>
                  <a:lnTo>
                    <a:pt x="2194" y="120"/>
                  </a:lnTo>
                  <a:lnTo>
                    <a:pt x="2100" y="120"/>
                  </a:lnTo>
                  <a:lnTo>
                    <a:pt x="2005" y="124"/>
                  </a:lnTo>
                  <a:lnTo>
                    <a:pt x="1909" y="131"/>
                  </a:lnTo>
                  <a:lnTo>
                    <a:pt x="1811" y="141"/>
                  </a:lnTo>
                  <a:lnTo>
                    <a:pt x="1711" y="156"/>
                  </a:lnTo>
                  <a:lnTo>
                    <a:pt x="1612" y="173"/>
                  </a:lnTo>
                  <a:lnTo>
                    <a:pt x="1513" y="193"/>
                  </a:lnTo>
                  <a:lnTo>
                    <a:pt x="1412" y="216"/>
                  </a:lnTo>
                  <a:lnTo>
                    <a:pt x="1312" y="243"/>
                  </a:lnTo>
                  <a:lnTo>
                    <a:pt x="1213" y="274"/>
                  </a:lnTo>
                  <a:lnTo>
                    <a:pt x="1115" y="308"/>
                  </a:lnTo>
                  <a:lnTo>
                    <a:pt x="1017" y="344"/>
                  </a:lnTo>
                  <a:lnTo>
                    <a:pt x="922" y="385"/>
                  </a:lnTo>
                  <a:lnTo>
                    <a:pt x="828" y="426"/>
                  </a:lnTo>
                  <a:lnTo>
                    <a:pt x="736" y="472"/>
                  </a:lnTo>
                  <a:lnTo>
                    <a:pt x="736" y="406"/>
                  </a:lnTo>
                  <a:lnTo>
                    <a:pt x="825" y="354"/>
                  </a:lnTo>
                  <a:lnTo>
                    <a:pt x="918" y="305"/>
                  </a:lnTo>
                  <a:lnTo>
                    <a:pt x="1013" y="259"/>
                  </a:lnTo>
                  <a:lnTo>
                    <a:pt x="1109" y="217"/>
                  </a:lnTo>
                  <a:lnTo>
                    <a:pt x="1207" y="180"/>
                  </a:lnTo>
                  <a:lnTo>
                    <a:pt x="1307" y="145"/>
                  </a:lnTo>
                  <a:lnTo>
                    <a:pt x="1407" y="114"/>
                  </a:lnTo>
                  <a:lnTo>
                    <a:pt x="1508" y="86"/>
                  </a:lnTo>
                  <a:lnTo>
                    <a:pt x="1610" y="63"/>
                  </a:lnTo>
                  <a:lnTo>
                    <a:pt x="1711" y="43"/>
                  </a:lnTo>
                  <a:lnTo>
                    <a:pt x="1814" y="27"/>
                  </a:lnTo>
                  <a:lnTo>
                    <a:pt x="1914" y="14"/>
                  </a:lnTo>
                  <a:lnTo>
                    <a:pt x="2015" y="6"/>
                  </a:lnTo>
                  <a:lnTo>
                    <a:pt x="2115" y="1"/>
                  </a:lnTo>
                  <a:lnTo>
                    <a:pt x="2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4" y="2712"/>
              <a:ext cx="176" cy="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0"/>
                </a:cxn>
                <a:cxn ang="0">
                  <a:pos x="176" y="977"/>
                </a:cxn>
                <a:cxn ang="0">
                  <a:pos x="136" y="970"/>
                </a:cxn>
                <a:cxn ang="0">
                  <a:pos x="101" y="959"/>
                </a:cxn>
                <a:cxn ang="0">
                  <a:pos x="72" y="944"/>
                </a:cxn>
                <a:cxn ang="0">
                  <a:pos x="49" y="924"/>
                </a:cxn>
                <a:cxn ang="0">
                  <a:pos x="31" y="902"/>
                </a:cxn>
                <a:cxn ang="0">
                  <a:pos x="16" y="878"/>
                </a:cxn>
                <a:cxn ang="0">
                  <a:pos x="8" y="851"/>
                </a:cxn>
                <a:cxn ang="0">
                  <a:pos x="2" y="820"/>
                </a:cxn>
                <a:cxn ang="0">
                  <a:pos x="0" y="790"/>
                </a:cxn>
                <a:cxn ang="0">
                  <a:pos x="0" y="0"/>
                </a:cxn>
              </a:cxnLst>
              <a:rect l="0" t="0" r="r" b="b"/>
              <a:pathLst>
                <a:path w="176" h="977">
                  <a:moveTo>
                    <a:pt x="0" y="0"/>
                  </a:moveTo>
                  <a:lnTo>
                    <a:pt x="176" y="0"/>
                  </a:lnTo>
                  <a:lnTo>
                    <a:pt x="176" y="977"/>
                  </a:lnTo>
                  <a:lnTo>
                    <a:pt x="136" y="970"/>
                  </a:lnTo>
                  <a:lnTo>
                    <a:pt x="101" y="959"/>
                  </a:lnTo>
                  <a:lnTo>
                    <a:pt x="72" y="944"/>
                  </a:lnTo>
                  <a:lnTo>
                    <a:pt x="49" y="924"/>
                  </a:lnTo>
                  <a:lnTo>
                    <a:pt x="31" y="902"/>
                  </a:lnTo>
                  <a:lnTo>
                    <a:pt x="16" y="878"/>
                  </a:lnTo>
                  <a:lnTo>
                    <a:pt x="8" y="851"/>
                  </a:lnTo>
                  <a:lnTo>
                    <a:pt x="2" y="820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2061" y="3001"/>
              <a:ext cx="174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74" y="703"/>
                </a:cxn>
                <a:cxn ang="0">
                  <a:pos x="137" y="697"/>
                </a:cxn>
                <a:cxn ang="0">
                  <a:pos x="105" y="687"/>
                </a:cxn>
                <a:cxn ang="0">
                  <a:pos x="79" y="674"/>
                </a:cxn>
                <a:cxn ang="0">
                  <a:pos x="56" y="658"/>
                </a:cxn>
                <a:cxn ang="0">
                  <a:pos x="37" y="639"/>
                </a:cxn>
                <a:cxn ang="0">
                  <a:pos x="23" y="618"/>
                </a:cxn>
                <a:cxn ang="0">
                  <a:pos x="13" y="595"/>
                </a:cxn>
                <a:cxn ang="0">
                  <a:pos x="5" y="570"/>
                </a:cxn>
                <a:cxn ang="0">
                  <a:pos x="1" y="543"/>
                </a:cxn>
                <a:cxn ang="0">
                  <a:pos x="0" y="516"/>
                </a:cxn>
                <a:cxn ang="0">
                  <a:pos x="0" y="0"/>
                </a:cxn>
              </a:cxnLst>
              <a:rect l="0" t="0" r="r" b="b"/>
              <a:pathLst>
                <a:path w="174" h="703">
                  <a:moveTo>
                    <a:pt x="0" y="0"/>
                  </a:moveTo>
                  <a:lnTo>
                    <a:pt x="174" y="0"/>
                  </a:lnTo>
                  <a:lnTo>
                    <a:pt x="174" y="703"/>
                  </a:lnTo>
                  <a:lnTo>
                    <a:pt x="137" y="697"/>
                  </a:lnTo>
                  <a:lnTo>
                    <a:pt x="105" y="687"/>
                  </a:lnTo>
                  <a:lnTo>
                    <a:pt x="79" y="674"/>
                  </a:lnTo>
                  <a:lnTo>
                    <a:pt x="56" y="658"/>
                  </a:lnTo>
                  <a:lnTo>
                    <a:pt x="37" y="639"/>
                  </a:lnTo>
                  <a:lnTo>
                    <a:pt x="23" y="618"/>
                  </a:lnTo>
                  <a:lnTo>
                    <a:pt x="13" y="595"/>
                  </a:lnTo>
                  <a:lnTo>
                    <a:pt x="5" y="570"/>
                  </a:lnTo>
                  <a:lnTo>
                    <a:pt x="1" y="543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-2061" y="2736"/>
              <a:ext cx="174" cy="1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1039" y="2811"/>
              <a:ext cx="304" cy="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190"/>
                </a:cxn>
                <a:cxn ang="0">
                  <a:pos x="304" y="190"/>
                </a:cxn>
                <a:cxn ang="0">
                  <a:pos x="304" y="331"/>
                </a:cxn>
                <a:cxn ang="0">
                  <a:pos x="173" y="331"/>
                </a:cxn>
                <a:cxn ang="0">
                  <a:pos x="173" y="675"/>
                </a:cxn>
                <a:cxn ang="0">
                  <a:pos x="176" y="697"/>
                </a:cxn>
                <a:cxn ang="0">
                  <a:pos x="183" y="714"/>
                </a:cxn>
                <a:cxn ang="0">
                  <a:pos x="195" y="727"/>
                </a:cxn>
                <a:cxn ang="0">
                  <a:pos x="212" y="734"/>
                </a:cxn>
                <a:cxn ang="0">
                  <a:pos x="234" y="737"/>
                </a:cxn>
                <a:cxn ang="0">
                  <a:pos x="304" y="737"/>
                </a:cxn>
                <a:cxn ang="0">
                  <a:pos x="304" y="884"/>
                </a:cxn>
                <a:cxn ang="0">
                  <a:pos x="202" y="884"/>
                </a:cxn>
                <a:cxn ang="0">
                  <a:pos x="162" y="881"/>
                </a:cxn>
                <a:cxn ang="0">
                  <a:pos x="127" y="873"/>
                </a:cxn>
                <a:cxn ang="0">
                  <a:pos x="97" y="860"/>
                </a:cxn>
                <a:cxn ang="0">
                  <a:pos x="70" y="842"/>
                </a:cxn>
                <a:cxn ang="0">
                  <a:pos x="48" y="822"/>
                </a:cxn>
                <a:cxn ang="0">
                  <a:pos x="31" y="798"/>
                </a:cxn>
                <a:cxn ang="0">
                  <a:pos x="18" y="772"/>
                </a:cxn>
                <a:cxn ang="0">
                  <a:pos x="8" y="744"/>
                </a:cxn>
                <a:cxn ang="0">
                  <a:pos x="2" y="716"/>
                </a:cxn>
                <a:cxn ang="0">
                  <a:pos x="0" y="685"/>
                </a:cxn>
                <a:cxn ang="0">
                  <a:pos x="0" y="0"/>
                </a:cxn>
              </a:cxnLst>
              <a:rect l="0" t="0" r="r" b="b"/>
              <a:pathLst>
                <a:path w="304" h="884">
                  <a:moveTo>
                    <a:pt x="0" y="0"/>
                  </a:moveTo>
                  <a:lnTo>
                    <a:pt x="173" y="0"/>
                  </a:lnTo>
                  <a:lnTo>
                    <a:pt x="173" y="190"/>
                  </a:lnTo>
                  <a:lnTo>
                    <a:pt x="304" y="190"/>
                  </a:lnTo>
                  <a:lnTo>
                    <a:pt x="304" y="331"/>
                  </a:lnTo>
                  <a:lnTo>
                    <a:pt x="173" y="331"/>
                  </a:lnTo>
                  <a:lnTo>
                    <a:pt x="173" y="675"/>
                  </a:lnTo>
                  <a:lnTo>
                    <a:pt x="176" y="697"/>
                  </a:lnTo>
                  <a:lnTo>
                    <a:pt x="183" y="714"/>
                  </a:lnTo>
                  <a:lnTo>
                    <a:pt x="195" y="727"/>
                  </a:lnTo>
                  <a:lnTo>
                    <a:pt x="212" y="734"/>
                  </a:lnTo>
                  <a:lnTo>
                    <a:pt x="234" y="737"/>
                  </a:lnTo>
                  <a:lnTo>
                    <a:pt x="304" y="737"/>
                  </a:lnTo>
                  <a:lnTo>
                    <a:pt x="304" y="884"/>
                  </a:lnTo>
                  <a:lnTo>
                    <a:pt x="202" y="884"/>
                  </a:lnTo>
                  <a:lnTo>
                    <a:pt x="162" y="881"/>
                  </a:lnTo>
                  <a:lnTo>
                    <a:pt x="127" y="873"/>
                  </a:lnTo>
                  <a:lnTo>
                    <a:pt x="97" y="860"/>
                  </a:lnTo>
                  <a:lnTo>
                    <a:pt x="70" y="842"/>
                  </a:lnTo>
                  <a:lnTo>
                    <a:pt x="48" y="822"/>
                  </a:lnTo>
                  <a:lnTo>
                    <a:pt x="31" y="798"/>
                  </a:lnTo>
                  <a:lnTo>
                    <a:pt x="18" y="772"/>
                  </a:lnTo>
                  <a:lnTo>
                    <a:pt x="8" y="744"/>
                  </a:lnTo>
                  <a:lnTo>
                    <a:pt x="2" y="716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-690" y="2988"/>
              <a:ext cx="614" cy="719"/>
            </a:xfrm>
            <a:custGeom>
              <a:avLst/>
              <a:gdLst/>
              <a:ahLst/>
              <a:cxnLst>
                <a:cxn ang="0">
                  <a:pos x="281" y="150"/>
                </a:cxn>
                <a:cxn ang="0">
                  <a:pos x="225" y="176"/>
                </a:cxn>
                <a:cxn ang="0">
                  <a:pos x="190" y="219"/>
                </a:cxn>
                <a:cxn ang="0">
                  <a:pos x="177" y="255"/>
                </a:cxn>
                <a:cxn ang="0">
                  <a:pos x="173" y="295"/>
                </a:cxn>
                <a:cxn ang="0">
                  <a:pos x="438" y="271"/>
                </a:cxn>
                <a:cxn ang="0">
                  <a:pos x="425" y="223"/>
                </a:cxn>
                <a:cxn ang="0">
                  <a:pos x="402" y="184"/>
                </a:cxn>
                <a:cxn ang="0">
                  <a:pos x="366" y="157"/>
                </a:cxn>
                <a:cxn ang="0">
                  <a:pos x="314" y="147"/>
                </a:cxn>
                <a:cxn ang="0">
                  <a:pos x="370" y="4"/>
                </a:cxn>
                <a:cxn ang="0">
                  <a:pos x="455" y="32"/>
                </a:cxn>
                <a:cxn ang="0">
                  <a:pos x="523" y="85"/>
                </a:cxn>
                <a:cxn ang="0">
                  <a:pos x="573" y="158"/>
                </a:cxn>
                <a:cxn ang="0">
                  <a:pos x="604" y="248"/>
                </a:cxn>
                <a:cxn ang="0">
                  <a:pos x="614" y="351"/>
                </a:cxn>
                <a:cxn ang="0">
                  <a:pos x="173" y="415"/>
                </a:cxn>
                <a:cxn ang="0">
                  <a:pos x="183" y="478"/>
                </a:cxn>
                <a:cxn ang="0">
                  <a:pos x="213" y="527"/>
                </a:cxn>
                <a:cxn ang="0">
                  <a:pos x="261" y="560"/>
                </a:cxn>
                <a:cxn ang="0">
                  <a:pos x="327" y="572"/>
                </a:cxn>
                <a:cxn ang="0">
                  <a:pos x="392" y="565"/>
                </a:cxn>
                <a:cxn ang="0">
                  <a:pos x="441" y="541"/>
                </a:cxn>
                <a:cxn ang="0">
                  <a:pos x="485" y="505"/>
                </a:cxn>
                <a:cxn ang="0">
                  <a:pos x="568" y="634"/>
                </a:cxn>
                <a:cxn ang="0">
                  <a:pos x="511" y="674"/>
                </a:cxn>
                <a:cxn ang="0">
                  <a:pos x="448" y="701"/>
                </a:cxn>
                <a:cxn ang="0">
                  <a:pos x="370" y="717"/>
                </a:cxn>
                <a:cxn ang="0">
                  <a:pos x="290" y="717"/>
                </a:cxn>
                <a:cxn ang="0">
                  <a:pos x="220" y="706"/>
                </a:cxn>
                <a:cxn ang="0">
                  <a:pos x="157" y="680"/>
                </a:cxn>
                <a:cxn ang="0">
                  <a:pos x="101" y="639"/>
                </a:cxn>
                <a:cxn ang="0">
                  <a:pos x="53" y="582"/>
                </a:cxn>
                <a:cxn ang="0">
                  <a:pos x="20" y="507"/>
                </a:cxn>
                <a:cxn ang="0">
                  <a:pos x="3" y="413"/>
                </a:cxn>
                <a:cxn ang="0">
                  <a:pos x="3" y="304"/>
                </a:cxn>
                <a:cxn ang="0">
                  <a:pos x="24" y="206"/>
                </a:cxn>
                <a:cxn ang="0">
                  <a:pos x="65" y="127"/>
                </a:cxn>
                <a:cxn ang="0">
                  <a:pos x="122" y="65"/>
                </a:cxn>
                <a:cxn ang="0">
                  <a:pos x="194" y="24"/>
                </a:cxn>
                <a:cxn ang="0">
                  <a:pos x="277" y="3"/>
                </a:cxn>
              </a:cxnLst>
              <a:rect l="0" t="0" r="r" b="b"/>
              <a:pathLst>
                <a:path w="614" h="719">
                  <a:moveTo>
                    <a:pt x="314" y="147"/>
                  </a:moveTo>
                  <a:lnTo>
                    <a:pt x="281" y="150"/>
                  </a:lnTo>
                  <a:lnTo>
                    <a:pt x="251" y="160"/>
                  </a:lnTo>
                  <a:lnTo>
                    <a:pt x="225" y="176"/>
                  </a:lnTo>
                  <a:lnTo>
                    <a:pt x="205" y="196"/>
                  </a:lnTo>
                  <a:lnTo>
                    <a:pt x="190" y="219"/>
                  </a:lnTo>
                  <a:lnTo>
                    <a:pt x="182" y="238"/>
                  </a:lnTo>
                  <a:lnTo>
                    <a:pt x="177" y="255"/>
                  </a:lnTo>
                  <a:lnTo>
                    <a:pt x="174" y="274"/>
                  </a:lnTo>
                  <a:lnTo>
                    <a:pt x="173" y="295"/>
                  </a:lnTo>
                  <a:lnTo>
                    <a:pt x="439" y="295"/>
                  </a:lnTo>
                  <a:lnTo>
                    <a:pt x="438" y="271"/>
                  </a:lnTo>
                  <a:lnTo>
                    <a:pt x="432" y="246"/>
                  </a:lnTo>
                  <a:lnTo>
                    <a:pt x="425" y="223"/>
                  </a:lnTo>
                  <a:lnTo>
                    <a:pt x="415" y="202"/>
                  </a:lnTo>
                  <a:lnTo>
                    <a:pt x="402" y="184"/>
                  </a:lnTo>
                  <a:lnTo>
                    <a:pt x="386" y="169"/>
                  </a:lnTo>
                  <a:lnTo>
                    <a:pt x="366" y="157"/>
                  </a:lnTo>
                  <a:lnTo>
                    <a:pt x="341" y="150"/>
                  </a:lnTo>
                  <a:lnTo>
                    <a:pt x="314" y="147"/>
                  </a:lnTo>
                  <a:close/>
                  <a:moveTo>
                    <a:pt x="321" y="0"/>
                  </a:moveTo>
                  <a:lnTo>
                    <a:pt x="370" y="4"/>
                  </a:lnTo>
                  <a:lnTo>
                    <a:pt x="415" y="14"/>
                  </a:lnTo>
                  <a:lnTo>
                    <a:pt x="455" y="32"/>
                  </a:lnTo>
                  <a:lnTo>
                    <a:pt x="491" y="55"/>
                  </a:lnTo>
                  <a:lnTo>
                    <a:pt x="523" y="85"/>
                  </a:lnTo>
                  <a:lnTo>
                    <a:pt x="550" y="120"/>
                  </a:lnTo>
                  <a:lnTo>
                    <a:pt x="573" y="158"/>
                  </a:lnTo>
                  <a:lnTo>
                    <a:pt x="591" y="202"/>
                  </a:lnTo>
                  <a:lnTo>
                    <a:pt x="604" y="248"/>
                  </a:lnTo>
                  <a:lnTo>
                    <a:pt x="611" y="298"/>
                  </a:lnTo>
                  <a:lnTo>
                    <a:pt x="614" y="351"/>
                  </a:lnTo>
                  <a:lnTo>
                    <a:pt x="614" y="415"/>
                  </a:lnTo>
                  <a:lnTo>
                    <a:pt x="173" y="415"/>
                  </a:lnTo>
                  <a:lnTo>
                    <a:pt x="176" y="448"/>
                  </a:lnTo>
                  <a:lnTo>
                    <a:pt x="183" y="478"/>
                  </a:lnTo>
                  <a:lnTo>
                    <a:pt x="196" y="504"/>
                  </a:lnTo>
                  <a:lnTo>
                    <a:pt x="213" y="527"/>
                  </a:lnTo>
                  <a:lnTo>
                    <a:pt x="235" y="546"/>
                  </a:lnTo>
                  <a:lnTo>
                    <a:pt x="261" y="560"/>
                  </a:lnTo>
                  <a:lnTo>
                    <a:pt x="292" y="569"/>
                  </a:lnTo>
                  <a:lnTo>
                    <a:pt x="327" y="572"/>
                  </a:lnTo>
                  <a:lnTo>
                    <a:pt x="362" y="570"/>
                  </a:lnTo>
                  <a:lnTo>
                    <a:pt x="392" y="565"/>
                  </a:lnTo>
                  <a:lnTo>
                    <a:pt x="418" y="554"/>
                  </a:lnTo>
                  <a:lnTo>
                    <a:pt x="441" y="541"/>
                  </a:lnTo>
                  <a:lnTo>
                    <a:pt x="464" y="526"/>
                  </a:lnTo>
                  <a:lnTo>
                    <a:pt x="485" y="505"/>
                  </a:lnTo>
                  <a:lnTo>
                    <a:pt x="593" y="609"/>
                  </a:lnTo>
                  <a:lnTo>
                    <a:pt x="568" y="634"/>
                  </a:lnTo>
                  <a:lnTo>
                    <a:pt x="540" y="655"/>
                  </a:lnTo>
                  <a:lnTo>
                    <a:pt x="511" y="674"/>
                  </a:lnTo>
                  <a:lnTo>
                    <a:pt x="481" y="690"/>
                  </a:lnTo>
                  <a:lnTo>
                    <a:pt x="448" y="701"/>
                  </a:lnTo>
                  <a:lnTo>
                    <a:pt x="411" y="711"/>
                  </a:lnTo>
                  <a:lnTo>
                    <a:pt x="370" y="717"/>
                  </a:lnTo>
                  <a:lnTo>
                    <a:pt x="326" y="719"/>
                  </a:lnTo>
                  <a:lnTo>
                    <a:pt x="290" y="717"/>
                  </a:lnTo>
                  <a:lnTo>
                    <a:pt x="255" y="713"/>
                  </a:lnTo>
                  <a:lnTo>
                    <a:pt x="220" y="706"/>
                  </a:lnTo>
                  <a:lnTo>
                    <a:pt x="187" y="694"/>
                  </a:lnTo>
                  <a:lnTo>
                    <a:pt x="157" y="680"/>
                  </a:lnTo>
                  <a:lnTo>
                    <a:pt x="127" y="661"/>
                  </a:lnTo>
                  <a:lnTo>
                    <a:pt x="101" y="639"/>
                  </a:lnTo>
                  <a:lnTo>
                    <a:pt x="75" y="612"/>
                  </a:lnTo>
                  <a:lnTo>
                    <a:pt x="53" y="582"/>
                  </a:lnTo>
                  <a:lnTo>
                    <a:pt x="36" y="547"/>
                  </a:lnTo>
                  <a:lnTo>
                    <a:pt x="20" y="507"/>
                  </a:lnTo>
                  <a:lnTo>
                    <a:pt x="9" y="462"/>
                  </a:lnTo>
                  <a:lnTo>
                    <a:pt x="3" y="413"/>
                  </a:lnTo>
                  <a:lnTo>
                    <a:pt x="0" y="359"/>
                  </a:lnTo>
                  <a:lnTo>
                    <a:pt x="3" y="304"/>
                  </a:lnTo>
                  <a:lnTo>
                    <a:pt x="12" y="252"/>
                  </a:lnTo>
                  <a:lnTo>
                    <a:pt x="24" y="206"/>
                  </a:lnTo>
                  <a:lnTo>
                    <a:pt x="43" y="164"/>
                  </a:lnTo>
                  <a:lnTo>
                    <a:pt x="65" y="127"/>
                  </a:lnTo>
                  <a:lnTo>
                    <a:pt x="92" y="94"/>
                  </a:lnTo>
                  <a:lnTo>
                    <a:pt x="122" y="65"/>
                  </a:lnTo>
                  <a:lnTo>
                    <a:pt x="157" y="42"/>
                  </a:lnTo>
                  <a:lnTo>
                    <a:pt x="194" y="24"/>
                  </a:lnTo>
                  <a:lnTo>
                    <a:pt x="233" y="10"/>
                  </a:lnTo>
                  <a:lnTo>
                    <a:pt x="277" y="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-1731" y="3001"/>
              <a:ext cx="563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8" y="0"/>
                </a:cxn>
                <a:cxn ang="0">
                  <a:pos x="397" y="3"/>
                </a:cxn>
                <a:cxn ang="0">
                  <a:pos x="432" y="10"/>
                </a:cxn>
                <a:cxn ang="0">
                  <a:pos x="461" y="22"/>
                </a:cxn>
                <a:cxn ang="0">
                  <a:pos x="486" y="37"/>
                </a:cxn>
                <a:cxn ang="0">
                  <a:pos x="508" y="56"/>
                </a:cxn>
                <a:cxn ang="0">
                  <a:pos x="525" y="78"/>
                </a:cxn>
                <a:cxn ang="0">
                  <a:pos x="540" y="101"/>
                </a:cxn>
                <a:cxn ang="0">
                  <a:pos x="550" y="127"/>
                </a:cxn>
                <a:cxn ang="0">
                  <a:pos x="557" y="153"/>
                </a:cxn>
                <a:cxn ang="0">
                  <a:pos x="561" y="180"/>
                </a:cxn>
                <a:cxn ang="0">
                  <a:pos x="563" y="207"/>
                </a:cxn>
                <a:cxn ang="0">
                  <a:pos x="563" y="696"/>
                </a:cxn>
                <a:cxn ang="0">
                  <a:pos x="388" y="696"/>
                </a:cxn>
                <a:cxn ang="0">
                  <a:pos x="388" y="209"/>
                </a:cxn>
                <a:cxn ang="0">
                  <a:pos x="387" y="189"/>
                </a:cxn>
                <a:cxn ang="0">
                  <a:pos x="381" y="173"/>
                </a:cxn>
                <a:cxn ang="0">
                  <a:pos x="371" y="160"/>
                </a:cxn>
                <a:cxn ang="0">
                  <a:pos x="358" y="150"/>
                </a:cxn>
                <a:cxn ang="0">
                  <a:pos x="340" y="143"/>
                </a:cxn>
                <a:cxn ang="0">
                  <a:pos x="316" y="141"/>
                </a:cxn>
                <a:cxn ang="0">
                  <a:pos x="172" y="141"/>
                </a:cxn>
                <a:cxn ang="0">
                  <a:pos x="172" y="696"/>
                </a:cxn>
                <a:cxn ang="0">
                  <a:pos x="0" y="696"/>
                </a:cxn>
                <a:cxn ang="0">
                  <a:pos x="0" y="0"/>
                </a:cxn>
              </a:cxnLst>
              <a:rect l="0" t="0" r="r" b="b"/>
              <a:pathLst>
                <a:path w="563" h="696">
                  <a:moveTo>
                    <a:pt x="0" y="0"/>
                  </a:moveTo>
                  <a:lnTo>
                    <a:pt x="358" y="0"/>
                  </a:lnTo>
                  <a:lnTo>
                    <a:pt x="397" y="3"/>
                  </a:lnTo>
                  <a:lnTo>
                    <a:pt x="432" y="10"/>
                  </a:lnTo>
                  <a:lnTo>
                    <a:pt x="461" y="22"/>
                  </a:lnTo>
                  <a:lnTo>
                    <a:pt x="486" y="37"/>
                  </a:lnTo>
                  <a:lnTo>
                    <a:pt x="508" y="56"/>
                  </a:lnTo>
                  <a:lnTo>
                    <a:pt x="525" y="78"/>
                  </a:lnTo>
                  <a:lnTo>
                    <a:pt x="540" y="101"/>
                  </a:lnTo>
                  <a:lnTo>
                    <a:pt x="550" y="127"/>
                  </a:lnTo>
                  <a:lnTo>
                    <a:pt x="557" y="153"/>
                  </a:lnTo>
                  <a:lnTo>
                    <a:pt x="561" y="180"/>
                  </a:lnTo>
                  <a:lnTo>
                    <a:pt x="563" y="207"/>
                  </a:lnTo>
                  <a:lnTo>
                    <a:pt x="563" y="696"/>
                  </a:lnTo>
                  <a:lnTo>
                    <a:pt x="388" y="696"/>
                  </a:lnTo>
                  <a:lnTo>
                    <a:pt x="388" y="209"/>
                  </a:lnTo>
                  <a:lnTo>
                    <a:pt x="387" y="189"/>
                  </a:lnTo>
                  <a:lnTo>
                    <a:pt x="381" y="173"/>
                  </a:lnTo>
                  <a:lnTo>
                    <a:pt x="371" y="160"/>
                  </a:lnTo>
                  <a:lnTo>
                    <a:pt x="358" y="150"/>
                  </a:lnTo>
                  <a:lnTo>
                    <a:pt x="340" y="143"/>
                  </a:lnTo>
                  <a:lnTo>
                    <a:pt x="316" y="141"/>
                  </a:lnTo>
                  <a:lnTo>
                    <a:pt x="172" y="141"/>
                  </a:lnTo>
                  <a:lnTo>
                    <a:pt x="172" y="696"/>
                  </a:lnTo>
                  <a:lnTo>
                    <a:pt x="0" y="6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69" y="2712"/>
              <a:ext cx="219" cy="10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0"/>
                </a:cxn>
                <a:cxn ang="0">
                  <a:pos x="162" y="80"/>
                </a:cxn>
                <a:cxn ang="0">
                  <a:pos x="193" y="0"/>
                </a:cxn>
                <a:cxn ang="0">
                  <a:pos x="219" y="0"/>
                </a:cxn>
                <a:cxn ang="0">
                  <a:pos x="219" y="106"/>
                </a:cxn>
                <a:cxn ang="0">
                  <a:pos x="202" y="106"/>
                </a:cxn>
                <a:cxn ang="0">
                  <a:pos x="202" y="18"/>
                </a:cxn>
                <a:cxn ang="0">
                  <a:pos x="167" y="106"/>
                </a:cxn>
                <a:cxn ang="0">
                  <a:pos x="156" y="106"/>
                </a:cxn>
                <a:cxn ang="0">
                  <a:pos x="121" y="18"/>
                </a:cxn>
                <a:cxn ang="0">
                  <a:pos x="121" y="106"/>
                </a:cxn>
                <a:cxn ang="0">
                  <a:pos x="104" y="106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14"/>
                </a:cxn>
                <a:cxn ang="0">
                  <a:pos x="49" y="14"/>
                </a:cxn>
                <a:cxn ang="0">
                  <a:pos x="49" y="106"/>
                </a:cxn>
                <a:cxn ang="0">
                  <a:pos x="32" y="106"/>
                </a:cxn>
                <a:cxn ang="0">
                  <a:pos x="32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19" h="106">
                  <a:moveTo>
                    <a:pt x="104" y="0"/>
                  </a:moveTo>
                  <a:lnTo>
                    <a:pt x="130" y="0"/>
                  </a:lnTo>
                  <a:lnTo>
                    <a:pt x="162" y="80"/>
                  </a:lnTo>
                  <a:lnTo>
                    <a:pt x="193" y="0"/>
                  </a:lnTo>
                  <a:lnTo>
                    <a:pt x="219" y="0"/>
                  </a:lnTo>
                  <a:lnTo>
                    <a:pt x="219" y="106"/>
                  </a:lnTo>
                  <a:lnTo>
                    <a:pt x="202" y="106"/>
                  </a:lnTo>
                  <a:lnTo>
                    <a:pt x="202" y="18"/>
                  </a:lnTo>
                  <a:lnTo>
                    <a:pt x="167" y="106"/>
                  </a:lnTo>
                  <a:lnTo>
                    <a:pt x="156" y="106"/>
                  </a:lnTo>
                  <a:lnTo>
                    <a:pt x="121" y="18"/>
                  </a:lnTo>
                  <a:lnTo>
                    <a:pt x="121" y="106"/>
                  </a:lnTo>
                  <a:lnTo>
                    <a:pt x="104" y="106"/>
                  </a:lnTo>
                  <a:lnTo>
                    <a:pt x="104" y="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49" y="14"/>
                  </a:lnTo>
                  <a:lnTo>
                    <a:pt x="49" y="106"/>
                  </a:lnTo>
                  <a:lnTo>
                    <a:pt x="32" y="106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invGray">
          <a:xfrm>
            <a:off x="2936" y="6042036"/>
            <a:ext cx="9141069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5257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739" y="158750"/>
            <a:ext cx="823692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57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39" y="1201740"/>
            <a:ext cx="8236926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6273800"/>
            <a:ext cx="397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2C3FDD8F-79F7-4620-B6DF-C6F7FD9671E5}" type="slidenum"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28600" y="6705611"/>
            <a:ext cx="8289681" cy="1238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8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* Other names and brands may be claimed as the property of others.    Copyright © 2010, Intel Corporation.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890232" y="6164751"/>
            <a:ext cx="796073" cy="532925"/>
            <a:chOff x="-2554" y="2183"/>
            <a:chExt cx="3381" cy="226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2554" y="2183"/>
              <a:ext cx="3381" cy="2261"/>
            </a:xfrm>
            <a:custGeom>
              <a:avLst/>
              <a:gdLst/>
              <a:ahLst/>
              <a:cxnLst>
                <a:cxn ang="0">
                  <a:pos x="323" y="795"/>
                </a:cxn>
                <a:cxn ang="0">
                  <a:pos x="209" y="989"/>
                </a:cxn>
                <a:cxn ang="0">
                  <a:pos x="143" y="1214"/>
                </a:cxn>
                <a:cxn ang="0">
                  <a:pos x="144" y="1450"/>
                </a:cxn>
                <a:cxn ang="0">
                  <a:pos x="208" y="1629"/>
                </a:cxn>
                <a:cxn ang="0">
                  <a:pos x="320" y="1771"/>
                </a:cxn>
                <a:cxn ang="0">
                  <a:pos x="473" y="1878"/>
                </a:cxn>
                <a:cxn ang="0">
                  <a:pos x="661" y="1956"/>
                </a:cxn>
                <a:cxn ang="0">
                  <a:pos x="876" y="2005"/>
                </a:cxn>
                <a:cxn ang="0">
                  <a:pos x="1109" y="2028"/>
                </a:cxn>
                <a:cxn ang="0">
                  <a:pos x="1523" y="2023"/>
                </a:cxn>
                <a:cxn ang="0">
                  <a:pos x="1837" y="1984"/>
                </a:cxn>
                <a:cxn ang="0">
                  <a:pos x="2191" y="1902"/>
                </a:cxn>
                <a:cxn ang="0">
                  <a:pos x="2525" y="1787"/>
                </a:cxn>
                <a:cxn ang="0">
                  <a:pos x="2807" y="1649"/>
                </a:cxn>
                <a:cxn ang="0">
                  <a:pos x="2616" y="2002"/>
                </a:cxn>
                <a:cxn ang="0">
                  <a:pos x="2295" y="2115"/>
                </a:cxn>
                <a:cxn ang="0">
                  <a:pos x="1961" y="2198"/>
                </a:cxn>
                <a:cxn ang="0">
                  <a:pos x="1646" y="2244"/>
                </a:cxn>
                <a:cxn ang="0">
                  <a:pos x="1258" y="2261"/>
                </a:cxn>
                <a:cxn ang="0">
                  <a:pos x="915" y="2232"/>
                </a:cxn>
                <a:cxn ang="0">
                  <a:pos x="621" y="2160"/>
                </a:cxn>
                <a:cxn ang="0">
                  <a:pos x="380" y="2049"/>
                </a:cxn>
                <a:cxn ang="0">
                  <a:pos x="196" y="1902"/>
                </a:cxn>
                <a:cxn ang="0">
                  <a:pos x="72" y="1722"/>
                </a:cxn>
                <a:cxn ang="0">
                  <a:pos x="9" y="1501"/>
                </a:cxn>
                <a:cxn ang="0">
                  <a:pos x="9" y="1259"/>
                </a:cxn>
                <a:cxn ang="0">
                  <a:pos x="74" y="1035"/>
                </a:cxn>
                <a:cxn ang="0">
                  <a:pos x="197" y="832"/>
                </a:cxn>
                <a:cxn ang="0">
                  <a:pos x="369" y="649"/>
                </a:cxn>
                <a:cxn ang="0">
                  <a:pos x="2401" y="10"/>
                </a:cxn>
                <a:cxn ang="0">
                  <a:pos x="2668" y="52"/>
                </a:cxn>
                <a:cxn ang="0">
                  <a:pos x="2904" y="130"/>
                </a:cxn>
                <a:cxn ang="0">
                  <a:pos x="3101" y="242"/>
                </a:cxn>
                <a:cxn ang="0">
                  <a:pos x="3253" y="389"/>
                </a:cxn>
                <a:cxn ang="0">
                  <a:pos x="3348" y="573"/>
                </a:cxn>
                <a:cxn ang="0">
                  <a:pos x="3381" y="796"/>
                </a:cxn>
                <a:cxn ang="0">
                  <a:pos x="3346" y="1010"/>
                </a:cxn>
                <a:cxn ang="0">
                  <a:pos x="3258" y="1195"/>
                </a:cxn>
                <a:cxn ang="0">
                  <a:pos x="3130" y="1348"/>
                </a:cxn>
                <a:cxn ang="0">
                  <a:pos x="2979" y="1462"/>
                </a:cxn>
                <a:cxn ang="0">
                  <a:pos x="2872" y="1325"/>
                </a:cxn>
                <a:cxn ang="0">
                  <a:pos x="3042" y="1187"/>
                </a:cxn>
                <a:cxn ang="0">
                  <a:pos x="3156" y="1015"/>
                </a:cxn>
                <a:cxn ang="0">
                  <a:pos x="3206" y="825"/>
                </a:cxn>
                <a:cxn ang="0">
                  <a:pos x="3185" y="628"/>
                </a:cxn>
                <a:cxn ang="0">
                  <a:pos x="3098" y="457"/>
                </a:cxn>
                <a:cxn ang="0">
                  <a:pos x="2957" y="321"/>
                </a:cxn>
                <a:cxn ang="0">
                  <a:pos x="2769" y="220"/>
                </a:cxn>
                <a:cxn ang="0">
                  <a:pos x="2541" y="156"/>
                </a:cxn>
                <a:cxn ang="0">
                  <a:pos x="2285" y="122"/>
                </a:cxn>
                <a:cxn ang="0">
                  <a:pos x="2005" y="124"/>
                </a:cxn>
                <a:cxn ang="0">
                  <a:pos x="1711" y="156"/>
                </a:cxn>
                <a:cxn ang="0">
                  <a:pos x="1412" y="216"/>
                </a:cxn>
                <a:cxn ang="0">
                  <a:pos x="1115" y="308"/>
                </a:cxn>
                <a:cxn ang="0">
                  <a:pos x="828" y="426"/>
                </a:cxn>
                <a:cxn ang="0">
                  <a:pos x="825" y="354"/>
                </a:cxn>
                <a:cxn ang="0">
                  <a:pos x="1109" y="217"/>
                </a:cxn>
                <a:cxn ang="0">
                  <a:pos x="1407" y="114"/>
                </a:cxn>
                <a:cxn ang="0">
                  <a:pos x="1711" y="43"/>
                </a:cxn>
                <a:cxn ang="0">
                  <a:pos x="2015" y="6"/>
                </a:cxn>
              </a:cxnLst>
              <a:rect l="0" t="0" r="r" b="b"/>
              <a:pathLst>
                <a:path w="3381" h="2261">
                  <a:moveTo>
                    <a:pt x="369" y="649"/>
                  </a:moveTo>
                  <a:lnTo>
                    <a:pt x="369" y="740"/>
                  </a:lnTo>
                  <a:lnTo>
                    <a:pt x="323" y="795"/>
                  </a:lnTo>
                  <a:lnTo>
                    <a:pt x="281" y="855"/>
                  </a:lnTo>
                  <a:lnTo>
                    <a:pt x="242" y="920"/>
                  </a:lnTo>
                  <a:lnTo>
                    <a:pt x="209" y="989"/>
                  </a:lnTo>
                  <a:lnTo>
                    <a:pt x="180" y="1063"/>
                  </a:lnTo>
                  <a:lnTo>
                    <a:pt x="159" y="1138"/>
                  </a:lnTo>
                  <a:lnTo>
                    <a:pt x="143" y="1214"/>
                  </a:lnTo>
                  <a:lnTo>
                    <a:pt x="134" y="1293"/>
                  </a:lnTo>
                  <a:lnTo>
                    <a:pt x="134" y="1371"/>
                  </a:lnTo>
                  <a:lnTo>
                    <a:pt x="144" y="1450"/>
                  </a:lnTo>
                  <a:lnTo>
                    <a:pt x="160" y="1514"/>
                  </a:lnTo>
                  <a:lnTo>
                    <a:pt x="180" y="1574"/>
                  </a:lnTo>
                  <a:lnTo>
                    <a:pt x="208" y="1629"/>
                  </a:lnTo>
                  <a:lnTo>
                    <a:pt x="239" y="1681"/>
                  </a:lnTo>
                  <a:lnTo>
                    <a:pt x="277" y="1728"/>
                  </a:lnTo>
                  <a:lnTo>
                    <a:pt x="320" y="1771"/>
                  </a:lnTo>
                  <a:lnTo>
                    <a:pt x="366" y="1810"/>
                  </a:lnTo>
                  <a:lnTo>
                    <a:pt x="418" y="1846"/>
                  </a:lnTo>
                  <a:lnTo>
                    <a:pt x="473" y="1878"/>
                  </a:lnTo>
                  <a:lnTo>
                    <a:pt x="532" y="1907"/>
                  </a:lnTo>
                  <a:lnTo>
                    <a:pt x="595" y="1933"/>
                  </a:lnTo>
                  <a:lnTo>
                    <a:pt x="661" y="1956"/>
                  </a:lnTo>
                  <a:lnTo>
                    <a:pt x="729" y="1974"/>
                  </a:lnTo>
                  <a:lnTo>
                    <a:pt x="801" y="1990"/>
                  </a:lnTo>
                  <a:lnTo>
                    <a:pt x="876" y="2005"/>
                  </a:lnTo>
                  <a:lnTo>
                    <a:pt x="952" y="2015"/>
                  </a:lnTo>
                  <a:lnTo>
                    <a:pt x="1030" y="2023"/>
                  </a:lnTo>
                  <a:lnTo>
                    <a:pt x="1109" y="2028"/>
                  </a:lnTo>
                  <a:lnTo>
                    <a:pt x="1190" y="2032"/>
                  </a:lnTo>
                  <a:lnTo>
                    <a:pt x="1356" y="2032"/>
                  </a:lnTo>
                  <a:lnTo>
                    <a:pt x="1523" y="2023"/>
                  </a:lnTo>
                  <a:lnTo>
                    <a:pt x="1606" y="2016"/>
                  </a:lnTo>
                  <a:lnTo>
                    <a:pt x="1720" y="2003"/>
                  </a:lnTo>
                  <a:lnTo>
                    <a:pt x="1837" y="1984"/>
                  </a:lnTo>
                  <a:lnTo>
                    <a:pt x="1955" y="1961"/>
                  </a:lnTo>
                  <a:lnTo>
                    <a:pt x="2073" y="1934"/>
                  </a:lnTo>
                  <a:lnTo>
                    <a:pt x="2191" y="1902"/>
                  </a:lnTo>
                  <a:lnTo>
                    <a:pt x="2306" y="1868"/>
                  </a:lnTo>
                  <a:lnTo>
                    <a:pt x="2419" y="1829"/>
                  </a:lnTo>
                  <a:lnTo>
                    <a:pt x="2525" y="1787"/>
                  </a:lnTo>
                  <a:lnTo>
                    <a:pt x="2627" y="1744"/>
                  </a:lnTo>
                  <a:lnTo>
                    <a:pt x="2721" y="1698"/>
                  </a:lnTo>
                  <a:lnTo>
                    <a:pt x="2807" y="1649"/>
                  </a:lnTo>
                  <a:lnTo>
                    <a:pt x="2807" y="1908"/>
                  </a:lnTo>
                  <a:lnTo>
                    <a:pt x="2714" y="1957"/>
                  </a:lnTo>
                  <a:lnTo>
                    <a:pt x="2616" y="2002"/>
                  </a:lnTo>
                  <a:lnTo>
                    <a:pt x="2512" y="2043"/>
                  </a:lnTo>
                  <a:lnTo>
                    <a:pt x="2404" y="2081"/>
                  </a:lnTo>
                  <a:lnTo>
                    <a:pt x="2295" y="2115"/>
                  </a:lnTo>
                  <a:lnTo>
                    <a:pt x="2184" y="2147"/>
                  </a:lnTo>
                  <a:lnTo>
                    <a:pt x="2071" y="2173"/>
                  </a:lnTo>
                  <a:lnTo>
                    <a:pt x="1961" y="2198"/>
                  </a:lnTo>
                  <a:lnTo>
                    <a:pt x="1852" y="2216"/>
                  </a:lnTo>
                  <a:lnTo>
                    <a:pt x="1747" y="2232"/>
                  </a:lnTo>
                  <a:lnTo>
                    <a:pt x="1646" y="2244"/>
                  </a:lnTo>
                  <a:lnTo>
                    <a:pt x="1513" y="2255"/>
                  </a:lnTo>
                  <a:lnTo>
                    <a:pt x="1381" y="2260"/>
                  </a:lnTo>
                  <a:lnTo>
                    <a:pt x="1258" y="2261"/>
                  </a:lnTo>
                  <a:lnTo>
                    <a:pt x="1138" y="2257"/>
                  </a:lnTo>
                  <a:lnTo>
                    <a:pt x="1023" y="2247"/>
                  </a:lnTo>
                  <a:lnTo>
                    <a:pt x="915" y="2232"/>
                  </a:lnTo>
                  <a:lnTo>
                    <a:pt x="811" y="2212"/>
                  </a:lnTo>
                  <a:lnTo>
                    <a:pt x="713" y="2189"/>
                  </a:lnTo>
                  <a:lnTo>
                    <a:pt x="621" y="2160"/>
                  </a:lnTo>
                  <a:lnTo>
                    <a:pt x="534" y="2128"/>
                  </a:lnTo>
                  <a:lnTo>
                    <a:pt x="454" y="2091"/>
                  </a:lnTo>
                  <a:lnTo>
                    <a:pt x="380" y="2049"/>
                  </a:lnTo>
                  <a:lnTo>
                    <a:pt x="313" y="2005"/>
                  </a:lnTo>
                  <a:lnTo>
                    <a:pt x="251" y="1956"/>
                  </a:lnTo>
                  <a:lnTo>
                    <a:pt x="196" y="1902"/>
                  </a:lnTo>
                  <a:lnTo>
                    <a:pt x="148" y="1846"/>
                  </a:lnTo>
                  <a:lnTo>
                    <a:pt x="107" y="1786"/>
                  </a:lnTo>
                  <a:lnTo>
                    <a:pt x="72" y="1722"/>
                  </a:lnTo>
                  <a:lnTo>
                    <a:pt x="45" y="1656"/>
                  </a:lnTo>
                  <a:lnTo>
                    <a:pt x="25" y="1586"/>
                  </a:lnTo>
                  <a:lnTo>
                    <a:pt x="9" y="1501"/>
                  </a:lnTo>
                  <a:lnTo>
                    <a:pt x="0" y="1418"/>
                  </a:lnTo>
                  <a:lnTo>
                    <a:pt x="0" y="1338"/>
                  </a:lnTo>
                  <a:lnTo>
                    <a:pt x="9" y="1259"/>
                  </a:lnTo>
                  <a:lnTo>
                    <a:pt x="23" y="1182"/>
                  </a:lnTo>
                  <a:lnTo>
                    <a:pt x="45" y="1107"/>
                  </a:lnTo>
                  <a:lnTo>
                    <a:pt x="74" y="1035"/>
                  </a:lnTo>
                  <a:lnTo>
                    <a:pt x="110" y="966"/>
                  </a:lnTo>
                  <a:lnTo>
                    <a:pt x="150" y="899"/>
                  </a:lnTo>
                  <a:lnTo>
                    <a:pt x="197" y="832"/>
                  </a:lnTo>
                  <a:lnTo>
                    <a:pt x="249" y="769"/>
                  </a:lnTo>
                  <a:lnTo>
                    <a:pt x="307" y="709"/>
                  </a:lnTo>
                  <a:lnTo>
                    <a:pt x="369" y="649"/>
                  </a:lnTo>
                  <a:close/>
                  <a:moveTo>
                    <a:pt x="2211" y="0"/>
                  </a:moveTo>
                  <a:lnTo>
                    <a:pt x="2308" y="3"/>
                  </a:lnTo>
                  <a:lnTo>
                    <a:pt x="2401" y="10"/>
                  </a:lnTo>
                  <a:lnTo>
                    <a:pt x="2493" y="20"/>
                  </a:lnTo>
                  <a:lnTo>
                    <a:pt x="2581" y="35"/>
                  </a:lnTo>
                  <a:lnTo>
                    <a:pt x="2668" y="52"/>
                  </a:lnTo>
                  <a:lnTo>
                    <a:pt x="2750" y="73"/>
                  </a:lnTo>
                  <a:lnTo>
                    <a:pt x="2829" y="99"/>
                  </a:lnTo>
                  <a:lnTo>
                    <a:pt x="2904" y="130"/>
                  </a:lnTo>
                  <a:lnTo>
                    <a:pt x="2975" y="163"/>
                  </a:lnTo>
                  <a:lnTo>
                    <a:pt x="3041" y="200"/>
                  </a:lnTo>
                  <a:lnTo>
                    <a:pt x="3101" y="242"/>
                  </a:lnTo>
                  <a:lnTo>
                    <a:pt x="3158" y="287"/>
                  </a:lnTo>
                  <a:lnTo>
                    <a:pt x="3208" y="336"/>
                  </a:lnTo>
                  <a:lnTo>
                    <a:pt x="3253" y="389"/>
                  </a:lnTo>
                  <a:lnTo>
                    <a:pt x="3291" y="446"/>
                  </a:lnTo>
                  <a:lnTo>
                    <a:pt x="3323" y="508"/>
                  </a:lnTo>
                  <a:lnTo>
                    <a:pt x="3348" y="573"/>
                  </a:lnTo>
                  <a:lnTo>
                    <a:pt x="3366" y="642"/>
                  </a:lnTo>
                  <a:lnTo>
                    <a:pt x="3378" y="720"/>
                  </a:lnTo>
                  <a:lnTo>
                    <a:pt x="3381" y="796"/>
                  </a:lnTo>
                  <a:lnTo>
                    <a:pt x="3376" y="870"/>
                  </a:lnTo>
                  <a:lnTo>
                    <a:pt x="3365" y="940"/>
                  </a:lnTo>
                  <a:lnTo>
                    <a:pt x="3346" y="1010"/>
                  </a:lnTo>
                  <a:lnTo>
                    <a:pt x="3323" y="1074"/>
                  </a:lnTo>
                  <a:lnTo>
                    <a:pt x="3293" y="1136"/>
                  </a:lnTo>
                  <a:lnTo>
                    <a:pt x="3258" y="1195"/>
                  </a:lnTo>
                  <a:lnTo>
                    <a:pt x="3219" y="1250"/>
                  </a:lnTo>
                  <a:lnTo>
                    <a:pt x="3176" y="1302"/>
                  </a:lnTo>
                  <a:lnTo>
                    <a:pt x="3130" y="1348"/>
                  </a:lnTo>
                  <a:lnTo>
                    <a:pt x="3081" y="1391"/>
                  </a:lnTo>
                  <a:lnTo>
                    <a:pt x="3031" y="1429"/>
                  </a:lnTo>
                  <a:lnTo>
                    <a:pt x="2979" y="1462"/>
                  </a:lnTo>
                  <a:lnTo>
                    <a:pt x="2926" y="1489"/>
                  </a:lnTo>
                  <a:lnTo>
                    <a:pt x="2872" y="1512"/>
                  </a:lnTo>
                  <a:lnTo>
                    <a:pt x="2872" y="1325"/>
                  </a:lnTo>
                  <a:lnTo>
                    <a:pt x="2934" y="1283"/>
                  </a:lnTo>
                  <a:lnTo>
                    <a:pt x="2990" y="1237"/>
                  </a:lnTo>
                  <a:lnTo>
                    <a:pt x="3042" y="1187"/>
                  </a:lnTo>
                  <a:lnTo>
                    <a:pt x="3087" y="1133"/>
                  </a:lnTo>
                  <a:lnTo>
                    <a:pt x="3124" y="1076"/>
                  </a:lnTo>
                  <a:lnTo>
                    <a:pt x="3156" y="1015"/>
                  </a:lnTo>
                  <a:lnTo>
                    <a:pt x="3181" y="953"/>
                  </a:lnTo>
                  <a:lnTo>
                    <a:pt x="3198" y="890"/>
                  </a:lnTo>
                  <a:lnTo>
                    <a:pt x="3206" y="825"/>
                  </a:lnTo>
                  <a:lnTo>
                    <a:pt x="3208" y="759"/>
                  </a:lnTo>
                  <a:lnTo>
                    <a:pt x="3201" y="694"/>
                  </a:lnTo>
                  <a:lnTo>
                    <a:pt x="3185" y="628"/>
                  </a:lnTo>
                  <a:lnTo>
                    <a:pt x="3163" y="567"/>
                  </a:lnTo>
                  <a:lnTo>
                    <a:pt x="3134" y="510"/>
                  </a:lnTo>
                  <a:lnTo>
                    <a:pt x="3098" y="457"/>
                  </a:lnTo>
                  <a:lnTo>
                    <a:pt x="3057" y="408"/>
                  </a:lnTo>
                  <a:lnTo>
                    <a:pt x="3009" y="361"/>
                  </a:lnTo>
                  <a:lnTo>
                    <a:pt x="2957" y="321"/>
                  </a:lnTo>
                  <a:lnTo>
                    <a:pt x="2898" y="284"/>
                  </a:lnTo>
                  <a:lnTo>
                    <a:pt x="2836" y="251"/>
                  </a:lnTo>
                  <a:lnTo>
                    <a:pt x="2769" y="220"/>
                  </a:lnTo>
                  <a:lnTo>
                    <a:pt x="2697" y="196"/>
                  </a:lnTo>
                  <a:lnTo>
                    <a:pt x="2622" y="173"/>
                  </a:lnTo>
                  <a:lnTo>
                    <a:pt x="2541" y="156"/>
                  </a:lnTo>
                  <a:lnTo>
                    <a:pt x="2459" y="141"/>
                  </a:lnTo>
                  <a:lnTo>
                    <a:pt x="2372" y="130"/>
                  </a:lnTo>
                  <a:lnTo>
                    <a:pt x="2285" y="122"/>
                  </a:lnTo>
                  <a:lnTo>
                    <a:pt x="2194" y="120"/>
                  </a:lnTo>
                  <a:lnTo>
                    <a:pt x="2100" y="120"/>
                  </a:lnTo>
                  <a:lnTo>
                    <a:pt x="2005" y="124"/>
                  </a:lnTo>
                  <a:lnTo>
                    <a:pt x="1909" y="131"/>
                  </a:lnTo>
                  <a:lnTo>
                    <a:pt x="1811" y="141"/>
                  </a:lnTo>
                  <a:lnTo>
                    <a:pt x="1711" y="156"/>
                  </a:lnTo>
                  <a:lnTo>
                    <a:pt x="1612" y="173"/>
                  </a:lnTo>
                  <a:lnTo>
                    <a:pt x="1513" y="193"/>
                  </a:lnTo>
                  <a:lnTo>
                    <a:pt x="1412" y="216"/>
                  </a:lnTo>
                  <a:lnTo>
                    <a:pt x="1312" y="243"/>
                  </a:lnTo>
                  <a:lnTo>
                    <a:pt x="1213" y="274"/>
                  </a:lnTo>
                  <a:lnTo>
                    <a:pt x="1115" y="308"/>
                  </a:lnTo>
                  <a:lnTo>
                    <a:pt x="1017" y="344"/>
                  </a:lnTo>
                  <a:lnTo>
                    <a:pt x="922" y="385"/>
                  </a:lnTo>
                  <a:lnTo>
                    <a:pt x="828" y="426"/>
                  </a:lnTo>
                  <a:lnTo>
                    <a:pt x="736" y="472"/>
                  </a:lnTo>
                  <a:lnTo>
                    <a:pt x="736" y="406"/>
                  </a:lnTo>
                  <a:lnTo>
                    <a:pt x="825" y="354"/>
                  </a:lnTo>
                  <a:lnTo>
                    <a:pt x="918" y="305"/>
                  </a:lnTo>
                  <a:lnTo>
                    <a:pt x="1013" y="259"/>
                  </a:lnTo>
                  <a:lnTo>
                    <a:pt x="1109" y="217"/>
                  </a:lnTo>
                  <a:lnTo>
                    <a:pt x="1207" y="180"/>
                  </a:lnTo>
                  <a:lnTo>
                    <a:pt x="1307" y="145"/>
                  </a:lnTo>
                  <a:lnTo>
                    <a:pt x="1407" y="114"/>
                  </a:lnTo>
                  <a:lnTo>
                    <a:pt x="1508" y="86"/>
                  </a:lnTo>
                  <a:lnTo>
                    <a:pt x="1610" y="63"/>
                  </a:lnTo>
                  <a:lnTo>
                    <a:pt x="1711" y="43"/>
                  </a:lnTo>
                  <a:lnTo>
                    <a:pt x="1814" y="27"/>
                  </a:lnTo>
                  <a:lnTo>
                    <a:pt x="1914" y="14"/>
                  </a:lnTo>
                  <a:lnTo>
                    <a:pt x="2015" y="6"/>
                  </a:lnTo>
                  <a:lnTo>
                    <a:pt x="2115" y="1"/>
                  </a:lnTo>
                  <a:lnTo>
                    <a:pt x="2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4" y="2712"/>
              <a:ext cx="176" cy="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0"/>
                </a:cxn>
                <a:cxn ang="0">
                  <a:pos x="176" y="977"/>
                </a:cxn>
                <a:cxn ang="0">
                  <a:pos x="136" y="970"/>
                </a:cxn>
                <a:cxn ang="0">
                  <a:pos x="101" y="959"/>
                </a:cxn>
                <a:cxn ang="0">
                  <a:pos x="72" y="944"/>
                </a:cxn>
                <a:cxn ang="0">
                  <a:pos x="49" y="924"/>
                </a:cxn>
                <a:cxn ang="0">
                  <a:pos x="31" y="902"/>
                </a:cxn>
                <a:cxn ang="0">
                  <a:pos x="16" y="878"/>
                </a:cxn>
                <a:cxn ang="0">
                  <a:pos x="8" y="851"/>
                </a:cxn>
                <a:cxn ang="0">
                  <a:pos x="2" y="820"/>
                </a:cxn>
                <a:cxn ang="0">
                  <a:pos x="0" y="790"/>
                </a:cxn>
                <a:cxn ang="0">
                  <a:pos x="0" y="0"/>
                </a:cxn>
              </a:cxnLst>
              <a:rect l="0" t="0" r="r" b="b"/>
              <a:pathLst>
                <a:path w="176" h="977">
                  <a:moveTo>
                    <a:pt x="0" y="0"/>
                  </a:moveTo>
                  <a:lnTo>
                    <a:pt x="176" y="0"/>
                  </a:lnTo>
                  <a:lnTo>
                    <a:pt x="176" y="977"/>
                  </a:lnTo>
                  <a:lnTo>
                    <a:pt x="136" y="970"/>
                  </a:lnTo>
                  <a:lnTo>
                    <a:pt x="101" y="959"/>
                  </a:lnTo>
                  <a:lnTo>
                    <a:pt x="72" y="944"/>
                  </a:lnTo>
                  <a:lnTo>
                    <a:pt x="49" y="924"/>
                  </a:lnTo>
                  <a:lnTo>
                    <a:pt x="31" y="902"/>
                  </a:lnTo>
                  <a:lnTo>
                    <a:pt x="16" y="878"/>
                  </a:lnTo>
                  <a:lnTo>
                    <a:pt x="8" y="851"/>
                  </a:lnTo>
                  <a:lnTo>
                    <a:pt x="2" y="820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2061" y="3001"/>
              <a:ext cx="174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74" y="703"/>
                </a:cxn>
                <a:cxn ang="0">
                  <a:pos x="137" y="697"/>
                </a:cxn>
                <a:cxn ang="0">
                  <a:pos x="105" y="687"/>
                </a:cxn>
                <a:cxn ang="0">
                  <a:pos x="79" y="674"/>
                </a:cxn>
                <a:cxn ang="0">
                  <a:pos x="56" y="658"/>
                </a:cxn>
                <a:cxn ang="0">
                  <a:pos x="37" y="639"/>
                </a:cxn>
                <a:cxn ang="0">
                  <a:pos x="23" y="618"/>
                </a:cxn>
                <a:cxn ang="0">
                  <a:pos x="13" y="595"/>
                </a:cxn>
                <a:cxn ang="0">
                  <a:pos x="5" y="570"/>
                </a:cxn>
                <a:cxn ang="0">
                  <a:pos x="1" y="543"/>
                </a:cxn>
                <a:cxn ang="0">
                  <a:pos x="0" y="516"/>
                </a:cxn>
                <a:cxn ang="0">
                  <a:pos x="0" y="0"/>
                </a:cxn>
              </a:cxnLst>
              <a:rect l="0" t="0" r="r" b="b"/>
              <a:pathLst>
                <a:path w="174" h="703">
                  <a:moveTo>
                    <a:pt x="0" y="0"/>
                  </a:moveTo>
                  <a:lnTo>
                    <a:pt x="174" y="0"/>
                  </a:lnTo>
                  <a:lnTo>
                    <a:pt x="174" y="703"/>
                  </a:lnTo>
                  <a:lnTo>
                    <a:pt x="137" y="697"/>
                  </a:lnTo>
                  <a:lnTo>
                    <a:pt x="105" y="687"/>
                  </a:lnTo>
                  <a:lnTo>
                    <a:pt x="79" y="674"/>
                  </a:lnTo>
                  <a:lnTo>
                    <a:pt x="56" y="658"/>
                  </a:lnTo>
                  <a:lnTo>
                    <a:pt x="37" y="639"/>
                  </a:lnTo>
                  <a:lnTo>
                    <a:pt x="23" y="618"/>
                  </a:lnTo>
                  <a:lnTo>
                    <a:pt x="13" y="595"/>
                  </a:lnTo>
                  <a:lnTo>
                    <a:pt x="5" y="570"/>
                  </a:lnTo>
                  <a:lnTo>
                    <a:pt x="1" y="543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-2061" y="2736"/>
              <a:ext cx="174" cy="1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1039" y="2811"/>
              <a:ext cx="304" cy="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190"/>
                </a:cxn>
                <a:cxn ang="0">
                  <a:pos x="304" y="190"/>
                </a:cxn>
                <a:cxn ang="0">
                  <a:pos x="304" y="331"/>
                </a:cxn>
                <a:cxn ang="0">
                  <a:pos x="173" y="331"/>
                </a:cxn>
                <a:cxn ang="0">
                  <a:pos x="173" y="675"/>
                </a:cxn>
                <a:cxn ang="0">
                  <a:pos x="176" y="697"/>
                </a:cxn>
                <a:cxn ang="0">
                  <a:pos x="183" y="714"/>
                </a:cxn>
                <a:cxn ang="0">
                  <a:pos x="195" y="727"/>
                </a:cxn>
                <a:cxn ang="0">
                  <a:pos x="212" y="734"/>
                </a:cxn>
                <a:cxn ang="0">
                  <a:pos x="234" y="737"/>
                </a:cxn>
                <a:cxn ang="0">
                  <a:pos x="304" y="737"/>
                </a:cxn>
                <a:cxn ang="0">
                  <a:pos x="304" y="884"/>
                </a:cxn>
                <a:cxn ang="0">
                  <a:pos x="202" y="884"/>
                </a:cxn>
                <a:cxn ang="0">
                  <a:pos x="162" y="881"/>
                </a:cxn>
                <a:cxn ang="0">
                  <a:pos x="127" y="873"/>
                </a:cxn>
                <a:cxn ang="0">
                  <a:pos x="97" y="860"/>
                </a:cxn>
                <a:cxn ang="0">
                  <a:pos x="70" y="842"/>
                </a:cxn>
                <a:cxn ang="0">
                  <a:pos x="48" y="822"/>
                </a:cxn>
                <a:cxn ang="0">
                  <a:pos x="31" y="798"/>
                </a:cxn>
                <a:cxn ang="0">
                  <a:pos x="18" y="772"/>
                </a:cxn>
                <a:cxn ang="0">
                  <a:pos x="8" y="744"/>
                </a:cxn>
                <a:cxn ang="0">
                  <a:pos x="2" y="716"/>
                </a:cxn>
                <a:cxn ang="0">
                  <a:pos x="0" y="685"/>
                </a:cxn>
                <a:cxn ang="0">
                  <a:pos x="0" y="0"/>
                </a:cxn>
              </a:cxnLst>
              <a:rect l="0" t="0" r="r" b="b"/>
              <a:pathLst>
                <a:path w="304" h="884">
                  <a:moveTo>
                    <a:pt x="0" y="0"/>
                  </a:moveTo>
                  <a:lnTo>
                    <a:pt x="173" y="0"/>
                  </a:lnTo>
                  <a:lnTo>
                    <a:pt x="173" y="190"/>
                  </a:lnTo>
                  <a:lnTo>
                    <a:pt x="304" y="190"/>
                  </a:lnTo>
                  <a:lnTo>
                    <a:pt x="304" y="331"/>
                  </a:lnTo>
                  <a:lnTo>
                    <a:pt x="173" y="331"/>
                  </a:lnTo>
                  <a:lnTo>
                    <a:pt x="173" y="675"/>
                  </a:lnTo>
                  <a:lnTo>
                    <a:pt x="176" y="697"/>
                  </a:lnTo>
                  <a:lnTo>
                    <a:pt x="183" y="714"/>
                  </a:lnTo>
                  <a:lnTo>
                    <a:pt x="195" y="727"/>
                  </a:lnTo>
                  <a:lnTo>
                    <a:pt x="212" y="734"/>
                  </a:lnTo>
                  <a:lnTo>
                    <a:pt x="234" y="737"/>
                  </a:lnTo>
                  <a:lnTo>
                    <a:pt x="304" y="737"/>
                  </a:lnTo>
                  <a:lnTo>
                    <a:pt x="304" y="884"/>
                  </a:lnTo>
                  <a:lnTo>
                    <a:pt x="202" y="884"/>
                  </a:lnTo>
                  <a:lnTo>
                    <a:pt x="162" y="881"/>
                  </a:lnTo>
                  <a:lnTo>
                    <a:pt x="127" y="873"/>
                  </a:lnTo>
                  <a:lnTo>
                    <a:pt x="97" y="860"/>
                  </a:lnTo>
                  <a:lnTo>
                    <a:pt x="70" y="842"/>
                  </a:lnTo>
                  <a:lnTo>
                    <a:pt x="48" y="822"/>
                  </a:lnTo>
                  <a:lnTo>
                    <a:pt x="31" y="798"/>
                  </a:lnTo>
                  <a:lnTo>
                    <a:pt x="18" y="772"/>
                  </a:lnTo>
                  <a:lnTo>
                    <a:pt x="8" y="744"/>
                  </a:lnTo>
                  <a:lnTo>
                    <a:pt x="2" y="716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-690" y="2988"/>
              <a:ext cx="614" cy="719"/>
            </a:xfrm>
            <a:custGeom>
              <a:avLst/>
              <a:gdLst/>
              <a:ahLst/>
              <a:cxnLst>
                <a:cxn ang="0">
                  <a:pos x="281" y="150"/>
                </a:cxn>
                <a:cxn ang="0">
                  <a:pos x="225" y="176"/>
                </a:cxn>
                <a:cxn ang="0">
                  <a:pos x="190" y="219"/>
                </a:cxn>
                <a:cxn ang="0">
                  <a:pos x="177" y="255"/>
                </a:cxn>
                <a:cxn ang="0">
                  <a:pos x="173" y="295"/>
                </a:cxn>
                <a:cxn ang="0">
                  <a:pos x="438" y="271"/>
                </a:cxn>
                <a:cxn ang="0">
                  <a:pos x="425" y="223"/>
                </a:cxn>
                <a:cxn ang="0">
                  <a:pos x="402" y="184"/>
                </a:cxn>
                <a:cxn ang="0">
                  <a:pos x="366" y="157"/>
                </a:cxn>
                <a:cxn ang="0">
                  <a:pos x="314" y="147"/>
                </a:cxn>
                <a:cxn ang="0">
                  <a:pos x="370" y="4"/>
                </a:cxn>
                <a:cxn ang="0">
                  <a:pos x="455" y="32"/>
                </a:cxn>
                <a:cxn ang="0">
                  <a:pos x="523" y="85"/>
                </a:cxn>
                <a:cxn ang="0">
                  <a:pos x="573" y="158"/>
                </a:cxn>
                <a:cxn ang="0">
                  <a:pos x="604" y="248"/>
                </a:cxn>
                <a:cxn ang="0">
                  <a:pos x="614" y="351"/>
                </a:cxn>
                <a:cxn ang="0">
                  <a:pos x="173" y="415"/>
                </a:cxn>
                <a:cxn ang="0">
                  <a:pos x="183" y="478"/>
                </a:cxn>
                <a:cxn ang="0">
                  <a:pos x="213" y="527"/>
                </a:cxn>
                <a:cxn ang="0">
                  <a:pos x="261" y="560"/>
                </a:cxn>
                <a:cxn ang="0">
                  <a:pos x="327" y="572"/>
                </a:cxn>
                <a:cxn ang="0">
                  <a:pos x="392" y="565"/>
                </a:cxn>
                <a:cxn ang="0">
                  <a:pos x="441" y="541"/>
                </a:cxn>
                <a:cxn ang="0">
                  <a:pos x="485" y="505"/>
                </a:cxn>
                <a:cxn ang="0">
                  <a:pos x="568" y="634"/>
                </a:cxn>
                <a:cxn ang="0">
                  <a:pos x="511" y="674"/>
                </a:cxn>
                <a:cxn ang="0">
                  <a:pos x="448" y="701"/>
                </a:cxn>
                <a:cxn ang="0">
                  <a:pos x="370" y="717"/>
                </a:cxn>
                <a:cxn ang="0">
                  <a:pos x="290" y="717"/>
                </a:cxn>
                <a:cxn ang="0">
                  <a:pos x="220" y="706"/>
                </a:cxn>
                <a:cxn ang="0">
                  <a:pos x="157" y="680"/>
                </a:cxn>
                <a:cxn ang="0">
                  <a:pos x="101" y="639"/>
                </a:cxn>
                <a:cxn ang="0">
                  <a:pos x="53" y="582"/>
                </a:cxn>
                <a:cxn ang="0">
                  <a:pos x="20" y="507"/>
                </a:cxn>
                <a:cxn ang="0">
                  <a:pos x="3" y="413"/>
                </a:cxn>
                <a:cxn ang="0">
                  <a:pos x="3" y="304"/>
                </a:cxn>
                <a:cxn ang="0">
                  <a:pos x="24" y="206"/>
                </a:cxn>
                <a:cxn ang="0">
                  <a:pos x="65" y="127"/>
                </a:cxn>
                <a:cxn ang="0">
                  <a:pos x="122" y="65"/>
                </a:cxn>
                <a:cxn ang="0">
                  <a:pos x="194" y="24"/>
                </a:cxn>
                <a:cxn ang="0">
                  <a:pos x="277" y="3"/>
                </a:cxn>
              </a:cxnLst>
              <a:rect l="0" t="0" r="r" b="b"/>
              <a:pathLst>
                <a:path w="614" h="719">
                  <a:moveTo>
                    <a:pt x="314" y="147"/>
                  </a:moveTo>
                  <a:lnTo>
                    <a:pt x="281" y="150"/>
                  </a:lnTo>
                  <a:lnTo>
                    <a:pt x="251" y="160"/>
                  </a:lnTo>
                  <a:lnTo>
                    <a:pt x="225" y="176"/>
                  </a:lnTo>
                  <a:lnTo>
                    <a:pt x="205" y="196"/>
                  </a:lnTo>
                  <a:lnTo>
                    <a:pt x="190" y="219"/>
                  </a:lnTo>
                  <a:lnTo>
                    <a:pt x="182" y="238"/>
                  </a:lnTo>
                  <a:lnTo>
                    <a:pt x="177" y="255"/>
                  </a:lnTo>
                  <a:lnTo>
                    <a:pt x="174" y="274"/>
                  </a:lnTo>
                  <a:lnTo>
                    <a:pt x="173" y="295"/>
                  </a:lnTo>
                  <a:lnTo>
                    <a:pt x="439" y="295"/>
                  </a:lnTo>
                  <a:lnTo>
                    <a:pt x="438" y="271"/>
                  </a:lnTo>
                  <a:lnTo>
                    <a:pt x="432" y="246"/>
                  </a:lnTo>
                  <a:lnTo>
                    <a:pt x="425" y="223"/>
                  </a:lnTo>
                  <a:lnTo>
                    <a:pt x="415" y="202"/>
                  </a:lnTo>
                  <a:lnTo>
                    <a:pt x="402" y="184"/>
                  </a:lnTo>
                  <a:lnTo>
                    <a:pt x="386" y="169"/>
                  </a:lnTo>
                  <a:lnTo>
                    <a:pt x="366" y="157"/>
                  </a:lnTo>
                  <a:lnTo>
                    <a:pt x="341" y="150"/>
                  </a:lnTo>
                  <a:lnTo>
                    <a:pt x="314" y="147"/>
                  </a:lnTo>
                  <a:close/>
                  <a:moveTo>
                    <a:pt x="321" y="0"/>
                  </a:moveTo>
                  <a:lnTo>
                    <a:pt x="370" y="4"/>
                  </a:lnTo>
                  <a:lnTo>
                    <a:pt x="415" y="14"/>
                  </a:lnTo>
                  <a:lnTo>
                    <a:pt x="455" y="32"/>
                  </a:lnTo>
                  <a:lnTo>
                    <a:pt x="491" y="55"/>
                  </a:lnTo>
                  <a:lnTo>
                    <a:pt x="523" y="85"/>
                  </a:lnTo>
                  <a:lnTo>
                    <a:pt x="550" y="120"/>
                  </a:lnTo>
                  <a:lnTo>
                    <a:pt x="573" y="158"/>
                  </a:lnTo>
                  <a:lnTo>
                    <a:pt x="591" y="202"/>
                  </a:lnTo>
                  <a:lnTo>
                    <a:pt x="604" y="248"/>
                  </a:lnTo>
                  <a:lnTo>
                    <a:pt x="611" y="298"/>
                  </a:lnTo>
                  <a:lnTo>
                    <a:pt x="614" y="351"/>
                  </a:lnTo>
                  <a:lnTo>
                    <a:pt x="614" y="415"/>
                  </a:lnTo>
                  <a:lnTo>
                    <a:pt x="173" y="415"/>
                  </a:lnTo>
                  <a:lnTo>
                    <a:pt x="176" y="448"/>
                  </a:lnTo>
                  <a:lnTo>
                    <a:pt x="183" y="478"/>
                  </a:lnTo>
                  <a:lnTo>
                    <a:pt x="196" y="504"/>
                  </a:lnTo>
                  <a:lnTo>
                    <a:pt x="213" y="527"/>
                  </a:lnTo>
                  <a:lnTo>
                    <a:pt x="235" y="546"/>
                  </a:lnTo>
                  <a:lnTo>
                    <a:pt x="261" y="560"/>
                  </a:lnTo>
                  <a:lnTo>
                    <a:pt x="292" y="569"/>
                  </a:lnTo>
                  <a:lnTo>
                    <a:pt x="327" y="572"/>
                  </a:lnTo>
                  <a:lnTo>
                    <a:pt x="362" y="570"/>
                  </a:lnTo>
                  <a:lnTo>
                    <a:pt x="392" y="565"/>
                  </a:lnTo>
                  <a:lnTo>
                    <a:pt x="418" y="554"/>
                  </a:lnTo>
                  <a:lnTo>
                    <a:pt x="441" y="541"/>
                  </a:lnTo>
                  <a:lnTo>
                    <a:pt x="464" y="526"/>
                  </a:lnTo>
                  <a:lnTo>
                    <a:pt x="485" y="505"/>
                  </a:lnTo>
                  <a:lnTo>
                    <a:pt x="593" y="609"/>
                  </a:lnTo>
                  <a:lnTo>
                    <a:pt x="568" y="634"/>
                  </a:lnTo>
                  <a:lnTo>
                    <a:pt x="540" y="655"/>
                  </a:lnTo>
                  <a:lnTo>
                    <a:pt x="511" y="674"/>
                  </a:lnTo>
                  <a:lnTo>
                    <a:pt x="481" y="690"/>
                  </a:lnTo>
                  <a:lnTo>
                    <a:pt x="448" y="701"/>
                  </a:lnTo>
                  <a:lnTo>
                    <a:pt x="411" y="711"/>
                  </a:lnTo>
                  <a:lnTo>
                    <a:pt x="370" y="717"/>
                  </a:lnTo>
                  <a:lnTo>
                    <a:pt x="326" y="719"/>
                  </a:lnTo>
                  <a:lnTo>
                    <a:pt x="290" y="717"/>
                  </a:lnTo>
                  <a:lnTo>
                    <a:pt x="255" y="713"/>
                  </a:lnTo>
                  <a:lnTo>
                    <a:pt x="220" y="706"/>
                  </a:lnTo>
                  <a:lnTo>
                    <a:pt x="187" y="694"/>
                  </a:lnTo>
                  <a:lnTo>
                    <a:pt x="157" y="680"/>
                  </a:lnTo>
                  <a:lnTo>
                    <a:pt x="127" y="661"/>
                  </a:lnTo>
                  <a:lnTo>
                    <a:pt x="101" y="639"/>
                  </a:lnTo>
                  <a:lnTo>
                    <a:pt x="75" y="612"/>
                  </a:lnTo>
                  <a:lnTo>
                    <a:pt x="53" y="582"/>
                  </a:lnTo>
                  <a:lnTo>
                    <a:pt x="36" y="547"/>
                  </a:lnTo>
                  <a:lnTo>
                    <a:pt x="20" y="507"/>
                  </a:lnTo>
                  <a:lnTo>
                    <a:pt x="9" y="462"/>
                  </a:lnTo>
                  <a:lnTo>
                    <a:pt x="3" y="413"/>
                  </a:lnTo>
                  <a:lnTo>
                    <a:pt x="0" y="359"/>
                  </a:lnTo>
                  <a:lnTo>
                    <a:pt x="3" y="304"/>
                  </a:lnTo>
                  <a:lnTo>
                    <a:pt x="12" y="252"/>
                  </a:lnTo>
                  <a:lnTo>
                    <a:pt x="24" y="206"/>
                  </a:lnTo>
                  <a:lnTo>
                    <a:pt x="43" y="164"/>
                  </a:lnTo>
                  <a:lnTo>
                    <a:pt x="65" y="127"/>
                  </a:lnTo>
                  <a:lnTo>
                    <a:pt x="92" y="94"/>
                  </a:lnTo>
                  <a:lnTo>
                    <a:pt x="122" y="65"/>
                  </a:lnTo>
                  <a:lnTo>
                    <a:pt x="157" y="42"/>
                  </a:lnTo>
                  <a:lnTo>
                    <a:pt x="194" y="24"/>
                  </a:lnTo>
                  <a:lnTo>
                    <a:pt x="233" y="10"/>
                  </a:lnTo>
                  <a:lnTo>
                    <a:pt x="277" y="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-1731" y="3001"/>
              <a:ext cx="563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8" y="0"/>
                </a:cxn>
                <a:cxn ang="0">
                  <a:pos x="397" y="3"/>
                </a:cxn>
                <a:cxn ang="0">
                  <a:pos x="432" y="10"/>
                </a:cxn>
                <a:cxn ang="0">
                  <a:pos x="461" y="22"/>
                </a:cxn>
                <a:cxn ang="0">
                  <a:pos x="486" y="37"/>
                </a:cxn>
                <a:cxn ang="0">
                  <a:pos x="508" y="56"/>
                </a:cxn>
                <a:cxn ang="0">
                  <a:pos x="525" y="78"/>
                </a:cxn>
                <a:cxn ang="0">
                  <a:pos x="540" y="101"/>
                </a:cxn>
                <a:cxn ang="0">
                  <a:pos x="550" y="127"/>
                </a:cxn>
                <a:cxn ang="0">
                  <a:pos x="557" y="153"/>
                </a:cxn>
                <a:cxn ang="0">
                  <a:pos x="561" y="180"/>
                </a:cxn>
                <a:cxn ang="0">
                  <a:pos x="563" y="207"/>
                </a:cxn>
                <a:cxn ang="0">
                  <a:pos x="563" y="696"/>
                </a:cxn>
                <a:cxn ang="0">
                  <a:pos x="388" y="696"/>
                </a:cxn>
                <a:cxn ang="0">
                  <a:pos x="388" y="209"/>
                </a:cxn>
                <a:cxn ang="0">
                  <a:pos x="387" y="189"/>
                </a:cxn>
                <a:cxn ang="0">
                  <a:pos x="381" y="173"/>
                </a:cxn>
                <a:cxn ang="0">
                  <a:pos x="371" y="160"/>
                </a:cxn>
                <a:cxn ang="0">
                  <a:pos x="358" y="150"/>
                </a:cxn>
                <a:cxn ang="0">
                  <a:pos x="340" y="143"/>
                </a:cxn>
                <a:cxn ang="0">
                  <a:pos x="316" y="141"/>
                </a:cxn>
                <a:cxn ang="0">
                  <a:pos x="172" y="141"/>
                </a:cxn>
                <a:cxn ang="0">
                  <a:pos x="172" y="696"/>
                </a:cxn>
                <a:cxn ang="0">
                  <a:pos x="0" y="696"/>
                </a:cxn>
                <a:cxn ang="0">
                  <a:pos x="0" y="0"/>
                </a:cxn>
              </a:cxnLst>
              <a:rect l="0" t="0" r="r" b="b"/>
              <a:pathLst>
                <a:path w="563" h="696">
                  <a:moveTo>
                    <a:pt x="0" y="0"/>
                  </a:moveTo>
                  <a:lnTo>
                    <a:pt x="358" y="0"/>
                  </a:lnTo>
                  <a:lnTo>
                    <a:pt x="397" y="3"/>
                  </a:lnTo>
                  <a:lnTo>
                    <a:pt x="432" y="10"/>
                  </a:lnTo>
                  <a:lnTo>
                    <a:pt x="461" y="22"/>
                  </a:lnTo>
                  <a:lnTo>
                    <a:pt x="486" y="37"/>
                  </a:lnTo>
                  <a:lnTo>
                    <a:pt x="508" y="56"/>
                  </a:lnTo>
                  <a:lnTo>
                    <a:pt x="525" y="78"/>
                  </a:lnTo>
                  <a:lnTo>
                    <a:pt x="540" y="101"/>
                  </a:lnTo>
                  <a:lnTo>
                    <a:pt x="550" y="127"/>
                  </a:lnTo>
                  <a:lnTo>
                    <a:pt x="557" y="153"/>
                  </a:lnTo>
                  <a:lnTo>
                    <a:pt x="561" y="180"/>
                  </a:lnTo>
                  <a:lnTo>
                    <a:pt x="563" y="207"/>
                  </a:lnTo>
                  <a:lnTo>
                    <a:pt x="563" y="696"/>
                  </a:lnTo>
                  <a:lnTo>
                    <a:pt x="388" y="696"/>
                  </a:lnTo>
                  <a:lnTo>
                    <a:pt x="388" y="209"/>
                  </a:lnTo>
                  <a:lnTo>
                    <a:pt x="387" y="189"/>
                  </a:lnTo>
                  <a:lnTo>
                    <a:pt x="381" y="173"/>
                  </a:lnTo>
                  <a:lnTo>
                    <a:pt x="371" y="160"/>
                  </a:lnTo>
                  <a:lnTo>
                    <a:pt x="358" y="150"/>
                  </a:lnTo>
                  <a:lnTo>
                    <a:pt x="340" y="143"/>
                  </a:lnTo>
                  <a:lnTo>
                    <a:pt x="316" y="141"/>
                  </a:lnTo>
                  <a:lnTo>
                    <a:pt x="172" y="141"/>
                  </a:lnTo>
                  <a:lnTo>
                    <a:pt x="172" y="696"/>
                  </a:lnTo>
                  <a:lnTo>
                    <a:pt x="0" y="6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69" y="2712"/>
              <a:ext cx="219" cy="10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0"/>
                </a:cxn>
                <a:cxn ang="0">
                  <a:pos x="162" y="80"/>
                </a:cxn>
                <a:cxn ang="0">
                  <a:pos x="193" y="0"/>
                </a:cxn>
                <a:cxn ang="0">
                  <a:pos x="219" y="0"/>
                </a:cxn>
                <a:cxn ang="0">
                  <a:pos x="219" y="106"/>
                </a:cxn>
                <a:cxn ang="0">
                  <a:pos x="202" y="106"/>
                </a:cxn>
                <a:cxn ang="0">
                  <a:pos x="202" y="18"/>
                </a:cxn>
                <a:cxn ang="0">
                  <a:pos x="167" y="106"/>
                </a:cxn>
                <a:cxn ang="0">
                  <a:pos x="156" y="106"/>
                </a:cxn>
                <a:cxn ang="0">
                  <a:pos x="121" y="18"/>
                </a:cxn>
                <a:cxn ang="0">
                  <a:pos x="121" y="106"/>
                </a:cxn>
                <a:cxn ang="0">
                  <a:pos x="104" y="106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14"/>
                </a:cxn>
                <a:cxn ang="0">
                  <a:pos x="49" y="14"/>
                </a:cxn>
                <a:cxn ang="0">
                  <a:pos x="49" y="106"/>
                </a:cxn>
                <a:cxn ang="0">
                  <a:pos x="32" y="106"/>
                </a:cxn>
                <a:cxn ang="0">
                  <a:pos x="32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19" h="106">
                  <a:moveTo>
                    <a:pt x="104" y="0"/>
                  </a:moveTo>
                  <a:lnTo>
                    <a:pt x="130" y="0"/>
                  </a:lnTo>
                  <a:lnTo>
                    <a:pt x="162" y="80"/>
                  </a:lnTo>
                  <a:lnTo>
                    <a:pt x="193" y="0"/>
                  </a:lnTo>
                  <a:lnTo>
                    <a:pt x="219" y="0"/>
                  </a:lnTo>
                  <a:lnTo>
                    <a:pt x="219" y="106"/>
                  </a:lnTo>
                  <a:lnTo>
                    <a:pt x="202" y="106"/>
                  </a:lnTo>
                  <a:lnTo>
                    <a:pt x="202" y="18"/>
                  </a:lnTo>
                  <a:lnTo>
                    <a:pt x="167" y="106"/>
                  </a:lnTo>
                  <a:lnTo>
                    <a:pt x="156" y="106"/>
                  </a:lnTo>
                  <a:lnTo>
                    <a:pt x="121" y="18"/>
                  </a:lnTo>
                  <a:lnTo>
                    <a:pt x="121" y="106"/>
                  </a:lnTo>
                  <a:lnTo>
                    <a:pt x="104" y="106"/>
                  </a:lnTo>
                  <a:lnTo>
                    <a:pt x="104" y="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49" y="14"/>
                  </a:lnTo>
                  <a:lnTo>
                    <a:pt x="49" y="106"/>
                  </a:lnTo>
                  <a:lnTo>
                    <a:pt x="32" y="106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invGray">
          <a:xfrm>
            <a:off x="2937" y="6042038"/>
            <a:ext cx="9141069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331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739" y="158750"/>
            <a:ext cx="823692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3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39" y="1201740"/>
            <a:ext cx="8236926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6273800"/>
            <a:ext cx="397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6FBE1DE0-55FB-48C0-8338-1B5524B8086F}" type="slidenum"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248508" y="6704026"/>
            <a:ext cx="6248400" cy="1222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* Other names and brands may be claimed as the property of others.    Copyright © 2010, Intel Corporation.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890232" y="6164751"/>
            <a:ext cx="796073" cy="532925"/>
            <a:chOff x="-2554" y="2183"/>
            <a:chExt cx="3381" cy="226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2554" y="2183"/>
              <a:ext cx="3381" cy="2261"/>
            </a:xfrm>
            <a:custGeom>
              <a:avLst/>
              <a:gdLst/>
              <a:ahLst/>
              <a:cxnLst>
                <a:cxn ang="0">
                  <a:pos x="323" y="795"/>
                </a:cxn>
                <a:cxn ang="0">
                  <a:pos x="209" y="989"/>
                </a:cxn>
                <a:cxn ang="0">
                  <a:pos x="143" y="1214"/>
                </a:cxn>
                <a:cxn ang="0">
                  <a:pos x="144" y="1450"/>
                </a:cxn>
                <a:cxn ang="0">
                  <a:pos x="208" y="1629"/>
                </a:cxn>
                <a:cxn ang="0">
                  <a:pos x="320" y="1771"/>
                </a:cxn>
                <a:cxn ang="0">
                  <a:pos x="473" y="1878"/>
                </a:cxn>
                <a:cxn ang="0">
                  <a:pos x="661" y="1956"/>
                </a:cxn>
                <a:cxn ang="0">
                  <a:pos x="876" y="2005"/>
                </a:cxn>
                <a:cxn ang="0">
                  <a:pos x="1109" y="2028"/>
                </a:cxn>
                <a:cxn ang="0">
                  <a:pos x="1523" y="2023"/>
                </a:cxn>
                <a:cxn ang="0">
                  <a:pos x="1837" y="1984"/>
                </a:cxn>
                <a:cxn ang="0">
                  <a:pos x="2191" y="1902"/>
                </a:cxn>
                <a:cxn ang="0">
                  <a:pos x="2525" y="1787"/>
                </a:cxn>
                <a:cxn ang="0">
                  <a:pos x="2807" y="1649"/>
                </a:cxn>
                <a:cxn ang="0">
                  <a:pos x="2616" y="2002"/>
                </a:cxn>
                <a:cxn ang="0">
                  <a:pos x="2295" y="2115"/>
                </a:cxn>
                <a:cxn ang="0">
                  <a:pos x="1961" y="2198"/>
                </a:cxn>
                <a:cxn ang="0">
                  <a:pos x="1646" y="2244"/>
                </a:cxn>
                <a:cxn ang="0">
                  <a:pos x="1258" y="2261"/>
                </a:cxn>
                <a:cxn ang="0">
                  <a:pos x="915" y="2232"/>
                </a:cxn>
                <a:cxn ang="0">
                  <a:pos x="621" y="2160"/>
                </a:cxn>
                <a:cxn ang="0">
                  <a:pos x="380" y="2049"/>
                </a:cxn>
                <a:cxn ang="0">
                  <a:pos x="196" y="1902"/>
                </a:cxn>
                <a:cxn ang="0">
                  <a:pos x="72" y="1722"/>
                </a:cxn>
                <a:cxn ang="0">
                  <a:pos x="9" y="1501"/>
                </a:cxn>
                <a:cxn ang="0">
                  <a:pos x="9" y="1259"/>
                </a:cxn>
                <a:cxn ang="0">
                  <a:pos x="74" y="1035"/>
                </a:cxn>
                <a:cxn ang="0">
                  <a:pos x="197" y="832"/>
                </a:cxn>
                <a:cxn ang="0">
                  <a:pos x="369" y="649"/>
                </a:cxn>
                <a:cxn ang="0">
                  <a:pos x="2401" y="10"/>
                </a:cxn>
                <a:cxn ang="0">
                  <a:pos x="2668" y="52"/>
                </a:cxn>
                <a:cxn ang="0">
                  <a:pos x="2904" y="130"/>
                </a:cxn>
                <a:cxn ang="0">
                  <a:pos x="3101" y="242"/>
                </a:cxn>
                <a:cxn ang="0">
                  <a:pos x="3253" y="389"/>
                </a:cxn>
                <a:cxn ang="0">
                  <a:pos x="3348" y="573"/>
                </a:cxn>
                <a:cxn ang="0">
                  <a:pos x="3381" y="796"/>
                </a:cxn>
                <a:cxn ang="0">
                  <a:pos x="3346" y="1010"/>
                </a:cxn>
                <a:cxn ang="0">
                  <a:pos x="3258" y="1195"/>
                </a:cxn>
                <a:cxn ang="0">
                  <a:pos x="3130" y="1348"/>
                </a:cxn>
                <a:cxn ang="0">
                  <a:pos x="2979" y="1462"/>
                </a:cxn>
                <a:cxn ang="0">
                  <a:pos x="2872" y="1325"/>
                </a:cxn>
                <a:cxn ang="0">
                  <a:pos x="3042" y="1187"/>
                </a:cxn>
                <a:cxn ang="0">
                  <a:pos x="3156" y="1015"/>
                </a:cxn>
                <a:cxn ang="0">
                  <a:pos x="3206" y="825"/>
                </a:cxn>
                <a:cxn ang="0">
                  <a:pos x="3185" y="628"/>
                </a:cxn>
                <a:cxn ang="0">
                  <a:pos x="3098" y="457"/>
                </a:cxn>
                <a:cxn ang="0">
                  <a:pos x="2957" y="321"/>
                </a:cxn>
                <a:cxn ang="0">
                  <a:pos x="2769" y="220"/>
                </a:cxn>
                <a:cxn ang="0">
                  <a:pos x="2541" y="156"/>
                </a:cxn>
                <a:cxn ang="0">
                  <a:pos x="2285" y="122"/>
                </a:cxn>
                <a:cxn ang="0">
                  <a:pos x="2005" y="124"/>
                </a:cxn>
                <a:cxn ang="0">
                  <a:pos x="1711" y="156"/>
                </a:cxn>
                <a:cxn ang="0">
                  <a:pos x="1412" y="216"/>
                </a:cxn>
                <a:cxn ang="0">
                  <a:pos x="1115" y="308"/>
                </a:cxn>
                <a:cxn ang="0">
                  <a:pos x="828" y="426"/>
                </a:cxn>
                <a:cxn ang="0">
                  <a:pos x="825" y="354"/>
                </a:cxn>
                <a:cxn ang="0">
                  <a:pos x="1109" y="217"/>
                </a:cxn>
                <a:cxn ang="0">
                  <a:pos x="1407" y="114"/>
                </a:cxn>
                <a:cxn ang="0">
                  <a:pos x="1711" y="43"/>
                </a:cxn>
                <a:cxn ang="0">
                  <a:pos x="2015" y="6"/>
                </a:cxn>
              </a:cxnLst>
              <a:rect l="0" t="0" r="r" b="b"/>
              <a:pathLst>
                <a:path w="3381" h="2261">
                  <a:moveTo>
                    <a:pt x="369" y="649"/>
                  </a:moveTo>
                  <a:lnTo>
                    <a:pt x="369" y="740"/>
                  </a:lnTo>
                  <a:lnTo>
                    <a:pt x="323" y="795"/>
                  </a:lnTo>
                  <a:lnTo>
                    <a:pt x="281" y="855"/>
                  </a:lnTo>
                  <a:lnTo>
                    <a:pt x="242" y="920"/>
                  </a:lnTo>
                  <a:lnTo>
                    <a:pt x="209" y="989"/>
                  </a:lnTo>
                  <a:lnTo>
                    <a:pt x="180" y="1063"/>
                  </a:lnTo>
                  <a:lnTo>
                    <a:pt x="159" y="1138"/>
                  </a:lnTo>
                  <a:lnTo>
                    <a:pt x="143" y="1214"/>
                  </a:lnTo>
                  <a:lnTo>
                    <a:pt x="134" y="1293"/>
                  </a:lnTo>
                  <a:lnTo>
                    <a:pt x="134" y="1371"/>
                  </a:lnTo>
                  <a:lnTo>
                    <a:pt x="144" y="1450"/>
                  </a:lnTo>
                  <a:lnTo>
                    <a:pt x="160" y="1514"/>
                  </a:lnTo>
                  <a:lnTo>
                    <a:pt x="180" y="1574"/>
                  </a:lnTo>
                  <a:lnTo>
                    <a:pt x="208" y="1629"/>
                  </a:lnTo>
                  <a:lnTo>
                    <a:pt x="239" y="1681"/>
                  </a:lnTo>
                  <a:lnTo>
                    <a:pt x="277" y="1728"/>
                  </a:lnTo>
                  <a:lnTo>
                    <a:pt x="320" y="1771"/>
                  </a:lnTo>
                  <a:lnTo>
                    <a:pt x="366" y="1810"/>
                  </a:lnTo>
                  <a:lnTo>
                    <a:pt x="418" y="1846"/>
                  </a:lnTo>
                  <a:lnTo>
                    <a:pt x="473" y="1878"/>
                  </a:lnTo>
                  <a:lnTo>
                    <a:pt x="532" y="1907"/>
                  </a:lnTo>
                  <a:lnTo>
                    <a:pt x="595" y="1933"/>
                  </a:lnTo>
                  <a:lnTo>
                    <a:pt x="661" y="1956"/>
                  </a:lnTo>
                  <a:lnTo>
                    <a:pt x="729" y="1974"/>
                  </a:lnTo>
                  <a:lnTo>
                    <a:pt x="801" y="1990"/>
                  </a:lnTo>
                  <a:lnTo>
                    <a:pt x="876" y="2005"/>
                  </a:lnTo>
                  <a:lnTo>
                    <a:pt x="952" y="2015"/>
                  </a:lnTo>
                  <a:lnTo>
                    <a:pt x="1030" y="2023"/>
                  </a:lnTo>
                  <a:lnTo>
                    <a:pt x="1109" y="2028"/>
                  </a:lnTo>
                  <a:lnTo>
                    <a:pt x="1190" y="2032"/>
                  </a:lnTo>
                  <a:lnTo>
                    <a:pt x="1356" y="2032"/>
                  </a:lnTo>
                  <a:lnTo>
                    <a:pt x="1523" y="2023"/>
                  </a:lnTo>
                  <a:lnTo>
                    <a:pt x="1606" y="2016"/>
                  </a:lnTo>
                  <a:lnTo>
                    <a:pt x="1720" y="2003"/>
                  </a:lnTo>
                  <a:lnTo>
                    <a:pt x="1837" y="1984"/>
                  </a:lnTo>
                  <a:lnTo>
                    <a:pt x="1955" y="1961"/>
                  </a:lnTo>
                  <a:lnTo>
                    <a:pt x="2073" y="1934"/>
                  </a:lnTo>
                  <a:lnTo>
                    <a:pt x="2191" y="1902"/>
                  </a:lnTo>
                  <a:lnTo>
                    <a:pt x="2306" y="1868"/>
                  </a:lnTo>
                  <a:lnTo>
                    <a:pt x="2419" y="1829"/>
                  </a:lnTo>
                  <a:lnTo>
                    <a:pt x="2525" y="1787"/>
                  </a:lnTo>
                  <a:lnTo>
                    <a:pt x="2627" y="1744"/>
                  </a:lnTo>
                  <a:lnTo>
                    <a:pt x="2721" y="1698"/>
                  </a:lnTo>
                  <a:lnTo>
                    <a:pt x="2807" y="1649"/>
                  </a:lnTo>
                  <a:lnTo>
                    <a:pt x="2807" y="1908"/>
                  </a:lnTo>
                  <a:lnTo>
                    <a:pt x="2714" y="1957"/>
                  </a:lnTo>
                  <a:lnTo>
                    <a:pt x="2616" y="2002"/>
                  </a:lnTo>
                  <a:lnTo>
                    <a:pt x="2512" y="2043"/>
                  </a:lnTo>
                  <a:lnTo>
                    <a:pt x="2404" y="2081"/>
                  </a:lnTo>
                  <a:lnTo>
                    <a:pt x="2295" y="2115"/>
                  </a:lnTo>
                  <a:lnTo>
                    <a:pt x="2184" y="2147"/>
                  </a:lnTo>
                  <a:lnTo>
                    <a:pt x="2071" y="2173"/>
                  </a:lnTo>
                  <a:lnTo>
                    <a:pt x="1961" y="2198"/>
                  </a:lnTo>
                  <a:lnTo>
                    <a:pt x="1852" y="2216"/>
                  </a:lnTo>
                  <a:lnTo>
                    <a:pt x="1747" y="2232"/>
                  </a:lnTo>
                  <a:lnTo>
                    <a:pt x="1646" y="2244"/>
                  </a:lnTo>
                  <a:lnTo>
                    <a:pt x="1513" y="2255"/>
                  </a:lnTo>
                  <a:lnTo>
                    <a:pt x="1381" y="2260"/>
                  </a:lnTo>
                  <a:lnTo>
                    <a:pt x="1258" y="2261"/>
                  </a:lnTo>
                  <a:lnTo>
                    <a:pt x="1138" y="2257"/>
                  </a:lnTo>
                  <a:lnTo>
                    <a:pt x="1023" y="2247"/>
                  </a:lnTo>
                  <a:lnTo>
                    <a:pt x="915" y="2232"/>
                  </a:lnTo>
                  <a:lnTo>
                    <a:pt x="811" y="2212"/>
                  </a:lnTo>
                  <a:lnTo>
                    <a:pt x="713" y="2189"/>
                  </a:lnTo>
                  <a:lnTo>
                    <a:pt x="621" y="2160"/>
                  </a:lnTo>
                  <a:lnTo>
                    <a:pt x="534" y="2128"/>
                  </a:lnTo>
                  <a:lnTo>
                    <a:pt x="454" y="2091"/>
                  </a:lnTo>
                  <a:lnTo>
                    <a:pt x="380" y="2049"/>
                  </a:lnTo>
                  <a:lnTo>
                    <a:pt x="313" y="2005"/>
                  </a:lnTo>
                  <a:lnTo>
                    <a:pt x="251" y="1956"/>
                  </a:lnTo>
                  <a:lnTo>
                    <a:pt x="196" y="1902"/>
                  </a:lnTo>
                  <a:lnTo>
                    <a:pt x="148" y="1846"/>
                  </a:lnTo>
                  <a:lnTo>
                    <a:pt x="107" y="1786"/>
                  </a:lnTo>
                  <a:lnTo>
                    <a:pt x="72" y="1722"/>
                  </a:lnTo>
                  <a:lnTo>
                    <a:pt x="45" y="1656"/>
                  </a:lnTo>
                  <a:lnTo>
                    <a:pt x="25" y="1586"/>
                  </a:lnTo>
                  <a:lnTo>
                    <a:pt x="9" y="1501"/>
                  </a:lnTo>
                  <a:lnTo>
                    <a:pt x="0" y="1418"/>
                  </a:lnTo>
                  <a:lnTo>
                    <a:pt x="0" y="1338"/>
                  </a:lnTo>
                  <a:lnTo>
                    <a:pt x="9" y="1259"/>
                  </a:lnTo>
                  <a:lnTo>
                    <a:pt x="23" y="1182"/>
                  </a:lnTo>
                  <a:lnTo>
                    <a:pt x="45" y="1107"/>
                  </a:lnTo>
                  <a:lnTo>
                    <a:pt x="74" y="1035"/>
                  </a:lnTo>
                  <a:lnTo>
                    <a:pt x="110" y="966"/>
                  </a:lnTo>
                  <a:lnTo>
                    <a:pt x="150" y="899"/>
                  </a:lnTo>
                  <a:lnTo>
                    <a:pt x="197" y="832"/>
                  </a:lnTo>
                  <a:lnTo>
                    <a:pt x="249" y="769"/>
                  </a:lnTo>
                  <a:lnTo>
                    <a:pt x="307" y="709"/>
                  </a:lnTo>
                  <a:lnTo>
                    <a:pt x="369" y="649"/>
                  </a:lnTo>
                  <a:close/>
                  <a:moveTo>
                    <a:pt x="2211" y="0"/>
                  </a:moveTo>
                  <a:lnTo>
                    <a:pt x="2308" y="3"/>
                  </a:lnTo>
                  <a:lnTo>
                    <a:pt x="2401" y="10"/>
                  </a:lnTo>
                  <a:lnTo>
                    <a:pt x="2493" y="20"/>
                  </a:lnTo>
                  <a:lnTo>
                    <a:pt x="2581" y="35"/>
                  </a:lnTo>
                  <a:lnTo>
                    <a:pt x="2668" y="52"/>
                  </a:lnTo>
                  <a:lnTo>
                    <a:pt x="2750" y="73"/>
                  </a:lnTo>
                  <a:lnTo>
                    <a:pt x="2829" y="99"/>
                  </a:lnTo>
                  <a:lnTo>
                    <a:pt x="2904" y="130"/>
                  </a:lnTo>
                  <a:lnTo>
                    <a:pt x="2975" y="163"/>
                  </a:lnTo>
                  <a:lnTo>
                    <a:pt x="3041" y="200"/>
                  </a:lnTo>
                  <a:lnTo>
                    <a:pt x="3101" y="242"/>
                  </a:lnTo>
                  <a:lnTo>
                    <a:pt x="3158" y="287"/>
                  </a:lnTo>
                  <a:lnTo>
                    <a:pt x="3208" y="336"/>
                  </a:lnTo>
                  <a:lnTo>
                    <a:pt x="3253" y="389"/>
                  </a:lnTo>
                  <a:lnTo>
                    <a:pt x="3291" y="446"/>
                  </a:lnTo>
                  <a:lnTo>
                    <a:pt x="3323" y="508"/>
                  </a:lnTo>
                  <a:lnTo>
                    <a:pt x="3348" y="573"/>
                  </a:lnTo>
                  <a:lnTo>
                    <a:pt x="3366" y="642"/>
                  </a:lnTo>
                  <a:lnTo>
                    <a:pt x="3378" y="720"/>
                  </a:lnTo>
                  <a:lnTo>
                    <a:pt x="3381" y="796"/>
                  </a:lnTo>
                  <a:lnTo>
                    <a:pt x="3376" y="870"/>
                  </a:lnTo>
                  <a:lnTo>
                    <a:pt x="3365" y="940"/>
                  </a:lnTo>
                  <a:lnTo>
                    <a:pt x="3346" y="1010"/>
                  </a:lnTo>
                  <a:lnTo>
                    <a:pt x="3323" y="1074"/>
                  </a:lnTo>
                  <a:lnTo>
                    <a:pt x="3293" y="1136"/>
                  </a:lnTo>
                  <a:lnTo>
                    <a:pt x="3258" y="1195"/>
                  </a:lnTo>
                  <a:lnTo>
                    <a:pt x="3219" y="1250"/>
                  </a:lnTo>
                  <a:lnTo>
                    <a:pt x="3176" y="1302"/>
                  </a:lnTo>
                  <a:lnTo>
                    <a:pt x="3130" y="1348"/>
                  </a:lnTo>
                  <a:lnTo>
                    <a:pt x="3081" y="1391"/>
                  </a:lnTo>
                  <a:lnTo>
                    <a:pt x="3031" y="1429"/>
                  </a:lnTo>
                  <a:lnTo>
                    <a:pt x="2979" y="1462"/>
                  </a:lnTo>
                  <a:lnTo>
                    <a:pt x="2926" y="1489"/>
                  </a:lnTo>
                  <a:lnTo>
                    <a:pt x="2872" y="1512"/>
                  </a:lnTo>
                  <a:lnTo>
                    <a:pt x="2872" y="1325"/>
                  </a:lnTo>
                  <a:lnTo>
                    <a:pt x="2934" y="1283"/>
                  </a:lnTo>
                  <a:lnTo>
                    <a:pt x="2990" y="1237"/>
                  </a:lnTo>
                  <a:lnTo>
                    <a:pt x="3042" y="1187"/>
                  </a:lnTo>
                  <a:lnTo>
                    <a:pt x="3087" y="1133"/>
                  </a:lnTo>
                  <a:lnTo>
                    <a:pt x="3124" y="1076"/>
                  </a:lnTo>
                  <a:lnTo>
                    <a:pt x="3156" y="1015"/>
                  </a:lnTo>
                  <a:lnTo>
                    <a:pt x="3181" y="953"/>
                  </a:lnTo>
                  <a:lnTo>
                    <a:pt x="3198" y="890"/>
                  </a:lnTo>
                  <a:lnTo>
                    <a:pt x="3206" y="825"/>
                  </a:lnTo>
                  <a:lnTo>
                    <a:pt x="3208" y="759"/>
                  </a:lnTo>
                  <a:lnTo>
                    <a:pt x="3201" y="694"/>
                  </a:lnTo>
                  <a:lnTo>
                    <a:pt x="3185" y="628"/>
                  </a:lnTo>
                  <a:lnTo>
                    <a:pt x="3163" y="567"/>
                  </a:lnTo>
                  <a:lnTo>
                    <a:pt x="3134" y="510"/>
                  </a:lnTo>
                  <a:lnTo>
                    <a:pt x="3098" y="457"/>
                  </a:lnTo>
                  <a:lnTo>
                    <a:pt x="3057" y="408"/>
                  </a:lnTo>
                  <a:lnTo>
                    <a:pt x="3009" y="361"/>
                  </a:lnTo>
                  <a:lnTo>
                    <a:pt x="2957" y="321"/>
                  </a:lnTo>
                  <a:lnTo>
                    <a:pt x="2898" y="284"/>
                  </a:lnTo>
                  <a:lnTo>
                    <a:pt x="2836" y="251"/>
                  </a:lnTo>
                  <a:lnTo>
                    <a:pt x="2769" y="220"/>
                  </a:lnTo>
                  <a:lnTo>
                    <a:pt x="2697" y="196"/>
                  </a:lnTo>
                  <a:lnTo>
                    <a:pt x="2622" y="173"/>
                  </a:lnTo>
                  <a:lnTo>
                    <a:pt x="2541" y="156"/>
                  </a:lnTo>
                  <a:lnTo>
                    <a:pt x="2459" y="141"/>
                  </a:lnTo>
                  <a:lnTo>
                    <a:pt x="2372" y="130"/>
                  </a:lnTo>
                  <a:lnTo>
                    <a:pt x="2285" y="122"/>
                  </a:lnTo>
                  <a:lnTo>
                    <a:pt x="2194" y="120"/>
                  </a:lnTo>
                  <a:lnTo>
                    <a:pt x="2100" y="120"/>
                  </a:lnTo>
                  <a:lnTo>
                    <a:pt x="2005" y="124"/>
                  </a:lnTo>
                  <a:lnTo>
                    <a:pt x="1909" y="131"/>
                  </a:lnTo>
                  <a:lnTo>
                    <a:pt x="1811" y="141"/>
                  </a:lnTo>
                  <a:lnTo>
                    <a:pt x="1711" y="156"/>
                  </a:lnTo>
                  <a:lnTo>
                    <a:pt x="1612" y="173"/>
                  </a:lnTo>
                  <a:lnTo>
                    <a:pt x="1513" y="193"/>
                  </a:lnTo>
                  <a:lnTo>
                    <a:pt x="1412" y="216"/>
                  </a:lnTo>
                  <a:lnTo>
                    <a:pt x="1312" y="243"/>
                  </a:lnTo>
                  <a:lnTo>
                    <a:pt x="1213" y="274"/>
                  </a:lnTo>
                  <a:lnTo>
                    <a:pt x="1115" y="308"/>
                  </a:lnTo>
                  <a:lnTo>
                    <a:pt x="1017" y="344"/>
                  </a:lnTo>
                  <a:lnTo>
                    <a:pt x="922" y="385"/>
                  </a:lnTo>
                  <a:lnTo>
                    <a:pt x="828" y="426"/>
                  </a:lnTo>
                  <a:lnTo>
                    <a:pt x="736" y="472"/>
                  </a:lnTo>
                  <a:lnTo>
                    <a:pt x="736" y="406"/>
                  </a:lnTo>
                  <a:lnTo>
                    <a:pt x="825" y="354"/>
                  </a:lnTo>
                  <a:lnTo>
                    <a:pt x="918" y="305"/>
                  </a:lnTo>
                  <a:lnTo>
                    <a:pt x="1013" y="259"/>
                  </a:lnTo>
                  <a:lnTo>
                    <a:pt x="1109" y="217"/>
                  </a:lnTo>
                  <a:lnTo>
                    <a:pt x="1207" y="180"/>
                  </a:lnTo>
                  <a:lnTo>
                    <a:pt x="1307" y="145"/>
                  </a:lnTo>
                  <a:lnTo>
                    <a:pt x="1407" y="114"/>
                  </a:lnTo>
                  <a:lnTo>
                    <a:pt x="1508" y="86"/>
                  </a:lnTo>
                  <a:lnTo>
                    <a:pt x="1610" y="63"/>
                  </a:lnTo>
                  <a:lnTo>
                    <a:pt x="1711" y="43"/>
                  </a:lnTo>
                  <a:lnTo>
                    <a:pt x="1814" y="27"/>
                  </a:lnTo>
                  <a:lnTo>
                    <a:pt x="1914" y="14"/>
                  </a:lnTo>
                  <a:lnTo>
                    <a:pt x="2015" y="6"/>
                  </a:lnTo>
                  <a:lnTo>
                    <a:pt x="2115" y="1"/>
                  </a:lnTo>
                  <a:lnTo>
                    <a:pt x="2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4" y="2712"/>
              <a:ext cx="176" cy="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0"/>
                </a:cxn>
                <a:cxn ang="0">
                  <a:pos x="176" y="977"/>
                </a:cxn>
                <a:cxn ang="0">
                  <a:pos x="136" y="970"/>
                </a:cxn>
                <a:cxn ang="0">
                  <a:pos x="101" y="959"/>
                </a:cxn>
                <a:cxn ang="0">
                  <a:pos x="72" y="944"/>
                </a:cxn>
                <a:cxn ang="0">
                  <a:pos x="49" y="924"/>
                </a:cxn>
                <a:cxn ang="0">
                  <a:pos x="31" y="902"/>
                </a:cxn>
                <a:cxn ang="0">
                  <a:pos x="16" y="878"/>
                </a:cxn>
                <a:cxn ang="0">
                  <a:pos x="8" y="851"/>
                </a:cxn>
                <a:cxn ang="0">
                  <a:pos x="2" y="820"/>
                </a:cxn>
                <a:cxn ang="0">
                  <a:pos x="0" y="790"/>
                </a:cxn>
                <a:cxn ang="0">
                  <a:pos x="0" y="0"/>
                </a:cxn>
              </a:cxnLst>
              <a:rect l="0" t="0" r="r" b="b"/>
              <a:pathLst>
                <a:path w="176" h="977">
                  <a:moveTo>
                    <a:pt x="0" y="0"/>
                  </a:moveTo>
                  <a:lnTo>
                    <a:pt x="176" y="0"/>
                  </a:lnTo>
                  <a:lnTo>
                    <a:pt x="176" y="977"/>
                  </a:lnTo>
                  <a:lnTo>
                    <a:pt x="136" y="970"/>
                  </a:lnTo>
                  <a:lnTo>
                    <a:pt x="101" y="959"/>
                  </a:lnTo>
                  <a:lnTo>
                    <a:pt x="72" y="944"/>
                  </a:lnTo>
                  <a:lnTo>
                    <a:pt x="49" y="924"/>
                  </a:lnTo>
                  <a:lnTo>
                    <a:pt x="31" y="902"/>
                  </a:lnTo>
                  <a:lnTo>
                    <a:pt x="16" y="878"/>
                  </a:lnTo>
                  <a:lnTo>
                    <a:pt x="8" y="851"/>
                  </a:lnTo>
                  <a:lnTo>
                    <a:pt x="2" y="820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2061" y="3001"/>
              <a:ext cx="174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74" y="703"/>
                </a:cxn>
                <a:cxn ang="0">
                  <a:pos x="137" y="697"/>
                </a:cxn>
                <a:cxn ang="0">
                  <a:pos x="105" y="687"/>
                </a:cxn>
                <a:cxn ang="0">
                  <a:pos x="79" y="674"/>
                </a:cxn>
                <a:cxn ang="0">
                  <a:pos x="56" y="658"/>
                </a:cxn>
                <a:cxn ang="0">
                  <a:pos x="37" y="639"/>
                </a:cxn>
                <a:cxn ang="0">
                  <a:pos x="23" y="618"/>
                </a:cxn>
                <a:cxn ang="0">
                  <a:pos x="13" y="595"/>
                </a:cxn>
                <a:cxn ang="0">
                  <a:pos x="5" y="570"/>
                </a:cxn>
                <a:cxn ang="0">
                  <a:pos x="1" y="543"/>
                </a:cxn>
                <a:cxn ang="0">
                  <a:pos x="0" y="516"/>
                </a:cxn>
                <a:cxn ang="0">
                  <a:pos x="0" y="0"/>
                </a:cxn>
              </a:cxnLst>
              <a:rect l="0" t="0" r="r" b="b"/>
              <a:pathLst>
                <a:path w="174" h="703">
                  <a:moveTo>
                    <a:pt x="0" y="0"/>
                  </a:moveTo>
                  <a:lnTo>
                    <a:pt x="174" y="0"/>
                  </a:lnTo>
                  <a:lnTo>
                    <a:pt x="174" y="703"/>
                  </a:lnTo>
                  <a:lnTo>
                    <a:pt x="137" y="697"/>
                  </a:lnTo>
                  <a:lnTo>
                    <a:pt x="105" y="687"/>
                  </a:lnTo>
                  <a:lnTo>
                    <a:pt x="79" y="674"/>
                  </a:lnTo>
                  <a:lnTo>
                    <a:pt x="56" y="658"/>
                  </a:lnTo>
                  <a:lnTo>
                    <a:pt x="37" y="639"/>
                  </a:lnTo>
                  <a:lnTo>
                    <a:pt x="23" y="618"/>
                  </a:lnTo>
                  <a:lnTo>
                    <a:pt x="13" y="595"/>
                  </a:lnTo>
                  <a:lnTo>
                    <a:pt x="5" y="570"/>
                  </a:lnTo>
                  <a:lnTo>
                    <a:pt x="1" y="543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-2061" y="2736"/>
              <a:ext cx="174" cy="1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1039" y="2811"/>
              <a:ext cx="304" cy="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190"/>
                </a:cxn>
                <a:cxn ang="0">
                  <a:pos x="304" y="190"/>
                </a:cxn>
                <a:cxn ang="0">
                  <a:pos x="304" y="331"/>
                </a:cxn>
                <a:cxn ang="0">
                  <a:pos x="173" y="331"/>
                </a:cxn>
                <a:cxn ang="0">
                  <a:pos x="173" y="675"/>
                </a:cxn>
                <a:cxn ang="0">
                  <a:pos x="176" y="697"/>
                </a:cxn>
                <a:cxn ang="0">
                  <a:pos x="183" y="714"/>
                </a:cxn>
                <a:cxn ang="0">
                  <a:pos x="195" y="727"/>
                </a:cxn>
                <a:cxn ang="0">
                  <a:pos x="212" y="734"/>
                </a:cxn>
                <a:cxn ang="0">
                  <a:pos x="234" y="737"/>
                </a:cxn>
                <a:cxn ang="0">
                  <a:pos x="304" y="737"/>
                </a:cxn>
                <a:cxn ang="0">
                  <a:pos x="304" y="884"/>
                </a:cxn>
                <a:cxn ang="0">
                  <a:pos x="202" y="884"/>
                </a:cxn>
                <a:cxn ang="0">
                  <a:pos x="162" y="881"/>
                </a:cxn>
                <a:cxn ang="0">
                  <a:pos x="127" y="873"/>
                </a:cxn>
                <a:cxn ang="0">
                  <a:pos x="97" y="860"/>
                </a:cxn>
                <a:cxn ang="0">
                  <a:pos x="70" y="842"/>
                </a:cxn>
                <a:cxn ang="0">
                  <a:pos x="48" y="822"/>
                </a:cxn>
                <a:cxn ang="0">
                  <a:pos x="31" y="798"/>
                </a:cxn>
                <a:cxn ang="0">
                  <a:pos x="18" y="772"/>
                </a:cxn>
                <a:cxn ang="0">
                  <a:pos x="8" y="744"/>
                </a:cxn>
                <a:cxn ang="0">
                  <a:pos x="2" y="716"/>
                </a:cxn>
                <a:cxn ang="0">
                  <a:pos x="0" y="685"/>
                </a:cxn>
                <a:cxn ang="0">
                  <a:pos x="0" y="0"/>
                </a:cxn>
              </a:cxnLst>
              <a:rect l="0" t="0" r="r" b="b"/>
              <a:pathLst>
                <a:path w="304" h="884">
                  <a:moveTo>
                    <a:pt x="0" y="0"/>
                  </a:moveTo>
                  <a:lnTo>
                    <a:pt x="173" y="0"/>
                  </a:lnTo>
                  <a:lnTo>
                    <a:pt x="173" y="190"/>
                  </a:lnTo>
                  <a:lnTo>
                    <a:pt x="304" y="190"/>
                  </a:lnTo>
                  <a:lnTo>
                    <a:pt x="304" y="331"/>
                  </a:lnTo>
                  <a:lnTo>
                    <a:pt x="173" y="331"/>
                  </a:lnTo>
                  <a:lnTo>
                    <a:pt x="173" y="675"/>
                  </a:lnTo>
                  <a:lnTo>
                    <a:pt x="176" y="697"/>
                  </a:lnTo>
                  <a:lnTo>
                    <a:pt x="183" y="714"/>
                  </a:lnTo>
                  <a:lnTo>
                    <a:pt x="195" y="727"/>
                  </a:lnTo>
                  <a:lnTo>
                    <a:pt x="212" y="734"/>
                  </a:lnTo>
                  <a:lnTo>
                    <a:pt x="234" y="737"/>
                  </a:lnTo>
                  <a:lnTo>
                    <a:pt x="304" y="737"/>
                  </a:lnTo>
                  <a:lnTo>
                    <a:pt x="304" y="884"/>
                  </a:lnTo>
                  <a:lnTo>
                    <a:pt x="202" y="884"/>
                  </a:lnTo>
                  <a:lnTo>
                    <a:pt x="162" y="881"/>
                  </a:lnTo>
                  <a:lnTo>
                    <a:pt x="127" y="873"/>
                  </a:lnTo>
                  <a:lnTo>
                    <a:pt x="97" y="860"/>
                  </a:lnTo>
                  <a:lnTo>
                    <a:pt x="70" y="842"/>
                  </a:lnTo>
                  <a:lnTo>
                    <a:pt x="48" y="822"/>
                  </a:lnTo>
                  <a:lnTo>
                    <a:pt x="31" y="798"/>
                  </a:lnTo>
                  <a:lnTo>
                    <a:pt x="18" y="772"/>
                  </a:lnTo>
                  <a:lnTo>
                    <a:pt x="8" y="744"/>
                  </a:lnTo>
                  <a:lnTo>
                    <a:pt x="2" y="716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-690" y="2988"/>
              <a:ext cx="614" cy="719"/>
            </a:xfrm>
            <a:custGeom>
              <a:avLst/>
              <a:gdLst/>
              <a:ahLst/>
              <a:cxnLst>
                <a:cxn ang="0">
                  <a:pos x="281" y="150"/>
                </a:cxn>
                <a:cxn ang="0">
                  <a:pos x="225" y="176"/>
                </a:cxn>
                <a:cxn ang="0">
                  <a:pos x="190" y="219"/>
                </a:cxn>
                <a:cxn ang="0">
                  <a:pos x="177" y="255"/>
                </a:cxn>
                <a:cxn ang="0">
                  <a:pos x="173" y="295"/>
                </a:cxn>
                <a:cxn ang="0">
                  <a:pos x="438" y="271"/>
                </a:cxn>
                <a:cxn ang="0">
                  <a:pos x="425" y="223"/>
                </a:cxn>
                <a:cxn ang="0">
                  <a:pos x="402" y="184"/>
                </a:cxn>
                <a:cxn ang="0">
                  <a:pos x="366" y="157"/>
                </a:cxn>
                <a:cxn ang="0">
                  <a:pos x="314" y="147"/>
                </a:cxn>
                <a:cxn ang="0">
                  <a:pos x="370" y="4"/>
                </a:cxn>
                <a:cxn ang="0">
                  <a:pos x="455" y="32"/>
                </a:cxn>
                <a:cxn ang="0">
                  <a:pos x="523" y="85"/>
                </a:cxn>
                <a:cxn ang="0">
                  <a:pos x="573" y="158"/>
                </a:cxn>
                <a:cxn ang="0">
                  <a:pos x="604" y="248"/>
                </a:cxn>
                <a:cxn ang="0">
                  <a:pos x="614" y="351"/>
                </a:cxn>
                <a:cxn ang="0">
                  <a:pos x="173" y="415"/>
                </a:cxn>
                <a:cxn ang="0">
                  <a:pos x="183" y="478"/>
                </a:cxn>
                <a:cxn ang="0">
                  <a:pos x="213" y="527"/>
                </a:cxn>
                <a:cxn ang="0">
                  <a:pos x="261" y="560"/>
                </a:cxn>
                <a:cxn ang="0">
                  <a:pos x="327" y="572"/>
                </a:cxn>
                <a:cxn ang="0">
                  <a:pos x="392" y="565"/>
                </a:cxn>
                <a:cxn ang="0">
                  <a:pos x="441" y="541"/>
                </a:cxn>
                <a:cxn ang="0">
                  <a:pos x="485" y="505"/>
                </a:cxn>
                <a:cxn ang="0">
                  <a:pos x="568" y="634"/>
                </a:cxn>
                <a:cxn ang="0">
                  <a:pos x="511" y="674"/>
                </a:cxn>
                <a:cxn ang="0">
                  <a:pos x="448" y="701"/>
                </a:cxn>
                <a:cxn ang="0">
                  <a:pos x="370" y="717"/>
                </a:cxn>
                <a:cxn ang="0">
                  <a:pos x="290" y="717"/>
                </a:cxn>
                <a:cxn ang="0">
                  <a:pos x="220" y="706"/>
                </a:cxn>
                <a:cxn ang="0">
                  <a:pos x="157" y="680"/>
                </a:cxn>
                <a:cxn ang="0">
                  <a:pos x="101" y="639"/>
                </a:cxn>
                <a:cxn ang="0">
                  <a:pos x="53" y="582"/>
                </a:cxn>
                <a:cxn ang="0">
                  <a:pos x="20" y="507"/>
                </a:cxn>
                <a:cxn ang="0">
                  <a:pos x="3" y="413"/>
                </a:cxn>
                <a:cxn ang="0">
                  <a:pos x="3" y="304"/>
                </a:cxn>
                <a:cxn ang="0">
                  <a:pos x="24" y="206"/>
                </a:cxn>
                <a:cxn ang="0">
                  <a:pos x="65" y="127"/>
                </a:cxn>
                <a:cxn ang="0">
                  <a:pos x="122" y="65"/>
                </a:cxn>
                <a:cxn ang="0">
                  <a:pos x="194" y="24"/>
                </a:cxn>
                <a:cxn ang="0">
                  <a:pos x="277" y="3"/>
                </a:cxn>
              </a:cxnLst>
              <a:rect l="0" t="0" r="r" b="b"/>
              <a:pathLst>
                <a:path w="614" h="719">
                  <a:moveTo>
                    <a:pt x="314" y="147"/>
                  </a:moveTo>
                  <a:lnTo>
                    <a:pt x="281" y="150"/>
                  </a:lnTo>
                  <a:lnTo>
                    <a:pt x="251" y="160"/>
                  </a:lnTo>
                  <a:lnTo>
                    <a:pt x="225" y="176"/>
                  </a:lnTo>
                  <a:lnTo>
                    <a:pt x="205" y="196"/>
                  </a:lnTo>
                  <a:lnTo>
                    <a:pt x="190" y="219"/>
                  </a:lnTo>
                  <a:lnTo>
                    <a:pt x="182" y="238"/>
                  </a:lnTo>
                  <a:lnTo>
                    <a:pt x="177" y="255"/>
                  </a:lnTo>
                  <a:lnTo>
                    <a:pt x="174" y="274"/>
                  </a:lnTo>
                  <a:lnTo>
                    <a:pt x="173" y="295"/>
                  </a:lnTo>
                  <a:lnTo>
                    <a:pt x="439" y="295"/>
                  </a:lnTo>
                  <a:lnTo>
                    <a:pt x="438" y="271"/>
                  </a:lnTo>
                  <a:lnTo>
                    <a:pt x="432" y="246"/>
                  </a:lnTo>
                  <a:lnTo>
                    <a:pt x="425" y="223"/>
                  </a:lnTo>
                  <a:lnTo>
                    <a:pt x="415" y="202"/>
                  </a:lnTo>
                  <a:lnTo>
                    <a:pt x="402" y="184"/>
                  </a:lnTo>
                  <a:lnTo>
                    <a:pt x="386" y="169"/>
                  </a:lnTo>
                  <a:lnTo>
                    <a:pt x="366" y="157"/>
                  </a:lnTo>
                  <a:lnTo>
                    <a:pt x="341" y="150"/>
                  </a:lnTo>
                  <a:lnTo>
                    <a:pt x="314" y="147"/>
                  </a:lnTo>
                  <a:close/>
                  <a:moveTo>
                    <a:pt x="321" y="0"/>
                  </a:moveTo>
                  <a:lnTo>
                    <a:pt x="370" y="4"/>
                  </a:lnTo>
                  <a:lnTo>
                    <a:pt x="415" y="14"/>
                  </a:lnTo>
                  <a:lnTo>
                    <a:pt x="455" y="32"/>
                  </a:lnTo>
                  <a:lnTo>
                    <a:pt x="491" y="55"/>
                  </a:lnTo>
                  <a:lnTo>
                    <a:pt x="523" y="85"/>
                  </a:lnTo>
                  <a:lnTo>
                    <a:pt x="550" y="120"/>
                  </a:lnTo>
                  <a:lnTo>
                    <a:pt x="573" y="158"/>
                  </a:lnTo>
                  <a:lnTo>
                    <a:pt x="591" y="202"/>
                  </a:lnTo>
                  <a:lnTo>
                    <a:pt x="604" y="248"/>
                  </a:lnTo>
                  <a:lnTo>
                    <a:pt x="611" y="298"/>
                  </a:lnTo>
                  <a:lnTo>
                    <a:pt x="614" y="351"/>
                  </a:lnTo>
                  <a:lnTo>
                    <a:pt x="614" y="415"/>
                  </a:lnTo>
                  <a:lnTo>
                    <a:pt x="173" y="415"/>
                  </a:lnTo>
                  <a:lnTo>
                    <a:pt x="176" y="448"/>
                  </a:lnTo>
                  <a:lnTo>
                    <a:pt x="183" y="478"/>
                  </a:lnTo>
                  <a:lnTo>
                    <a:pt x="196" y="504"/>
                  </a:lnTo>
                  <a:lnTo>
                    <a:pt x="213" y="527"/>
                  </a:lnTo>
                  <a:lnTo>
                    <a:pt x="235" y="546"/>
                  </a:lnTo>
                  <a:lnTo>
                    <a:pt x="261" y="560"/>
                  </a:lnTo>
                  <a:lnTo>
                    <a:pt x="292" y="569"/>
                  </a:lnTo>
                  <a:lnTo>
                    <a:pt x="327" y="572"/>
                  </a:lnTo>
                  <a:lnTo>
                    <a:pt x="362" y="570"/>
                  </a:lnTo>
                  <a:lnTo>
                    <a:pt x="392" y="565"/>
                  </a:lnTo>
                  <a:lnTo>
                    <a:pt x="418" y="554"/>
                  </a:lnTo>
                  <a:lnTo>
                    <a:pt x="441" y="541"/>
                  </a:lnTo>
                  <a:lnTo>
                    <a:pt x="464" y="526"/>
                  </a:lnTo>
                  <a:lnTo>
                    <a:pt x="485" y="505"/>
                  </a:lnTo>
                  <a:lnTo>
                    <a:pt x="593" y="609"/>
                  </a:lnTo>
                  <a:lnTo>
                    <a:pt x="568" y="634"/>
                  </a:lnTo>
                  <a:lnTo>
                    <a:pt x="540" y="655"/>
                  </a:lnTo>
                  <a:lnTo>
                    <a:pt x="511" y="674"/>
                  </a:lnTo>
                  <a:lnTo>
                    <a:pt x="481" y="690"/>
                  </a:lnTo>
                  <a:lnTo>
                    <a:pt x="448" y="701"/>
                  </a:lnTo>
                  <a:lnTo>
                    <a:pt x="411" y="711"/>
                  </a:lnTo>
                  <a:lnTo>
                    <a:pt x="370" y="717"/>
                  </a:lnTo>
                  <a:lnTo>
                    <a:pt x="326" y="719"/>
                  </a:lnTo>
                  <a:lnTo>
                    <a:pt x="290" y="717"/>
                  </a:lnTo>
                  <a:lnTo>
                    <a:pt x="255" y="713"/>
                  </a:lnTo>
                  <a:lnTo>
                    <a:pt x="220" y="706"/>
                  </a:lnTo>
                  <a:lnTo>
                    <a:pt x="187" y="694"/>
                  </a:lnTo>
                  <a:lnTo>
                    <a:pt x="157" y="680"/>
                  </a:lnTo>
                  <a:lnTo>
                    <a:pt x="127" y="661"/>
                  </a:lnTo>
                  <a:lnTo>
                    <a:pt x="101" y="639"/>
                  </a:lnTo>
                  <a:lnTo>
                    <a:pt x="75" y="612"/>
                  </a:lnTo>
                  <a:lnTo>
                    <a:pt x="53" y="582"/>
                  </a:lnTo>
                  <a:lnTo>
                    <a:pt x="36" y="547"/>
                  </a:lnTo>
                  <a:lnTo>
                    <a:pt x="20" y="507"/>
                  </a:lnTo>
                  <a:lnTo>
                    <a:pt x="9" y="462"/>
                  </a:lnTo>
                  <a:lnTo>
                    <a:pt x="3" y="413"/>
                  </a:lnTo>
                  <a:lnTo>
                    <a:pt x="0" y="359"/>
                  </a:lnTo>
                  <a:lnTo>
                    <a:pt x="3" y="304"/>
                  </a:lnTo>
                  <a:lnTo>
                    <a:pt x="12" y="252"/>
                  </a:lnTo>
                  <a:lnTo>
                    <a:pt x="24" y="206"/>
                  </a:lnTo>
                  <a:lnTo>
                    <a:pt x="43" y="164"/>
                  </a:lnTo>
                  <a:lnTo>
                    <a:pt x="65" y="127"/>
                  </a:lnTo>
                  <a:lnTo>
                    <a:pt x="92" y="94"/>
                  </a:lnTo>
                  <a:lnTo>
                    <a:pt x="122" y="65"/>
                  </a:lnTo>
                  <a:lnTo>
                    <a:pt x="157" y="42"/>
                  </a:lnTo>
                  <a:lnTo>
                    <a:pt x="194" y="24"/>
                  </a:lnTo>
                  <a:lnTo>
                    <a:pt x="233" y="10"/>
                  </a:lnTo>
                  <a:lnTo>
                    <a:pt x="277" y="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-1731" y="3001"/>
              <a:ext cx="563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8" y="0"/>
                </a:cxn>
                <a:cxn ang="0">
                  <a:pos x="397" y="3"/>
                </a:cxn>
                <a:cxn ang="0">
                  <a:pos x="432" y="10"/>
                </a:cxn>
                <a:cxn ang="0">
                  <a:pos x="461" y="22"/>
                </a:cxn>
                <a:cxn ang="0">
                  <a:pos x="486" y="37"/>
                </a:cxn>
                <a:cxn ang="0">
                  <a:pos x="508" y="56"/>
                </a:cxn>
                <a:cxn ang="0">
                  <a:pos x="525" y="78"/>
                </a:cxn>
                <a:cxn ang="0">
                  <a:pos x="540" y="101"/>
                </a:cxn>
                <a:cxn ang="0">
                  <a:pos x="550" y="127"/>
                </a:cxn>
                <a:cxn ang="0">
                  <a:pos x="557" y="153"/>
                </a:cxn>
                <a:cxn ang="0">
                  <a:pos x="561" y="180"/>
                </a:cxn>
                <a:cxn ang="0">
                  <a:pos x="563" y="207"/>
                </a:cxn>
                <a:cxn ang="0">
                  <a:pos x="563" y="696"/>
                </a:cxn>
                <a:cxn ang="0">
                  <a:pos x="388" y="696"/>
                </a:cxn>
                <a:cxn ang="0">
                  <a:pos x="388" y="209"/>
                </a:cxn>
                <a:cxn ang="0">
                  <a:pos x="387" y="189"/>
                </a:cxn>
                <a:cxn ang="0">
                  <a:pos x="381" y="173"/>
                </a:cxn>
                <a:cxn ang="0">
                  <a:pos x="371" y="160"/>
                </a:cxn>
                <a:cxn ang="0">
                  <a:pos x="358" y="150"/>
                </a:cxn>
                <a:cxn ang="0">
                  <a:pos x="340" y="143"/>
                </a:cxn>
                <a:cxn ang="0">
                  <a:pos x="316" y="141"/>
                </a:cxn>
                <a:cxn ang="0">
                  <a:pos x="172" y="141"/>
                </a:cxn>
                <a:cxn ang="0">
                  <a:pos x="172" y="696"/>
                </a:cxn>
                <a:cxn ang="0">
                  <a:pos x="0" y="696"/>
                </a:cxn>
                <a:cxn ang="0">
                  <a:pos x="0" y="0"/>
                </a:cxn>
              </a:cxnLst>
              <a:rect l="0" t="0" r="r" b="b"/>
              <a:pathLst>
                <a:path w="563" h="696">
                  <a:moveTo>
                    <a:pt x="0" y="0"/>
                  </a:moveTo>
                  <a:lnTo>
                    <a:pt x="358" y="0"/>
                  </a:lnTo>
                  <a:lnTo>
                    <a:pt x="397" y="3"/>
                  </a:lnTo>
                  <a:lnTo>
                    <a:pt x="432" y="10"/>
                  </a:lnTo>
                  <a:lnTo>
                    <a:pt x="461" y="22"/>
                  </a:lnTo>
                  <a:lnTo>
                    <a:pt x="486" y="37"/>
                  </a:lnTo>
                  <a:lnTo>
                    <a:pt x="508" y="56"/>
                  </a:lnTo>
                  <a:lnTo>
                    <a:pt x="525" y="78"/>
                  </a:lnTo>
                  <a:lnTo>
                    <a:pt x="540" y="101"/>
                  </a:lnTo>
                  <a:lnTo>
                    <a:pt x="550" y="127"/>
                  </a:lnTo>
                  <a:lnTo>
                    <a:pt x="557" y="153"/>
                  </a:lnTo>
                  <a:lnTo>
                    <a:pt x="561" y="180"/>
                  </a:lnTo>
                  <a:lnTo>
                    <a:pt x="563" y="207"/>
                  </a:lnTo>
                  <a:lnTo>
                    <a:pt x="563" y="696"/>
                  </a:lnTo>
                  <a:lnTo>
                    <a:pt x="388" y="696"/>
                  </a:lnTo>
                  <a:lnTo>
                    <a:pt x="388" y="209"/>
                  </a:lnTo>
                  <a:lnTo>
                    <a:pt x="387" y="189"/>
                  </a:lnTo>
                  <a:lnTo>
                    <a:pt x="381" y="173"/>
                  </a:lnTo>
                  <a:lnTo>
                    <a:pt x="371" y="160"/>
                  </a:lnTo>
                  <a:lnTo>
                    <a:pt x="358" y="150"/>
                  </a:lnTo>
                  <a:lnTo>
                    <a:pt x="340" y="143"/>
                  </a:lnTo>
                  <a:lnTo>
                    <a:pt x="316" y="141"/>
                  </a:lnTo>
                  <a:lnTo>
                    <a:pt x="172" y="141"/>
                  </a:lnTo>
                  <a:lnTo>
                    <a:pt x="172" y="696"/>
                  </a:lnTo>
                  <a:lnTo>
                    <a:pt x="0" y="6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69" y="2712"/>
              <a:ext cx="219" cy="10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0"/>
                </a:cxn>
                <a:cxn ang="0">
                  <a:pos x="162" y="80"/>
                </a:cxn>
                <a:cxn ang="0">
                  <a:pos x="193" y="0"/>
                </a:cxn>
                <a:cxn ang="0">
                  <a:pos x="219" y="0"/>
                </a:cxn>
                <a:cxn ang="0">
                  <a:pos x="219" y="106"/>
                </a:cxn>
                <a:cxn ang="0">
                  <a:pos x="202" y="106"/>
                </a:cxn>
                <a:cxn ang="0">
                  <a:pos x="202" y="18"/>
                </a:cxn>
                <a:cxn ang="0">
                  <a:pos x="167" y="106"/>
                </a:cxn>
                <a:cxn ang="0">
                  <a:pos x="156" y="106"/>
                </a:cxn>
                <a:cxn ang="0">
                  <a:pos x="121" y="18"/>
                </a:cxn>
                <a:cxn ang="0">
                  <a:pos x="121" y="106"/>
                </a:cxn>
                <a:cxn ang="0">
                  <a:pos x="104" y="106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14"/>
                </a:cxn>
                <a:cxn ang="0">
                  <a:pos x="49" y="14"/>
                </a:cxn>
                <a:cxn ang="0">
                  <a:pos x="49" y="106"/>
                </a:cxn>
                <a:cxn ang="0">
                  <a:pos x="32" y="106"/>
                </a:cxn>
                <a:cxn ang="0">
                  <a:pos x="32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19" h="106">
                  <a:moveTo>
                    <a:pt x="104" y="0"/>
                  </a:moveTo>
                  <a:lnTo>
                    <a:pt x="130" y="0"/>
                  </a:lnTo>
                  <a:lnTo>
                    <a:pt x="162" y="80"/>
                  </a:lnTo>
                  <a:lnTo>
                    <a:pt x="193" y="0"/>
                  </a:lnTo>
                  <a:lnTo>
                    <a:pt x="219" y="0"/>
                  </a:lnTo>
                  <a:lnTo>
                    <a:pt x="219" y="106"/>
                  </a:lnTo>
                  <a:lnTo>
                    <a:pt x="202" y="106"/>
                  </a:lnTo>
                  <a:lnTo>
                    <a:pt x="202" y="18"/>
                  </a:lnTo>
                  <a:lnTo>
                    <a:pt x="167" y="106"/>
                  </a:lnTo>
                  <a:lnTo>
                    <a:pt x="156" y="106"/>
                  </a:lnTo>
                  <a:lnTo>
                    <a:pt x="121" y="18"/>
                  </a:lnTo>
                  <a:lnTo>
                    <a:pt x="121" y="106"/>
                  </a:lnTo>
                  <a:lnTo>
                    <a:pt x="104" y="106"/>
                  </a:lnTo>
                  <a:lnTo>
                    <a:pt x="104" y="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49" y="14"/>
                  </a:lnTo>
                  <a:lnTo>
                    <a:pt x="49" y="106"/>
                  </a:lnTo>
                  <a:lnTo>
                    <a:pt x="32" y="106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346" y="1371600"/>
            <a:ext cx="840691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1" tIns="47873" rIns="95741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17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4881" y="157163"/>
            <a:ext cx="841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6" tIns="48205" rIns="96406" bIns="482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5017604" name="Picture 4" descr="intel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870590" y="5961080"/>
            <a:ext cx="1115157" cy="80168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defTabSz="95726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236538" indent="-236538" algn="l" defTabSz="957263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96900" indent="-234950" algn="l" defTabSz="957263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957263" indent="-236538" algn="l" defTabSz="957263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3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47800" indent="-250825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809750" indent="-24130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266950" indent="-24130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724150" indent="-24130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181350" indent="-24130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638550" indent="-24130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16.09.2011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gif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gif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60810"/>
            <a:ext cx="9144000" cy="2015936"/>
          </a:xfrm>
        </p:spPr>
        <p:txBody>
          <a:bodyPr wrap="square" anchor="ctr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Инновационная образовательная платформа «Персональный виртуальный компьютер» на базе облачных вычислений для средней и высшей школ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430" y="4293120"/>
            <a:ext cx="806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Соколинский Леонид Борисович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декан факультета Вычислительной математики и информатики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доктор физико-математических наук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3397718" y="692620"/>
            <a:ext cx="5724160" cy="6108150"/>
          </a:xfrm>
          <a:prstGeom prst="cloud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7" name="Picture 3" descr="C:\Users\Александр Семёнов\Desktop\my\lap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918" y="1536891"/>
            <a:ext cx="592747" cy="571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3142" y="2420860"/>
            <a:ext cx="2160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Система администрирования </a:t>
            </a:r>
            <a:r>
              <a:rPr lang="ru-RU" sz="1200" b="1" dirty="0" err="1" smtClean="0"/>
              <a:t>ПВК</a:t>
            </a:r>
            <a:endParaRPr lang="ru-RU" sz="1600" b="1" dirty="0"/>
          </a:p>
        </p:txBody>
      </p:sp>
      <p:pic>
        <p:nvPicPr>
          <p:cNvPr id="16" name="Picture 6" descr="C:\Users\Александр Семёнов\Desktop\my\HP-ProLiant-DL385-G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773" y="2779307"/>
            <a:ext cx="1080151" cy="465815"/>
          </a:xfrm>
          <a:prstGeom prst="rect">
            <a:avLst/>
          </a:prstGeom>
          <a:noFill/>
        </p:spPr>
      </p:pic>
      <p:grpSp>
        <p:nvGrpSpPr>
          <p:cNvPr id="5" name="Группа 34"/>
          <p:cNvGrpSpPr/>
          <p:nvPr/>
        </p:nvGrpSpPr>
        <p:grpSpPr>
          <a:xfrm>
            <a:off x="5148080" y="2861570"/>
            <a:ext cx="1656230" cy="783460"/>
            <a:chOff x="5832174" y="4110057"/>
            <a:chExt cx="1656230" cy="783460"/>
          </a:xfrm>
        </p:grpSpPr>
        <p:sp>
          <p:nvSpPr>
            <p:cNvPr id="17" name="TextBox 16"/>
            <p:cNvSpPr txBox="1"/>
            <p:nvPr/>
          </p:nvSpPr>
          <p:spPr>
            <a:xfrm>
              <a:off x="5832174" y="4110057"/>
              <a:ext cx="165623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 smtClean="0"/>
                <a:t>Система управления образами </a:t>
              </a:r>
              <a:r>
                <a:rPr lang="ru-RU" sz="1200" b="1" dirty="0" err="1" smtClean="0"/>
                <a:t>ПВК</a:t>
              </a:r>
              <a:endParaRPr lang="ru-RU" sz="1200" b="1" dirty="0"/>
            </a:p>
          </p:txBody>
        </p:sp>
        <p:pic>
          <p:nvPicPr>
            <p:cNvPr id="129" name="Picture 6" descr="C:\Users\Александр Семёнов\Desktop\my\HP-ProLiant-DL385-G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2224" y="4427702"/>
              <a:ext cx="1080151" cy="465815"/>
            </a:xfrm>
            <a:prstGeom prst="rect">
              <a:avLst/>
            </a:prstGeom>
            <a:noFill/>
          </p:spPr>
        </p:pic>
      </p:grpSp>
      <p:grpSp>
        <p:nvGrpSpPr>
          <p:cNvPr id="9" name="Группа 33"/>
          <p:cNvGrpSpPr/>
          <p:nvPr/>
        </p:nvGrpSpPr>
        <p:grpSpPr>
          <a:xfrm>
            <a:off x="3812996" y="3406140"/>
            <a:ext cx="1911164" cy="885774"/>
            <a:chOff x="7737540" y="3487711"/>
            <a:chExt cx="1911164" cy="885774"/>
          </a:xfrm>
        </p:grpSpPr>
        <p:pic>
          <p:nvPicPr>
            <p:cNvPr id="130" name="Picture 6" descr="C:\Users\Александр Семёнов\Desktop\my\HP-ProLiant-DL385-G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7540" y="3907670"/>
              <a:ext cx="1080151" cy="465815"/>
            </a:xfrm>
            <a:prstGeom prst="rect">
              <a:avLst/>
            </a:prstGeom>
            <a:noFill/>
          </p:spPr>
        </p:pic>
        <p:sp>
          <p:nvSpPr>
            <p:cNvPr id="136" name="TextBox 135"/>
            <p:cNvSpPr txBox="1"/>
            <p:nvPr/>
          </p:nvSpPr>
          <p:spPr>
            <a:xfrm>
              <a:off x="8682094" y="3487711"/>
              <a:ext cx="96661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 smtClean="0"/>
                <a:t>Система управления профилями</a:t>
              </a:r>
              <a:endParaRPr lang="ru-RU" sz="16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2938630" y="675994"/>
            <a:ext cx="264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Интернет</a:t>
            </a:r>
            <a:r>
              <a:rPr lang="en-US" sz="2000" b="1" dirty="0" smtClean="0"/>
              <a:t>/</a:t>
            </a:r>
            <a:r>
              <a:rPr lang="ru-RU" sz="2000" b="1" dirty="0" err="1" smtClean="0"/>
              <a:t>интранет</a:t>
            </a:r>
            <a:endParaRPr lang="ru-RU" sz="2000" b="1" dirty="0"/>
          </a:p>
        </p:txBody>
      </p:sp>
      <p:pic>
        <p:nvPicPr>
          <p:cNvPr id="1039" name="Picture 15" descr="C:\Users\Александр Семёнов\Desktop\my\Без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040" y="1183990"/>
            <a:ext cx="1296180" cy="129618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83460" y="1287750"/>
            <a:ext cx="576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1"/>
                </a:solidFill>
              </a:rPr>
              <a:t>Wi-Fi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pic>
        <p:nvPicPr>
          <p:cNvPr id="1033" name="Picture 9" descr="C:\Users\Александр Семёнов\Desktop\my\WiFi-Logo.png"/>
          <p:cNvPicPr>
            <a:picLocks noChangeAspect="1" noChangeArrowheads="1"/>
          </p:cNvPicPr>
          <p:nvPr/>
        </p:nvPicPr>
        <p:blipFill>
          <a:blip r:embed="rId6" cstate="print"/>
          <a:srcRect l="36087" t="2568" r="12869" b="30920"/>
          <a:stretch>
            <a:fillRect/>
          </a:stretch>
        </p:blipFill>
        <p:spPr bwMode="auto">
          <a:xfrm>
            <a:off x="755470" y="1484730"/>
            <a:ext cx="360050" cy="320044"/>
          </a:xfrm>
          <a:prstGeom prst="rect">
            <a:avLst/>
          </a:prstGeom>
          <a:noFill/>
        </p:spPr>
      </p:pic>
      <p:cxnSp>
        <p:nvCxnSpPr>
          <p:cNvPr id="150" name="Прямая со стрелкой 149"/>
          <p:cNvCxnSpPr/>
          <p:nvPr/>
        </p:nvCxnSpPr>
        <p:spPr>
          <a:xfrm>
            <a:off x="1463665" y="1988800"/>
            <a:ext cx="1308085" cy="1588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5400000" flipH="1" flipV="1">
            <a:off x="4644011" y="2420861"/>
            <a:ext cx="720098" cy="14402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5400000">
            <a:off x="4355971" y="3429001"/>
            <a:ext cx="720101" cy="14402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644010" y="5703715"/>
            <a:ext cx="194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Система хранения образов ПВК</a:t>
            </a:r>
            <a:endParaRPr lang="ru-RU" sz="1600" b="1" dirty="0"/>
          </a:p>
        </p:txBody>
      </p:sp>
      <p:pic>
        <p:nvPicPr>
          <p:cNvPr id="212" name="Picture 15" descr="C:\Users\Александр Семёнов\Desktop\my\Без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50" y="2503320"/>
            <a:ext cx="1296180" cy="1296180"/>
          </a:xfrm>
          <a:prstGeom prst="rect">
            <a:avLst/>
          </a:prstGeom>
          <a:noFill/>
        </p:spPr>
      </p:pic>
      <p:pic>
        <p:nvPicPr>
          <p:cNvPr id="214" name="Picture 9" descr="C:\Users\Александр Семёнов\Desktop\my\WiFi-Logo.png"/>
          <p:cNvPicPr>
            <a:picLocks noChangeAspect="1" noChangeArrowheads="1"/>
          </p:cNvPicPr>
          <p:nvPr/>
        </p:nvPicPr>
        <p:blipFill>
          <a:blip r:embed="rId6" cstate="print"/>
          <a:srcRect l="36087" t="2568" r="12869" b="30920"/>
          <a:stretch>
            <a:fillRect/>
          </a:stretch>
        </p:blipFill>
        <p:spPr bwMode="auto">
          <a:xfrm>
            <a:off x="827480" y="2820916"/>
            <a:ext cx="360050" cy="320044"/>
          </a:xfrm>
          <a:prstGeom prst="rect">
            <a:avLst/>
          </a:prstGeom>
          <a:noFill/>
        </p:spPr>
      </p:pic>
      <p:pic>
        <p:nvPicPr>
          <p:cNvPr id="216" name="Picture 15" descr="C:\Users\Александр Семёнов\Desktop\my\Без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50" y="3907670"/>
            <a:ext cx="1296180" cy="1296180"/>
          </a:xfrm>
          <a:prstGeom prst="rect">
            <a:avLst/>
          </a:prstGeom>
          <a:noFill/>
        </p:spPr>
      </p:pic>
      <p:pic>
        <p:nvPicPr>
          <p:cNvPr id="218" name="Picture 9" descr="C:\Users\Александр Семёнов\Desktop\my\WiFi-Logo.png"/>
          <p:cNvPicPr>
            <a:picLocks noChangeAspect="1" noChangeArrowheads="1"/>
          </p:cNvPicPr>
          <p:nvPr/>
        </p:nvPicPr>
        <p:blipFill>
          <a:blip r:embed="rId6" cstate="print"/>
          <a:srcRect l="36087" t="2568" r="12869" b="30920"/>
          <a:stretch>
            <a:fillRect/>
          </a:stretch>
        </p:blipFill>
        <p:spPr bwMode="auto">
          <a:xfrm>
            <a:off x="827480" y="4208410"/>
            <a:ext cx="360050" cy="320044"/>
          </a:xfrm>
          <a:prstGeom prst="rect">
            <a:avLst/>
          </a:prstGeom>
          <a:noFill/>
        </p:spPr>
      </p:pic>
      <p:pic>
        <p:nvPicPr>
          <p:cNvPr id="220" name="Picture 15" descr="C:\Users\Александр Семёнов\Desktop\my\Без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50" y="5282982"/>
            <a:ext cx="1296180" cy="1296180"/>
          </a:xfrm>
          <a:prstGeom prst="rect">
            <a:avLst/>
          </a:prstGeom>
          <a:noFill/>
        </p:spPr>
      </p:pic>
      <p:pic>
        <p:nvPicPr>
          <p:cNvPr id="222" name="Picture 9" descr="C:\Users\Александр Семёнов\Desktop\my\WiFi-Logo.png"/>
          <p:cNvPicPr>
            <a:picLocks noChangeAspect="1" noChangeArrowheads="1"/>
          </p:cNvPicPr>
          <p:nvPr/>
        </p:nvPicPr>
        <p:blipFill>
          <a:blip r:embed="rId6" cstate="print"/>
          <a:srcRect l="36087" t="2568" r="12869" b="30920"/>
          <a:stretch>
            <a:fillRect/>
          </a:stretch>
        </p:blipFill>
        <p:spPr bwMode="auto">
          <a:xfrm>
            <a:off x="827480" y="5583722"/>
            <a:ext cx="360050" cy="320044"/>
          </a:xfrm>
          <a:prstGeom prst="rect">
            <a:avLst/>
          </a:prstGeom>
          <a:noFill/>
        </p:spPr>
      </p:pic>
      <p:sp>
        <p:nvSpPr>
          <p:cNvPr id="224" name="Прямоугольник 223"/>
          <p:cNvSpPr/>
          <p:nvPr/>
        </p:nvSpPr>
        <p:spPr>
          <a:xfrm>
            <a:off x="91440" y="836640"/>
            <a:ext cx="2176240" cy="59832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TextBox 224"/>
          <p:cNvSpPr txBox="1"/>
          <p:nvPr/>
        </p:nvSpPr>
        <p:spPr>
          <a:xfrm>
            <a:off x="251400" y="802730"/>
            <a:ext cx="187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Учащиеся</a:t>
            </a:r>
            <a:endParaRPr lang="ru-RU" sz="1400" b="1" dirty="0"/>
          </a:p>
        </p:txBody>
      </p:sp>
      <p:cxnSp>
        <p:nvCxnSpPr>
          <p:cNvPr id="230" name="Прямая со стрелкой 229"/>
          <p:cNvCxnSpPr>
            <a:endCxn id="16" idx="3"/>
          </p:cNvCxnSpPr>
          <p:nvPr/>
        </p:nvCxnSpPr>
        <p:spPr>
          <a:xfrm rot="10800000">
            <a:off x="5178924" y="3012216"/>
            <a:ext cx="257196" cy="12874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547580" y="2132820"/>
            <a:ext cx="1368190" cy="108015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1013140" y="2606390"/>
            <a:ext cx="2520220" cy="15730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028" idx="2"/>
          </p:cNvCxnSpPr>
          <p:nvPr/>
        </p:nvCxnSpPr>
        <p:spPr>
          <a:xfrm rot="5400000" flipH="1" flipV="1">
            <a:off x="410895" y="3199289"/>
            <a:ext cx="3888540" cy="175560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6781450" y="4221110"/>
            <a:ext cx="158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Вычислительный кластер</a:t>
            </a:r>
            <a:endParaRPr lang="ru-RU" sz="1200" dirty="0"/>
          </a:p>
        </p:txBody>
      </p:sp>
      <p:cxnSp>
        <p:nvCxnSpPr>
          <p:cNvPr id="134" name="Прямая со стрелкой 133"/>
          <p:cNvCxnSpPr>
            <a:endCxn id="129" idx="3"/>
          </p:cNvCxnSpPr>
          <p:nvPr/>
        </p:nvCxnSpPr>
        <p:spPr>
          <a:xfrm rot="5400000">
            <a:off x="6308087" y="2701381"/>
            <a:ext cx="990936" cy="4305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stCxn id="21" idx="1"/>
            <a:endCxn id="129" idx="2"/>
          </p:cNvCxnSpPr>
          <p:nvPr/>
        </p:nvCxnSpPr>
        <p:spPr>
          <a:xfrm rot="5400000" flipH="1" flipV="1">
            <a:off x="5166083" y="3843057"/>
            <a:ext cx="1080150" cy="68409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7" cstate="print"/>
          <a:srcRect l="28783" b="2222"/>
          <a:stretch>
            <a:fillRect/>
          </a:stretch>
        </p:blipFill>
        <p:spPr bwMode="auto">
          <a:xfrm>
            <a:off x="6804310" y="1556740"/>
            <a:ext cx="1531939" cy="25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Прямоугольник 143"/>
          <p:cNvSpPr/>
          <p:nvPr/>
        </p:nvSpPr>
        <p:spPr>
          <a:xfrm>
            <a:off x="7035580" y="1782930"/>
            <a:ext cx="864120" cy="49391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стол ПВК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035580" y="2287000"/>
            <a:ext cx="864120" cy="49391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стол ПВК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35580" y="2791070"/>
            <a:ext cx="864120" cy="49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стол ПВК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35580" y="3284980"/>
            <a:ext cx="864120" cy="49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стол ПВК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74679" y="5450360"/>
            <a:ext cx="467311" cy="1994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ПВК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74679" y="5222744"/>
            <a:ext cx="467311" cy="1994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ПВК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77017" y="5013220"/>
            <a:ext cx="467311" cy="19942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ПВК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>
            <a:stCxn id="130" idx="2"/>
            <a:endCxn id="21" idx="2"/>
          </p:cNvCxnSpPr>
          <p:nvPr/>
        </p:nvCxnSpPr>
        <p:spPr>
          <a:xfrm rot="16200000" flipH="1">
            <a:off x="4346672" y="4298313"/>
            <a:ext cx="591777" cy="57897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Александр Семёнов\Desktop\my\hp-storageworks-p2000-g3-msa-array-systems_400x400.png"/>
          <p:cNvPicPr>
            <a:picLocks noChangeAspect="1" noChangeArrowheads="1"/>
          </p:cNvPicPr>
          <p:nvPr/>
        </p:nvPicPr>
        <p:blipFill>
          <a:blip r:embed="rId8" cstate="print"/>
          <a:srcRect l="2001" t="35840" r="1608" b="41480"/>
          <a:stretch>
            <a:fillRect/>
          </a:stretch>
        </p:blipFill>
        <p:spPr bwMode="auto">
          <a:xfrm>
            <a:off x="4131078" y="5244108"/>
            <a:ext cx="2385192" cy="561222"/>
          </a:xfrm>
          <a:prstGeom prst="rect">
            <a:avLst/>
          </a:prstGeom>
          <a:noFill/>
        </p:spPr>
      </p:pic>
      <p:sp>
        <p:nvSpPr>
          <p:cNvPr id="143" name="Прямоугольник 142"/>
          <p:cNvSpPr/>
          <p:nvPr/>
        </p:nvSpPr>
        <p:spPr>
          <a:xfrm>
            <a:off x="5174679" y="4788551"/>
            <a:ext cx="467311" cy="19942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ПВК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1"/>
          <p:cNvGrpSpPr/>
          <p:nvPr/>
        </p:nvGrpSpPr>
        <p:grpSpPr>
          <a:xfrm>
            <a:off x="4932045" y="4725180"/>
            <a:ext cx="864125" cy="552431"/>
            <a:chOff x="4499990" y="4653170"/>
            <a:chExt cx="649605" cy="552431"/>
          </a:xfrm>
        </p:grpSpPr>
        <p:sp>
          <p:nvSpPr>
            <p:cNvPr id="18" name="Блок-схема: магнитный диск 17"/>
            <p:cNvSpPr/>
            <p:nvPr/>
          </p:nvSpPr>
          <p:spPr>
            <a:xfrm>
              <a:off x="4499990" y="4888580"/>
              <a:ext cx="649601" cy="317021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 ПВК</a:t>
              </a:r>
              <a:r>
                <a: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Блок-схема: магнитный диск 20"/>
            <p:cNvSpPr/>
            <p:nvPr/>
          </p:nvSpPr>
          <p:spPr>
            <a:xfrm>
              <a:off x="4499993" y="4653170"/>
              <a:ext cx="649602" cy="317021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 ПВК</a:t>
              </a:r>
              <a:r>
                <a: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55470" y="2588030"/>
            <a:ext cx="576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1"/>
                </a:solidFill>
              </a:rPr>
              <a:t>Wi-Fi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5790" y="3994920"/>
            <a:ext cx="576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1"/>
                </a:solidFill>
              </a:rPr>
              <a:t>Wi-Fi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5790" y="5383430"/>
            <a:ext cx="576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1"/>
                </a:solidFill>
              </a:rPr>
              <a:t>Wi-Fi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14710" y="3347708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Документы пользователей</a:t>
            </a:r>
            <a:endParaRPr lang="ru-RU" sz="900" dirty="0"/>
          </a:p>
        </p:txBody>
      </p:sp>
      <p:grpSp>
        <p:nvGrpSpPr>
          <p:cNvPr id="147" name="Группа 146"/>
          <p:cNvGrpSpPr/>
          <p:nvPr/>
        </p:nvGrpSpPr>
        <p:grpSpPr>
          <a:xfrm>
            <a:off x="276662" y="1484730"/>
            <a:ext cx="766848" cy="1152160"/>
            <a:chOff x="276662" y="1484730"/>
            <a:chExt cx="766848" cy="1152160"/>
          </a:xfrm>
        </p:grpSpPr>
        <p:pic>
          <p:nvPicPr>
            <p:cNvPr id="1026" name="Picture 2" descr="C:\Users\Александр Семёнов\Desktop\my\Рисунок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662" y="1484730"/>
              <a:ext cx="766848" cy="1152160"/>
            </a:xfrm>
            <a:prstGeom prst="rect">
              <a:avLst/>
            </a:prstGeom>
            <a:noFill/>
          </p:spPr>
        </p:pic>
        <p:sp>
          <p:nvSpPr>
            <p:cNvPr id="145" name="TextBox 144"/>
            <p:cNvSpPr txBox="1"/>
            <p:nvPr/>
          </p:nvSpPr>
          <p:spPr>
            <a:xfrm>
              <a:off x="513150" y="1738860"/>
              <a:ext cx="2160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A</a:t>
              </a:r>
              <a:endParaRPr lang="ru-RU" sz="1000" b="1" dirty="0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276662" y="2708900"/>
            <a:ext cx="766848" cy="1152160"/>
            <a:chOff x="276662" y="1484730"/>
            <a:chExt cx="766848" cy="1152160"/>
          </a:xfrm>
        </p:grpSpPr>
        <p:pic>
          <p:nvPicPr>
            <p:cNvPr id="149" name="Picture 2" descr="C:\Users\Александр Семёнов\Desktop\my\Рисунок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662" y="1484730"/>
              <a:ext cx="766848" cy="1152160"/>
            </a:xfrm>
            <a:prstGeom prst="rect">
              <a:avLst/>
            </a:prstGeom>
            <a:noFill/>
          </p:spPr>
        </p:pic>
        <p:sp>
          <p:nvSpPr>
            <p:cNvPr id="151" name="TextBox 150"/>
            <p:cNvSpPr txBox="1"/>
            <p:nvPr/>
          </p:nvSpPr>
          <p:spPr>
            <a:xfrm>
              <a:off x="513150" y="1738860"/>
              <a:ext cx="2160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B</a:t>
              </a:r>
              <a:endParaRPr lang="ru-RU" sz="1000" b="1" dirty="0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276662" y="4077090"/>
            <a:ext cx="766848" cy="1152160"/>
            <a:chOff x="276662" y="1484730"/>
            <a:chExt cx="766848" cy="1152160"/>
          </a:xfrm>
        </p:grpSpPr>
        <p:pic>
          <p:nvPicPr>
            <p:cNvPr id="153" name="Picture 2" descr="C:\Users\Александр Семёнов\Desktop\my\Рисунок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662" y="1484730"/>
              <a:ext cx="766848" cy="1152160"/>
            </a:xfrm>
            <a:prstGeom prst="rect">
              <a:avLst/>
            </a:prstGeom>
            <a:noFill/>
          </p:spPr>
        </p:pic>
        <p:sp>
          <p:nvSpPr>
            <p:cNvPr id="154" name="TextBox 153"/>
            <p:cNvSpPr txBox="1"/>
            <p:nvPr/>
          </p:nvSpPr>
          <p:spPr>
            <a:xfrm>
              <a:off x="513150" y="1738860"/>
              <a:ext cx="2160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C</a:t>
              </a:r>
              <a:endParaRPr lang="ru-RU" sz="1000" b="1" dirty="0"/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274260" y="5445280"/>
            <a:ext cx="766848" cy="1152160"/>
            <a:chOff x="276662" y="1484730"/>
            <a:chExt cx="766848" cy="1152160"/>
          </a:xfrm>
        </p:grpSpPr>
        <p:pic>
          <p:nvPicPr>
            <p:cNvPr id="157" name="Picture 2" descr="C:\Users\Александр Семёнов\Desktop\my\Рисунок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662" y="1484730"/>
              <a:ext cx="766848" cy="1152160"/>
            </a:xfrm>
            <a:prstGeom prst="rect">
              <a:avLst/>
            </a:prstGeom>
            <a:noFill/>
          </p:spPr>
        </p:pic>
        <p:sp>
          <p:nvSpPr>
            <p:cNvPr id="158" name="TextBox 157"/>
            <p:cNvSpPr txBox="1"/>
            <p:nvPr/>
          </p:nvSpPr>
          <p:spPr>
            <a:xfrm>
              <a:off x="513150" y="1738860"/>
              <a:ext cx="2160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D</a:t>
              </a:r>
              <a:endParaRPr lang="ru-RU" sz="1000" b="1" dirty="0"/>
            </a:p>
          </p:txBody>
        </p:sp>
      </p:grpSp>
      <p:sp>
        <p:nvSpPr>
          <p:cNvPr id="159" name="Блок-схема: узел 158"/>
          <p:cNvSpPr/>
          <p:nvPr/>
        </p:nvSpPr>
        <p:spPr>
          <a:xfrm>
            <a:off x="1547580" y="5733320"/>
            <a:ext cx="72010" cy="72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Блок-схема: узел 159"/>
          <p:cNvSpPr/>
          <p:nvPr/>
        </p:nvSpPr>
        <p:spPr>
          <a:xfrm>
            <a:off x="1555200" y="4437140"/>
            <a:ext cx="72010" cy="72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Блок-схема: узел 160"/>
          <p:cNvSpPr/>
          <p:nvPr/>
        </p:nvSpPr>
        <p:spPr>
          <a:xfrm>
            <a:off x="1555200" y="3140960"/>
            <a:ext cx="72010" cy="72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1486620" y="1943080"/>
            <a:ext cx="72010" cy="72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узел 162"/>
          <p:cNvSpPr/>
          <p:nvPr/>
        </p:nvSpPr>
        <p:spPr>
          <a:xfrm>
            <a:off x="3131800" y="1981180"/>
            <a:ext cx="72010" cy="72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ксандр Семёнов\Desktop\my\wifi-rou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8051" y="1196690"/>
            <a:ext cx="949829" cy="93613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67681" y="1196690"/>
            <a:ext cx="100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Точка доступа </a:t>
            </a:r>
            <a:r>
              <a:rPr lang="en-US" sz="1200" dirty="0" smtClean="0"/>
              <a:t>Wi-Fi</a:t>
            </a:r>
            <a:endParaRPr lang="ru-RU" sz="1200" dirty="0"/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3491850" y="2060810"/>
            <a:ext cx="948163" cy="5513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3"/>
          <p:cNvGrpSpPr/>
          <p:nvPr/>
        </p:nvGrpSpPr>
        <p:grpSpPr>
          <a:xfrm>
            <a:off x="4139940" y="1535685"/>
            <a:ext cx="2160300" cy="813165"/>
            <a:chOff x="4139940" y="1484730"/>
            <a:chExt cx="2160300" cy="813165"/>
          </a:xfrm>
        </p:grpSpPr>
        <p:pic>
          <p:nvPicPr>
            <p:cNvPr id="1030" name="Picture 6" descr="C:\Users\Александр Семёнов\Desktop\my\HP-ProLiant-DL385-G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0013" y="1832080"/>
              <a:ext cx="1080150" cy="46581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139940" y="1484730"/>
              <a:ext cx="21603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 smtClean="0"/>
                <a:t>Шлюз безопасности </a:t>
              </a:r>
              <a:br>
                <a:rPr lang="ru-RU" sz="1200" b="1" dirty="0" smtClean="0"/>
              </a:br>
              <a:r>
                <a:rPr lang="ru-RU" sz="1200" b="1" dirty="0" smtClean="0"/>
                <a:t>(</a:t>
              </a:r>
              <a:r>
                <a:rPr lang="en-US" sz="1200" b="1" dirty="0" smtClean="0"/>
                <a:t>Web-</a:t>
              </a:r>
              <a:r>
                <a:rPr lang="ru-RU" sz="1200" b="1" dirty="0" smtClean="0"/>
                <a:t>интерфейс, </a:t>
              </a:r>
              <a:r>
                <a:rPr lang="ru-RU" sz="1200" b="1" dirty="0" err="1" smtClean="0"/>
                <a:t>SSL</a:t>
              </a:r>
              <a:r>
                <a:rPr lang="ru-RU" sz="1200" b="1" dirty="0" smtClean="0"/>
                <a:t>/</a:t>
              </a:r>
              <a:r>
                <a:rPr lang="ru-RU" sz="1200" b="1" dirty="0" err="1" smtClean="0"/>
                <a:t>TLS</a:t>
              </a:r>
              <a:r>
                <a:rPr lang="ru-RU" sz="1200" b="1" dirty="0" smtClean="0"/>
                <a:t>)</a:t>
              </a:r>
              <a:endParaRPr lang="ru-RU" sz="1600" b="1" dirty="0"/>
            </a:p>
          </p:txBody>
        </p:sp>
      </p:grpSp>
      <p:cxnSp>
        <p:nvCxnSpPr>
          <p:cNvPr id="104" name="Прямая соединительная линия 103"/>
          <p:cNvCxnSpPr/>
          <p:nvPr/>
        </p:nvCxnSpPr>
        <p:spPr>
          <a:xfrm>
            <a:off x="7596420" y="2276840"/>
            <a:ext cx="14402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7596420" y="2492870"/>
            <a:ext cx="14402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596420" y="2708900"/>
            <a:ext cx="14402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596420" y="2924930"/>
            <a:ext cx="14402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3569575" y="3674964"/>
            <a:ext cx="255090" cy="284396"/>
            <a:chOff x="3569575" y="3674964"/>
            <a:chExt cx="255090" cy="284396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3571480" y="3674964"/>
              <a:ext cx="253185" cy="284396"/>
              <a:chOff x="3692640" y="3429000"/>
              <a:chExt cx="253185" cy="284396"/>
            </a:xfrm>
          </p:grpSpPr>
          <p:pic>
            <p:nvPicPr>
              <p:cNvPr id="6" name="Picture 2" descr="C:\Users\Павел\Desktop\My-Documents-icon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07880" y="3429000"/>
                <a:ext cx="237945" cy="237945"/>
              </a:xfrm>
              <a:prstGeom prst="rect">
                <a:avLst/>
              </a:prstGeom>
              <a:noFill/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692640" y="3459480"/>
                <a:ext cx="2160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 smtClean="0"/>
                  <a:t>А</a:t>
                </a:r>
                <a:endParaRPr lang="ru-RU" sz="1050" dirty="0"/>
              </a:p>
            </p:txBody>
          </p:sp>
        </p:grpSp>
        <p:grpSp>
          <p:nvGrpSpPr>
            <p:cNvPr id="125" name="Группа 124"/>
            <p:cNvGrpSpPr/>
            <p:nvPr/>
          </p:nvGrpSpPr>
          <p:grpSpPr>
            <a:xfrm>
              <a:off x="3571480" y="3674964"/>
              <a:ext cx="253185" cy="284396"/>
              <a:chOff x="3692640" y="3429000"/>
              <a:chExt cx="253185" cy="284396"/>
            </a:xfrm>
          </p:grpSpPr>
          <p:pic>
            <p:nvPicPr>
              <p:cNvPr id="126" name="Picture 2" descr="C:\Users\Павел\Desktop\My-Documents-icon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07880" y="3429000"/>
                <a:ext cx="237945" cy="237945"/>
              </a:xfrm>
              <a:prstGeom prst="rect">
                <a:avLst/>
              </a:prstGeom>
              <a:noFill/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3692640" y="3459480"/>
                <a:ext cx="2160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 smtClean="0"/>
                  <a:t>А</a:t>
                </a:r>
                <a:endParaRPr lang="ru-RU" sz="1050" dirty="0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69575" y="3851535"/>
              <a:ext cx="72010" cy="7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" name="Группа 116"/>
          <p:cNvGrpSpPr/>
          <p:nvPr/>
        </p:nvGrpSpPr>
        <p:grpSpPr>
          <a:xfrm>
            <a:off x="3821420" y="3674964"/>
            <a:ext cx="253185" cy="284396"/>
            <a:chOff x="3821420" y="3674964"/>
            <a:chExt cx="253185" cy="284396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3821420" y="3674964"/>
              <a:ext cx="253185" cy="284396"/>
              <a:chOff x="3821420" y="3674964"/>
              <a:chExt cx="253185" cy="284396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382142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89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90" name="TextBox 89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B</a:t>
                  </a:r>
                  <a:endParaRPr lang="ru-RU" sz="1050" dirty="0"/>
                </a:p>
              </p:txBody>
            </p:sp>
          </p:grpSp>
          <p:grpSp>
            <p:nvGrpSpPr>
              <p:cNvPr id="128" name="Группа 127"/>
              <p:cNvGrpSpPr/>
              <p:nvPr/>
            </p:nvGrpSpPr>
            <p:grpSpPr>
              <a:xfrm>
                <a:off x="382142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131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132" name="TextBox 131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B</a:t>
                  </a:r>
                  <a:endParaRPr lang="ru-RU" sz="1050" dirty="0"/>
                </a:p>
              </p:txBody>
            </p:sp>
          </p:grpSp>
        </p:grpSp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29040" y="3861060"/>
              <a:ext cx="72010" cy="7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" name="Группа 117"/>
          <p:cNvGrpSpPr/>
          <p:nvPr/>
        </p:nvGrpSpPr>
        <p:grpSpPr>
          <a:xfrm>
            <a:off x="4075550" y="3674964"/>
            <a:ext cx="253185" cy="284396"/>
            <a:chOff x="4075550" y="3674964"/>
            <a:chExt cx="253185" cy="284396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4075550" y="3674964"/>
              <a:ext cx="253185" cy="284396"/>
              <a:chOff x="4075550" y="3674964"/>
              <a:chExt cx="253185" cy="284396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407555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92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93" name="TextBox 92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C</a:t>
                  </a:r>
                  <a:endParaRPr lang="ru-RU" sz="1050" dirty="0"/>
                </a:p>
              </p:txBody>
            </p:sp>
          </p:grpSp>
          <p:grpSp>
            <p:nvGrpSpPr>
              <p:cNvPr id="133" name="Группа 132"/>
              <p:cNvGrpSpPr/>
              <p:nvPr/>
            </p:nvGrpSpPr>
            <p:grpSpPr>
              <a:xfrm>
                <a:off x="407555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135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137" name="TextBox 136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C</a:t>
                  </a:r>
                  <a:endParaRPr lang="ru-RU" sz="1050" dirty="0"/>
                </a:p>
              </p:txBody>
            </p:sp>
          </p:grpSp>
        </p:grpSp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85075" y="3861060"/>
              <a:ext cx="72010" cy="7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" name="Группа 118"/>
          <p:cNvGrpSpPr/>
          <p:nvPr/>
        </p:nvGrpSpPr>
        <p:grpSpPr>
          <a:xfrm>
            <a:off x="4328920" y="3674964"/>
            <a:ext cx="253185" cy="284396"/>
            <a:chOff x="4328920" y="3674964"/>
            <a:chExt cx="253185" cy="284396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4328920" y="3674964"/>
              <a:ext cx="253185" cy="284396"/>
              <a:chOff x="4328920" y="3674964"/>
              <a:chExt cx="253185" cy="284396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432892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95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TextBox 95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D</a:t>
                  </a:r>
                  <a:endParaRPr lang="ru-RU" sz="1050" dirty="0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4328920" y="3674964"/>
                <a:ext cx="253185" cy="284396"/>
                <a:chOff x="3692640" y="3429000"/>
                <a:chExt cx="253185" cy="284396"/>
              </a:xfrm>
            </p:grpSpPr>
            <p:pic>
              <p:nvPicPr>
                <p:cNvPr id="140" name="Picture 2" descr="C:\Users\Павел\Desktop\My-Documents-icon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07880" y="3429000"/>
                  <a:ext cx="237945" cy="237945"/>
                </a:xfrm>
                <a:prstGeom prst="rect">
                  <a:avLst/>
                </a:prstGeom>
                <a:noFill/>
              </p:spPr>
            </p:pic>
            <p:sp>
              <p:nvSpPr>
                <p:cNvPr id="141" name="TextBox 140"/>
                <p:cNvSpPr txBox="1"/>
                <p:nvPr/>
              </p:nvSpPr>
              <p:spPr>
                <a:xfrm>
                  <a:off x="3692640" y="3459480"/>
                  <a:ext cx="2160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D</a:t>
                  </a:r>
                  <a:endParaRPr lang="ru-RU" sz="1050" dirty="0"/>
                </a:p>
              </p:txBody>
            </p:sp>
          </p:grpSp>
        </p:grp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33110" y="3861060"/>
              <a:ext cx="72010" cy="7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6" name="Группа 195"/>
          <p:cNvGrpSpPr/>
          <p:nvPr/>
        </p:nvGrpSpPr>
        <p:grpSpPr>
          <a:xfrm>
            <a:off x="3574020" y="3675510"/>
            <a:ext cx="1010625" cy="284396"/>
            <a:chOff x="3723880" y="4440784"/>
            <a:chExt cx="1010625" cy="284396"/>
          </a:xfrm>
        </p:grpSpPr>
        <p:pic>
          <p:nvPicPr>
            <p:cNvPr id="164" name="Picture 2" descr="C:\Users\Павел\Desktop\My-Documents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9120" y="4440784"/>
              <a:ext cx="237945" cy="237945"/>
            </a:xfrm>
            <a:prstGeom prst="rect">
              <a:avLst/>
            </a:prstGeom>
            <a:noFill/>
          </p:spPr>
        </p:pic>
        <p:sp>
          <p:nvSpPr>
            <p:cNvPr id="165" name="TextBox 164"/>
            <p:cNvSpPr txBox="1"/>
            <p:nvPr/>
          </p:nvSpPr>
          <p:spPr>
            <a:xfrm>
              <a:off x="3723880" y="4471264"/>
              <a:ext cx="216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А</a:t>
              </a:r>
              <a:endParaRPr lang="ru-RU" sz="1050" dirty="0"/>
            </a:p>
          </p:txBody>
        </p:sp>
        <p:pic>
          <p:nvPicPr>
            <p:cNvPr id="174" name="Picture 2" descr="C:\Users\Павел\Desktop\My-Documents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89060" y="4440784"/>
              <a:ext cx="237945" cy="237945"/>
            </a:xfrm>
            <a:prstGeom prst="rect">
              <a:avLst/>
            </a:prstGeom>
            <a:noFill/>
          </p:spPr>
        </p:pic>
        <p:sp>
          <p:nvSpPr>
            <p:cNvPr id="176" name="TextBox 175"/>
            <p:cNvSpPr txBox="1"/>
            <p:nvPr/>
          </p:nvSpPr>
          <p:spPr>
            <a:xfrm>
              <a:off x="3973820" y="4471264"/>
              <a:ext cx="216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B</a:t>
              </a:r>
              <a:endParaRPr lang="ru-RU" sz="1050" dirty="0"/>
            </a:p>
          </p:txBody>
        </p:sp>
        <p:pic>
          <p:nvPicPr>
            <p:cNvPr id="185" name="Picture 2" descr="C:\Users\Павел\Desktop\My-Documents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43190" y="4440784"/>
              <a:ext cx="237945" cy="237945"/>
            </a:xfrm>
            <a:prstGeom prst="rect">
              <a:avLst/>
            </a:prstGeom>
            <a:noFill/>
          </p:spPr>
        </p:pic>
        <p:sp>
          <p:nvSpPr>
            <p:cNvPr id="186" name="TextBox 185"/>
            <p:cNvSpPr txBox="1"/>
            <p:nvPr/>
          </p:nvSpPr>
          <p:spPr>
            <a:xfrm>
              <a:off x="4227950" y="4471264"/>
              <a:ext cx="216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</a:t>
              </a:r>
              <a:endParaRPr lang="ru-RU" sz="1050" dirty="0"/>
            </a:p>
          </p:txBody>
        </p:sp>
        <p:pic>
          <p:nvPicPr>
            <p:cNvPr id="194" name="Picture 2" descr="C:\Users\Павел\Desktop\My-Documents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96560" y="4440784"/>
              <a:ext cx="237945" cy="237945"/>
            </a:xfrm>
            <a:prstGeom prst="rect">
              <a:avLst/>
            </a:prstGeom>
            <a:noFill/>
          </p:spPr>
        </p:pic>
        <p:sp>
          <p:nvSpPr>
            <p:cNvPr id="195" name="TextBox 194"/>
            <p:cNvSpPr txBox="1"/>
            <p:nvPr/>
          </p:nvSpPr>
          <p:spPr>
            <a:xfrm>
              <a:off x="4481320" y="4471264"/>
              <a:ext cx="216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D</a:t>
              </a:r>
              <a:endParaRPr lang="ru-RU" sz="1050" dirty="0"/>
            </a:p>
          </p:txBody>
        </p:sp>
      </p:grpSp>
      <p:sp>
        <p:nvSpPr>
          <p:cNvPr id="166" name="Прямоугольник 165"/>
          <p:cNvSpPr/>
          <p:nvPr/>
        </p:nvSpPr>
        <p:spPr>
          <a:xfrm>
            <a:off x="179390" y="1052670"/>
            <a:ext cx="2016280" cy="2808390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179390" y="3933070"/>
            <a:ext cx="2016280" cy="280839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/>
          <p:cNvSpPr txBox="1"/>
          <p:nvPr/>
        </p:nvSpPr>
        <p:spPr>
          <a:xfrm>
            <a:off x="179390" y="1412720"/>
            <a:ext cx="184666" cy="166551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ru-RU" sz="1200" b="1" dirty="0" smtClean="0"/>
              <a:t>Класс 1</a:t>
            </a:r>
            <a:endParaRPr lang="ru-RU" sz="12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194630" y="4005080"/>
            <a:ext cx="184666" cy="166551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ru-RU" sz="1200" b="1" dirty="0" smtClean="0"/>
              <a:t>Класс 2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465 0.0007 0.14931 0.00162 0.1776 0.00116 " pathEditMode="relative" ptsTypes="aA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5868 -0.17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-0.35694 " pathEditMode="relative" ptsTypes="AA">
                                      <p:cBhvr>
                                        <p:cTn id="2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25 -0.54606 " pathEditMode="relative" ptsTypes="AA">
                                      <p:cBhvr>
                                        <p:cTn id="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926 L 0.15122 0.0171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37801 " pathEditMode="relative" ptsTypes="AA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37801 " pathEditMode="relative" ptsTypes="AA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37801 " pathEditMode="relative" ptsTypes="AA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37801 " pathEditMode="relative" ptsTypes="AA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44497 -0.2289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41927 -0.194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9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901 -0.1611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36389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231 L -0.68108 0.0525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67726 0.1680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8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675 0.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15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2461E-6 L -0.68108 0.4361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43" grpId="0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880"/>
          </a:xfrm>
        </p:spPr>
        <p:txBody>
          <a:bodyPr/>
          <a:lstStyle/>
          <a:p>
            <a:pPr algn="ctr"/>
            <a:r>
              <a:rPr lang="ru-RU" sz="4400" dirty="0" smtClean="0"/>
              <a:t>Реализация платформы </a:t>
            </a:r>
            <a:r>
              <a:rPr lang="ru-RU" sz="4400" dirty="0" err="1" smtClean="0"/>
              <a:t>ПВК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53420"/>
            <a:ext cx="762000" cy="365125"/>
          </a:xfrm>
        </p:spPr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4941211"/>
            <a:ext cx="1274285" cy="5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40" y="4941210"/>
            <a:ext cx="1380890" cy="9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5399329"/>
            <a:ext cx="2088290" cy="55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9490" y="4005080"/>
            <a:ext cx="3057857" cy="2016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на базе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лицензионного ПО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623" y="4005080"/>
            <a:ext cx="3057857" cy="2016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на базе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 с открытым кодом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stCxn id="31" idx="2"/>
            <a:endCxn id="17" idx="0"/>
          </p:cNvCxnSpPr>
          <p:nvPr/>
        </p:nvCxnSpPr>
        <p:spPr>
          <a:xfrm rot="5400000">
            <a:off x="2668950" y="2180329"/>
            <a:ext cx="1584220" cy="2065282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31" idx="2"/>
            <a:endCxn id="18" idx="0"/>
          </p:cNvCxnSpPr>
          <p:nvPr/>
        </p:nvCxnSpPr>
        <p:spPr>
          <a:xfrm rot="16200000" flipH="1">
            <a:off x="4704516" y="2210044"/>
            <a:ext cx="1584220" cy="200585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57886" y="1959195"/>
            <a:ext cx="267162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Платформа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ПВК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3" name="Picture 9" descr="C:\Users\Sokolinsky\Desktop\imagesCAQV1D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188" y="1988800"/>
            <a:ext cx="761062" cy="76106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252194" y="4221110"/>
            <a:ext cx="3743726" cy="794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0" y="2348850"/>
            <a:ext cx="948830" cy="63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6" name="Picture 2" descr="C:\Users\Sokolinsky\Desktop\window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80" y="5445280"/>
            <a:ext cx="1080150" cy="667593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123660" y="4221507"/>
            <a:ext cx="59048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455" y="1979518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100%</a:t>
            </a:r>
            <a:r>
              <a:rPr lang="ru-RU" b="1" dirty="0" smtClean="0">
                <a:solidFill>
                  <a:schemeClr val="tx2"/>
                </a:solidFill>
              </a:rPr>
              <a:t> свободное ПО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9027" name="Picture 3" descr="C:\Users\Sokolinsky\Desktop\1306517005_microsoft-office-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60" y="5505849"/>
            <a:ext cx="1003977" cy="731541"/>
          </a:xfrm>
          <a:prstGeom prst="rect">
            <a:avLst/>
          </a:prstGeom>
          <a:noFill/>
        </p:spPr>
      </p:pic>
      <p:pic>
        <p:nvPicPr>
          <p:cNvPr id="129028" name="Picture 4" descr="C:\Users\Sokolinsky\Desktop\1266432669_openoffice_org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316" y="3222078"/>
            <a:ext cx="1259564" cy="855012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 rot="19772707">
            <a:off x="1994931" y="3748676"/>
            <a:ext cx="6599093" cy="72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3460" y="6165380"/>
            <a:ext cx="288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100%</a:t>
            </a:r>
            <a:r>
              <a:rPr lang="ru-RU" b="1" dirty="0" smtClean="0">
                <a:solidFill>
                  <a:schemeClr val="tx2"/>
                </a:solidFill>
              </a:rPr>
              <a:t> коммерческое ПО</a:t>
            </a:r>
          </a:p>
        </p:txBody>
      </p:sp>
      <p:pic>
        <p:nvPicPr>
          <p:cNvPr id="129032" name="Picture 8" descr="C:\Users\Sokolinsky\Desktop\8666_Logo_MS_Visual_Studio_3181E3A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60" y="4437140"/>
            <a:ext cx="1584220" cy="615843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4067931" y="2492871"/>
            <a:ext cx="1008139" cy="1080149"/>
            <a:chOff x="3851901" y="2492871"/>
            <a:chExt cx="1008139" cy="1080149"/>
          </a:xfrm>
        </p:grpSpPr>
        <p:pic>
          <p:nvPicPr>
            <p:cNvPr id="129030" name="Picture 6" descr="C:\Users\Sokolinsky\Desktop\GIMP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1901" y="2492871"/>
              <a:ext cx="1008139" cy="1008139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3995920" y="320368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Gimp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932050" y="4725180"/>
            <a:ext cx="1390124" cy="1224170"/>
            <a:chOff x="4932050" y="4725180"/>
            <a:chExt cx="1390124" cy="1224170"/>
          </a:xfrm>
        </p:grpSpPr>
        <p:pic>
          <p:nvPicPr>
            <p:cNvPr id="129029" name="Picture 5" descr="C:\Users\Sokolinsky\Desktop\1308826776_photoshop_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9752" y="4725180"/>
              <a:ext cx="984458" cy="98445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932050" y="5580018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Photoshop</a:t>
              </a:r>
              <a:endParaRPr lang="ru-RU" b="1" dirty="0"/>
            </a:p>
          </p:txBody>
        </p:sp>
      </p:grpSp>
      <p:pic>
        <p:nvPicPr>
          <p:cNvPr id="129034" name="Picture 10" descr="C:\Users\Sokolinsky\Desktop\man_question_mark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3183" y="2276840"/>
            <a:ext cx="1548917" cy="19442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764630"/>
            <a:ext cx="8497180" cy="1143000"/>
          </a:xfrm>
        </p:spPr>
        <p:txBody>
          <a:bodyPr/>
          <a:lstStyle/>
          <a:p>
            <a:r>
              <a:rPr lang="ru-RU" sz="3600" dirty="0" smtClean="0"/>
              <a:t>Как перейти на ПО с открытым кодом?</a:t>
            </a:r>
            <a:endParaRPr lang="ru-RU" sz="3600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467430" y="76463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ПВК на платформе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Linux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обеспечивает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плавный переход на ПО с открытым кодом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9037" name="Picture 13" descr="C:\Users\Sokolinsky\AppData\Local\Microsoft\Windows\Temporary Internet Files\Content.IE5\JFMFUN8B\MM900283477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695" y="3717040"/>
            <a:ext cx="9239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10"/>
            <a:ext cx="8229600" cy="494910"/>
          </a:xfrm>
        </p:spPr>
        <p:txBody>
          <a:bodyPr/>
          <a:lstStyle/>
          <a:p>
            <a:pPr algn="ctr"/>
            <a:r>
              <a:rPr lang="ru-RU" sz="3200" b="1" dirty="0" smtClean="0"/>
              <a:t>Эффективное использование учебных площадей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67930" y="5877340"/>
            <a:ext cx="4824670" cy="72010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Любая </a:t>
            </a:r>
            <a:r>
              <a:rPr lang="ru-RU" sz="1800" dirty="0" smtClean="0"/>
              <a:t>аудитория мгновенно </a:t>
            </a:r>
            <a:r>
              <a:rPr lang="ru-RU" sz="1800" dirty="0" smtClean="0"/>
              <a:t>превращается в компьютерный </a:t>
            </a:r>
            <a:r>
              <a:rPr lang="ru-RU" sz="1800" dirty="0" smtClean="0"/>
              <a:t>класс</a:t>
            </a:r>
            <a:endParaRPr lang="en-US" sz="1800" dirty="0" smtClean="0"/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1027" name="Picture 3" descr="\\delta\in\для ПС\DSC09233_1.jpg"/>
          <p:cNvPicPr>
            <a:picLocks noChangeAspect="1" noChangeArrowheads="1"/>
          </p:cNvPicPr>
          <p:nvPr/>
        </p:nvPicPr>
        <p:blipFill>
          <a:blip r:embed="rId3" cstate="print"/>
          <a:srcRect l="3095" t="26871" r="-595" b="4341"/>
          <a:stretch>
            <a:fillRect/>
          </a:stretch>
        </p:blipFill>
        <p:spPr bwMode="auto">
          <a:xfrm>
            <a:off x="4091412" y="1700760"/>
            <a:ext cx="4801188" cy="4096950"/>
          </a:xfrm>
          <a:prstGeom prst="rect">
            <a:avLst/>
          </a:prstGeom>
          <a:noFill/>
        </p:spPr>
      </p:pic>
      <p:pic>
        <p:nvPicPr>
          <p:cNvPr id="79875" name="Picture 3" descr="C:\Users\sokolinsky_2\Desktop\DSC09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30" y="1700760"/>
            <a:ext cx="4745822" cy="41341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00" y="1772770"/>
            <a:ext cx="3744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Отпадает </a:t>
            </a:r>
            <a:r>
              <a:rPr lang="ru-RU" sz="2800" dirty="0" smtClean="0"/>
              <a:t>необходимость выделять отдельные и специально оборудованные помещения под традиционные компьютерные классы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30050" name="Picture 2" descr="C:\Users\Sokolinsky\Desktop\cluste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2564880"/>
            <a:ext cx="2057400" cy="2743200"/>
          </a:xfrm>
          <a:prstGeom prst="rect">
            <a:avLst/>
          </a:prstGeom>
          <a:noFill/>
        </p:spPr>
      </p:pic>
      <p:pic>
        <p:nvPicPr>
          <p:cNvPr id="130051" name="Picture 3" descr="C:\Users\Sokolinsky\Desktop\cloud_comput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0" y="1628750"/>
            <a:ext cx="4182852" cy="2694040"/>
          </a:xfrm>
          <a:prstGeom prst="rect">
            <a:avLst/>
          </a:prstGeom>
          <a:noFill/>
        </p:spPr>
      </p:pic>
      <p:pic>
        <p:nvPicPr>
          <p:cNvPr id="130052" name="Picture 4" descr="C:\Users\Sokolinsky\Desktop\Depo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0" y="4221110"/>
            <a:ext cx="2973523" cy="237633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079058">
            <a:off x="2987780" y="4221110"/>
            <a:ext cx="136819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065764">
            <a:off x="2987780" y="3356990"/>
            <a:ext cx="136819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Утилизация «старых» вычислительных кластеров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430" y="5517290"/>
            <a:ext cx="23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Старый кластер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Преимущества платформы </a:t>
            </a:r>
            <a:r>
              <a:rPr lang="ru-RU" sz="4000" dirty="0" err="1" smtClean="0"/>
              <a:t>ПВК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935165"/>
            <a:ext cx="8569190" cy="4389437"/>
          </a:xfrm>
        </p:spPr>
        <p:txBody>
          <a:bodyPr/>
          <a:lstStyle/>
          <a:p>
            <a:r>
              <a:rPr lang="ru-RU" sz="2400" b="1" dirty="0" smtClean="0"/>
              <a:t>Кардинальное сокращение затрат</a:t>
            </a:r>
            <a:r>
              <a:rPr lang="ru-RU" sz="2400" dirty="0" smtClean="0"/>
              <a:t>, необходимых на создание и поддержание компьютерных классов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Преимущества платформы </a:t>
            </a:r>
            <a:r>
              <a:rPr lang="ru-RU" sz="4000" dirty="0" err="1" smtClean="0"/>
              <a:t>ПВК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935165"/>
            <a:ext cx="8569190" cy="4389437"/>
          </a:xfrm>
        </p:spPr>
        <p:txBody>
          <a:bodyPr/>
          <a:lstStyle/>
          <a:p>
            <a:r>
              <a:rPr lang="ru-RU" b="1" dirty="0" smtClean="0"/>
              <a:t>Рациональное использование лицензий</a:t>
            </a:r>
            <a:endParaRPr lang="ru-RU" dirty="0" smtClean="0"/>
          </a:p>
          <a:p>
            <a:r>
              <a:rPr lang="ru-RU" b="1" dirty="0" smtClean="0"/>
              <a:t>Гарантия лицензионной чистоты</a:t>
            </a:r>
            <a:r>
              <a:rPr lang="ru-RU" dirty="0" smtClean="0"/>
              <a:t> </a:t>
            </a:r>
            <a:r>
              <a:rPr lang="ru-RU" b="1" dirty="0" smtClean="0"/>
              <a:t>ПО</a:t>
            </a:r>
            <a:r>
              <a:rPr lang="ru-RU" dirty="0" smtClean="0"/>
              <a:t>, используемого в процессе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Преимущества платформы </a:t>
            </a:r>
            <a:r>
              <a:rPr lang="ru-RU" sz="4000" dirty="0" err="1" smtClean="0"/>
              <a:t>ПВК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700760"/>
            <a:ext cx="8569190" cy="4389437"/>
          </a:xfrm>
        </p:spPr>
        <p:txBody>
          <a:bodyPr/>
          <a:lstStyle/>
          <a:p>
            <a:r>
              <a:rPr lang="ru-RU" b="1" dirty="0" smtClean="0"/>
              <a:t>Централизованное </a:t>
            </a:r>
            <a:r>
              <a:rPr lang="ru-RU" b="1" dirty="0" smtClean="0"/>
              <a:t>администрирование</a:t>
            </a:r>
            <a:r>
              <a:rPr lang="ru-RU" dirty="0" smtClean="0"/>
              <a:t> программных и информационных ресурсов, используемых в учебном процессе</a:t>
            </a:r>
          </a:p>
          <a:p>
            <a:r>
              <a:rPr lang="ru-RU" b="1" dirty="0" smtClean="0"/>
              <a:t>Высокий уровень </a:t>
            </a:r>
            <a:r>
              <a:rPr lang="ru-RU" b="1" dirty="0" err="1" smtClean="0"/>
              <a:t>персонализации</a:t>
            </a:r>
            <a:r>
              <a:rPr lang="ru-RU" b="1" dirty="0" smtClean="0"/>
              <a:t> электронной образовательной среды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707870"/>
          </a:xfrm>
        </p:spPr>
        <p:txBody>
          <a:bodyPr/>
          <a:lstStyle/>
          <a:p>
            <a:pPr algn="ctr"/>
            <a:r>
              <a:rPr lang="ru-RU" sz="4000" dirty="0" smtClean="0"/>
              <a:t>Этапы реализации проекта в ЮУрГУ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700760"/>
            <a:ext cx="8569190" cy="468065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Первый этап. 2011-2012 учебный год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Выбор 2-х факультетов (осуществлен)</a:t>
            </a:r>
          </a:p>
          <a:p>
            <a:pPr marL="1212850" lvl="2" indent="-571500"/>
            <a:r>
              <a:rPr lang="ru-RU" sz="1800" dirty="0" smtClean="0"/>
              <a:t>Вычислительной </a:t>
            </a:r>
            <a:r>
              <a:rPr lang="ru-RU" sz="1800" dirty="0" smtClean="0"/>
              <a:t>м</a:t>
            </a:r>
            <a:r>
              <a:rPr lang="ru-RU" sz="1800" dirty="0" smtClean="0"/>
              <a:t>атематики </a:t>
            </a:r>
            <a:r>
              <a:rPr lang="ru-RU" sz="1800" dirty="0" smtClean="0"/>
              <a:t>и </a:t>
            </a:r>
            <a:r>
              <a:rPr lang="ru-RU" sz="1800" dirty="0" smtClean="0"/>
              <a:t>информатики</a:t>
            </a:r>
            <a:endParaRPr lang="ru-RU" sz="1800" dirty="0" smtClean="0"/>
          </a:p>
          <a:p>
            <a:pPr marL="1212850" lvl="2" indent="-571500"/>
            <a:r>
              <a:rPr lang="ru-RU" sz="1800" dirty="0" smtClean="0"/>
              <a:t>Приборостроительный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Внедрение - лабораторные работы, семинары, </a:t>
            </a:r>
            <a:r>
              <a:rPr lang="ru-RU" sz="1800" dirty="0" smtClean="0"/>
              <a:t>лекции, тесты</a:t>
            </a:r>
            <a:endParaRPr lang="ru-RU" sz="1800" dirty="0" smtClean="0"/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Первый курс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Второй этап. 2012-2013 учебный год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Расширение использования ПВК на уже участвующих факультетах</a:t>
            </a:r>
          </a:p>
          <a:p>
            <a:pPr marL="1212850" lvl="2" indent="-571500"/>
            <a:r>
              <a:rPr lang="ru-RU" sz="1500" dirty="0" smtClean="0"/>
              <a:t>2-й, 3-й и далее курсы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Привлечение новых 2-3-х факультетов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Третий этап 2013-далее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Подключение всех инженерно-технических факультетов ЮУрГУ</a:t>
            </a:r>
          </a:p>
          <a:p>
            <a:pPr marL="938213" lvl="1" indent="-571500">
              <a:buFont typeface="+mj-lt"/>
              <a:buAutoNum type="arabicPeriod"/>
            </a:pPr>
            <a:r>
              <a:rPr lang="ru-RU" sz="1800" dirty="0" smtClean="0"/>
              <a:t>Расширение использования ПВК на всех </a:t>
            </a:r>
            <a:r>
              <a:rPr lang="ru-RU" sz="1800" dirty="0" smtClean="0"/>
              <a:t>факультетах и курсах</a:t>
            </a:r>
            <a:r>
              <a:rPr lang="ru-RU" sz="18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851890"/>
          </a:xfrm>
        </p:spPr>
        <p:txBody>
          <a:bodyPr/>
          <a:lstStyle/>
          <a:p>
            <a:pPr algn="ctr"/>
            <a:r>
              <a:rPr lang="ru-RU" sz="3200" dirty="0" smtClean="0"/>
              <a:t>Расширение применения ПВК для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1700760"/>
            <a:ext cx="8569190" cy="4389437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Выбор школы №67 в качестве экспериментальной площадки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Запуск вычислительного кластера </a:t>
            </a:r>
            <a:r>
              <a:rPr lang="en-US" sz="1800" dirty="0" smtClean="0"/>
              <a:t>Infinity </a:t>
            </a:r>
            <a:r>
              <a:rPr lang="ru-RU" sz="1800" dirty="0" smtClean="0"/>
              <a:t>и подключение его к сети Интернет- предоставил ЮУрГУ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Разработка двух уроков в младших и старших классах с использованием платформы ПВК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Первичное оснащение школы нетбуками 30 шт. </a:t>
            </a:r>
            <a:r>
              <a:rPr lang="en-US" sz="1800" dirty="0" smtClean="0"/>
              <a:t>– </a:t>
            </a:r>
            <a:r>
              <a:rPr lang="ru-RU" sz="1800" dirty="0" smtClean="0"/>
              <a:t>дар </a:t>
            </a:r>
            <a:r>
              <a:rPr lang="en-US" sz="1800" dirty="0" smtClean="0"/>
              <a:t>Intel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Проведение двух открытых уроков</a:t>
            </a:r>
            <a:r>
              <a:rPr lang="en-US" sz="1800" dirty="0" smtClean="0"/>
              <a:t> </a:t>
            </a:r>
            <a:r>
              <a:rPr lang="ru-RU" sz="1800" dirty="0" smtClean="0"/>
              <a:t>на ПВК с приглашением центральных СМИ ( </a:t>
            </a:r>
            <a:r>
              <a:rPr lang="ru-RU" sz="1800" b="1" dirty="0" smtClean="0"/>
              <a:t>30 сентября 2011</a:t>
            </a:r>
            <a:r>
              <a:rPr lang="ru-RU" sz="1800" dirty="0" smtClean="0"/>
              <a:t>)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Создание образовательных сервисов и формирование «облачного» учебного комплекса по ряду предметов (2011-2012 год). Используется облачная ифраструктура ЮУрГУ и шк. №67</a:t>
            </a:r>
          </a:p>
          <a:p>
            <a:pPr marL="881063" lvl="1" indent="-514350">
              <a:buFont typeface="+mj-lt"/>
              <a:buAutoNum type="arabicPeriod"/>
            </a:pPr>
            <a:r>
              <a:rPr lang="ru-RU" sz="1800" dirty="0" smtClean="0"/>
              <a:t>Проведение семинара по результатам (апрель-май 2012)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000" dirty="0" smtClean="0"/>
              <a:t>Расширение наполнения образовательных сервисов в школе для новых дисциплин (2012-2013)</a:t>
            </a:r>
          </a:p>
          <a:p>
            <a:pPr marL="881063" lvl="1" indent="-514350">
              <a:buFont typeface="+mj-lt"/>
              <a:buAutoNum type="arabicPeriod"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Вперед к облакам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29026" name="Picture 2" descr="C:\Users\Sokolinsky\Desktop\cloud-computing-kitchen-s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50" y="1720509"/>
            <a:ext cx="6328162" cy="45168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00" y="1935165"/>
            <a:ext cx="3384470" cy="185388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Облачные вычисления – основное направление развития современных информационных технологий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20"/>
            <a:ext cx="8229600" cy="3471682"/>
          </a:xfrm>
        </p:spPr>
        <p:txBody>
          <a:bodyPr/>
          <a:lstStyle/>
          <a:p>
            <a:pPr marL="1431925" indent="-1431925" algn="ctr">
              <a:buNone/>
            </a:pPr>
            <a:r>
              <a:rPr lang="ru-RU" sz="7200" dirty="0" smtClean="0"/>
              <a:t>Вопросы?</a:t>
            </a: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90" y="704850"/>
            <a:ext cx="8857230" cy="2724150"/>
          </a:xfrm>
        </p:spPr>
        <p:txBody>
          <a:bodyPr/>
          <a:lstStyle/>
          <a:p>
            <a:r>
              <a:rPr lang="ru-RU" sz="3200" b="1" dirty="0" smtClean="0"/>
              <a:t>Инновационная образовательная платформа для средней и высшей школ «Персональный виртуальный компьютер» на базе облачных вычислений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Рисунок 5" descr="Герб ЮУрГ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4365130"/>
            <a:ext cx="838200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2603" y="5733320"/>
          <a:ext cx="1257300" cy="785812"/>
        </p:xfrm>
        <a:graphic>
          <a:graphicData uri="http://schemas.openxmlformats.org/presentationml/2006/ole">
            <p:oleObj spid="_x0000_s2050" r:id="rId4" imgW="7315200" imgH="457200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23660" y="3645030"/>
            <a:ext cx="3561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Группа компания «РСК» 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660" y="5877340"/>
            <a:ext cx="2593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Корпорация </a:t>
            </a:r>
            <a:r>
              <a:rPr lang="ru-RU" sz="2200" b="1" dirty="0" err="1" smtClean="0">
                <a:solidFill>
                  <a:prstClr val="black"/>
                </a:solidFill>
              </a:rPr>
              <a:t>Intel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660" y="4509150"/>
            <a:ext cx="7020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Южно-Уральский национальный исследовательский университет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410" y="3645030"/>
            <a:ext cx="1728240" cy="52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410" y="2204830"/>
            <a:ext cx="8676570" cy="4119772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ru-RU" sz="3600" dirty="0" smtClean="0"/>
              <a:t>Повышение качества среднего и высшего образования путем модернизации электронной образовательной среды школы и вуза на базе инновационных технологий облачных вычислений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139940" y="1844780"/>
            <a:ext cx="4896680" cy="43926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Облачные вычисления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00" y="1835061"/>
            <a:ext cx="4104570" cy="3748719"/>
          </a:xfrm>
        </p:spPr>
        <p:txBody>
          <a:bodyPr wrap="square" anchor="ctr" anchorCtr="0">
            <a:spAutoFit/>
          </a:bodyPr>
          <a:lstStyle/>
          <a:p>
            <a:pPr marL="0" indent="0">
              <a:buNone/>
            </a:pPr>
            <a:r>
              <a:rPr lang="ru-RU" sz="1800" b="1" i="1" dirty="0" smtClean="0"/>
              <a:t>Облачные вычисления</a:t>
            </a:r>
            <a:r>
              <a:rPr lang="ru-RU" sz="1800" dirty="0" smtClean="0"/>
              <a:t> – технология, в соответствии с которой информационное пространство организуется как совокупность </a:t>
            </a:r>
            <a:r>
              <a:rPr lang="ru-RU" sz="1800" b="1" i="1" dirty="0" smtClean="0"/>
              <a:t>сервисов</a:t>
            </a:r>
            <a:r>
              <a:rPr lang="ru-RU" sz="1800" dirty="0" smtClean="0"/>
              <a:t>, доступ к которым осуществляется по сети Интернет/интранет.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Примерами сервисов являются </a:t>
            </a:r>
            <a:r>
              <a:rPr lang="en-US" sz="1800" dirty="0" smtClean="0"/>
              <a:t>Wolfram </a:t>
            </a:r>
            <a:r>
              <a:rPr lang="ru-RU" sz="1800" dirty="0" smtClean="0"/>
              <a:t>математика, документы </a:t>
            </a:r>
            <a:r>
              <a:rPr lang="en-US" sz="1800" dirty="0" smtClean="0"/>
              <a:t>Google,</a:t>
            </a:r>
            <a:r>
              <a:rPr lang="ru-RU" sz="1800" dirty="0" smtClean="0"/>
              <a:t> Электронная почта </a:t>
            </a:r>
            <a:r>
              <a:rPr lang="en-US" sz="1800" dirty="0" smtClean="0"/>
              <a:t>Gmail,</a:t>
            </a:r>
            <a:r>
              <a:rPr lang="ru-RU" sz="1800" dirty="0" smtClean="0"/>
              <a:t> электронные журналы, социальные сети, поисковые системы, </a:t>
            </a:r>
            <a:r>
              <a:rPr lang="ru-RU" sz="1800" dirty="0" err="1" smtClean="0"/>
              <a:t>интернет-энциклопедии</a:t>
            </a:r>
            <a:r>
              <a:rPr lang="ru-RU" sz="1800" dirty="0" smtClean="0"/>
              <a:t> (</a:t>
            </a:r>
            <a:r>
              <a:rPr lang="ru-RU" sz="1800" dirty="0" err="1" smtClean="0"/>
              <a:t>Википедия</a:t>
            </a:r>
            <a:r>
              <a:rPr lang="ru-RU" sz="1800" dirty="0" smtClean="0"/>
              <a:t>)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36120" y="634135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Интернет</a:t>
            </a:r>
            <a:r>
              <a:rPr lang="en-US" sz="2000" dirty="0" smtClean="0"/>
              <a:t>/</a:t>
            </a:r>
            <a:r>
              <a:rPr lang="ru-RU" sz="2000" dirty="0" smtClean="0"/>
              <a:t>интранет</a:t>
            </a:r>
            <a:endParaRPr lang="ru-RU" sz="1400" dirty="0"/>
          </a:p>
        </p:txBody>
      </p:sp>
      <p:pic>
        <p:nvPicPr>
          <p:cNvPr id="7" name="Picture 10" descr="H:\my\lap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0256">
            <a:off x="3196751" y="5585022"/>
            <a:ext cx="953610" cy="919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Овал 7"/>
          <p:cNvSpPr/>
          <p:nvPr/>
        </p:nvSpPr>
        <p:spPr>
          <a:xfrm>
            <a:off x="5436120" y="2708900"/>
            <a:ext cx="576080" cy="576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340" y="3429000"/>
            <a:ext cx="576080" cy="576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84210" y="4653170"/>
            <a:ext cx="576080" cy="576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7" idx="3"/>
            <a:endCxn id="8" idx="3"/>
          </p:cNvCxnSpPr>
          <p:nvPr/>
        </p:nvCxnSpPr>
        <p:spPr>
          <a:xfrm flipV="1">
            <a:off x="4144711" y="3200615"/>
            <a:ext cx="1375774" cy="2771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3"/>
            <a:endCxn id="10" idx="2"/>
          </p:cNvCxnSpPr>
          <p:nvPr/>
        </p:nvCxnSpPr>
        <p:spPr>
          <a:xfrm flipV="1">
            <a:off x="4144711" y="3717040"/>
            <a:ext cx="2875629" cy="2254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  <a:endCxn id="12" idx="3"/>
          </p:cNvCxnSpPr>
          <p:nvPr/>
        </p:nvCxnSpPr>
        <p:spPr>
          <a:xfrm flipV="1">
            <a:off x="4144711" y="5144885"/>
            <a:ext cx="2023864" cy="826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90" y="2780910"/>
            <a:ext cx="108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Сервис </a:t>
            </a:r>
            <a:r>
              <a:rPr lang="en-US" sz="1600" dirty="0" smtClean="0"/>
              <a:t>A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310" y="3933070"/>
            <a:ext cx="108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Сервис </a:t>
            </a:r>
            <a:r>
              <a:rPr lang="en-US" sz="1600" dirty="0" smtClean="0"/>
              <a:t>B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80" y="5157240"/>
            <a:ext cx="1224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Сервис С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сервисы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Образовательный сервис</a:t>
            </a:r>
            <a:r>
              <a:rPr lang="ru-RU" sz="2800" dirty="0" smtClean="0"/>
              <a:t> – это электронный образовательный ресурс, установленный в сети Интернет</a:t>
            </a:r>
            <a:r>
              <a:rPr lang="en-US" sz="2800" dirty="0" smtClean="0"/>
              <a:t>/</a:t>
            </a:r>
            <a:r>
              <a:rPr lang="ru-RU" sz="2800" dirty="0" err="1" smtClean="0"/>
              <a:t>интранет</a:t>
            </a:r>
            <a:r>
              <a:rPr lang="ru-RU" sz="2800" dirty="0" smtClean="0"/>
              <a:t>, доступ к которому осуществляется удаленно с устройства пользователя (ноутбук, </a:t>
            </a:r>
            <a:r>
              <a:rPr lang="ru-RU" sz="2800" dirty="0" err="1" smtClean="0"/>
              <a:t>нетбук</a:t>
            </a:r>
            <a:r>
              <a:rPr lang="ru-RU" sz="2800" dirty="0" smtClean="0"/>
              <a:t>, планшетный компьютер, стационарный домашний компьютер, смартфон и др.) по протоколам </a:t>
            </a:r>
            <a:r>
              <a:rPr lang="en-US" sz="2800" dirty="0" smtClean="0"/>
              <a:t>http, </a:t>
            </a:r>
            <a:r>
              <a:rPr lang="en-US" sz="2800" dirty="0" err="1" smtClean="0"/>
              <a:t>rdp</a:t>
            </a:r>
            <a:r>
              <a:rPr lang="en-US" sz="2800" dirty="0" smtClean="0"/>
              <a:t> </a:t>
            </a:r>
            <a:r>
              <a:rPr lang="ru-RU" sz="2800" dirty="0" smtClean="0"/>
              <a:t>и др.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Классификация образовательных сервисов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Программы</a:t>
            </a:r>
            <a:r>
              <a:rPr lang="ru-RU" sz="2400" dirty="0" smtClean="0"/>
              <a:t> – программное обеспечение, необходимое учащемуся для выполнения лабораторных работ и других видов учебных занятий (</a:t>
            </a:r>
            <a:r>
              <a:rPr lang="en-US" sz="2400" dirty="0" smtClean="0"/>
              <a:t>MS Word, Delphi, Photoshop</a:t>
            </a:r>
            <a:r>
              <a:rPr lang="ru-RU" sz="2400" dirty="0" smtClean="0"/>
              <a:t> и др.)</a:t>
            </a:r>
          </a:p>
          <a:p>
            <a:r>
              <a:rPr lang="ru-RU" sz="2400" b="1" i="1" dirty="0" smtClean="0"/>
              <a:t>Документы </a:t>
            </a:r>
            <a:r>
              <a:rPr lang="ru-RU" sz="2400" dirty="0" smtClean="0"/>
              <a:t>– хранилище документов учащегося, создаваемых им в ходе учебного процесса с помощью программ</a:t>
            </a:r>
          </a:p>
          <a:p>
            <a:r>
              <a:rPr lang="ru-RU" sz="2400" b="1" i="1" dirty="0" smtClean="0"/>
              <a:t>Методические сервисы</a:t>
            </a:r>
            <a:r>
              <a:rPr lang="ru-RU" sz="2400" dirty="0" smtClean="0"/>
              <a:t> – это учебно-методические приложения, документы которых напрямую недоступны учащимся для изменения (электронные учебные пособия, обучающие программы, компьютерные тесты и др.)</a:t>
            </a:r>
          </a:p>
          <a:p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лако 13"/>
          <p:cNvSpPr/>
          <p:nvPr/>
        </p:nvSpPr>
        <p:spPr>
          <a:xfrm>
            <a:off x="3563860" y="1484730"/>
            <a:ext cx="5472760" cy="48966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4540" name="Picture 12" descr="C:\Users\Александр Семёнов\Desktop\my\mlogo.bmp"/>
          <p:cNvPicPr>
            <a:picLocks noChangeAspect="1" noChangeArrowheads="1"/>
          </p:cNvPicPr>
          <p:nvPr/>
        </p:nvPicPr>
        <p:blipFill>
          <a:blip r:embed="rId3" cstate="print"/>
          <a:srcRect l="4415" t="591" r="72745" b="19361"/>
          <a:stretch>
            <a:fillRect/>
          </a:stretch>
        </p:blipFill>
        <p:spPr bwMode="auto">
          <a:xfrm>
            <a:off x="4067930" y="3212970"/>
            <a:ext cx="720100" cy="648090"/>
          </a:xfrm>
          <a:prstGeom prst="rect">
            <a:avLst/>
          </a:prstGeom>
          <a:noFill/>
        </p:spPr>
      </p:pic>
      <p:pic>
        <p:nvPicPr>
          <p:cNvPr id="534536" name="Picture 8" descr="C:\Users\Александр Семёнов\Desktop\my\eclip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0" y="4509150"/>
            <a:ext cx="731550" cy="731550"/>
          </a:xfrm>
          <a:prstGeom prst="rect">
            <a:avLst/>
          </a:prstGeom>
          <a:noFill/>
        </p:spPr>
      </p:pic>
      <p:pic>
        <p:nvPicPr>
          <p:cNvPr id="8" name="Picture 10" descr="C:\Users\Александр Семёнов\Desktop\my\word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60" y="4226631"/>
            <a:ext cx="648090" cy="648090"/>
          </a:xfrm>
          <a:prstGeom prst="rect">
            <a:avLst/>
          </a:prstGeom>
          <a:noFill/>
        </p:spPr>
      </p:pic>
      <p:pic>
        <p:nvPicPr>
          <p:cNvPr id="2" name="Picture 2" descr="K:\my\matla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330" y="4941210"/>
            <a:ext cx="623290" cy="623290"/>
          </a:xfrm>
          <a:prstGeom prst="rect">
            <a:avLst/>
          </a:prstGeom>
          <a:noFill/>
        </p:spPr>
      </p:pic>
      <p:pic>
        <p:nvPicPr>
          <p:cNvPr id="534532" name="Picture 4" descr="K:\my\3D Studio Ma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50" y="3362604"/>
            <a:ext cx="538450" cy="5384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88030" y="634135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Интернет</a:t>
            </a:r>
            <a:r>
              <a:rPr lang="en-US" sz="2000" dirty="0" smtClean="0"/>
              <a:t>/</a:t>
            </a:r>
            <a:r>
              <a:rPr lang="ru-RU" sz="2000" dirty="0" smtClean="0"/>
              <a:t>интранет</a:t>
            </a:r>
            <a:endParaRPr lang="ru-RU" sz="1400" dirty="0"/>
          </a:p>
        </p:txBody>
      </p:sp>
      <p:cxnSp>
        <p:nvCxnSpPr>
          <p:cNvPr id="38" name="Прямая соединительная линия 37"/>
          <p:cNvCxnSpPr>
            <a:stCxn id="62" idx="3"/>
            <a:endCxn id="79875" idx="8"/>
          </p:cNvCxnSpPr>
          <p:nvPr/>
        </p:nvCxnSpPr>
        <p:spPr>
          <a:xfrm flipV="1">
            <a:off x="6660290" y="4401357"/>
            <a:ext cx="720100" cy="118852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62" idx="7"/>
            <a:endCxn id="21" idx="2"/>
          </p:cNvCxnSpPr>
          <p:nvPr/>
        </p:nvCxnSpPr>
        <p:spPr>
          <a:xfrm flipH="1" flipV="1">
            <a:off x="5184085" y="4724594"/>
            <a:ext cx="828115" cy="8652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290790" y="3033167"/>
            <a:ext cx="89600" cy="9819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9440" y="4365130"/>
            <a:ext cx="9361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Учащийся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321300" y="5162761"/>
            <a:ext cx="6785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Eclipse</a:t>
            </a:r>
            <a:endParaRPr lang="ru-RU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72250" y="4802711"/>
            <a:ext cx="7201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MS Word</a:t>
            </a:r>
            <a:endParaRPr lang="ru-RU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456176" y="3845162"/>
            <a:ext cx="7921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Photoshop</a:t>
            </a:r>
            <a:endParaRPr lang="ru-RU" sz="1400" b="1" dirty="0"/>
          </a:p>
        </p:txBody>
      </p:sp>
      <p:pic>
        <p:nvPicPr>
          <p:cNvPr id="534544" name="Picture 16" descr="C:\Users\Александр Семёнов\Desktop\my\wifi-ro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5813" y="3429000"/>
            <a:ext cx="716220" cy="705890"/>
          </a:xfrm>
          <a:prstGeom prst="rect">
            <a:avLst/>
          </a:prstGeom>
          <a:noFill/>
        </p:spPr>
      </p:pic>
      <p:pic>
        <p:nvPicPr>
          <p:cNvPr id="534530" name="Picture 2" descr="H:\my\Рисуно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440" y="3212970"/>
            <a:ext cx="918387" cy="1379843"/>
          </a:xfrm>
          <a:prstGeom prst="rect">
            <a:avLst/>
          </a:prstGeom>
          <a:noFill/>
        </p:spPr>
      </p:pic>
      <p:cxnSp>
        <p:nvCxnSpPr>
          <p:cNvPr id="65" name="Прямая со стрелкой 64"/>
          <p:cNvCxnSpPr>
            <a:endCxn id="79874" idx="7"/>
          </p:cNvCxnSpPr>
          <p:nvPr/>
        </p:nvCxnSpPr>
        <p:spPr>
          <a:xfrm>
            <a:off x="3275820" y="4077090"/>
            <a:ext cx="1584220" cy="1588"/>
          </a:xfrm>
          <a:prstGeom prst="straightConnector1">
            <a:avLst/>
          </a:prstGeom>
          <a:ln w="3175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78035" y="4139161"/>
            <a:ext cx="9361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/>
              <a:t>Точка доступа </a:t>
            </a:r>
            <a:r>
              <a:rPr lang="en-US" sz="900" b="1" dirty="0" smtClean="0"/>
              <a:t>Wi-Fi</a:t>
            </a:r>
            <a:endParaRPr lang="ru-RU" sz="9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95420" y="817490"/>
            <a:ext cx="874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Облако образовательных сервисов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школы или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ВУЗа</a:t>
            </a:r>
          </a:p>
        </p:txBody>
      </p:sp>
      <p:pic>
        <p:nvPicPr>
          <p:cNvPr id="534538" name="Picture 10" descr="H:\my\lapto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70256">
            <a:off x="1252480" y="3449454"/>
            <a:ext cx="953610" cy="91995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4" name="Прямая со стрелкой 63"/>
          <p:cNvCxnSpPr/>
          <p:nvPr/>
        </p:nvCxnSpPr>
        <p:spPr>
          <a:xfrm>
            <a:off x="2123660" y="4077090"/>
            <a:ext cx="648090" cy="1588"/>
          </a:xfrm>
          <a:prstGeom prst="straightConnector1">
            <a:avLst/>
          </a:prstGeom>
          <a:ln w="3175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8180" y="6021946"/>
            <a:ext cx="9361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/>
              <a:t>Вычислительный </a:t>
            </a:r>
            <a:br>
              <a:rPr lang="ru-RU" sz="700" b="1" dirty="0" smtClean="0"/>
            </a:br>
            <a:r>
              <a:rPr lang="ru-RU" sz="700" b="1" dirty="0" smtClean="0"/>
              <a:t>кластер</a:t>
            </a:r>
            <a:endParaRPr lang="ru-RU" sz="700" b="1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4716020" y="3645030"/>
            <a:ext cx="936130" cy="1079564"/>
            <a:chOff x="4860040" y="3284980"/>
            <a:chExt cx="936130" cy="1079564"/>
          </a:xfrm>
        </p:grpSpPr>
        <p:sp>
          <p:nvSpPr>
            <p:cNvPr id="79874" name="mainfrm"/>
            <p:cNvSpPr>
              <a:spLocks noEditPoints="1" noChangeArrowheads="1"/>
            </p:cNvSpPr>
            <p:nvPr/>
          </p:nvSpPr>
          <p:spPr bwMode="auto">
            <a:xfrm>
              <a:off x="5004060" y="3284980"/>
              <a:ext cx="648090" cy="86412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40" y="4149100"/>
              <a:ext cx="93613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b="1" dirty="0" smtClean="0"/>
                <a:t>Вычислительный </a:t>
              </a:r>
              <a:br>
                <a:rPr lang="ru-RU" sz="700" b="1" dirty="0" smtClean="0"/>
              </a:br>
              <a:r>
                <a:rPr lang="ru-RU" sz="700" b="1" dirty="0" smtClean="0"/>
                <a:t>кластер</a:t>
              </a:r>
              <a:endParaRPr lang="ru-RU" sz="700" b="1" dirty="0"/>
            </a:p>
          </p:txBody>
        </p:sp>
      </p:grpSp>
      <p:sp>
        <p:nvSpPr>
          <p:cNvPr id="62" name="mainfrm"/>
          <p:cNvSpPr>
            <a:spLocks noEditPoints="1" noChangeArrowheads="1"/>
          </p:cNvSpPr>
          <p:nvPr/>
        </p:nvSpPr>
        <p:spPr bwMode="auto">
          <a:xfrm>
            <a:off x="6012200" y="5157826"/>
            <a:ext cx="648090" cy="86412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7092350" y="2204830"/>
            <a:ext cx="1352950" cy="930172"/>
            <a:chOff x="6228230" y="2204830"/>
            <a:chExt cx="1352950" cy="930172"/>
          </a:xfrm>
        </p:grpSpPr>
        <p:pic>
          <p:nvPicPr>
            <p:cNvPr id="7" name="Picture 4" descr="C:\Users\Александр Семёнов\Desktop\my\Book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60290" y="2276840"/>
              <a:ext cx="407147" cy="553246"/>
            </a:xfrm>
            <a:prstGeom prst="rect">
              <a:avLst/>
            </a:prstGeom>
            <a:noFill/>
          </p:spPr>
        </p:pic>
        <p:sp>
          <p:nvSpPr>
            <p:cNvPr id="63" name="tower"/>
            <p:cNvSpPr>
              <a:spLocks noEditPoints="1" noChangeArrowheads="1"/>
            </p:cNvSpPr>
            <p:nvPr/>
          </p:nvSpPr>
          <p:spPr bwMode="auto">
            <a:xfrm>
              <a:off x="6228230" y="2204830"/>
              <a:ext cx="405515" cy="82833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73040" y="2765670"/>
              <a:ext cx="1008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</a:rPr>
                <a:t>Электронная библиотека</a:t>
              </a:r>
              <a:endParaRPr lang="ru-RU" sz="1400" b="1" dirty="0"/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 flipV="1">
            <a:off x="5508130" y="4015107"/>
            <a:ext cx="1872260" cy="619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Группа 109"/>
          <p:cNvGrpSpPr/>
          <p:nvPr/>
        </p:nvGrpSpPr>
        <p:grpSpPr>
          <a:xfrm>
            <a:off x="7380390" y="3429000"/>
            <a:ext cx="1375810" cy="972357"/>
            <a:chOff x="7092350" y="3429000"/>
            <a:chExt cx="1375810" cy="972357"/>
          </a:xfrm>
        </p:grpSpPr>
        <p:sp>
          <p:nvSpPr>
            <p:cNvPr id="83" name="TextBox 82"/>
            <p:cNvSpPr txBox="1"/>
            <p:nvPr/>
          </p:nvSpPr>
          <p:spPr>
            <a:xfrm>
              <a:off x="7532030" y="4027940"/>
              <a:ext cx="93613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</a:rPr>
                <a:t>Электронные учебные курсы</a:t>
              </a:r>
              <a:endParaRPr lang="ru-RU" sz="1400" b="1" dirty="0"/>
            </a:p>
          </p:txBody>
        </p:sp>
        <p:sp>
          <p:nvSpPr>
            <p:cNvPr id="79875" name="tower"/>
            <p:cNvSpPr>
              <a:spLocks noEditPoints="1" noChangeArrowheads="1"/>
            </p:cNvSpPr>
            <p:nvPr/>
          </p:nvSpPr>
          <p:spPr bwMode="auto">
            <a:xfrm>
              <a:off x="7092350" y="3573020"/>
              <a:ext cx="405515" cy="82833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9877" name="Picture 5" descr="C:\Users\Леонид\AppData\Local\Microsoft\Windows\Temporary Internet Files\Content.IE5\LIJMWYUP\MC900229363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24410" y="3429000"/>
              <a:ext cx="439657" cy="634078"/>
            </a:xfrm>
            <a:prstGeom prst="rect">
              <a:avLst/>
            </a:prstGeom>
            <a:noFill/>
          </p:spPr>
        </p:pic>
      </p:grpSp>
      <p:pic>
        <p:nvPicPr>
          <p:cNvPr id="79878" name="Picture 6" descr="C:\Users\Леонид\AppData\Local\Microsoft\Windows\Temporary Internet Files\Content.IE5\8QOG0FRL\MM900283190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10" y="2117580"/>
            <a:ext cx="648090" cy="634102"/>
          </a:xfrm>
          <a:prstGeom prst="rect">
            <a:avLst/>
          </a:prstGeom>
          <a:noFill/>
        </p:spPr>
      </p:pic>
      <p:sp>
        <p:nvSpPr>
          <p:cNvPr id="88" name="tower"/>
          <p:cNvSpPr>
            <a:spLocks noEditPoints="1" noChangeArrowheads="1"/>
          </p:cNvSpPr>
          <p:nvPr/>
        </p:nvSpPr>
        <p:spPr bwMode="auto">
          <a:xfrm>
            <a:off x="5940190" y="2060810"/>
            <a:ext cx="405515" cy="828337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5076070" y="2636890"/>
            <a:ext cx="10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</a:rPr>
              <a:t>Электронное расписание</a:t>
            </a:r>
            <a:endParaRPr lang="ru-RU" sz="1400" b="1" dirty="0"/>
          </a:p>
        </p:txBody>
      </p:sp>
      <p:cxnSp>
        <p:nvCxnSpPr>
          <p:cNvPr id="90" name="Прямая соединительная линия 89"/>
          <p:cNvCxnSpPr>
            <a:stCxn id="88" idx="4"/>
          </p:cNvCxnSpPr>
          <p:nvPr/>
        </p:nvCxnSpPr>
        <p:spPr>
          <a:xfrm>
            <a:off x="6345705" y="2507537"/>
            <a:ext cx="746645" cy="1393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88" idx="7"/>
          </p:cNvCxnSpPr>
          <p:nvPr/>
        </p:nvCxnSpPr>
        <p:spPr>
          <a:xfrm flipH="1">
            <a:off x="5184085" y="2889147"/>
            <a:ext cx="954545" cy="7558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1" descr="C:\Users\Александр Семёнов\Desktop\my\excel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100" y="5085230"/>
            <a:ext cx="648090" cy="64809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220090" y="5733320"/>
            <a:ext cx="7201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MS Excel</a:t>
            </a:r>
            <a:endParaRPr lang="ru-RU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156220" y="3866674"/>
            <a:ext cx="10801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3DS Max Studio</a:t>
            </a:r>
            <a:endParaRPr lang="ru-RU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948330" y="5517290"/>
            <a:ext cx="864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MATLAB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923910" y="3861060"/>
            <a:ext cx="9361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prstClr val="black"/>
                </a:solidFill>
              </a:rPr>
              <a:t>Competentum</a:t>
            </a:r>
            <a:endParaRPr lang="ru-RU" sz="1400" b="1" dirty="0"/>
          </a:p>
        </p:txBody>
      </p:sp>
      <p:sp>
        <p:nvSpPr>
          <p:cNvPr id="78" name="Двойная стрелка влево/вверх 77"/>
          <p:cNvSpPr/>
          <p:nvPr/>
        </p:nvSpPr>
        <p:spPr>
          <a:xfrm flipH="1">
            <a:off x="899490" y="4365130"/>
            <a:ext cx="2808390" cy="2088290"/>
          </a:xfrm>
          <a:prstGeom prst="leftUpArrow">
            <a:avLst>
              <a:gd name="adj1" fmla="val 50000"/>
              <a:gd name="adj2" fmla="val 2609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36000" rIns="0" bIns="0" rtlCol="0" anchor="ctr"/>
          <a:lstStyle/>
          <a:p>
            <a:r>
              <a:rPr lang="ru-RU" b="1" dirty="0" smtClean="0"/>
              <a:t>Персональный виртуальный компьютер</a:t>
            </a:r>
            <a:endParaRPr lang="ru-RU" b="1" dirty="0"/>
          </a:p>
        </p:txBody>
      </p:sp>
      <p:pic>
        <p:nvPicPr>
          <p:cNvPr id="84995" name="Picture 3" descr="D:\Пользователи\Леонид\Desktop\imagesCAMFJMZN копия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40" y="3336670"/>
            <a:ext cx="493800" cy="49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074D-EFE3-43E3-89A5-E91EF8CAA7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00"/>
          </a:xfrm>
        </p:spPr>
        <p:txBody>
          <a:bodyPr/>
          <a:lstStyle/>
          <a:p>
            <a:pPr algn="ctr"/>
            <a:r>
              <a:rPr lang="ru-RU" sz="3200" dirty="0" smtClean="0"/>
              <a:t>Платформа «Персональный виртуальный компьютер» (</a:t>
            </a:r>
            <a:r>
              <a:rPr lang="ru-RU" sz="3200" dirty="0" err="1" smtClean="0"/>
              <a:t>ПВК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60050" y="1923588"/>
            <a:ext cx="838853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marR="0" lvl="0" indent="-2746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Персональный виртуальный компьютер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 CYR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это универсальное средство доступа для учащегося в облако образовательных сервисов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lvl="0" indent="-274638" eaLnBrk="0" hangingPunct="0"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Для каждого </a:t>
            </a:r>
            <a:r>
              <a:rPr lang="ru-RU" sz="2400" dirty="0" smtClean="0">
                <a:latin typeface="Arial CYR"/>
                <a:ea typeface="Times New Roman" pitchFamily="18" charset="0"/>
                <a:cs typeface="Arial" pitchFamily="34" charset="0"/>
              </a:rPr>
              <a:t>учащегося создается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отдельный </a:t>
            </a:r>
            <a:r>
              <a:rPr lang="ru-RU" sz="2400" dirty="0" err="1" smtClean="0">
                <a:latin typeface="Arial CYR"/>
                <a:ea typeface="Times New Roman" pitchFamily="18" charset="0"/>
                <a:cs typeface="Arial" pitchFamily="34" charset="0"/>
              </a:rPr>
              <a:t>ПВК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с индивидуальным профилем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Для запуска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ПВК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учащиеся используют ноутбуки,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нетбуки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или другие устройства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Заполнение облака образовательными сервисами осуществляется научными работниками, методистами, учителями, каждый из которых имеет собственный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ПВК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white_intel_only">
  <a:themeElements>
    <a:clrScheme name="">
      <a:dk1>
        <a:srgbClr val="000000"/>
      </a:dk1>
      <a:lt1>
        <a:srgbClr val="FFFFFF"/>
      </a:lt1>
      <a:dk2>
        <a:srgbClr val="0860A8"/>
      </a:dk2>
      <a:lt2>
        <a:srgbClr val="D8D8D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21_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1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_intel_only">
  <a:themeElements>
    <a:clrScheme name="">
      <a:dk1>
        <a:srgbClr val="000000"/>
      </a:dk1>
      <a:lt1>
        <a:srgbClr val="FFFFFF"/>
      </a:lt1>
      <a:dk2>
        <a:srgbClr val="0860A8"/>
      </a:dk2>
      <a:lt2>
        <a:srgbClr val="D8D8D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old 2010Q1">
  <a:themeElements>
    <a:clrScheme name="">
      <a:dk1>
        <a:srgbClr val="000000"/>
      </a:dk1>
      <a:lt1>
        <a:srgbClr val="FFFFFF"/>
      </a:lt1>
      <a:dk2>
        <a:srgbClr val="0860A8"/>
      </a:dk2>
      <a:lt2>
        <a:srgbClr val="D8D8D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Gold 2010Q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old 2010Q1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2010Q1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rchitecture">
  <a:themeElements>
    <a:clrScheme name="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A50021"/>
      </a:hlink>
      <a:folHlink>
        <a:srgbClr val="567EB9"/>
      </a:folHlink>
    </a:clrScheme>
    <a:fontScheme name="10_Architectu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0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15135</TotalTime>
  <Words>1258</Words>
  <Application>Microsoft Office PowerPoint</Application>
  <PresentationFormat>Экран (4:3)</PresentationFormat>
  <Paragraphs>220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Поток</vt:lpstr>
      <vt:lpstr>Axis</vt:lpstr>
      <vt:lpstr>21_white_intel_only</vt:lpstr>
      <vt:lpstr>white_intel_only</vt:lpstr>
      <vt:lpstr>Gold 2010Q1</vt:lpstr>
      <vt:lpstr>10_Architecture</vt:lpstr>
      <vt:lpstr>1_Поток</vt:lpstr>
      <vt:lpstr>2_Поток</vt:lpstr>
      <vt:lpstr>3_Поток</vt:lpstr>
      <vt:lpstr>4_Поток</vt:lpstr>
      <vt:lpstr>Инновационная образовательная платформа «Персональный виртуальный компьютер» на базе облачных вычислений для средней и высшей школ</vt:lpstr>
      <vt:lpstr>Вперед к облакам</vt:lpstr>
      <vt:lpstr>Инновационная образовательная платформа для средней и высшей школ «Персональный виртуальный компьютер» на базе облачных вычислений</vt:lpstr>
      <vt:lpstr>Цель проекта</vt:lpstr>
      <vt:lpstr>Облачные вычисления</vt:lpstr>
      <vt:lpstr>Образовательные сервисы</vt:lpstr>
      <vt:lpstr>Классификация образовательных сервисов</vt:lpstr>
      <vt:lpstr>Слайд 8</vt:lpstr>
      <vt:lpstr>Платформа «Персональный виртуальный компьютер» (ПВК)</vt:lpstr>
      <vt:lpstr>Слайд 10</vt:lpstr>
      <vt:lpstr>Реализация платформы ПВК</vt:lpstr>
      <vt:lpstr>Как перейти на ПО с открытым кодом?</vt:lpstr>
      <vt:lpstr>Эффективное использование учебных площадей</vt:lpstr>
      <vt:lpstr>Утилизация «старых» вычислительных кластеров</vt:lpstr>
      <vt:lpstr>Преимущества платформы ПВК</vt:lpstr>
      <vt:lpstr>Преимущества платформы ПВК</vt:lpstr>
      <vt:lpstr>Преимущества платформы ПВК</vt:lpstr>
      <vt:lpstr>Этапы реализации проекта в ЮУрГУ</vt:lpstr>
      <vt:lpstr>Расширение применения ПВК для школьного образования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Соколинский</cp:lastModifiedBy>
  <cp:revision>1467</cp:revision>
  <dcterms:modified xsi:type="dcterms:W3CDTF">2011-09-16T05:41:26Z</dcterms:modified>
</cp:coreProperties>
</file>