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8" r:id="rId3"/>
    <p:sldMasterId id="2147483702" r:id="rId4"/>
    <p:sldMasterId id="2147483716" r:id="rId5"/>
    <p:sldMasterId id="2147483730" r:id="rId6"/>
    <p:sldMasterId id="2147483744" r:id="rId7"/>
    <p:sldMasterId id="2147483758" r:id="rId8"/>
    <p:sldMasterId id="2147483772" r:id="rId9"/>
    <p:sldMasterId id="2147483786" r:id="rId10"/>
    <p:sldMasterId id="2147484015" r:id="rId11"/>
  </p:sldMasterIdLst>
  <p:notesMasterIdLst>
    <p:notesMasterId r:id="rId64"/>
  </p:notesMasterIdLst>
  <p:sldIdLst>
    <p:sldId id="303" r:id="rId12"/>
    <p:sldId id="301" r:id="rId13"/>
    <p:sldId id="309" r:id="rId14"/>
    <p:sldId id="311" r:id="rId15"/>
    <p:sldId id="322" r:id="rId16"/>
    <p:sldId id="325" r:id="rId17"/>
    <p:sldId id="326" r:id="rId18"/>
    <p:sldId id="329" r:id="rId19"/>
    <p:sldId id="328" r:id="rId20"/>
    <p:sldId id="330" r:id="rId21"/>
    <p:sldId id="324" r:id="rId22"/>
    <p:sldId id="348" r:id="rId23"/>
    <p:sldId id="304" r:id="rId24"/>
    <p:sldId id="277" r:id="rId25"/>
    <p:sldId id="285" r:id="rId26"/>
    <p:sldId id="290" r:id="rId27"/>
    <p:sldId id="281" r:id="rId28"/>
    <p:sldId id="293" r:id="rId29"/>
    <p:sldId id="282" r:id="rId30"/>
    <p:sldId id="279" r:id="rId31"/>
    <p:sldId id="331" r:id="rId32"/>
    <p:sldId id="332" r:id="rId33"/>
    <p:sldId id="272" r:id="rId34"/>
    <p:sldId id="287" r:id="rId35"/>
    <p:sldId id="294" r:id="rId36"/>
    <p:sldId id="267" r:id="rId37"/>
    <p:sldId id="258" r:id="rId38"/>
    <p:sldId id="266" r:id="rId39"/>
    <p:sldId id="305" r:id="rId40"/>
    <p:sldId id="260" r:id="rId41"/>
    <p:sldId id="289" r:id="rId42"/>
    <p:sldId id="268" r:id="rId43"/>
    <p:sldId id="302" r:id="rId44"/>
    <p:sldId id="347" r:id="rId45"/>
    <p:sldId id="313" r:id="rId46"/>
    <p:sldId id="314" r:id="rId47"/>
    <p:sldId id="299" r:id="rId48"/>
    <p:sldId id="300" r:id="rId49"/>
    <p:sldId id="270" r:id="rId50"/>
    <p:sldId id="335" r:id="rId51"/>
    <p:sldId id="333" r:id="rId52"/>
    <p:sldId id="343" r:id="rId53"/>
    <p:sldId id="334" r:id="rId54"/>
    <p:sldId id="342" r:id="rId55"/>
    <p:sldId id="337" r:id="rId56"/>
    <p:sldId id="338" r:id="rId57"/>
    <p:sldId id="339" r:id="rId58"/>
    <p:sldId id="340" r:id="rId59"/>
    <p:sldId id="341" r:id="rId60"/>
    <p:sldId id="344" r:id="rId61"/>
    <p:sldId id="345" r:id="rId62"/>
    <p:sldId id="346" r:id="rId63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C0C0C0"/>
    <a:srgbClr val="FFFFFF"/>
    <a:srgbClr val="F2F2F2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629" autoAdjust="0"/>
  </p:normalViewPr>
  <p:slideViewPr>
    <p:cSldViewPr>
      <p:cViewPr>
        <p:scale>
          <a:sx n="66" d="100"/>
          <a:sy n="66" d="100"/>
        </p:scale>
        <p:origin x="-2172" y="-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A0D1AD-2217-4CAE-AF60-1AC8B7AE7B63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6DCF4A1-AA87-4719-BE52-80BED3131F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1993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423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BB4E42-64AA-49B9-8863-C4AA6F2EFAF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89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A8A0C0-E214-45BF-B496-7FCC9E07FC8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9CEAB-7C4D-4CE2-AA1D-3236FC917801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1B941-9139-428E-925A-8182CA01C8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8D390-43D4-42C3-B167-C6F383BF6BBF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49D98-4F17-486E-BC91-9D1AE7B78D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D36B055-A378-478B-90DA-8F86349DB3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431B135-7127-45FD-85FD-2EBA200A01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7681A8B-25EC-4E48-A860-2EBEA31FB4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D0E170-BBFD-470A-8FE6-C7C6239B71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1621C36-072A-4FC5-8BA0-EF6B5C524C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FA64B4-4B66-45F8-B1D2-74A1A6556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B14E00-7397-4863-9E30-D1C5D85957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3B4423E-F2AB-44EE-8545-F783F80E8A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80A1DCF-950F-4DB6-AB8F-947F460081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F0FBE59-7B3B-4774-A0D9-30444D5166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461B0-7CBF-49EE-A20A-C9BA9B5DC714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28533-5382-4044-AB2A-BCD266DD12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C53F073-A8D3-4164-9084-48740D98BA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F3B70A4-4E0D-47D4-A843-FA7EACC234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74C553-E52F-4F88-8FF1-F9E1C7941E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13E7C9-9F4F-4451-8416-40351CE351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2D45F-7FC0-4D2D-A5B6-BEAE0894DA2E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36404-F6E0-4EBE-9F88-D7856DD2D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C9203-961B-48B2-8E7E-B0EC97079AED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D9122-2A24-4245-8BFF-0DD4B21470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21736-156D-415F-8623-CDC1E9221F3A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4E6A4-4465-4EFA-9E8D-91204F7308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A867E-B68D-49CC-993D-1A7D01F00996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82ED4-850A-4D86-84D1-D1E64C7D44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5A072-DAAD-4CE1-8FD9-AF4B13CE00A1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4B0D6-8601-46BE-89FF-BAC1C20960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846E8-0A7D-4013-9BF1-F0B2F50E8807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EC5D7-9CEE-478D-A54F-C1A4125219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D18CA-2618-4C7B-84D5-EEE0901DE095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0966C-44CD-42FE-ABB4-7EF91B014E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0AB0B-1AB1-4E70-87E4-3172F23DC07D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2328D-720A-47EF-ACB3-5742447004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84B00-0A7D-4956-8700-FAB0025711BE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5FC26-3F17-49C0-8B7A-631F575BD7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30CBC-215E-4DC8-B79D-5F5959BAF917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61FB7-B197-469E-B779-4A3D7E0AC6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08B0A-E291-4DBC-84ED-C48CC2FA485B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CE9FD-8BE2-47E7-B20F-2F79EE13F2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8E875-FCEC-42C8-84B7-5F2FD7365FD1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D5F85-F028-4522-8C10-A17867A322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54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063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017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570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88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5FE36F-8CC3-41EA-AFF2-3A35EC86B7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3605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1162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7728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2294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08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27.10.2011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30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B494E7-DC03-4BC7-B751-A1F423DF36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EFCCB6-E607-40AA-9E6B-56B9985836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33A1D10-7029-4D7D-99A6-7CE543D04F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E5E659F-CF43-4B8A-8927-97FBEC4528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12D4F33-F5BA-4A50-9647-A5F35281D5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05ADEB-0271-4B9E-9D5B-AF38447130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0F469-6816-476D-B783-4B8F7EC8EA12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0F8A2-782C-4DE0-A2A1-D1A991A9A2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EC6179-60D8-4466-873C-F39EE0C8D8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8C37043-65A4-4383-80DC-712CCDC11E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7C04167-E052-44B5-9C78-18C2B47363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3445FD-EDF0-4AEC-9164-3C37DA08E3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939B70-4A23-4BC2-9D2C-4AA25E170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D65CC5-7EA6-42ED-80DF-D3711C65CE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5C3993E-E638-4BBB-9C02-CA2859BFE5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0E9FDC3-6164-4FA1-9E9B-F41B8D01BC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339774-5569-4096-9CA1-47D92473AA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48D4024-DEA7-45DD-91F2-340811969C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CC10C-2CC6-4635-8A14-6896FDAC2068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609D-F5E6-45A1-A2D3-38440A0144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C13E91-4C80-41D1-9B84-3091743C0A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0BB0CB1-B9D5-4306-BE0F-216FF057D1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FED123-2B57-439B-A681-BC84EC402D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52B8B3-E9EF-4397-825F-510DCB7A51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B472E19-4013-4010-84A6-22E114DB1B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103630-711B-40AA-93DC-3D2A2C85F2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A45B3F-47CB-4015-BA7C-E55BF4C93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755603-E6B6-49CB-ABEF-C08FFCC161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F8F02C-92AA-4DEB-A084-A8D6906885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FBD1D9-C681-4B9C-804C-1F2943E6A4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083DC-A7CB-48A8-AA9A-D32C0E2D7366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3D697-0281-4979-9112-370F12867C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651A3A6-44E6-4E39-B7C3-C13F484AF0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6984877-AE46-4F7B-B147-FF5240710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359E0C-E7AE-4FA9-B3A0-624C495391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B33E6D6-219C-46D7-B217-DE31D4E554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34C1D8-1EFE-4B45-A247-8020376BE3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7F1A610-20E2-4C79-B52D-73D1FF19FD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AC2313A-834F-42D4-A08A-FABBA6CB98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CE63E8-A51C-4712-AABF-4088A1EB7C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8D8E75-CD96-4640-977D-06951F2C60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82A2DE-0A28-45DB-948D-7D2A240B15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41627-B2CF-446F-BC1E-D1457F914697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5CE63-EE3E-4187-BCDF-E5F6D85DEA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D5EC0D-F747-42D4-9C07-36E618D603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A488C1-F08D-4885-A3A6-A8EBB94D4C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818FEF-28F1-425D-9C05-F96F8BF8F7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51D8D12-EAF1-401D-9EB8-DCA90D399A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D09DBD-9798-4835-ADCE-87D4795575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CEB003-127E-4312-98FD-1F64FC5D6A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0F3416-53F5-40FD-A92E-F2AC0898B0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49069D-6D63-4092-A8C8-7908C4BC7B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8BFCA9-C432-4328-9E84-6234A47CEC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342D68-A39C-4FEA-81C5-61020E178E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34156-595C-4D9A-98A1-FDC715428396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446E1-C757-4694-AAE8-F8EDB83C01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586930D-FFE6-45E9-B59C-E4B7903C56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02795BC-7706-4C67-8CDE-A620935FA1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F1566C-2233-4098-A9C8-462448B358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75326E-7B2B-4626-91FB-B58F1879D2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A7A5B6-9096-4FC2-8D6B-3FA8791629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3FFD911-7AC9-48DD-BDB6-3AC924CEA2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FBCB22C-E73C-4D7E-8844-AA63B96B1D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8C1014-F966-44C6-8A3E-BD17DF80D9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A101E2-6ECB-4574-8ADC-EACF7EA338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37B41FE-C24B-42A5-9631-4409B78B97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C7433-3791-4B18-B710-4E70BBE8ECD1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BD610-064D-469F-897B-0FD71DFB80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80ED4A-CE4A-42E2-ABA1-EB573AB442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CC92F4-4E9D-4556-91F3-15811CA455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760DD67-8C51-4D2B-B0EB-7F32B6F6A2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BE8DAA-C273-4B26-B352-EA75A6C8FC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5432F6B-F832-42B2-9934-B7B478023A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DEEDAB-E3FE-4BB9-ABF9-CE715E1BF1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EF94267-43EE-47CE-81AF-EE800493B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609164-799B-4E6F-B8B1-E9CDAF36BE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14F1E3-A04D-48B1-B8C0-5E807F7148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77336B-F6A2-4D7C-8FC9-DCEE1E0FFC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34BD5-AAD0-491E-A5EF-EB6CAB925B6C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38999-6B78-4674-A274-78F6E1B7D3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AF8927A-1CCE-4FB3-989E-673B609071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14E2FF-00A4-40BD-9C5D-81E360C199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027BBEC-3214-46A0-8254-DD6F09AE06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32AAD46-1879-4129-9810-5C56082F2F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69FFBB-BA61-48F3-B6A6-2436A33885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490ACE4-3273-4960-BC69-C7C7087692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51C682-D5C5-4B9B-B6DC-7A9443A43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E0189E-5683-4A24-8AD1-8B0CB9855D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D3AAC0-0CA7-4B89-826D-727C9AB852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486450-96D6-4E26-928C-D669627549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3B6CB-BA43-483D-A194-8B6205EAA36F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58E5E-9BA0-4C03-BF56-7EF6BFD67F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8D27F07-CC5B-4DD6-9324-3C42181425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E30D1C-53F7-42EE-A681-E177DD31D0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6D978CC-1043-4B33-9AC3-B54FF31AE3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66B6B1F-94F6-486A-9D86-56922B41F3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B66B171-D147-44B1-B070-7AE6865F93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E2476D6-9275-4548-ABC0-DA236DA9C6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A810D7C-E9B4-48F3-9A16-F93E932061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387A32-98C7-4E68-ADB2-E23482A582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821396-DADD-4492-8D90-DABDBACCF1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046F9A-A185-4D51-B262-098BFD2222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5DD424-0C68-4A6B-8580-6F9E480C0CAD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EAF347-DF5A-4340-BD2D-C44D76B222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800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5511F77-B2E7-4168-B85A-38F5068BE67F}" type="datetimeFigureOut">
              <a:rPr lang="ru-RU"/>
              <a:pPr>
                <a:defRPr/>
              </a:pPr>
              <a:t>27.10.2011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797AC02-6D67-48B4-B228-311887190C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B984133-160A-4A44-B286-74E61F6EAF2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27.10.2011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F4A4B1B-BD8E-4F2E-BA83-AB19750B136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321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2D3A300B-6691-4D75-8525-59EFC66A60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269B74F6-DDFD-40DB-8600-96D87593DE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C07E539E-303C-4B98-B67F-AF04D8D2B7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27DA27BD-4E54-4E46-9B55-7157C6468B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A209EA2-7190-467D-B09E-D5D26C1D86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1030A2D2-0997-4989-9D84-AF02717D04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AF986228-1B3C-4956-A043-168722A9E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2D055401-66A8-4819-BBBD-ACECFBB306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hyperlink" Target="http://bezpregrad.com/entrance/barriers/" TargetMode="External"/><Relationship Id="rId4" Type="http://schemas.openxmlformats.org/officeDocument/2006/relationships/hyperlink" Target="http://255555.ru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Заголовок 1"/>
          <p:cNvSpPr>
            <a:spLocks noGrp="1"/>
          </p:cNvSpPr>
          <p:nvPr>
            <p:ph type="ctrTitle"/>
          </p:nvPr>
        </p:nvSpPr>
        <p:spPr>
          <a:xfrm>
            <a:off x="722313" y="1557338"/>
            <a:ext cx="7772400" cy="1470025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tx2"/>
                </a:solidFill>
                <a:latin typeface="Arial" charset="0"/>
              </a:rPr>
              <a:t>Руководителю </a:t>
            </a:r>
            <a:br>
              <a:rPr lang="ru-RU" sz="4000" smtClean="0">
                <a:solidFill>
                  <a:schemeClr val="tx2"/>
                </a:solidFill>
                <a:latin typeface="Arial" charset="0"/>
              </a:rPr>
            </a:br>
            <a:r>
              <a:rPr lang="ru-RU" sz="4000" smtClean="0">
                <a:solidFill>
                  <a:schemeClr val="tx2"/>
                </a:solidFill>
                <a:latin typeface="Arial" charset="0"/>
              </a:rPr>
              <a:t>образовательного учреждения</a:t>
            </a:r>
            <a:br>
              <a:rPr lang="ru-RU" sz="4000" smtClean="0">
                <a:solidFill>
                  <a:schemeClr val="tx2"/>
                </a:solidFill>
                <a:latin typeface="Arial" charset="0"/>
              </a:rPr>
            </a:br>
            <a:endParaRPr lang="ru-RU" sz="4000" smtClean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2500" y="5732463"/>
            <a:ext cx="2016125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41315" name="Text Box 7"/>
          <p:cNvSpPr txBox="1">
            <a:spLocks noChangeArrowheads="1"/>
          </p:cNvSpPr>
          <p:nvPr/>
        </p:nvSpPr>
        <p:spPr bwMode="auto">
          <a:xfrm>
            <a:off x="1692275" y="3141663"/>
            <a:ext cx="5922963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/>
              <a:t>Федеральная целевая программа </a:t>
            </a:r>
          </a:p>
          <a:p>
            <a:pPr algn="ctr"/>
            <a:r>
              <a:rPr lang="ru-RU" sz="2800"/>
              <a:t>«ДОСТУПНАЯ СРЕДА» </a:t>
            </a:r>
          </a:p>
          <a:p>
            <a:pPr algn="ctr"/>
            <a:r>
              <a:rPr lang="ru-RU" sz="2800"/>
              <a:t>на 2011-2015 гг.</a:t>
            </a:r>
          </a:p>
        </p:txBody>
      </p:sp>
      <p:pic>
        <p:nvPicPr>
          <p:cNvPr id="14131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70488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7" name="TextBox 1"/>
          <p:cNvSpPr txBox="1">
            <a:spLocks noChangeArrowheads="1"/>
          </p:cNvSpPr>
          <p:nvPr/>
        </p:nvSpPr>
        <p:spPr bwMode="auto">
          <a:xfrm>
            <a:off x="3446463" y="5661025"/>
            <a:ext cx="2009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rgbClr val="1F497D"/>
                </a:solidFill>
                <a:latin typeface="Calibri" pitchFamily="34" charset="0"/>
                <a:cs typeface="Arial" charset="0"/>
              </a:rPr>
              <a:t>Казань</a:t>
            </a:r>
          </a:p>
          <a:p>
            <a:pPr algn="ctr"/>
            <a:r>
              <a:rPr lang="ru-RU" sz="2000" b="1">
                <a:solidFill>
                  <a:srgbClr val="1F497D"/>
                </a:solidFill>
                <a:cs typeface="Arial" charset="0"/>
              </a:rPr>
              <a:t>октябрь</a:t>
            </a:r>
            <a:r>
              <a:rPr lang="ru-RU" sz="2000" b="1">
                <a:solidFill>
                  <a:srgbClr val="1F497D"/>
                </a:solidFill>
                <a:latin typeface="Calibri" pitchFamily="34" charset="0"/>
                <a:cs typeface="Arial" charset="0"/>
              </a:rPr>
              <a:t> 2011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2299" name="Group 219"/>
          <p:cNvGraphicFramePr>
            <a:graphicFrameLocks noGrp="1"/>
          </p:cNvGraphicFramePr>
          <p:nvPr>
            <p:ph sz="half" idx="4294967295"/>
          </p:nvPr>
        </p:nvGraphicFramePr>
        <p:xfrm>
          <a:off x="457200" y="1484313"/>
          <a:ext cx="4038600" cy="4721546"/>
        </p:xfrm>
        <a:graphic>
          <a:graphicData uri="http://schemas.openxmlformats.org/drawingml/2006/table">
            <a:tbl>
              <a:tblPr/>
              <a:tblGrid>
                <a:gridCol w="508000"/>
                <a:gridCol w="1227138"/>
                <a:gridCol w="2303462"/>
              </a:tblGrid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41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Сармановский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«Сармановская гимназия 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42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Спасский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Булгарская "СОШ №2"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43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Тетюшский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"Тетюшская СОШ №1 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44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Тукаевский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ГБС(К)ОУ «Тлянче-Тамакская СКОШ 8 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Тюлячинский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"Тюлячинская СОШ с углубленным изучением отдельных предметов"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46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Черемшанский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"Ульяновская СОШ"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47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Чистопольский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"СОШ №4"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Ютазинский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МОУ«Уруссинская СОШ №2»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49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г.Наб.Челны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МБОУ " НСКОШ № 68 VIII вида"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г.Наб.Челны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МБОУ «СОШ № 12»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2300" name="Group 220"/>
          <p:cNvGraphicFramePr>
            <a:graphicFrameLocks noGrp="1"/>
          </p:cNvGraphicFramePr>
          <p:nvPr>
            <p:ph sz="half" idx="4294967295"/>
          </p:nvPr>
        </p:nvGraphicFramePr>
        <p:xfrm>
          <a:off x="4648200" y="1484313"/>
          <a:ext cx="4038600" cy="4536440"/>
        </p:xfrm>
        <a:graphic>
          <a:graphicData uri="http://schemas.openxmlformats.org/drawingml/2006/table">
            <a:tbl>
              <a:tblPr/>
              <a:tblGrid>
                <a:gridCol w="509588"/>
                <a:gridCol w="1227137"/>
                <a:gridCol w="2301875"/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51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г.Наб.Челны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МБОУ «СОШ № 60»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52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Авиастроительный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"СОШ №112"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53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Авиастроительный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"СОШ №33"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54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Вахитовский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МБОУ "Вечерняя (сменная) общеобразовательная школа №34"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55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Вахитовский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"СОШ №80"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56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Кировский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"СОШ №57"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Московский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"Татарская гимназия№17"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58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Ново-Савиновский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"СОШ №177"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59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Приволжский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МБОУ "СОШ №78"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Советский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МАОУ «Лицей №121»</a:t>
                      </a:r>
                      <a:b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Итого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51649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51651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1652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  <p:sp>
        <p:nvSpPr>
          <p:cNvPr id="151650" name="Text Box 102"/>
          <p:cNvSpPr txBox="1">
            <a:spLocks noChangeArrowheads="1"/>
          </p:cNvSpPr>
          <p:nvPr/>
        </p:nvSpPr>
        <p:spPr bwMode="auto">
          <a:xfrm>
            <a:off x="468313" y="260350"/>
            <a:ext cx="83391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1F497D"/>
                </a:solidFill>
              </a:rPr>
              <a:t>Наименования образовательных учреждений </a:t>
            </a:r>
            <a:endParaRPr lang="en-US" sz="2400">
              <a:solidFill>
                <a:srgbClr val="1F497D"/>
              </a:solidFill>
            </a:endParaRPr>
          </a:p>
          <a:p>
            <a:pPr algn="ctr"/>
            <a:r>
              <a:rPr lang="ru-RU" sz="2400">
                <a:solidFill>
                  <a:srgbClr val="1F497D"/>
                </a:solidFill>
              </a:rPr>
              <a:t>в рамках республиканской программы "Доступная среда"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23"/>
          <p:cNvSpPr txBox="1">
            <a:spLocks noChangeArrowheads="1"/>
          </p:cNvSpPr>
          <p:nvPr/>
        </p:nvSpPr>
        <p:spPr bwMode="auto">
          <a:xfrm>
            <a:off x="323850" y="333375"/>
            <a:ext cx="84899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chemeClr val="tx2"/>
                </a:solidFill>
              </a:rPr>
              <a:t>Реализация </a:t>
            </a:r>
          </a:p>
          <a:p>
            <a:pPr algn="ctr"/>
            <a:r>
              <a:rPr lang="ru-RU" sz="2400">
                <a:solidFill>
                  <a:schemeClr val="tx2"/>
                </a:solidFill>
              </a:rPr>
              <a:t>республиканской целевой программы «Доступная среда» </a:t>
            </a:r>
            <a:br>
              <a:rPr lang="ru-RU" sz="2400">
                <a:solidFill>
                  <a:schemeClr val="tx2"/>
                </a:solidFill>
              </a:rPr>
            </a:br>
            <a:r>
              <a:rPr lang="ru-RU" sz="2400">
                <a:solidFill>
                  <a:schemeClr val="tx2"/>
                </a:solidFill>
              </a:rPr>
              <a:t>на 2011 - 2015 гг.</a:t>
            </a:r>
            <a:br>
              <a:rPr lang="ru-RU" sz="2400">
                <a:solidFill>
                  <a:schemeClr val="tx2"/>
                </a:solidFill>
              </a:rPr>
            </a:br>
            <a:endParaRPr lang="ru-RU" sz="2400">
              <a:solidFill>
                <a:schemeClr val="tx2"/>
              </a:solidFill>
            </a:endParaRPr>
          </a:p>
          <a:p>
            <a:pPr algn="ctr"/>
            <a:r>
              <a:rPr lang="ru-RU" sz="2400">
                <a:solidFill>
                  <a:schemeClr val="tx2"/>
                </a:solidFill>
              </a:rPr>
              <a:t>Соисполнитель - Министерство образования и науки РТ</a:t>
            </a:r>
          </a:p>
        </p:txBody>
      </p:sp>
      <p:grpSp>
        <p:nvGrpSpPr>
          <p:cNvPr id="152578" name="Group 12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870"/>
            <a:chExt cx="5760" cy="467"/>
          </a:xfrm>
        </p:grpSpPr>
        <p:pic>
          <p:nvPicPr>
            <p:cNvPr id="152589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2590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  <p:graphicFrame>
        <p:nvGraphicFramePr>
          <p:cNvPr id="148544" name="Group 64"/>
          <p:cNvGraphicFramePr>
            <a:graphicFrameLocks noGrp="1"/>
          </p:cNvGraphicFramePr>
          <p:nvPr/>
        </p:nvGraphicFramePr>
        <p:xfrm>
          <a:off x="0" y="2565400"/>
          <a:ext cx="9144000" cy="2447925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  <a:gridCol w="3048000"/>
              </a:tblGrid>
              <a:tr h="2447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Адаптация зданий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(помещений) образовательных учреждений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Оснащение ОУ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специальным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учебным оборудованием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мебелью,  методической литературой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Переподготовка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педагогических кадров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по направлениям: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сурдопедагогика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олигофренопедагогика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Тифлопедагогика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20688"/>
            <a:ext cx="8928992" cy="20621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«</a:t>
            </a:r>
            <a:r>
              <a:rPr lang="ru-RU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Конституция Российской Федерации» от 12.12.1993.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Статья 27 закрепляет право человека на свободу передвижения.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16632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u="sng" dirty="0" smtClean="0">
                <a:solidFill>
                  <a:srgbClr val="002060"/>
                </a:solidFill>
                <a:latin typeface="Calibri"/>
              </a:rPr>
              <a:t>НОРМАТИВНАЯ БАЗА.</a:t>
            </a:r>
            <a:endParaRPr lang="ru-RU" sz="2400" u="sng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917" y="3212976"/>
            <a:ext cx="8928992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Постановление Правительства РФ от 17 марта 2011 г.  №175 О государственной программе Российской Федерации «Доступная среда» на 2011 - 2015 годы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1648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Box 1"/>
          <p:cNvSpPr txBox="1">
            <a:spLocks noChangeArrowheads="1"/>
          </p:cNvSpPr>
          <p:nvPr/>
        </p:nvSpPr>
        <p:spPr bwMode="auto">
          <a:xfrm>
            <a:off x="0" y="1412875"/>
            <a:ext cx="903605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СВОД ПРАВИЛ </a:t>
            </a:r>
          </a:p>
          <a:p>
            <a:pPr algn="ctr"/>
            <a:r>
              <a:rPr lang="ru-RU" sz="2400" b="1"/>
              <a:t>ПО ПРОЕКТИРОВАНИЮ И СТРОИТЕЛЬСТВУ</a:t>
            </a:r>
            <a:endParaRPr lang="ru-RU" sz="2400"/>
          </a:p>
          <a:p>
            <a:pPr algn="ctr"/>
            <a:r>
              <a:rPr lang="ru-RU" sz="2400" b="1"/>
              <a:t>«ПРОЕКТИРОВАНИЕ  ЗДАНИЙ И СООРУЖЕНИЙ</a:t>
            </a:r>
            <a:br>
              <a:rPr lang="ru-RU" sz="2400" b="1"/>
            </a:br>
            <a:r>
              <a:rPr lang="ru-RU" sz="2400" b="1"/>
              <a:t>С УЧЕТОМ ДОСТУПНОСТИ </a:t>
            </a:r>
          </a:p>
          <a:p>
            <a:pPr algn="ctr"/>
            <a:r>
              <a:rPr lang="ru-RU" sz="2400" b="1"/>
              <a:t>ДЛЯ МАЛОМОБИЛЬНЫХ</a:t>
            </a:r>
            <a:br>
              <a:rPr lang="ru-RU" sz="2400" b="1"/>
            </a:br>
            <a:r>
              <a:rPr lang="ru-RU" sz="2400" b="1"/>
              <a:t>ГРУПП НАСЕЛЕНИЯ.</a:t>
            </a:r>
            <a:br>
              <a:rPr lang="ru-RU" sz="2400" b="1"/>
            </a:br>
            <a:r>
              <a:rPr lang="ru-RU" sz="2400" b="1"/>
              <a:t>ОБЩИЕ ПОЛОЖЕНИЯ.»</a:t>
            </a:r>
            <a:endParaRPr lang="ru-RU" sz="2400"/>
          </a:p>
          <a:p>
            <a:pPr algn="ctr"/>
            <a:r>
              <a:rPr lang="ru-RU" sz="2400" b="1"/>
              <a:t>СП 35-101-2001</a:t>
            </a:r>
          </a:p>
          <a:p>
            <a:pPr algn="ctr"/>
            <a:endParaRPr lang="ru-RU" sz="2400"/>
          </a:p>
          <a:p>
            <a:pPr algn="ctr"/>
            <a:r>
              <a:rPr lang="ru-RU" sz="2000"/>
              <a:t>ГОСУДАРСТВЕННЫЙ КОМИТЕТ РОССИЙСКОЙ ФЕДЕРАЦИИ</a:t>
            </a:r>
            <a:br>
              <a:rPr lang="ru-RU" sz="2000"/>
            </a:br>
            <a:r>
              <a:rPr lang="ru-RU" sz="2000"/>
              <a:t>ПО СТРОИТЕЛЬСТВУ И ЖИЛИЩНО-КОММУНАЛЬНОМУ КОМПЛЕКСУ</a:t>
            </a:r>
            <a:br>
              <a:rPr lang="ru-RU" sz="2000"/>
            </a:br>
            <a:r>
              <a:rPr lang="ru-RU" sz="2000"/>
              <a:t>(ГОССТРОЙ РОССИИ)</a:t>
            </a:r>
          </a:p>
        </p:txBody>
      </p:sp>
      <p:sp>
        <p:nvSpPr>
          <p:cNvPr id="154626" name="TextBox 2"/>
          <p:cNvSpPr txBox="1">
            <a:spLocks noChangeArrowheads="1"/>
          </p:cNvSpPr>
          <p:nvPr/>
        </p:nvSpPr>
        <p:spPr bwMode="auto">
          <a:xfrm>
            <a:off x="250825" y="404813"/>
            <a:ext cx="8642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chemeClr val="tx2"/>
                </a:solidFill>
              </a:rPr>
              <a:t>НОРМАТИВНАЯ БАЗА</a:t>
            </a:r>
          </a:p>
        </p:txBody>
      </p:sp>
      <p:grpSp>
        <p:nvGrpSpPr>
          <p:cNvPr id="154627" name="Group 12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870"/>
            <a:chExt cx="5760" cy="467"/>
          </a:xfrm>
        </p:grpSpPr>
        <p:pic>
          <p:nvPicPr>
            <p:cNvPr id="154628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4629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extBox 2"/>
          <p:cNvSpPr txBox="1">
            <a:spLocks noChangeArrowheads="1"/>
          </p:cNvSpPr>
          <p:nvPr/>
        </p:nvSpPr>
        <p:spPr bwMode="auto">
          <a:xfrm>
            <a:off x="250825" y="188913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tx2"/>
                </a:solidFill>
              </a:rPr>
              <a:t>ОРГАНИЗАЦИЯ ДОСТУПНОЙ СРЕДЫ </a:t>
            </a:r>
          </a:p>
          <a:p>
            <a:pPr algn="ctr"/>
            <a:r>
              <a:rPr lang="ru-RU" sz="2400">
                <a:solidFill>
                  <a:schemeClr val="tx2"/>
                </a:solidFill>
              </a:rPr>
              <a:t>В УЧРЕЖДЕНИЯХ  МОиН РТ</a:t>
            </a:r>
          </a:p>
        </p:txBody>
      </p:sp>
      <p:graphicFrame>
        <p:nvGraphicFramePr>
          <p:cNvPr id="151760" name="Group 208"/>
          <p:cNvGraphicFramePr>
            <a:graphicFrameLocks noGrp="1"/>
          </p:cNvGraphicFramePr>
          <p:nvPr/>
        </p:nvGraphicFramePr>
        <p:xfrm>
          <a:off x="0" y="1196975"/>
          <a:ext cx="9144000" cy="5553456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ЗОНА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ПЕРЕДВИЖЕНИЯ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ЗОНА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ОБУЧЕНИЯ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(КЛАСС)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ЗОНА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КОМФОРТНОГО ПРЕБЫВАНИЯ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ЗОНА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ПОЛУЧЕНИЯ МЕД. ПОМОЩИ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Широкие двери,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желательно раздвижные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Наличие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специальной мебели и оборудования.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Холлы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Организация кабинетов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для осмотра  детей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Отсутствие порогов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Комнаты отдыха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Диагностические кабинеты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Туалеты,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приспособленные для инвалидов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Специальные устройства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для работы с инвалидами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Освещенность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Поручни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55681" name="Group 12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870"/>
            <a:chExt cx="5760" cy="467"/>
          </a:xfrm>
        </p:grpSpPr>
        <p:pic>
          <p:nvPicPr>
            <p:cNvPr id="155682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5683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Box 1"/>
          <p:cNvSpPr txBox="1">
            <a:spLocks noChangeArrowheads="1"/>
          </p:cNvSpPr>
          <p:nvPr/>
        </p:nvSpPr>
        <p:spPr bwMode="auto">
          <a:xfrm>
            <a:off x="430213" y="476250"/>
            <a:ext cx="87137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chemeClr val="tx2"/>
                </a:solidFill>
              </a:rPr>
              <a:t>ВНЕШНИЙ КОНТУР.  ПОДЪЕЗДНЫЕ ПУТИ.</a:t>
            </a:r>
          </a:p>
        </p:txBody>
      </p:sp>
      <p:pic>
        <p:nvPicPr>
          <p:cNvPr id="158722" name="Picture 2" descr="http://www.grif.kiev.ua/files/images/08_2010/12810198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852738"/>
            <a:ext cx="28956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3" name="Picture 6" descr="http://adm.incoat.ru/images/1489350989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1650" y="2852738"/>
            <a:ext cx="4832350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4" name="Picture 4" descr="http://uaprom-image.s3.amazonaws.com/151828_w640_h640_13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1484313"/>
            <a:ext cx="11938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5" name="TextBox 2"/>
          <p:cNvSpPr txBox="1">
            <a:spLocks noChangeArrowheads="1"/>
          </p:cNvSpPr>
          <p:nvPr/>
        </p:nvSpPr>
        <p:spPr bwMode="auto">
          <a:xfrm>
            <a:off x="250825" y="1125538"/>
            <a:ext cx="6985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Рекомендуемые атрибуты у образовательных учреждений</a:t>
            </a:r>
          </a:p>
        </p:txBody>
      </p:sp>
      <p:pic>
        <p:nvPicPr>
          <p:cNvPr id="158726" name="Picture 2" descr="http://ts3.mm.bing.net/images/thumbnail.aspx?q=1303853538298&amp;id=191f329429899ead48554fdff9ffffeb&amp;url=http%3a%2f%2fnadoroge.org.ua%2fimg%2f7_16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1557338"/>
            <a:ext cx="1524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8727" name="Group 12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870"/>
            <a:chExt cx="5760" cy="467"/>
          </a:xfrm>
        </p:grpSpPr>
        <p:pic>
          <p:nvPicPr>
            <p:cNvPr id="158728" name="Рисунок 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8729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Box 1"/>
          <p:cNvSpPr txBox="1">
            <a:spLocks noChangeArrowheads="1"/>
          </p:cNvSpPr>
          <p:nvPr/>
        </p:nvSpPr>
        <p:spPr bwMode="auto">
          <a:xfrm>
            <a:off x="539750" y="1303338"/>
            <a:ext cx="8353425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	</a:t>
            </a:r>
            <a:r>
              <a:rPr lang="ru-RU" sz="2800">
                <a:latin typeface="Calibri" pitchFamily="34" charset="0"/>
              </a:rPr>
              <a:t>В связи с тем, что длина пути, преодолеваемая детьми-инвалидами без отдыха, колеблется от 100 до 500 м, рекомендуется через каждые 30-60 метров на пешеходных аллеях организовывать  места  для отдыха.  </a:t>
            </a:r>
            <a:r>
              <a:rPr lang="ru-RU" sz="2800" b="1">
                <a:latin typeface="Calibri" pitchFamily="34" charset="0"/>
              </a:rPr>
              <a:t>	</a:t>
            </a:r>
          </a:p>
          <a:p>
            <a:r>
              <a:rPr lang="ru-RU" sz="2800">
                <a:latin typeface="Calibri" pitchFamily="34" charset="0"/>
              </a:rPr>
              <a:t>	Осветительные устройства, фонари рекомендуется устанавливать по одной стороне пешеходного пути; желательна также установка вдоль тротуара с активным пешеходным движением фонарей-ориентиров на высоте 0,3-0,4 м от земли с интервалом в 2-3 м.</a:t>
            </a:r>
          </a:p>
        </p:txBody>
      </p:sp>
      <p:sp>
        <p:nvSpPr>
          <p:cNvPr id="159746" name="TextBox 1"/>
          <p:cNvSpPr txBox="1">
            <a:spLocks noChangeArrowheads="1"/>
          </p:cNvSpPr>
          <p:nvPr/>
        </p:nvSpPr>
        <p:spPr bwMode="auto">
          <a:xfrm>
            <a:off x="430213" y="476250"/>
            <a:ext cx="87137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chemeClr val="tx2"/>
                </a:solidFill>
              </a:rPr>
              <a:t>ВНЕШНИЙ КОНТУР.  ПОДЪЕЗДНЫЕ ПУТИ.</a:t>
            </a:r>
          </a:p>
        </p:txBody>
      </p:sp>
      <p:grpSp>
        <p:nvGrpSpPr>
          <p:cNvPr id="159747" name="Group 12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870"/>
            <a:chExt cx="5760" cy="467"/>
          </a:xfrm>
        </p:grpSpPr>
        <p:pic>
          <p:nvPicPr>
            <p:cNvPr id="159748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9749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court_03"/>
          <p:cNvPicPr>
            <a:picLocks noChangeAspect="1" noChangeArrowheads="1"/>
          </p:cNvPicPr>
          <p:nvPr/>
        </p:nvPicPr>
        <p:blipFill>
          <a:blip r:embed="rId2"/>
          <a:srcRect t="35432"/>
          <a:stretch>
            <a:fillRect/>
          </a:stretch>
        </p:blipFill>
        <p:spPr bwMode="auto">
          <a:xfrm>
            <a:off x="0" y="2857500"/>
            <a:ext cx="914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0" name="TextBox 1"/>
          <p:cNvSpPr txBox="1">
            <a:spLocks noChangeArrowheads="1"/>
          </p:cNvSpPr>
          <p:nvPr/>
        </p:nvSpPr>
        <p:spPr bwMode="auto">
          <a:xfrm>
            <a:off x="22225" y="30163"/>
            <a:ext cx="88201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chemeClr val="tx2"/>
                </a:solidFill>
              </a:rPr>
              <a:t>ВНЕШНИЙ КОНТУР.</a:t>
            </a:r>
          </a:p>
          <a:p>
            <a:pPr algn="ctr"/>
            <a:r>
              <a:rPr lang="ru-RU" sz="3200">
                <a:solidFill>
                  <a:schemeClr val="tx2"/>
                </a:solidFill>
              </a:rPr>
              <a:t>ЗОНА ПЕРЕДВИЖЕНИЯ</a:t>
            </a:r>
          </a:p>
        </p:txBody>
      </p:sp>
      <p:grpSp>
        <p:nvGrpSpPr>
          <p:cNvPr id="160771" name="Group 12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870"/>
            <a:chExt cx="5760" cy="467"/>
          </a:xfrm>
        </p:grpSpPr>
        <p:pic>
          <p:nvPicPr>
            <p:cNvPr id="160773" name="Рисунок 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774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  <p:sp>
        <p:nvSpPr>
          <p:cNvPr id="160772" name="Text Box 9"/>
          <p:cNvSpPr txBox="1">
            <a:spLocks noChangeArrowheads="1"/>
          </p:cNvSpPr>
          <p:nvPr/>
        </p:nvSpPr>
        <p:spPr bwMode="auto">
          <a:xfrm>
            <a:off x="323850" y="1412875"/>
            <a:ext cx="84248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При устройстве съездов с тротуара около здания допускается увеличивать продольный уклон до 10% на протяжении не более 10 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1" descr="incoming_group_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57663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4" name="Picture 3" descr="crossing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-242888"/>
            <a:ext cx="5003800" cy="375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5" name="Picture 4" descr="function_zone_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00113" y="3119438"/>
            <a:ext cx="5026026" cy="373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6" name="Text Box 6"/>
          <p:cNvSpPr txBox="1">
            <a:spLocks noChangeArrowheads="1"/>
          </p:cNvSpPr>
          <p:nvPr/>
        </p:nvSpPr>
        <p:spPr bwMode="auto">
          <a:xfrm>
            <a:off x="4248150" y="3635375"/>
            <a:ext cx="493236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tx2"/>
                </a:solidFill>
              </a:rPr>
              <a:t>Участки поверхности</a:t>
            </a:r>
            <a:r>
              <a:rPr lang="ru-RU" sz="2000"/>
              <a:t> на путях движения на расстоянии 0,6 м перед дверными проемами и входами на пандусы должны иметь </a:t>
            </a:r>
            <a:r>
              <a:rPr lang="ru-RU" sz="2000">
                <a:solidFill>
                  <a:schemeClr val="tx2"/>
                </a:solidFill>
              </a:rPr>
              <a:t>рифленую и/или контрастно окрашенную</a:t>
            </a:r>
            <a:r>
              <a:rPr lang="ru-RU" sz="2000"/>
              <a:t> поверхность для обеспечения доступа в здание слабовидящих и  слабослышащих инвалидов.</a:t>
            </a:r>
          </a:p>
        </p:txBody>
      </p:sp>
      <p:grpSp>
        <p:nvGrpSpPr>
          <p:cNvPr id="161797" name="Group 12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870"/>
            <a:chExt cx="5760" cy="467"/>
          </a:xfrm>
        </p:grpSpPr>
        <p:pic>
          <p:nvPicPr>
            <p:cNvPr id="161798" name="Рисунок 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1799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Box 1"/>
          <p:cNvSpPr txBox="1">
            <a:spLocks noChangeArrowheads="1"/>
          </p:cNvSpPr>
          <p:nvPr/>
        </p:nvSpPr>
        <p:spPr bwMode="auto">
          <a:xfrm>
            <a:off x="179388" y="188913"/>
            <a:ext cx="8820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chemeClr val="tx2"/>
                </a:solidFill>
              </a:rPr>
              <a:t>ПАРКОВКА. ЗОНА ПЕРЕДВИЖЕНИЯ.</a:t>
            </a:r>
          </a:p>
        </p:txBody>
      </p:sp>
      <p:pic>
        <p:nvPicPr>
          <p:cNvPr id="8194" name="Picture 2" descr="DSC013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6975"/>
            <a:ext cx="9144000" cy="4976813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/>
        </p:spPr>
      </p:pic>
      <p:sp>
        <p:nvSpPr>
          <p:cNvPr id="162819" name="Прямоугольник 2"/>
          <p:cNvSpPr>
            <a:spLocks noChangeArrowheads="1"/>
          </p:cNvSpPr>
          <p:nvPr/>
        </p:nvSpPr>
        <p:spPr bwMode="auto">
          <a:xfrm>
            <a:off x="0" y="860425"/>
            <a:ext cx="9144000" cy="1190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На открытых индивидуальных автостоянках около ОУ выделять не менее 10% мест (но не менее одного места) для транспорта инвалидов (родителей или сопровождающих лиц). Эти места должны обозначаться знаками, принятыми в международной практике. (ст.15 ФЗ №181-ФЗ ).</a:t>
            </a:r>
          </a:p>
        </p:txBody>
      </p:sp>
      <p:sp>
        <p:nvSpPr>
          <p:cNvPr id="162820" name="TextBox 3"/>
          <p:cNvSpPr txBox="1">
            <a:spLocks noChangeArrowheads="1"/>
          </p:cNvSpPr>
          <p:nvPr/>
        </p:nvSpPr>
        <p:spPr bwMode="auto">
          <a:xfrm>
            <a:off x="0" y="4941888"/>
            <a:ext cx="4176713" cy="1190625"/>
          </a:xfrm>
          <a:prstGeom prst="rect">
            <a:avLst/>
          </a:prstGeom>
          <a:solidFill>
            <a:srgbClr val="FFFFFF">
              <a:alpha val="3882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2060"/>
                </a:solidFill>
              </a:rPr>
              <a:t>Рекомендуется обеспечить видеонаблюдение парковочных  мест и оснастить стояночное место кнопкой вызова персонала</a:t>
            </a:r>
          </a:p>
        </p:txBody>
      </p:sp>
      <p:pic>
        <p:nvPicPr>
          <p:cNvPr id="162821" name="Picture 2" descr="http://ts1.mm.bing.net/images/thumbnail.aspx?q=1338742283460&amp;id=5f93a702c42d9b0be409041f99c6ed3f&amp;url=http%3a%2f%2fuaprom-image.s3.amazonaws.com%2f446325_w640_h640_cnbb2310pv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500" y="2276475"/>
            <a:ext cx="12065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2" name="Picture 4" descr="http://allofsafety.ru/img/goods/image/42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8163" y="5229225"/>
            <a:ext cx="9858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3" name="Picture 2" descr="http://driverblogs.ru/img-cache/upload/iblock/688/8570-jpg-resized-156x116-crop-big-9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60575"/>
            <a:ext cx="13319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4" name="Text Box 10"/>
          <p:cNvSpPr txBox="1">
            <a:spLocks noChangeArrowheads="1"/>
          </p:cNvSpPr>
          <p:nvPr/>
        </p:nvSpPr>
        <p:spPr bwMode="auto">
          <a:xfrm>
            <a:off x="0" y="616585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Места для личного автотранспорта инвалидов желательно размещать вблизи входа, доступного для инвалидов, но не далее 50 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extBox 1"/>
          <p:cNvSpPr txBox="1">
            <a:spLocks noChangeArrowheads="1"/>
          </p:cNvSpPr>
          <p:nvPr/>
        </p:nvSpPr>
        <p:spPr bwMode="auto">
          <a:xfrm>
            <a:off x="250825" y="260350"/>
            <a:ext cx="86423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chemeClr val="tx2"/>
                </a:solidFill>
              </a:rPr>
              <a:t>СТАТИСТИКА </a:t>
            </a:r>
          </a:p>
          <a:p>
            <a:pPr algn="ctr"/>
            <a:r>
              <a:rPr lang="ru-RU" sz="3200">
                <a:solidFill>
                  <a:schemeClr val="tx2"/>
                </a:solidFill>
              </a:rPr>
              <a:t>ПО РЕСПУБЛИКЕ ТАТАРСТАН</a:t>
            </a:r>
          </a:p>
        </p:txBody>
      </p:sp>
      <p:sp>
        <p:nvSpPr>
          <p:cNvPr id="143362" name="TextBox 2"/>
          <p:cNvSpPr txBox="1">
            <a:spLocks noChangeArrowheads="1"/>
          </p:cNvSpPr>
          <p:nvPr/>
        </p:nvSpPr>
        <p:spPr bwMode="auto">
          <a:xfrm>
            <a:off x="323850" y="1700213"/>
            <a:ext cx="8640763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Жителей в Республике Татарстан – 3.8 млн. человек</a:t>
            </a:r>
          </a:p>
          <a:p>
            <a:r>
              <a:rPr lang="ru-RU" sz="2400"/>
              <a:t>Детей всего – 716.5 тысяч</a:t>
            </a:r>
          </a:p>
          <a:p>
            <a:r>
              <a:rPr lang="ru-RU" sz="2400"/>
              <a:t>Детей использующих коляски – 80 тысяч</a:t>
            </a:r>
          </a:p>
          <a:p>
            <a:endParaRPr lang="ru-RU" sz="2400"/>
          </a:p>
          <a:p>
            <a:r>
              <a:rPr lang="ru-RU" sz="2400"/>
              <a:t>Число инвалидов всего – 326</a:t>
            </a:r>
            <a:r>
              <a:rPr lang="ru-RU"/>
              <a:t>.</a:t>
            </a:r>
            <a:r>
              <a:rPr lang="ru-RU" sz="2400"/>
              <a:t>03 тысяч </a:t>
            </a:r>
          </a:p>
          <a:p>
            <a:r>
              <a:rPr lang="ru-RU" sz="2400"/>
              <a:t>Число инвалидов детей – 13.9 тысяч</a:t>
            </a:r>
          </a:p>
          <a:p>
            <a:endParaRPr lang="ru-RU" sz="2400"/>
          </a:p>
          <a:p>
            <a:r>
              <a:rPr lang="ru-RU" sz="2400"/>
              <a:t>Инвалиды с двигательными ограничениями – </a:t>
            </a:r>
            <a:r>
              <a:rPr lang="en-US" sz="2400"/>
              <a:t>5</a:t>
            </a:r>
            <a:r>
              <a:rPr lang="ru-RU" sz="2400"/>
              <a:t>,8 тыс. Инвалиды с зрительными ограничениями – 9,5 тыс. Инвалиды с слуховыми ограничениями – 3,9 тыс. человек</a:t>
            </a:r>
          </a:p>
        </p:txBody>
      </p:sp>
      <p:grpSp>
        <p:nvGrpSpPr>
          <p:cNvPr id="143363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43364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365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2" descr="http://bezpregrad.com/entrance/rampant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4508500"/>
            <a:ext cx="3179763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0" name="Picture 2" descr="C:\Users\Пользователь\Desktop\ФОТО\МЗ РТ\ДКРБ\IMG_4517.JPG"/>
          <p:cNvPicPr>
            <a:picLocks noChangeAspect="1" noChangeArrowheads="1"/>
          </p:cNvPicPr>
          <p:nvPr/>
        </p:nvPicPr>
        <p:blipFill>
          <a:blip r:embed="rId3"/>
          <a:srcRect l="58913" t="18546" r="-557" b="-835"/>
          <a:stretch>
            <a:fillRect/>
          </a:stretch>
        </p:blipFill>
        <p:spPr bwMode="auto">
          <a:xfrm>
            <a:off x="0" y="809625"/>
            <a:ext cx="45910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1" name="TextBox 1"/>
          <p:cNvSpPr txBox="1">
            <a:spLocks noChangeArrowheads="1"/>
          </p:cNvSpPr>
          <p:nvPr/>
        </p:nvSpPr>
        <p:spPr bwMode="auto">
          <a:xfrm>
            <a:off x="250825" y="5229225"/>
            <a:ext cx="3744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tx2"/>
                </a:solidFill>
              </a:rPr>
              <a:t>Внешний пандус с двумя уровнями поручней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1116013" y="2781300"/>
            <a:ext cx="0" cy="172720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1692275" y="3213100"/>
            <a:ext cx="0" cy="86360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763713" y="3429000"/>
            <a:ext cx="576262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2060"/>
                </a:solidFill>
              </a:rPr>
              <a:t>70 см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8313" y="3068638"/>
            <a:ext cx="57467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</a:rPr>
              <a:t>90 см</a:t>
            </a:r>
          </a:p>
        </p:txBody>
      </p:sp>
      <p:sp>
        <p:nvSpPr>
          <p:cNvPr id="165896" name="TextBox 14"/>
          <p:cNvSpPr txBox="1">
            <a:spLocks noChangeArrowheads="1"/>
          </p:cNvSpPr>
          <p:nvPr/>
        </p:nvSpPr>
        <p:spPr bwMode="auto">
          <a:xfrm>
            <a:off x="4859338" y="765175"/>
            <a:ext cx="3997325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Calibri" pitchFamily="34" charset="0"/>
              </a:rPr>
              <a:t>Уклон пандуса для маломобильных групп населения допускается от 5 до 8 %. Если пер</a:t>
            </a:r>
            <a:r>
              <a:rPr lang="ru-RU" sz="1200">
                <a:solidFill>
                  <a:schemeClr val="bg1"/>
                </a:solidFill>
                <a:latin typeface="Calibri" pitchFamily="34" charset="0"/>
              </a:rPr>
              <a:t>епад </a:t>
            </a:r>
            <a:r>
              <a:rPr lang="ru-RU" sz="1200">
                <a:latin typeface="Calibri" pitchFamily="34" charset="0"/>
              </a:rPr>
              <a:t>высот менее чем 0,2 метра допускается 10 %. Один пролет пандуса для инвалидов не должен превышать по высоте 0,8 метра при уклоне 8 % (т.е. длина не более 10 метров). При большей длине пандуса необходима промежуточная площадка.</a:t>
            </a:r>
          </a:p>
          <a:p>
            <a:r>
              <a:rPr lang="ru-RU" sz="1200">
                <a:latin typeface="Calibri" pitchFamily="34" charset="0"/>
              </a:rPr>
              <a:t>Если пандус планируется использовать для одностороннего движения то ширина - не менее 1 метра, при двустороннем движении - не менее 1,8 метра. Поворотная площадка пандуса для инвалидной коляски должна быть глубиной не менее 1,5 метра на горизонтальном участке. В начале и в конце подъёма пандуса следует устраивать горизонтальные площадки длиной не менее 1,4-1,5 м. По внешним боковым краям </a:t>
            </a:r>
            <a:r>
              <a:rPr lang="ru-RU" sz="1200">
                <a:latin typeface="Calibri" pitchFamily="34" charset="0"/>
                <a:hlinkClick r:id="rId4"/>
              </a:rPr>
              <a:t>пандуса для инвалидов</a:t>
            </a:r>
            <a:r>
              <a:rPr lang="ru-RU" sz="1200">
                <a:latin typeface="Calibri" pitchFamily="34" charset="0"/>
              </a:rPr>
              <a:t> должны быть предусмотрены бортики высотой не менее 5 см. По обеим сторонам пандуса предусматриваются ограждения с поручнями. </a:t>
            </a:r>
            <a:r>
              <a:rPr lang="ru-RU" sz="1200">
                <a:latin typeface="Calibri" pitchFamily="34" charset="0"/>
                <a:hlinkClick r:id="rId5" action="ppaction://hlinkfile"/>
              </a:rPr>
              <a:t>Поручни перил</a:t>
            </a:r>
            <a:r>
              <a:rPr lang="ru-RU" sz="1200">
                <a:latin typeface="Calibri" pitchFamily="34" charset="0"/>
              </a:rPr>
              <a:t> у пандусов следует располагать на высоте 0,7 и 0,9 м и выполнять их непрерывными по всей длине.</a:t>
            </a:r>
          </a:p>
          <a:p>
            <a:endParaRPr lang="ru-RU" sz="1200">
              <a:latin typeface="Calibri" pitchFamily="34" charset="0"/>
            </a:endParaRPr>
          </a:p>
        </p:txBody>
      </p:sp>
      <p:sp>
        <p:nvSpPr>
          <p:cNvPr id="165897" name="TextBox 13"/>
          <p:cNvSpPr txBox="1">
            <a:spLocks noChangeArrowheads="1"/>
          </p:cNvSpPr>
          <p:nvPr/>
        </p:nvSpPr>
        <p:spPr bwMode="auto">
          <a:xfrm>
            <a:off x="1476375" y="188913"/>
            <a:ext cx="547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tx2"/>
                </a:solidFill>
              </a:rPr>
              <a:t>ПАНДУС</a:t>
            </a:r>
          </a:p>
        </p:txBody>
      </p:sp>
      <p:grpSp>
        <p:nvGrpSpPr>
          <p:cNvPr id="165898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65899" name="Рисунок 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900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C:\Users\Kalimullin\Desktop\Доступная среда свод\Презентация\Презентация гимн.12\ПАНДУС 12 ГИМН\Изображение 017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0819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290820" name="Рисунок 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0821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  <p:sp>
        <p:nvSpPr>
          <p:cNvPr id="290823" name="Rectangle 7"/>
          <p:cNvSpPr>
            <a:spLocks noChangeArrowheads="1"/>
          </p:cNvSpPr>
          <p:nvPr/>
        </p:nvSpPr>
        <p:spPr bwMode="auto">
          <a:xfrm>
            <a:off x="0" y="-26988"/>
            <a:ext cx="9144000" cy="792163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Гимназия № 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C:\Users\Kalimullin\Desktop\Доступная среда свод\Презентация\Презентация гимн.12\ПАНДУС 12 ГИМН\Изображение 016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1843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291844" name="Рисунок 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1845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  <p:sp>
        <p:nvSpPr>
          <p:cNvPr id="291846" name="Rectangle 6"/>
          <p:cNvSpPr>
            <a:spLocks noChangeArrowheads="1"/>
          </p:cNvSpPr>
          <p:nvPr/>
        </p:nvSpPr>
        <p:spPr bwMode="auto">
          <a:xfrm>
            <a:off x="0" y="-26988"/>
            <a:ext cx="9144000" cy="792163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Гимназия № 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extBox 1"/>
          <p:cNvSpPr txBox="1">
            <a:spLocks noChangeArrowheads="1"/>
          </p:cNvSpPr>
          <p:nvPr/>
        </p:nvSpPr>
        <p:spPr bwMode="auto">
          <a:xfrm>
            <a:off x="611188" y="1268413"/>
            <a:ext cx="331311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Calibri" pitchFamily="34" charset="0"/>
              </a:rPr>
              <a:t>Пандус Камско-Полянской районной больницы</a:t>
            </a:r>
          </a:p>
        </p:txBody>
      </p:sp>
      <p:sp>
        <p:nvSpPr>
          <p:cNvPr id="166914" name="TextBox 3"/>
          <p:cNvSpPr txBox="1">
            <a:spLocks noChangeArrowheads="1"/>
          </p:cNvSpPr>
          <p:nvPr/>
        </p:nvSpPr>
        <p:spPr bwMode="auto">
          <a:xfrm>
            <a:off x="250825" y="307975"/>
            <a:ext cx="8208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tx2"/>
                </a:solidFill>
              </a:rPr>
              <a:t>ВХОДНАЯ ГРУППА.  ЗОНА ПЕРЕДВИЖЕНИЯ.</a:t>
            </a:r>
          </a:p>
        </p:txBody>
      </p:sp>
      <p:pic>
        <p:nvPicPr>
          <p:cNvPr id="166915" name="Picture 3" descr="Z:\Common\ОТДЕЛ ТЕХНАДЗОРА\Доступная среда\Презентация\Презентация шк. 177\IMG_06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1075"/>
            <a:ext cx="4211638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6" name="Picture 5" descr="Z:\Common\ОТДЕЛ ТЕХНАДЗОРА\Доступная среда\Презентация\Школа №172 Снимки для коллегии\IMG_24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00463"/>
            <a:ext cx="4211638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7" name="Picture 6" descr="Z:\Common\ОТДЕЛ ТЕХНАДЗОРА\Доступная среда\Презентация\Презентация гимн.12\ПАНДУС 12 ГИМН\Изображение 008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3550" y="4157663"/>
            <a:ext cx="360045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8" name="Прямоугольник 2"/>
          <p:cNvSpPr>
            <a:spLocks noChangeArrowheads="1"/>
          </p:cNvSpPr>
          <p:nvPr/>
        </p:nvSpPr>
        <p:spPr bwMode="auto">
          <a:xfrm>
            <a:off x="4356100" y="981075"/>
            <a:ext cx="45720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02060"/>
                </a:solidFill>
                <a:latin typeface="Calibri" pitchFamily="34" charset="0"/>
              </a:rPr>
              <a:t>Входная группа для маломобильных групп населения </a:t>
            </a:r>
          </a:p>
          <a:p>
            <a:r>
              <a:rPr lang="ru-RU" sz="1400">
                <a:solidFill>
                  <a:srgbClr val="002060"/>
                </a:solidFill>
                <a:latin typeface="Calibri" pitchFamily="34" charset="0"/>
              </a:rPr>
              <a:t>Хотя бы один вход должен быть приспособлен для маломобильных групп населения . Хотя бы одно из дверных полотен должна быть шириной не менее 900 мм. В связи с этим двери чаще всего делают не симметричные, а полуторные. Пороги и перепады нежелательны, в крайнем случае не более 2,5 см. Если в дверном полотне есть стекло на высоте до 0,3 метра то оно защищается противоударной полосой. Не допускается применение дверей на качающихся петлях и дверей-вертушек на путях движения инвалидов.</a:t>
            </a:r>
          </a:p>
          <a:p>
            <a:endParaRPr lang="ru-RU" sz="140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sz="1400">
                <a:solidFill>
                  <a:srgbClr val="C00000"/>
                </a:solidFill>
                <a:latin typeface="Calibri" pitchFamily="34" charset="0"/>
              </a:rPr>
              <a:t>Дверь должна открываться в противоположную от пандуса сторону.</a:t>
            </a:r>
          </a:p>
        </p:txBody>
      </p:sp>
      <p:sp>
        <p:nvSpPr>
          <p:cNvPr id="166919" name="TextBox 7"/>
          <p:cNvSpPr txBox="1">
            <a:spLocks noChangeArrowheads="1"/>
          </p:cNvSpPr>
          <p:nvPr/>
        </p:nvSpPr>
        <p:spPr bwMode="auto">
          <a:xfrm rot="-5400000">
            <a:off x="3175000" y="4322763"/>
            <a:ext cx="33115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alibri" pitchFamily="34" charset="0"/>
              </a:rPr>
              <a:t>Внутренняя входная группа</a:t>
            </a:r>
          </a:p>
          <a:p>
            <a:r>
              <a:rPr lang="ru-RU" sz="1400">
                <a:latin typeface="Calibri" pitchFamily="34" charset="0"/>
              </a:rPr>
              <a:t>Елабужской ЦРБ</a:t>
            </a:r>
          </a:p>
        </p:txBody>
      </p:sp>
      <p:grpSp>
        <p:nvGrpSpPr>
          <p:cNvPr id="166920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66921" name="Рисунок 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6922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2" descr="C:\Users\Пользователь\Desktop\ФОТО\МЗ РТ\ДКРБ\IMG_45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1075"/>
            <a:ext cx="9144000" cy="588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38" name="TextBox 1"/>
          <p:cNvSpPr txBox="1">
            <a:spLocks noChangeArrowheads="1"/>
          </p:cNvSpPr>
          <p:nvPr/>
        </p:nvSpPr>
        <p:spPr bwMode="auto">
          <a:xfrm>
            <a:off x="26988" y="2349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tx2"/>
                </a:solidFill>
              </a:rPr>
              <a:t>ВХОДНАЯ ГРУППА.  ВНУТРЕННИЙ КОНТУР.</a:t>
            </a:r>
          </a:p>
        </p:txBody>
      </p:sp>
      <p:sp>
        <p:nvSpPr>
          <p:cNvPr id="167939" name="TextBox 2"/>
          <p:cNvSpPr txBox="1">
            <a:spLocks noChangeArrowheads="1"/>
          </p:cNvSpPr>
          <p:nvPr/>
        </p:nvSpPr>
        <p:spPr bwMode="auto">
          <a:xfrm>
            <a:off x="827088" y="2943225"/>
            <a:ext cx="6192837" cy="2838450"/>
          </a:xfrm>
          <a:prstGeom prst="rect">
            <a:avLst/>
          </a:prstGeom>
          <a:solidFill>
            <a:srgbClr val="F2F2F2">
              <a:alpha val="5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Ширина дверного проема – 1.5 м</a:t>
            </a:r>
          </a:p>
          <a:p>
            <a:endParaRPr lang="ru-RU"/>
          </a:p>
          <a:p>
            <a:r>
              <a:rPr lang="ru-RU"/>
              <a:t>Отсутствие порогов на всем протяжении</a:t>
            </a:r>
          </a:p>
          <a:p>
            <a:endParaRPr lang="ru-RU"/>
          </a:p>
          <a:p>
            <a:r>
              <a:rPr lang="ru-RU"/>
              <a:t>Грязезащитные покрытия – система  решеток и ковриков с поддонами для грязи.</a:t>
            </a:r>
          </a:p>
          <a:p>
            <a:endParaRPr lang="ru-RU"/>
          </a:p>
          <a:p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</p:txBody>
      </p:sp>
      <p:grpSp>
        <p:nvGrpSpPr>
          <p:cNvPr id="167940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67941" name="Рисунок 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7942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Прямоугольник 2"/>
          <p:cNvSpPr>
            <a:spLocks noChangeArrowheads="1"/>
          </p:cNvSpPr>
          <p:nvPr/>
        </p:nvSpPr>
        <p:spPr bwMode="auto">
          <a:xfrm>
            <a:off x="612775" y="1042988"/>
            <a:ext cx="8135938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Глубина тамбуров и тамбур-шлюзов должна быть не менее 1,8 м, а в жилых зданиях - не менее 1,5 м при ширине не менее 2,2 м.</a:t>
            </a:r>
          </a:p>
          <a:p>
            <a:r>
              <a:rPr lang="ru-RU" sz="2000"/>
              <a:t>Дренажные и водосборные решетки, устанавливаемые в полу тамбуров или входных площадок, должны устанавливаться заподлицо с поверхностью покрытия пола. Ширина просветов их ячеек не должна превышать 0,015 м. Предпочтительно применение решеток с ромбовидными или квадратными ячейками.</a:t>
            </a:r>
          </a:p>
        </p:txBody>
      </p:sp>
      <p:sp>
        <p:nvSpPr>
          <p:cNvPr id="168962" name="TextBox 3"/>
          <p:cNvSpPr txBox="1">
            <a:spLocks noChangeArrowheads="1"/>
          </p:cNvSpPr>
          <p:nvPr/>
        </p:nvSpPr>
        <p:spPr bwMode="auto">
          <a:xfrm>
            <a:off x="0" y="2349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tx2"/>
                </a:solidFill>
              </a:rPr>
              <a:t>ВХОДНАЯ ГРУППА.  ВНУТРЕННИЙ КОНТУР.</a:t>
            </a:r>
          </a:p>
        </p:txBody>
      </p:sp>
      <p:pic>
        <p:nvPicPr>
          <p:cNvPr id="168963" name="Picture 2" descr="http://tk-dessa.ru/netcat_files/Image/NOSP/graz_poddon_t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3644900"/>
            <a:ext cx="3976687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995738" y="5661025"/>
            <a:ext cx="3671887" cy="7302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995738" y="5661025"/>
            <a:ext cx="0" cy="28892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 flipV="1">
            <a:off x="250825" y="5876925"/>
            <a:ext cx="3744913" cy="7302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967" name="TextBox 11"/>
          <p:cNvSpPr txBox="1">
            <a:spLocks noChangeArrowheads="1"/>
          </p:cNvSpPr>
          <p:nvPr/>
        </p:nvSpPr>
        <p:spPr bwMode="auto">
          <a:xfrm>
            <a:off x="3924300" y="4437063"/>
            <a:ext cx="48244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Подготовка «корыта» в полу для установки грязезащитных ковриков и решеток 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5148263" y="5157788"/>
            <a:ext cx="0" cy="36036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8969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68970" name="Рисунок 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8971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" descr="C:\Users\Пользователь\Desktop\ФОТО\МЗ РТ\ДКРБ\IMG_4488.JPG"/>
          <p:cNvPicPr>
            <a:picLocks noChangeAspect="1" noChangeArrowheads="1"/>
          </p:cNvPicPr>
          <p:nvPr/>
        </p:nvPicPr>
        <p:blipFill>
          <a:blip r:embed="rId2"/>
          <a:srcRect r="20419"/>
          <a:stretch>
            <a:fillRect/>
          </a:stretch>
        </p:blipFill>
        <p:spPr bwMode="auto">
          <a:xfrm>
            <a:off x="19050" y="44450"/>
            <a:ext cx="9124950" cy="608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6" name="TextBox 1"/>
          <p:cNvSpPr txBox="1">
            <a:spLocks noChangeArrowheads="1"/>
          </p:cNvSpPr>
          <p:nvPr/>
        </p:nvSpPr>
        <p:spPr bwMode="auto">
          <a:xfrm>
            <a:off x="2771775" y="5581650"/>
            <a:ext cx="3887788" cy="3683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Отсутствие порогов</a:t>
            </a:r>
          </a:p>
        </p:txBody>
      </p:sp>
      <p:sp>
        <p:nvSpPr>
          <p:cNvPr id="169987" name="TextBox 2"/>
          <p:cNvSpPr txBox="1">
            <a:spLocks noChangeArrowheads="1"/>
          </p:cNvSpPr>
          <p:nvPr/>
        </p:nvSpPr>
        <p:spPr bwMode="auto">
          <a:xfrm>
            <a:off x="0" y="1412875"/>
            <a:ext cx="2627313" cy="64135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Раздвижные двери </a:t>
            </a:r>
          </a:p>
          <a:p>
            <a:pPr algn="ctr"/>
            <a:r>
              <a:rPr lang="ru-RU">
                <a:latin typeface="Calibri" pitchFamily="34" charset="0"/>
              </a:rPr>
              <a:t>на фотоэлементах</a:t>
            </a:r>
          </a:p>
        </p:txBody>
      </p:sp>
      <p:sp>
        <p:nvSpPr>
          <p:cNvPr id="169988" name="TextBox 4"/>
          <p:cNvSpPr txBox="1">
            <a:spLocks noChangeArrowheads="1"/>
          </p:cNvSpPr>
          <p:nvPr/>
        </p:nvSpPr>
        <p:spPr bwMode="auto">
          <a:xfrm>
            <a:off x="395288" y="234950"/>
            <a:ext cx="856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ЗОНА ПЕРЕДВИЖЕНИЯ</a:t>
            </a:r>
          </a:p>
        </p:txBody>
      </p:sp>
      <p:grpSp>
        <p:nvGrpSpPr>
          <p:cNvPr id="169989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69991" name="Рисунок 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9992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  <p:sp>
        <p:nvSpPr>
          <p:cNvPr id="169990" name="TextBox 2"/>
          <p:cNvSpPr txBox="1">
            <a:spLocks noChangeArrowheads="1"/>
          </p:cNvSpPr>
          <p:nvPr/>
        </p:nvSpPr>
        <p:spPr bwMode="auto">
          <a:xfrm>
            <a:off x="6804025" y="1557338"/>
            <a:ext cx="2339975" cy="64135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Раздвижные двери </a:t>
            </a:r>
          </a:p>
          <a:p>
            <a:pPr algn="ctr"/>
            <a:r>
              <a:rPr lang="ru-RU">
                <a:latin typeface="Calibri" pitchFamily="34" charset="0"/>
              </a:rPr>
              <a:t>на фотоэлементах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2" descr="J:\ФОТО-1консервация 2.08.10\РЕПОРТАЖИ\Госпиталь\Госпиталь 03.03.2010\Госпиталь 3.03.2010 016.jpg"/>
          <p:cNvPicPr>
            <a:picLocks noChangeAspect="1" noChangeArrowheads="1"/>
          </p:cNvPicPr>
          <p:nvPr/>
        </p:nvPicPr>
        <p:blipFill>
          <a:blip r:embed="rId2"/>
          <a:srcRect l="18398" r="32581"/>
          <a:stretch>
            <a:fillRect/>
          </a:stretch>
        </p:blipFill>
        <p:spPr bwMode="auto">
          <a:xfrm>
            <a:off x="-212725" y="908050"/>
            <a:ext cx="437515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0" name="Rectangle 1"/>
          <p:cNvSpPr>
            <a:spLocks noChangeArrowheads="1"/>
          </p:cNvSpPr>
          <p:nvPr/>
        </p:nvSpPr>
        <p:spPr bwMode="auto">
          <a:xfrm>
            <a:off x="4140200" y="915988"/>
            <a:ext cx="5003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latin typeface="Calibri" pitchFamily="34" charset="0"/>
                <a:cs typeface="Arial" charset="0"/>
              </a:rPr>
              <a:t>Предназначенные для инвалидов входные двери должны иметь ширину</a:t>
            </a:r>
          </a:p>
          <a:p>
            <a:r>
              <a:rPr lang="ru-RU">
                <a:latin typeface="Calibri" pitchFamily="34" charset="0"/>
                <a:cs typeface="Arial" charset="0"/>
              </a:rPr>
              <a:t> в свету не менее 900 мм. Применение дверей на качающихся петлях и</a:t>
            </a:r>
          </a:p>
          <a:p>
            <a:r>
              <a:rPr lang="ru-RU">
                <a:latin typeface="Calibri" pitchFamily="34" charset="0"/>
                <a:cs typeface="Arial" charset="0"/>
              </a:rPr>
              <a:t> дверей-вертушек на путях передвижения инвалидов запрещается.</a:t>
            </a:r>
          </a:p>
        </p:txBody>
      </p:sp>
      <p:sp>
        <p:nvSpPr>
          <p:cNvPr id="171011" name="Прямоугольник 4"/>
          <p:cNvSpPr>
            <a:spLocks noChangeArrowheads="1"/>
          </p:cNvSpPr>
          <p:nvPr/>
        </p:nvSpPr>
        <p:spPr bwMode="auto">
          <a:xfrm>
            <a:off x="4140200" y="2708275"/>
            <a:ext cx="50038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В полотнах входных дверей в здания следует предусматривать смотровые панели из противоударного стекла, нижняя часть которых должна располагаться не выше 0,9 м от уровня пола. В качестве остекления дверей следует применять закаленное или армированное стекло. Нижняя часть дверных полотен на высоту 0,3 м должна быть защищена противоударной полосой.</a:t>
            </a:r>
          </a:p>
          <a:p>
            <a:r>
              <a:rPr lang="ru-RU" sz="1600"/>
              <a:t>  Ручки дверей должны иметь поверхность, удобную для схватывания рукой, и позволять легко открывать дверь движением кисти руки или предплечья. Максимальное усилие для открывания и закрывания двери должно быть не более 2,5 кг.</a:t>
            </a:r>
          </a:p>
        </p:txBody>
      </p:sp>
      <p:sp>
        <p:nvSpPr>
          <p:cNvPr id="171012" name="TextBox 6"/>
          <p:cNvSpPr txBox="1">
            <a:spLocks noChangeArrowheads="1"/>
          </p:cNvSpPr>
          <p:nvPr/>
        </p:nvSpPr>
        <p:spPr bwMode="auto">
          <a:xfrm>
            <a:off x="250825" y="234950"/>
            <a:ext cx="856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tx2"/>
                </a:solidFill>
              </a:rPr>
              <a:t>ДВЕРИ.   ЗОНА ПЕРЕДВИЖЕНИЯ</a:t>
            </a:r>
          </a:p>
        </p:txBody>
      </p:sp>
      <p:grpSp>
        <p:nvGrpSpPr>
          <p:cNvPr id="171013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71014" name="Рисунок 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1015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extBox 1"/>
          <p:cNvSpPr txBox="1">
            <a:spLocks noChangeArrowheads="1"/>
          </p:cNvSpPr>
          <p:nvPr/>
        </p:nvSpPr>
        <p:spPr bwMode="auto">
          <a:xfrm>
            <a:off x="4932363" y="981075"/>
            <a:ext cx="403225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2060"/>
                </a:solidFill>
                <a:latin typeface="Calibri" pitchFamily="34" charset="0"/>
              </a:rPr>
              <a:t>Лестницы и пандусы" СНиП 35-101-2001 </a:t>
            </a:r>
          </a:p>
          <a:p>
            <a:r>
              <a:rPr lang="ru-RU" sz="1200">
                <a:latin typeface="Calibri" pitchFamily="34" charset="0"/>
              </a:rPr>
              <a:t/>
            </a:r>
            <a:br>
              <a:rPr lang="ru-RU" sz="1200">
                <a:latin typeface="Calibri" pitchFamily="34" charset="0"/>
              </a:rPr>
            </a:br>
            <a:endParaRPr lang="ru-RU" sz="1400">
              <a:latin typeface="Calibri" pitchFamily="34" charset="0"/>
            </a:endParaRPr>
          </a:p>
        </p:txBody>
      </p:sp>
      <p:pic>
        <p:nvPicPr>
          <p:cNvPr id="172034" name="Picture 2" descr="C:\Users\Пользователь\Desktop\ФОТО\МЗ РТ\ДКРБ\IMG_4499.JPG"/>
          <p:cNvPicPr>
            <a:picLocks noChangeAspect="1" noChangeArrowheads="1"/>
          </p:cNvPicPr>
          <p:nvPr/>
        </p:nvPicPr>
        <p:blipFill>
          <a:blip r:embed="rId3"/>
          <a:srcRect l="12741" r="13068"/>
          <a:stretch>
            <a:fillRect/>
          </a:stretch>
        </p:blipFill>
        <p:spPr bwMode="auto">
          <a:xfrm>
            <a:off x="1588" y="981075"/>
            <a:ext cx="4891087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5" name="TextBox 2"/>
          <p:cNvSpPr txBox="1">
            <a:spLocks noChangeArrowheads="1"/>
          </p:cNvSpPr>
          <p:nvPr/>
        </p:nvSpPr>
        <p:spPr bwMode="auto">
          <a:xfrm>
            <a:off x="1116013" y="1557338"/>
            <a:ext cx="30241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Поручни-из отбойной доски на переходных площадках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987675" y="2205038"/>
            <a:ext cx="0" cy="4318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037" name="TextBox 5"/>
          <p:cNvSpPr txBox="1">
            <a:spLocks noChangeArrowheads="1"/>
          </p:cNvSpPr>
          <p:nvPr/>
        </p:nvSpPr>
        <p:spPr bwMode="auto">
          <a:xfrm>
            <a:off x="1187450" y="356393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Двухуровневые перила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827088" y="2997200"/>
            <a:ext cx="504825" cy="57626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684213" y="1484313"/>
            <a:ext cx="647700" cy="208915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040" name="Прямоугольник 13"/>
          <p:cNvSpPr>
            <a:spLocks noChangeArrowheads="1"/>
          </p:cNvSpPr>
          <p:nvPr/>
        </p:nvSpPr>
        <p:spPr bwMode="auto">
          <a:xfrm>
            <a:off x="395288" y="5673725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alibri" pitchFamily="34" charset="0"/>
              </a:rPr>
              <a:t>Полы и лестницы должны быть чистыми и сухими, на них не должно быть ненужных предметов. </a:t>
            </a:r>
          </a:p>
        </p:txBody>
      </p:sp>
      <p:sp>
        <p:nvSpPr>
          <p:cNvPr id="172041" name="TextBox 15"/>
          <p:cNvSpPr txBox="1">
            <a:spLocks noChangeArrowheads="1"/>
          </p:cNvSpPr>
          <p:nvPr/>
        </p:nvSpPr>
        <p:spPr bwMode="auto">
          <a:xfrm>
            <a:off x="250825" y="307975"/>
            <a:ext cx="856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tx2"/>
                </a:solidFill>
              </a:rPr>
              <a:t>ЗОНА ПЕРЕДВИЖЕНИЯ</a:t>
            </a:r>
          </a:p>
        </p:txBody>
      </p:sp>
      <p:sp>
        <p:nvSpPr>
          <p:cNvPr id="172042" name="Прямоугольник 14"/>
          <p:cNvSpPr>
            <a:spLocks noChangeArrowheads="1"/>
          </p:cNvSpPr>
          <p:nvPr/>
        </p:nvSpPr>
        <p:spPr bwMode="auto">
          <a:xfrm>
            <a:off x="755650" y="4581525"/>
            <a:ext cx="374491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alibri" pitchFamily="34" charset="0"/>
              </a:rPr>
              <a:t>Выключатели должны находиться как в начале, так и в конце лестницы</a:t>
            </a:r>
            <a:r>
              <a:rPr lang="ru-RU" sz="1400">
                <a:solidFill>
                  <a:schemeClr val="bg1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172043" name="Rectangle 3"/>
          <p:cNvSpPr>
            <a:spLocks noChangeArrowheads="1"/>
          </p:cNvSpPr>
          <p:nvPr/>
        </p:nvSpPr>
        <p:spPr bwMode="auto">
          <a:xfrm>
            <a:off x="4613275" y="1227138"/>
            <a:ext cx="4278313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307975"/>
            <a:r>
              <a:rPr lang="ru-RU" sz="1400">
                <a:solidFill>
                  <a:srgbClr val="003366"/>
                </a:solidFill>
                <a:latin typeface="Georgia" pitchFamily="18" charset="0"/>
                <a:ea typeface="Times New Roman" pitchFamily="18" charset="0"/>
                <a:cs typeface="Arial" charset="0"/>
              </a:rPr>
              <a:t> </a:t>
            </a:r>
            <a:endParaRPr lang="ru-RU" sz="800">
              <a:ea typeface="Times New Roman" pitchFamily="18" charset="0"/>
              <a:cs typeface="Arial" charset="0"/>
            </a:endParaRPr>
          </a:p>
          <a:p>
            <a:pPr indent="307975" eaLnBrk="0" hangingPunct="0"/>
            <a:r>
              <a:rPr lang="ru-RU" sz="140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Ширина марша лестниц -            не менее 1,35 м. </a:t>
            </a:r>
          </a:p>
          <a:p>
            <a:pPr indent="307975" eaLnBrk="0" hangingPunct="0"/>
            <a:r>
              <a:rPr lang="ru-RU" sz="140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Ширина проступей лестниц  -     не менее 0,3 м, </a:t>
            </a:r>
          </a:p>
          <a:p>
            <a:pPr indent="307975" eaLnBrk="0" hangingPunct="0"/>
            <a:r>
              <a:rPr lang="ru-RU" sz="140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Высота подъема ступеней -         не более 0,15 м. </a:t>
            </a:r>
          </a:p>
          <a:p>
            <a:pPr indent="307975" eaLnBrk="0" hangingPunct="0"/>
            <a:r>
              <a:rPr lang="ru-RU" sz="140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Уклоны лестниц должны быть   не более 1:2.</a:t>
            </a:r>
          </a:p>
          <a:p>
            <a:pPr indent="307975" eaLnBrk="0" hangingPunct="0"/>
            <a:endParaRPr lang="ru-RU" sz="1400"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1720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1963" y="2492375"/>
            <a:ext cx="3602037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45" name="Rectangle 5"/>
          <p:cNvSpPr>
            <a:spLocks noChangeArrowheads="1"/>
          </p:cNvSpPr>
          <p:nvPr/>
        </p:nvSpPr>
        <p:spPr bwMode="auto">
          <a:xfrm>
            <a:off x="4859338" y="5167313"/>
            <a:ext cx="42132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07975" algn="just"/>
            <a:r>
              <a:rPr lang="ru-RU" sz="1600">
                <a:latin typeface="Calibri" pitchFamily="34" charset="0"/>
                <a:ea typeface="Times New Roman" pitchFamily="18" charset="0"/>
                <a:cs typeface="Arial" charset="0"/>
              </a:rPr>
              <a:t>Участки пола на путях движения на расстоянии 0,6 м перед входами на лестницы должны иметь предупредительную рифленую и/или контрастно окрашенную поверхность</a:t>
            </a:r>
            <a:r>
              <a:rPr lang="ru-RU" sz="1400">
                <a:latin typeface="Calibri" pitchFamily="34" charset="0"/>
                <a:ea typeface="Times New Roman" pitchFamily="18" charset="0"/>
                <a:cs typeface="Arial" charset="0"/>
              </a:rPr>
              <a:t>.</a:t>
            </a:r>
            <a:endParaRPr lang="ru-RU"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  <p:grpSp>
        <p:nvGrpSpPr>
          <p:cNvPr id="172046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72047" name="Рисунок 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2048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C:\Users\Пользователь\Desktop\ФОТО\МЗ РТ\ДКРБ\IMG_45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836613"/>
            <a:ext cx="3870326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2" name="TextBox 1"/>
          <p:cNvSpPr txBox="1">
            <a:spLocks noChangeArrowheads="1"/>
          </p:cNvSpPr>
          <p:nvPr/>
        </p:nvSpPr>
        <p:spPr bwMode="auto">
          <a:xfrm>
            <a:off x="4067175" y="836613"/>
            <a:ext cx="4752975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2060"/>
                </a:solidFill>
                <a:latin typeface="Calibri" pitchFamily="34" charset="0"/>
              </a:rPr>
              <a:t>3.35 Параметры кабины лифта, предназначенного для пользования инвалидом на кресле-коляске, должны иметь внутренние размеры не менее, м: ширина - 1,1; глубина - 1,4. Для нового строительства общественных и производственных зданий рекомендуется применять лифты с шириной дверного проема не менее 0,9 м. В остальных случаях размер дверного проема устанавливается в задании на проектирование по ГОСТ Р 51631.</a:t>
            </a:r>
          </a:p>
          <a:p>
            <a:r>
              <a:rPr lang="ru-RU">
                <a:solidFill>
                  <a:srgbClr val="002060"/>
                </a:solidFill>
                <a:latin typeface="Calibri" pitchFamily="34" charset="0"/>
              </a:rPr>
              <a:t>3.36 В подвальном или цокольном этаже перед дверью лифта для инвалидов необходимо устройство тамбур-шлюза.</a:t>
            </a:r>
          </a:p>
          <a:p>
            <a:r>
              <a:rPr lang="ru-RU">
                <a:solidFill>
                  <a:srgbClr val="002060"/>
                </a:solidFill>
                <a:latin typeface="Calibri" pitchFamily="34" charset="0"/>
              </a:rPr>
              <a:t>3.37 Световая и звуковая информирующая сигнализация, соответствующая требованиям ГОСТ Р 51631, должна быть предусмотрена у каждой двери лифта, предназначенного для инвалидов на креслах-колясках.</a:t>
            </a: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174083" name="TextBox 3"/>
          <p:cNvSpPr txBox="1">
            <a:spLocks noChangeArrowheads="1"/>
          </p:cNvSpPr>
          <p:nvPr/>
        </p:nvSpPr>
        <p:spPr bwMode="auto">
          <a:xfrm>
            <a:off x="250825" y="158750"/>
            <a:ext cx="856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tx2"/>
                </a:solidFill>
              </a:rPr>
              <a:t>ЛИФТЫ.   ЗОНА ПЕРЕДВИЖЕНИЯ</a:t>
            </a:r>
          </a:p>
        </p:txBody>
      </p:sp>
      <p:sp>
        <p:nvSpPr>
          <p:cNvPr id="174084" name="TextBox 2"/>
          <p:cNvSpPr txBox="1">
            <a:spLocks noChangeArrowheads="1"/>
          </p:cNvSpPr>
          <p:nvPr/>
        </p:nvSpPr>
        <p:spPr bwMode="auto">
          <a:xfrm>
            <a:off x="395288" y="2205038"/>
            <a:ext cx="28813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Поручни в кабине лифта</a:t>
            </a:r>
          </a:p>
          <a:p>
            <a:r>
              <a:rPr lang="ru-RU">
                <a:latin typeface="Calibri" pitchFamily="34" charset="0"/>
              </a:rPr>
              <a:t>Откидное сиденье </a:t>
            </a:r>
          </a:p>
        </p:txBody>
      </p:sp>
      <p:pic>
        <p:nvPicPr>
          <p:cNvPr id="174085" name="Picture 2" descr="http://kranik.ru/published/publicdata/KRANIKSHOP/attachments/SC/products_pictures/%D1%81%D0%B8%D0%B4%D0%B5%D0%BD%D0%B8%D0%B5%20%D0%B4%D0%BB%D1%8F%20%D0%B4%D1%83%D1%88%D0%B0%20provex%20%20400%20%D0%B1%D0%B5%D0%BB%D0%BE%D0%B5%20%D0%BE%D1%82%D0%BA%D0%B8%D0%B4%D0%BD%D0%BE%D0%B5_thm.jpeg"/>
          <p:cNvPicPr>
            <a:picLocks noChangeAspect="1" noChangeArrowheads="1"/>
          </p:cNvPicPr>
          <p:nvPr/>
        </p:nvPicPr>
        <p:blipFill>
          <a:blip r:embed="rId3"/>
          <a:srcRect t="18636" b="27278"/>
          <a:stretch>
            <a:fillRect/>
          </a:stretch>
        </p:blipFill>
        <p:spPr bwMode="auto">
          <a:xfrm>
            <a:off x="1403350" y="3644900"/>
            <a:ext cx="120967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086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74087" name="Рисунок 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088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smtClean="0">
                <a:solidFill>
                  <a:srgbClr val="1F497D"/>
                </a:solidFill>
              </a:rPr>
              <a:t>Сведения о детях с нарушениями в психофизическом развитии</a:t>
            </a:r>
          </a:p>
        </p:txBody>
      </p:sp>
      <p:grpSp>
        <p:nvGrpSpPr>
          <p:cNvPr id="144386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44459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4460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  <p:graphicFrame>
        <p:nvGraphicFramePr>
          <p:cNvPr id="27092" name="Group 468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4525965"/>
        </p:xfrm>
        <a:graphic>
          <a:graphicData uri="http://schemas.openxmlformats.org/drawingml/2006/table">
            <a:tbl>
              <a:tblPr/>
              <a:tblGrid>
                <a:gridCol w="1595438"/>
                <a:gridCol w="1225550"/>
                <a:gridCol w="1189037"/>
                <a:gridCol w="1174750"/>
                <a:gridCol w="1343025"/>
                <a:gridCol w="1322388"/>
                <a:gridCol w="1293812"/>
              </a:tblGrid>
              <a:tr h="766763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Виды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нарушения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Общее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детей по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Республике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из них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инвалидов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специальных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(коррекционных)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учереждениях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общеобр. школах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51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кол-во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детей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из них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инвалидов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кол-во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детей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из них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инвалидов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слух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632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зрение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2648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2039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445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речь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51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опорно-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двигательного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аппарата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2353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1773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426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375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1927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1398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умственное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развитие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5081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1767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4274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1427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Итого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11718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5033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5939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2586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5779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2447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144456" name="Rectangle 469"/>
          <p:cNvSpPr>
            <a:spLocks noChangeArrowheads="1"/>
          </p:cNvSpPr>
          <p:nvPr/>
        </p:nvSpPr>
        <p:spPr bwMode="auto">
          <a:xfrm>
            <a:off x="2822575" y="1608138"/>
            <a:ext cx="1179513" cy="4506912"/>
          </a:xfrm>
          <a:prstGeom prst="rect">
            <a:avLst/>
          </a:prstGeom>
          <a:solidFill>
            <a:srgbClr val="1F497D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4457" name="Rectangle 470"/>
          <p:cNvSpPr>
            <a:spLocks noChangeArrowheads="1"/>
          </p:cNvSpPr>
          <p:nvPr/>
        </p:nvSpPr>
        <p:spPr bwMode="auto">
          <a:xfrm>
            <a:off x="5186363" y="2363788"/>
            <a:ext cx="1331912" cy="3746500"/>
          </a:xfrm>
          <a:prstGeom prst="rect">
            <a:avLst/>
          </a:prstGeom>
          <a:solidFill>
            <a:srgbClr val="1F497D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4458" name="Rectangle 471"/>
          <p:cNvSpPr>
            <a:spLocks noChangeArrowheads="1"/>
          </p:cNvSpPr>
          <p:nvPr/>
        </p:nvSpPr>
        <p:spPr bwMode="auto">
          <a:xfrm>
            <a:off x="7856538" y="2370138"/>
            <a:ext cx="1287462" cy="3746500"/>
          </a:xfrm>
          <a:prstGeom prst="rect">
            <a:avLst/>
          </a:prstGeom>
          <a:solidFill>
            <a:srgbClr val="1F497D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2" descr="J:\ФОТО-1консервация 2.08.10\РЕПОРТАЖИ\Госпиталь\Госпиталь 03.03.2010\Госпиталь 3.03.2010 0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2513"/>
            <a:ext cx="3678238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6" name="TextBox 2"/>
          <p:cNvSpPr txBox="1">
            <a:spLocks noChangeArrowheads="1"/>
          </p:cNvSpPr>
          <p:nvPr/>
        </p:nvSpPr>
        <p:spPr bwMode="auto">
          <a:xfrm>
            <a:off x="0" y="115888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tx2"/>
                </a:solidFill>
              </a:rPr>
              <a:t> ЗОНА КОМФОРТНОГО ПРЕБЫВАНИЯ.</a:t>
            </a:r>
          </a:p>
          <a:p>
            <a:pPr algn="ctr"/>
            <a:r>
              <a:rPr lang="ru-RU" sz="2400">
                <a:solidFill>
                  <a:schemeClr val="tx2"/>
                </a:solidFill>
              </a:rPr>
              <a:t>САНИТАРНАЯ КОМНАТА</a:t>
            </a:r>
          </a:p>
        </p:txBody>
      </p:sp>
      <p:sp>
        <p:nvSpPr>
          <p:cNvPr id="175107" name="TextBox 1"/>
          <p:cNvSpPr txBox="1">
            <a:spLocks noChangeArrowheads="1"/>
          </p:cNvSpPr>
          <p:nvPr/>
        </p:nvSpPr>
        <p:spPr bwMode="auto">
          <a:xfrm>
            <a:off x="3779838" y="998538"/>
            <a:ext cx="5364162" cy="585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Ширина дверного проема в санитарных комнатах, предназначенные для посещения инвалидов должна быть не менее 90 см. без порога.</a:t>
            </a:r>
          </a:p>
          <a:p>
            <a:endParaRPr lang="ru-RU"/>
          </a:p>
          <a:p>
            <a:r>
              <a:rPr lang="ru-RU"/>
              <a:t>Санитарные приборы должны быть приспособлены для использования специальных колясок.</a:t>
            </a:r>
          </a:p>
          <a:p>
            <a:endParaRPr lang="ru-RU"/>
          </a:p>
          <a:p>
            <a:r>
              <a:rPr lang="ru-RU"/>
              <a:t>В санитарной комнате  устанавливаются  поручни,  кнопки вызова персонала со шнурком,  водонагреватель в случае отсутствия горячей воды. полный набор  туалетных принадлежностей (</a:t>
            </a:r>
            <a:r>
              <a:rPr lang="ru-RU" i="1"/>
              <a:t>ершики туалетные, туалетная бумага, мыло,  бумажные полотенца, электросушилка для рук, дезодорант, урна</a:t>
            </a:r>
            <a:r>
              <a:rPr lang="ru-RU"/>
              <a:t>)</a:t>
            </a:r>
          </a:p>
          <a:p>
            <a:endParaRPr lang="ru-RU"/>
          </a:p>
          <a:p>
            <a:endParaRPr lang="ru-RU">
              <a:solidFill>
                <a:srgbClr val="002060"/>
              </a:solidFill>
              <a:latin typeface="Calibri" pitchFamily="34" charset="0"/>
            </a:endParaRPr>
          </a:p>
          <a:p>
            <a:endParaRPr lang="ru-RU">
              <a:solidFill>
                <a:srgbClr val="002060"/>
              </a:solidFill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grpSp>
        <p:nvGrpSpPr>
          <p:cNvPr id="175108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75109" name="Рисунок 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5110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2" descr="http://www.arkmet.ru/photos/photoporuch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41438"/>
            <a:ext cx="2824163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0" name="Picture 4" descr="http://img.cao.granit.ru/1/1141/18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341438"/>
            <a:ext cx="3124200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1" name="Picture 6" descr="http://www.lehnen.com.ua/cms/public/photos/FCK/image/Wizualizacje%20-%20strefa%20WC/bb_wiz_strefa_wc_transfer.jpg"/>
          <p:cNvPicPr>
            <a:picLocks noChangeAspect="1" noChangeArrowheads="1"/>
          </p:cNvPicPr>
          <p:nvPr/>
        </p:nvPicPr>
        <p:blipFill>
          <a:blip r:embed="rId4"/>
          <a:srcRect l="8659"/>
          <a:stretch>
            <a:fillRect/>
          </a:stretch>
        </p:blipFill>
        <p:spPr bwMode="auto">
          <a:xfrm>
            <a:off x="2843213" y="1341438"/>
            <a:ext cx="3168650" cy="260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2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8713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tx2"/>
                </a:solidFill>
              </a:rPr>
              <a:t>ВАРИАНТЫ РЕШЕНИЙ ДЛЯ ТУАЛЕТНОЙ КОМНАТЫ</a:t>
            </a:r>
          </a:p>
        </p:txBody>
      </p:sp>
      <p:pic>
        <p:nvPicPr>
          <p:cNvPr id="176133" name="Picture 8" descr="http://www.ooodon.ru/catalog/small/1289375476mo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8400" y="4076700"/>
            <a:ext cx="165735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4" name="TextBox 3"/>
          <p:cNvSpPr txBox="1">
            <a:spLocks noChangeArrowheads="1"/>
          </p:cNvSpPr>
          <p:nvPr/>
        </p:nvSpPr>
        <p:spPr bwMode="auto">
          <a:xfrm>
            <a:off x="34925" y="974725"/>
            <a:ext cx="864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Доступ до туалетных принадлежностей на расстоянии вытянутой руки</a:t>
            </a:r>
          </a:p>
        </p:txBody>
      </p:sp>
      <p:sp>
        <p:nvSpPr>
          <p:cNvPr id="176135" name="TextBox 4"/>
          <p:cNvSpPr txBox="1">
            <a:spLocks noChangeArrowheads="1"/>
          </p:cNvSpPr>
          <p:nvPr/>
        </p:nvSpPr>
        <p:spPr bwMode="auto">
          <a:xfrm>
            <a:off x="0" y="5095875"/>
            <a:ext cx="91440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В туалетах следует предусматривать не менее одной кабины для инвалидов, использующих при передвижении кресла-коляски, с минимальными размерами 1,65 х 1,80 м. Для обеспечения возможности пересадки из кресла на унитаз в кабине предусматривается свободная площадь для размещения кресла-коляски рядом с унитазом.</a:t>
            </a:r>
          </a:p>
        </p:txBody>
      </p:sp>
      <p:grpSp>
        <p:nvGrpSpPr>
          <p:cNvPr id="176136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76137" name="Рисунок 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6138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extBox 1"/>
          <p:cNvSpPr txBox="1">
            <a:spLocks noChangeArrowheads="1"/>
          </p:cNvSpPr>
          <p:nvPr/>
        </p:nvSpPr>
        <p:spPr bwMode="auto">
          <a:xfrm>
            <a:off x="250825" y="115888"/>
            <a:ext cx="882015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tx2"/>
                </a:solidFill>
              </a:rPr>
              <a:t>Вариантов решения проблемы</a:t>
            </a:r>
            <a:r>
              <a:rPr lang="ru-RU"/>
              <a:t> обеспечения доступности для инвалида с использованием подъемника может быть несколько</a:t>
            </a:r>
          </a:p>
          <a:p>
            <a:endParaRPr lang="ru-RU"/>
          </a:p>
          <a:p>
            <a:r>
              <a:rPr lang="ru-RU" b="1">
                <a:solidFill>
                  <a:schemeClr val="tx2"/>
                </a:solidFill>
              </a:rPr>
              <a:t>Подъемные платформы для инвалидов.</a:t>
            </a:r>
            <a:r>
              <a:rPr lang="ru-RU">
                <a:solidFill>
                  <a:schemeClr val="tx2"/>
                </a:solidFill>
              </a:rPr>
              <a:t/>
            </a:r>
            <a:br>
              <a:rPr lang="ru-RU">
                <a:solidFill>
                  <a:schemeClr val="tx2"/>
                </a:solidFill>
              </a:rPr>
            </a:br>
            <a:r>
              <a:rPr lang="ru-RU" sz="1400"/>
              <a:t>Для безопасности пользователей, людей, находящихся вне подъемных платформ и обслуживающего персонала, конструкция и условия эксплуатации подъемных платформ должны отвечать требованиям Правил безопасности Ростехнадзора (Госгортехнадзора России)* ПБ 10-403-01 и ГОСТ Р 51630-00. </a:t>
            </a:r>
            <a:br>
              <a:rPr lang="ru-RU" sz="1400"/>
            </a:br>
            <a:r>
              <a:rPr lang="ru-RU" sz="1400"/>
              <a:t>. Назначение подъемных платформ- подъем и спуск инвалидов, с сопровождающим или без него, стоя или сидя в кресле-коляске. Платформы различаются по направлению перемещения: </a:t>
            </a:r>
          </a:p>
          <a:p>
            <a:r>
              <a:rPr lang="ru-RU" sz="1400"/>
              <a:t>по вертикали (вертикальная платформа); </a:t>
            </a:r>
          </a:p>
          <a:p>
            <a:r>
              <a:rPr lang="ru-RU" sz="1400"/>
              <a:t>по наклонной траектории вдоль лестничного марша (наклонная платформа</a:t>
            </a:r>
          </a:p>
          <a:p>
            <a:r>
              <a:rPr lang="ru-RU" sz="1400"/>
              <a:t>В свою очередь вертикальные подъемные платформы могут быть: </a:t>
            </a:r>
          </a:p>
          <a:p>
            <a:r>
              <a:rPr lang="ru-RU" sz="1400"/>
              <a:t>без ограждения шахты (рис. 7.2.5); </a:t>
            </a:r>
          </a:p>
          <a:p>
            <a:r>
              <a:rPr lang="ru-RU" sz="1400"/>
              <a:t>с ограждением (рис. 7.2.6).</a:t>
            </a:r>
          </a:p>
          <a:p>
            <a:r>
              <a:rPr lang="ru-RU" sz="1400"/>
              <a:t>Наклонные платформы, как правило, не имеют ограждения. </a:t>
            </a:r>
          </a:p>
          <a:p>
            <a:r>
              <a:rPr lang="ru-RU" sz="1400"/>
              <a:t>Высота подъема вертикальных платформ без ограждения шахты ограничена 2,0 м при 2-х остановках. Высота подъема вертикальных платформ с ограждением шахты до 4,0 м. При необходимости вертикального подъема свыше 4,0 м следует использовать лифт с доступностью для инвалида. </a:t>
            </a:r>
          </a:p>
          <a:p>
            <a:r>
              <a:rPr lang="ru-RU" sz="1400"/>
              <a:t>Высота подъема и длина пути наклонных платформ не ограничена. По типу привода подъемные платформы могут быть электрические</a:t>
            </a:r>
            <a:br>
              <a:rPr lang="ru-RU" sz="1400"/>
            </a:br>
            <a:r>
              <a:rPr lang="ru-RU" sz="1400"/>
              <a:t>и гидравлические. </a:t>
            </a:r>
          </a:p>
          <a:p>
            <a:r>
              <a:rPr lang="ru-RU" sz="1400"/>
              <a:t>В зависимости от расстройств функций организма инвалид на платформе может располагаться на платформе в одном из положений - сидя, стоя, сидя в кресле-коляске. Грузоподъемность подъемных платформ ограничена 500 кг. Номинальную грузоподъемность платформы следует определять с учетом массы пользователя: </a:t>
            </a:r>
          </a:p>
          <a:p>
            <a:r>
              <a:rPr lang="ru-RU" sz="1400"/>
              <a:t>при транспортировании сидя или стоя - 120 кг; </a:t>
            </a:r>
          </a:p>
          <a:p>
            <a:r>
              <a:rPr lang="ru-RU" sz="1400"/>
              <a:t>в кресле-коляске -155 кг</a:t>
            </a:r>
          </a:p>
          <a:p>
            <a:r>
              <a:rPr lang="ru-RU" sz="1400"/>
              <a:t>Для общественных зданий и сооружений массу пользователя в кресле-коляске рекомендуется принимать не менее 225 кг.</a:t>
            </a:r>
            <a:r>
              <a:rPr lang="ru-RU" sz="1400">
                <a:latin typeface="Calibri" pitchFamily="34" charset="0"/>
              </a:rPr>
              <a:t> </a:t>
            </a:r>
            <a:br>
              <a:rPr lang="ru-RU" sz="1400">
                <a:latin typeface="Calibri" pitchFamily="34" charset="0"/>
              </a:rPr>
            </a:br>
            <a:r>
              <a:rPr lang="ru-RU" sz="140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1400">
                <a:solidFill>
                  <a:srgbClr val="002060"/>
                </a:solidFill>
                <a:latin typeface="Calibri" pitchFamily="34" charset="0"/>
              </a:rPr>
            </a:br>
            <a:endParaRPr lang="ru-RU" sz="1400">
              <a:solidFill>
                <a:srgbClr val="002060"/>
              </a:solidFill>
              <a:latin typeface="Calibri" pitchFamily="34" charset="0"/>
            </a:endParaRPr>
          </a:p>
        </p:txBody>
      </p:sp>
      <p:grpSp>
        <p:nvGrpSpPr>
          <p:cNvPr id="177154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77155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7156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Box 3"/>
          <p:cNvSpPr txBox="1">
            <a:spLocks noChangeArrowheads="1"/>
          </p:cNvSpPr>
          <p:nvPr/>
        </p:nvSpPr>
        <p:spPr bwMode="auto">
          <a:xfrm>
            <a:off x="357188" y="234950"/>
            <a:ext cx="8391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tx2"/>
                </a:solidFill>
              </a:rPr>
              <a:t>ПОДЪЕМНАЯ ПЛАТФОРМА ДЛЯ ИНВАЛИДОВ</a:t>
            </a:r>
          </a:p>
        </p:txBody>
      </p:sp>
      <p:grpSp>
        <p:nvGrpSpPr>
          <p:cNvPr id="174090" name="Group 10"/>
          <p:cNvGrpSpPr>
            <a:grpSpLocks/>
          </p:cNvGrpSpPr>
          <p:nvPr/>
        </p:nvGrpSpPr>
        <p:grpSpPr bwMode="auto">
          <a:xfrm>
            <a:off x="623136" y="734687"/>
            <a:ext cx="8423275" cy="5400675"/>
            <a:chOff x="204" y="799"/>
            <a:chExt cx="5306" cy="3402"/>
          </a:xfrm>
        </p:grpSpPr>
        <p:pic>
          <p:nvPicPr>
            <p:cNvPr id="178183" name="Picture 2" descr="C:\Users\Пользователь\Pictures\723_2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6" y="799"/>
              <a:ext cx="2693" cy="2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184" name="TextBox 1"/>
            <p:cNvSpPr txBox="1">
              <a:spLocks noChangeArrowheads="1"/>
            </p:cNvSpPr>
            <p:nvPr/>
          </p:nvSpPr>
          <p:spPr bwMode="auto">
            <a:xfrm>
              <a:off x="204" y="3793"/>
              <a:ext cx="258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latin typeface="Calibri" pitchFamily="34" charset="0"/>
                </a:rPr>
                <a:t>Вертикальная платформа без ограждения шахты</a:t>
              </a:r>
            </a:p>
          </p:txBody>
        </p:sp>
        <p:pic>
          <p:nvPicPr>
            <p:cNvPr id="178185" name="Picture 4" descr="http://www.know-house.ru/engineering/ris/723_6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6" y="799"/>
              <a:ext cx="1520" cy="1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8186" name="Picture 6" descr="http://www.know-house.ru/engineering/ris/723_7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87" y="1979"/>
              <a:ext cx="1484" cy="1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187" name="TextBox 6"/>
            <p:cNvSpPr txBox="1">
              <a:spLocks noChangeArrowheads="1"/>
            </p:cNvSpPr>
            <p:nvPr/>
          </p:nvSpPr>
          <p:spPr bwMode="auto">
            <a:xfrm>
              <a:off x="3696" y="3797"/>
              <a:ext cx="181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latin typeface="Calibri" pitchFamily="34" charset="0"/>
                </a:rPr>
                <a:t>Вертикальная платформа с ограждением шахты</a:t>
              </a:r>
            </a:p>
          </p:txBody>
        </p:sp>
      </p:grpSp>
      <p:grpSp>
        <p:nvGrpSpPr>
          <p:cNvPr id="178180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78181" name="Рисунок 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182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600075"/>
            <a:ext cx="3932237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217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9"/>
          <p:cNvSpPr>
            <a:spLocks noChangeArrowheads="1"/>
          </p:cNvSpPr>
          <p:nvPr/>
        </p:nvSpPr>
        <p:spPr bwMode="auto">
          <a:xfrm>
            <a:off x="0" y="3752850"/>
            <a:ext cx="9144000" cy="1079500"/>
          </a:xfrm>
          <a:prstGeom prst="rect">
            <a:avLst/>
          </a:prstGeom>
          <a:solidFill>
            <a:srgbClr val="1F497D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79202" name="Rectangle 8"/>
          <p:cNvSpPr>
            <a:spLocks noChangeArrowheads="1"/>
          </p:cNvSpPr>
          <p:nvPr/>
        </p:nvSpPr>
        <p:spPr bwMode="auto">
          <a:xfrm>
            <a:off x="0" y="1663700"/>
            <a:ext cx="9144000" cy="1079500"/>
          </a:xfrm>
          <a:prstGeom prst="rect">
            <a:avLst/>
          </a:prstGeom>
          <a:solidFill>
            <a:srgbClr val="1F497D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792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2438"/>
            <a:ext cx="8229600" cy="1143000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1F497D"/>
                </a:solidFill>
              </a:rPr>
              <a:t>Подъемники для инвалидов «Омега» ВК</a:t>
            </a:r>
            <a:br>
              <a:rPr lang="ru-RU" sz="2800" smtClean="0">
                <a:solidFill>
                  <a:srgbClr val="1F497D"/>
                </a:solidFill>
              </a:rPr>
            </a:br>
            <a:r>
              <a:rPr lang="ru-RU" sz="2800" smtClean="0">
                <a:solidFill>
                  <a:srgbClr val="1F497D"/>
                </a:solidFill>
              </a:rPr>
              <a:t>ООО «Маш 21 век», Москва, Россия</a:t>
            </a:r>
            <a:br>
              <a:rPr lang="ru-RU" sz="2800" smtClean="0">
                <a:solidFill>
                  <a:srgbClr val="1F497D"/>
                </a:solidFill>
              </a:rPr>
            </a:br>
            <a:endParaRPr lang="ru-RU" sz="2800" smtClean="0">
              <a:solidFill>
                <a:srgbClr val="1F497D"/>
              </a:solidFill>
            </a:endParaRP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457200" y="1781175"/>
            <a:ext cx="8275638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3538" algn="r"/>
            <a:r>
              <a:rPr lang="ru-RU" sz="2400">
                <a:solidFill>
                  <a:srgbClr val="000000"/>
                </a:solidFill>
              </a:rPr>
              <a:t>Подъемники для инвалидов вертикального перемещения (</a:t>
            </a:r>
            <a:r>
              <a:rPr lang="ru-RU" sz="2400" b="1">
                <a:solidFill>
                  <a:srgbClr val="000000"/>
                </a:solidFill>
              </a:rPr>
              <a:t>мини-лифты</a:t>
            </a:r>
            <a:r>
              <a:rPr lang="ru-RU" sz="2400">
                <a:solidFill>
                  <a:srgbClr val="000000"/>
                </a:solidFill>
              </a:rPr>
              <a:t>) используются там, где</a:t>
            </a:r>
            <a:r>
              <a:rPr lang="ru-RU" sz="2000">
                <a:solidFill>
                  <a:srgbClr val="000000"/>
                </a:solidFill>
              </a:rPr>
              <a:t> </a:t>
            </a:r>
          </a:p>
          <a:p>
            <a:pPr indent="363538"/>
            <a:endParaRPr lang="en-US" sz="2000">
              <a:solidFill>
                <a:srgbClr val="000000"/>
              </a:solidFill>
            </a:endParaRPr>
          </a:p>
          <a:p>
            <a:pPr indent="363538">
              <a:buFont typeface="Wingdings" pitchFamily="2" charset="2"/>
              <a:buChar char="§"/>
            </a:pPr>
            <a:r>
              <a:rPr lang="ru-RU" sz="2000">
                <a:solidFill>
                  <a:srgbClr val="000000"/>
                </a:solidFill>
              </a:rPr>
              <a:t>применение пандуса невозможно из-за большого угла наклона</a:t>
            </a:r>
            <a:endParaRPr lang="en-US" sz="2000">
              <a:solidFill>
                <a:srgbClr val="000000"/>
              </a:solidFill>
            </a:endParaRPr>
          </a:p>
          <a:p>
            <a:pPr indent="363538">
              <a:buFont typeface="Wingdings" pitchFamily="2" charset="2"/>
              <a:buChar char="§"/>
            </a:pPr>
            <a:r>
              <a:rPr lang="ru-RU" sz="2000">
                <a:solidFill>
                  <a:srgbClr val="000000"/>
                </a:solidFill>
              </a:rPr>
              <a:t>лифты из-за малости высот (до 4 м) неэкономичны</a:t>
            </a:r>
            <a:endParaRPr lang="en-US" sz="2000">
              <a:solidFill>
                <a:srgbClr val="000000"/>
              </a:solidFill>
            </a:endParaRPr>
          </a:p>
          <a:p>
            <a:pPr indent="363538"/>
            <a:endParaRPr lang="ru-RU" sz="2000">
              <a:solidFill>
                <a:srgbClr val="000000"/>
              </a:solidFill>
            </a:endParaRPr>
          </a:p>
          <a:p>
            <a:pPr indent="363538"/>
            <a:endParaRPr lang="ru-RU" sz="2000">
              <a:solidFill>
                <a:srgbClr val="000000"/>
              </a:solidFill>
            </a:endParaRPr>
          </a:p>
          <a:p>
            <a:pPr indent="363538"/>
            <a:r>
              <a:rPr lang="ru-RU" sz="2400">
                <a:solidFill>
                  <a:srgbClr val="000000"/>
                </a:solidFill>
              </a:rPr>
              <a:t>Подъемные платформы</a:t>
            </a:r>
            <a:r>
              <a:rPr lang="ru-RU" sz="2000">
                <a:solidFill>
                  <a:srgbClr val="000000"/>
                </a:solidFill>
              </a:rPr>
              <a:t> </a:t>
            </a:r>
          </a:p>
          <a:p>
            <a:pPr indent="363538"/>
            <a:endParaRPr lang="ru-RU" sz="2000">
              <a:solidFill>
                <a:srgbClr val="000000"/>
              </a:solidFill>
            </a:endParaRPr>
          </a:p>
          <a:p>
            <a:pPr indent="363538"/>
            <a:endParaRPr lang="ru-RU" sz="2000">
              <a:solidFill>
                <a:srgbClr val="000000"/>
              </a:solidFill>
            </a:endParaRPr>
          </a:p>
          <a:p>
            <a:pPr indent="363538">
              <a:buFont typeface="Wingdings" pitchFamily="2" charset="2"/>
              <a:buChar char="§"/>
            </a:pPr>
            <a:r>
              <a:rPr lang="ru-RU" sz="2000">
                <a:solidFill>
                  <a:srgbClr val="000000"/>
                </a:solidFill>
              </a:rPr>
              <a:t>легки в сборке и установке, </a:t>
            </a:r>
          </a:p>
          <a:p>
            <a:pPr indent="363538">
              <a:buFont typeface="Wingdings" pitchFamily="2" charset="2"/>
              <a:buChar char="§"/>
            </a:pPr>
            <a:r>
              <a:rPr lang="ru-RU" sz="2000">
                <a:solidFill>
                  <a:srgbClr val="000000"/>
                </a:solidFill>
              </a:rPr>
              <a:t>не требуют специальных строительных работ</a:t>
            </a:r>
          </a:p>
          <a:p>
            <a:pPr indent="363538">
              <a:buFont typeface="Wingdings" pitchFamily="2" charset="2"/>
              <a:buChar char="§"/>
            </a:pPr>
            <a:r>
              <a:rPr lang="ru-RU" sz="2000">
                <a:solidFill>
                  <a:srgbClr val="000000"/>
                </a:solidFill>
              </a:rPr>
              <a:t>просты в эксплуатации</a:t>
            </a:r>
          </a:p>
        </p:txBody>
      </p:sp>
      <p:grpSp>
        <p:nvGrpSpPr>
          <p:cNvPr id="179205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79208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9209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  <p:pic>
        <p:nvPicPr>
          <p:cNvPr id="179206" name="Рисунок 1" descr="Серия ОМЕГА В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4813"/>
            <a:ext cx="803275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7" name="Рисунок 2" descr="Серия ОМЕГА В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20088" y="3762375"/>
            <a:ext cx="823912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>
                <a:solidFill>
                  <a:srgbClr val="1F497D"/>
                </a:solidFill>
              </a:rPr>
              <a:t>Подъемники для инвалидов «Омега» ВК</a:t>
            </a:r>
            <a:br>
              <a:rPr lang="ru-RU" sz="2800" smtClean="0">
                <a:solidFill>
                  <a:srgbClr val="1F497D"/>
                </a:solidFill>
              </a:rPr>
            </a:br>
            <a:r>
              <a:rPr lang="ru-RU" sz="2800" smtClean="0">
                <a:solidFill>
                  <a:srgbClr val="1F497D"/>
                </a:solidFill>
              </a:rPr>
              <a:t>ООО «Маш 21 век», Москва, Россия</a:t>
            </a:r>
            <a:br>
              <a:rPr lang="ru-RU" sz="2800" smtClean="0">
                <a:solidFill>
                  <a:srgbClr val="1F497D"/>
                </a:solidFill>
              </a:rPr>
            </a:br>
            <a:endParaRPr lang="ru-RU" sz="2800" smtClean="0">
              <a:solidFill>
                <a:srgbClr val="1F497D"/>
              </a:solidFill>
            </a:endParaRPr>
          </a:p>
        </p:txBody>
      </p:sp>
      <p:grpSp>
        <p:nvGrpSpPr>
          <p:cNvPr id="180226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80245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0246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  <p:graphicFrame>
        <p:nvGraphicFramePr>
          <p:cNvPr id="35924" name="Group 84"/>
          <p:cNvGraphicFramePr>
            <a:graphicFrameLocks noGrp="1"/>
          </p:cNvGraphicFramePr>
          <p:nvPr>
            <p:ph idx="1"/>
          </p:nvPr>
        </p:nvGraphicFramePr>
        <p:xfrm>
          <a:off x="0" y="1597025"/>
          <a:ext cx="9144000" cy="4538663"/>
        </p:xfrm>
        <a:graphic>
          <a:graphicData uri="http://schemas.openxmlformats.org/drawingml/2006/table">
            <a:tbl>
              <a:tblPr/>
              <a:tblGrid>
                <a:gridCol w="4572000"/>
                <a:gridCol w="4572000"/>
              </a:tblGrid>
              <a:tr h="1136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</a:rPr>
                        <a:t>Грузоподъемность, кг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1133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</a:rPr>
                        <a:t>Высота подъема, 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До 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(выше 2 м - используется шахта)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5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</a:rPr>
                        <a:t>Габариты, мм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900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x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1300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x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(без шахты)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1133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</a:rPr>
                        <a:t>Стоимость, 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956710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0244" name="Line 85"/>
          <p:cNvSpPr>
            <a:spLocks noChangeShapeType="1"/>
          </p:cNvSpPr>
          <p:nvPr/>
        </p:nvSpPr>
        <p:spPr bwMode="auto">
          <a:xfrm>
            <a:off x="2897188" y="5618163"/>
            <a:ext cx="100012" cy="0"/>
          </a:xfrm>
          <a:prstGeom prst="line">
            <a:avLst/>
          </a:prstGeom>
          <a:noFill/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41"/>
          <p:cNvSpPr>
            <a:spLocks noChangeArrowheads="1"/>
          </p:cNvSpPr>
          <p:nvPr/>
        </p:nvSpPr>
        <p:spPr bwMode="auto">
          <a:xfrm>
            <a:off x="2339975" y="0"/>
            <a:ext cx="2195513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1250" name="Rectangle 42"/>
          <p:cNvSpPr>
            <a:spLocks noChangeArrowheads="1"/>
          </p:cNvSpPr>
          <p:nvPr/>
        </p:nvSpPr>
        <p:spPr bwMode="auto">
          <a:xfrm>
            <a:off x="6948488" y="0"/>
            <a:ext cx="2195512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81251" name="Picture 4" descr="http://ts1.mm.bing.net/images/thumbnail.aspx?q=1229864709112&amp;id=524bf49d5983351b86673d50c1267e35&amp;url=http%3a%2f%2fwww.blagomed.ru%2fproducts_pictures%2f2010-280x2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37063"/>
            <a:ext cx="2087563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2" name="TextBox 2"/>
          <p:cNvSpPr txBox="1">
            <a:spLocks noChangeArrowheads="1"/>
          </p:cNvSpPr>
          <p:nvPr/>
        </p:nvSpPr>
        <p:spPr bwMode="auto">
          <a:xfrm>
            <a:off x="2484438" y="908050"/>
            <a:ext cx="1944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</a:rPr>
              <a:t>Подъемник</a:t>
            </a:r>
          </a:p>
        </p:txBody>
      </p:sp>
      <p:sp>
        <p:nvSpPr>
          <p:cNvPr id="181253" name="TextBox 5"/>
          <p:cNvSpPr txBox="1">
            <a:spLocks noChangeArrowheads="1"/>
          </p:cNvSpPr>
          <p:nvPr/>
        </p:nvSpPr>
        <p:spPr bwMode="auto">
          <a:xfrm>
            <a:off x="2339975" y="2997200"/>
            <a:ext cx="2130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</a:rPr>
              <a:t>Насадка </a:t>
            </a:r>
          </a:p>
          <a:p>
            <a:pPr algn="ctr"/>
            <a:r>
              <a:rPr lang="ru-RU">
                <a:solidFill>
                  <a:schemeClr val="bg1"/>
                </a:solidFill>
              </a:rPr>
              <a:t>на унитаз</a:t>
            </a:r>
          </a:p>
        </p:txBody>
      </p:sp>
      <p:sp>
        <p:nvSpPr>
          <p:cNvPr id="181254" name="TextBox 6"/>
          <p:cNvSpPr txBox="1">
            <a:spLocks noChangeArrowheads="1"/>
          </p:cNvSpPr>
          <p:nvPr/>
        </p:nvSpPr>
        <p:spPr bwMode="auto">
          <a:xfrm>
            <a:off x="2370138" y="5229225"/>
            <a:ext cx="2130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</a:rPr>
              <a:t>Насадка </a:t>
            </a:r>
          </a:p>
          <a:p>
            <a:pPr algn="ctr"/>
            <a:r>
              <a:rPr lang="ru-RU">
                <a:solidFill>
                  <a:schemeClr val="bg1"/>
                </a:solidFill>
              </a:rPr>
              <a:t>на унитаз</a:t>
            </a:r>
          </a:p>
        </p:txBody>
      </p:sp>
      <p:pic>
        <p:nvPicPr>
          <p:cNvPr id="181255" name="Picture 6" descr="http://ts4.mm.bing.net/images/thumbnail.aspx?q=1261835203323&amp;id=7bebfd1d1a8875ef6c8d44fc733d0061&amp;url=http%3a%2f%2fooodon.ru%2fimg%2f3%2f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333375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6" name="Picture 8" descr="http://mt.apteka.ru/images/motus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2060575"/>
            <a:ext cx="19050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7" name="Picture 10" descr="http://ts2.mm.bing.net/images/thumbnail.aspx?q=1230301233833&amp;id=aac8ee049428674a8a38b10ba915b58b&amp;url=http%3a%2f%2fwww.vrnprop.ru%2fimg%2fcatalog%2fuhod%2520za%2520invalidami%2f16.jpg"/>
          <p:cNvPicPr>
            <a:picLocks noChangeAspect="1" noChangeArrowheads="1"/>
          </p:cNvPicPr>
          <p:nvPr/>
        </p:nvPicPr>
        <p:blipFill>
          <a:blip r:embed="rId5"/>
          <a:srcRect l="9474" r="9175"/>
          <a:stretch>
            <a:fillRect/>
          </a:stretch>
        </p:blipFill>
        <p:spPr bwMode="auto">
          <a:xfrm>
            <a:off x="4787900" y="4581525"/>
            <a:ext cx="1874838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8" name="TextBox 3"/>
          <p:cNvSpPr txBox="1">
            <a:spLocks noChangeArrowheads="1"/>
          </p:cNvSpPr>
          <p:nvPr/>
        </p:nvSpPr>
        <p:spPr bwMode="auto">
          <a:xfrm>
            <a:off x="7019925" y="908050"/>
            <a:ext cx="20177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</a:rPr>
              <a:t>Подставки</a:t>
            </a:r>
          </a:p>
        </p:txBody>
      </p:sp>
      <p:sp>
        <p:nvSpPr>
          <p:cNvPr id="181259" name="TextBox 11"/>
          <p:cNvSpPr txBox="1">
            <a:spLocks noChangeArrowheads="1"/>
          </p:cNvSpPr>
          <p:nvPr/>
        </p:nvSpPr>
        <p:spPr bwMode="auto">
          <a:xfrm>
            <a:off x="6948488" y="2852738"/>
            <a:ext cx="2016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</a:rPr>
              <a:t>Кресла для передвижения</a:t>
            </a:r>
          </a:p>
        </p:txBody>
      </p:sp>
      <p:sp>
        <p:nvSpPr>
          <p:cNvPr id="181260" name="TextBox 12"/>
          <p:cNvSpPr txBox="1">
            <a:spLocks noChangeArrowheads="1"/>
          </p:cNvSpPr>
          <p:nvPr/>
        </p:nvSpPr>
        <p:spPr bwMode="auto">
          <a:xfrm>
            <a:off x="7019925" y="5084763"/>
            <a:ext cx="20161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</a:rPr>
              <a:t>Кресла для облегчения ухода</a:t>
            </a:r>
          </a:p>
        </p:txBody>
      </p:sp>
      <p:pic>
        <p:nvPicPr>
          <p:cNvPr id="181261" name="Picture 2" descr="http://www.rmnt.ru/pub/docs_details/26401/26401_html_19e5afdf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1367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62" name="Picture 2" descr="http://mega-optim.ru/images/toilet/CF07-5505/big.jpg"/>
          <p:cNvPicPr>
            <a:picLocks noChangeAspect="1" noChangeArrowheads="1"/>
          </p:cNvPicPr>
          <p:nvPr/>
        </p:nvPicPr>
        <p:blipFill>
          <a:blip r:embed="rId7"/>
          <a:srcRect t="9468" b="12001"/>
          <a:stretch>
            <a:fillRect/>
          </a:stretch>
        </p:blipFill>
        <p:spPr bwMode="auto">
          <a:xfrm>
            <a:off x="0" y="2492375"/>
            <a:ext cx="2160588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2" descr="http://www.gbmse73.narod.ru/informatsiya/o_federalnom_perechne_reabilitatsionnih_meropriyatii/Trosti.jpg?rand=2552194484492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04813"/>
            <a:ext cx="6408738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4" name="Picture 4" descr="http://socio.samtel.ru/img/n180505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4005263"/>
            <a:ext cx="3563938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5" name="Picture 6" descr="http://dokmed.ru/uploads/posts/2008-07/thumbs/1215156006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4265613"/>
            <a:ext cx="25923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Box 1"/>
          <p:cNvSpPr txBox="1">
            <a:spLocks noChangeArrowheads="1"/>
          </p:cNvSpPr>
          <p:nvPr/>
        </p:nvSpPr>
        <p:spPr bwMode="auto">
          <a:xfrm>
            <a:off x="684213" y="333375"/>
            <a:ext cx="61198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ЗНАКИ ДЛЯ ИНВАЛИДОВ</a:t>
            </a:r>
          </a:p>
        </p:txBody>
      </p:sp>
      <p:pic>
        <p:nvPicPr>
          <p:cNvPr id="183298" name="Picture 2" descr="http://streklama.ru/wp-content/uploads/2010/07/знаки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4813"/>
            <a:ext cx="8569325" cy="627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1F497D"/>
                </a:solidFill>
              </a:rPr>
              <a:t>Сведения о детях-инвалидах, </a:t>
            </a:r>
            <a:br>
              <a:rPr lang="ru-RU" sz="2800" smtClean="0">
                <a:solidFill>
                  <a:srgbClr val="1F497D"/>
                </a:solidFill>
              </a:rPr>
            </a:br>
            <a:r>
              <a:rPr lang="ru-RU" sz="2800" smtClean="0">
                <a:solidFill>
                  <a:srgbClr val="1F497D"/>
                </a:solidFill>
              </a:rPr>
              <a:t>обучающихся </a:t>
            </a:r>
            <a:br>
              <a:rPr lang="ru-RU" sz="2800" smtClean="0">
                <a:solidFill>
                  <a:srgbClr val="1F497D"/>
                </a:solidFill>
              </a:rPr>
            </a:br>
            <a:r>
              <a:rPr lang="ru-RU" sz="2800" smtClean="0">
                <a:solidFill>
                  <a:srgbClr val="1F497D"/>
                </a:solidFill>
              </a:rPr>
              <a:t>в общеобразовательных учреждениях республики</a:t>
            </a:r>
          </a:p>
        </p:txBody>
      </p:sp>
      <p:grpSp>
        <p:nvGrpSpPr>
          <p:cNvPr id="145410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45437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5438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  <p:graphicFrame>
        <p:nvGraphicFramePr>
          <p:cNvPr id="5289" name="Group 169"/>
          <p:cNvGraphicFramePr>
            <a:graphicFrameLocks noGrp="1"/>
          </p:cNvGraphicFramePr>
          <p:nvPr>
            <p:ph idx="1"/>
          </p:nvPr>
        </p:nvGraphicFramePr>
        <p:xfrm>
          <a:off x="0" y="1773238"/>
          <a:ext cx="9144000" cy="4319590"/>
        </p:xfrm>
        <a:graphic>
          <a:graphicData uri="http://schemas.openxmlformats.org/drawingml/2006/table">
            <a:tbl>
              <a:tblPr/>
              <a:tblGrid>
                <a:gridCol w="4572000"/>
                <a:gridCol w="4572000"/>
              </a:tblGrid>
              <a:tr h="617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Нарушения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Число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</a:rPr>
                        <a:t>слух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</a:rPr>
                        <a:t>зрение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</a:rPr>
                        <a:t>речь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</a:rPr>
                        <a:t>опорно-двигательный аппарат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</a:rPr>
                        <a:t>умственное развитие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Итого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2447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8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2800" smtClean="0">
                <a:solidFill>
                  <a:srgbClr val="1F497D"/>
                </a:solidFill>
              </a:rPr>
              <a:t>Оборудование </a:t>
            </a:r>
            <a:br>
              <a:rPr lang="ru-RU" sz="2800" smtClean="0">
                <a:solidFill>
                  <a:srgbClr val="1F497D"/>
                </a:solidFill>
              </a:rPr>
            </a:br>
            <a:r>
              <a:rPr lang="ru-RU" sz="2800" smtClean="0">
                <a:solidFill>
                  <a:srgbClr val="1F497D"/>
                </a:solidFill>
              </a:rPr>
              <a:t>специальных коррекционных классов </a:t>
            </a:r>
            <a:br>
              <a:rPr lang="ru-RU" sz="2800" smtClean="0">
                <a:solidFill>
                  <a:srgbClr val="1F497D"/>
                </a:solidFill>
              </a:rPr>
            </a:br>
            <a:r>
              <a:rPr lang="ru-RU" sz="2800" smtClean="0">
                <a:solidFill>
                  <a:srgbClr val="1F497D"/>
                </a:solidFill>
              </a:rPr>
              <a:t>для детей с нарушением </a:t>
            </a:r>
            <a:r>
              <a:rPr lang="ru-RU" sz="2800" b="1" smtClean="0">
                <a:solidFill>
                  <a:srgbClr val="1F497D"/>
                </a:solidFill>
              </a:rPr>
              <a:t>слуха</a:t>
            </a:r>
          </a:p>
        </p:txBody>
      </p:sp>
      <p:graphicFrame>
        <p:nvGraphicFramePr>
          <p:cNvPr id="24763" name="Group 187"/>
          <p:cNvGraphicFramePr>
            <a:graphicFrameLocks noGrp="1"/>
          </p:cNvGraphicFramePr>
          <p:nvPr>
            <p:ph idx="4294967295"/>
          </p:nvPr>
        </p:nvGraphicFramePr>
        <p:xfrm>
          <a:off x="0" y="1600200"/>
          <a:ext cx="9144000" cy="4672262"/>
        </p:xfrm>
        <a:graphic>
          <a:graphicData uri="http://schemas.openxmlformats.org/drawingml/2006/table">
            <a:tbl>
              <a:tblPr/>
              <a:tblGrid>
                <a:gridCol w="755650"/>
                <a:gridCol w="5340350"/>
                <a:gridCol w="3048000"/>
              </a:tblGrid>
              <a:tr h="1011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№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Оборудование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Стоимость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(тыс.р.)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</a:tr>
              <a:tr h="1131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Проводная звукоусиливающая аппаратура коллективного пользования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«УНИТОН – АК»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115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1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Аппаратура для индивидуальной работы по формированию произносительной стороны речи, развитию слухового восприятия  и тренажер для развития речевого слуха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«УНИТОН – ТРС-И»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10112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Итого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(1 класс = 8 человек)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224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99032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299033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9034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  <p:sp>
        <p:nvSpPr>
          <p:cNvPr id="299035" name="Line 188"/>
          <p:cNvSpPr>
            <a:spLocks noChangeShapeType="1"/>
          </p:cNvSpPr>
          <p:nvPr/>
        </p:nvSpPr>
        <p:spPr bwMode="auto">
          <a:xfrm>
            <a:off x="7794625" y="2217738"/>
            <a:ext cx="12065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3" descr="C:\копия Арт\Артур\Фото.Школа\Артур\DSCN25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504825"/>
            <a:ext cx="5543551" cy="738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4" descr="G:\DSC079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0"/>
            <a:ext cx="4643437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3641725"/>
            <a:ext cx="4643437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1" name="Picture 3" descr="G:\100_258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2276475"/>
            <a:ext cx="464343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5942" name="Group 12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870"/>
            <a:chExt cx="5760" cy="467"/>
          </a:xfrm>
        </p:grpSpPr>
        <p:pic>
          <p:nvPicPr>
            <p:cNvPr id="295943" name="Рисунок 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5944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2800" smtClean="0">
                <a:solidFill>
                  <a:srgbClr val="1F497D"/>
                </a:solidFill>
              </a:rPr>
              <a:t>Оборудование </a:t>
            </a:r>
            <a:br>
              <a:rPr lang="ru-RU" sz="2800" smtClean="0">
                <a:solidFill>
                  <a:srgbClr val="1F497D"/>
                </a:solidFill>
              </a:rPr>
            </a:br>
            <a:r>
              <a:rPr lang="ru-RU" sz="2800" smtClean="0">
                <a:solidFill>
                  <a:srgbClr val="1F497D"/>
                </a:solidFill>
              </a:rPr>
              <a:t>специальных коррекционных классов </a:t>
            </a:r>
            <a:br>
              <a:rPr lang="ru-RU" sz="2800" smtClean="0">
                <a:solidFill>
                  <a:srgbClr val="1F497D"/>
                </a:solidFill>
              </a:rPr>
            </a:br>
            <a:r>
              <a:rPr lang="ru-RU" sz="2800" smtClean="0">
                <a:solidFill>
                  <a:srgbClr val="1F497D"/>
                </a:solidFill>
              </a:rPr>
              <a:t>для детей с нарушением </a:t>
            </a:r>
            <a:r>
              <a:rPr lang="ru-RU" sz="2800" b="1" smtClean="0">
                <a:solidFill>
                  <a:srgbClr val="1F497D"/>
                </a:solidFill>
              </a:rPr>
              <a:t>зрения</a:t>
            </a:r>
          </a:p>
        </p:txBody>
      </p:sp>
      <p:graphicFrame>
        <p:nvGraphicFramePr>
          <p:cNvPr id="27721" name="Group 73"/>
          <p:cNvGraphicFramePr>
            <a:graphicFrameLocks noGrp="1"/>
          </p:cNvGraphicFramePr>
          <p:nvPr>
            <p:ph idx="4294967295"/>
          </p:nvPr>
        </p:nvGraphicFramePr>
        <p:xfrm>
          <a:off x="0" y="1600200"/>
          <a:ext cx="9144000" cy="4630753"/>
        </p:xfrm>
        <a:graphic>
          <a:graphicData uri="http://schemas.openxmlformats.org/drawingml/2006/table">
            <a:tbl>
              <a:tblPr/>
              <a:tblGrid>
                <a:gridCol w="755650"/>
                <a:gridCol w="6624638"/>
                <a:gridCol w="1763712"/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№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Оборудование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Стоимость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(тыс.р.)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</a:tr>
              <a:tr h="1189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Тифлопособия по всем предметам учебного плана (рельефные географические карты, фигурки животных, рельефные схемы, чертежи, рисунки по геометрии, биологии, физике)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8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Тифлоплеер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 аудио-книгами и учебниками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Увеличивающее устройство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Компьютер  с брайлевским принтером и брайлевской строкой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7604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Итого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(на 1 класс)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222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07232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307233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34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  <p:sp>
        <p:nvSpPr>
          <p:cNvPr id="307235" name="Line 75"/>
          <p:cNvSpPr>
            <a:spLocks noChangeShapeType="1"/>
          </p:cNvSpPr>
          <p:nvPr/>
        </p:nvSpPr>
        <p:spPr bwMode="auto">
          <a:xfrm>
            <a:off x="8437563" y="2217738"/>
            <a:ext cx="12065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 descr="C:\Users\Kalimullin\Desktop\Доступная среда свод\Презентация\Школа №172 Снимки для коллегии\IMG_24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3" name="Picture 3" descr="C:\Users\Kalimullin\Desktop\Доступная среда свод\Презентация\Школа №172 Снимки для коллегии\IMG_2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4" name="Picture 4" descr="C:\Users\Kalimullin\Desktop\Доступная среда свод\Презентация\Школа №172 Снимки для коллегии\IMG_25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5" name="Picture 5" descr="C:\Users\Kalimullin\Desktop\Доступная среда свод\Презентация\Школа №172 Снимки для коллегии\IMG_25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27413"/>
            <a:ext cx="457200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6966" name="Group 12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870"/>
            <a:chExt cx="5760" cy="467"/>
          </a:xfrm>
        </p:grpSpPr>
        <p:pic>
          <p:nvPicPr>
            <p:cNvPr id="296967" name="Рисунок 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6968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2800" smtClean="0">
                <a:solidFill>
                  <a:srgbClr val="1F497D"/>
                </a:solidFill>
              </a:rPr>
              <a:t>Установка гидравлического оборудования </a:t>
            </a:r>
            <a:br>
              <a:rPr lang="ru-RU" sz="2800" smtClean="0">
                <a:solidFill>
                  <a:srgbClr val="1F497D"/>
                </a:solidFill>
              </a:rPr>
            </a:br>
            <a:r>
              <a:rPr lang="ru-RU" sz="2800" smtClean="0">
                <a:solidFill>
                  <a:srgbClr val="1F497D"/>
                </a:solidFill>
              </a:rPr>
              <a:t>для подъема и передвижения инвалидов-колясочников в городском автотранспорте</a:t>
            </a:r>
          </a:p>
        </p:txBody>
      </p:sp>
      <p:grpSp>
        <p:nvGrpSpPr>
          <p:cNvPr id="306179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306180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6181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  <p:graphicFrame>
        <p:nvGraphicFramePr>
          <p:cNvPr id="32382" name="Group 638"/>
          <p:cNvGraphicFramePr>
            <a:graphicFrameLocks noGrp="1"/>
          </p:cNvGraphicFramePr>
          <p:nvPr>
            <p:ph idx="4294967295"/>
          </p:nvPr>
        </p:nvGraphicFramePr>
        <p:xfrm>
          <a:off x="0" y="1600200"/>
          <a:ext cx="9144000" cy="4525964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  <a:gridCol w="3048000"/>
              </a:tblGrid>
              <a:tr h="565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Марка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Общее число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Места для колясок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НефАЗ 5299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 + 2 сопровождающих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HIGER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6891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+ 2 сопровождающих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HIGER 6118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 + 2 сопровождающих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ГАЗ 322132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+ 2 сопровождающих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ПАЗ 3205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 + 2 сопровождающих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Ford Transit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 + 2 сопровождающих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Fiat Ducato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 + 2 сопровождающих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4" descr="domcrat_0000_Слой 2 (копия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domcrat_0001_Слой 1 (копия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1060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301061" name="Рисунок 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1062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2800" smtClean="0">
                <a:solidFill>
                  <a:srgbClr val="1F497D"/>
                </a:solidFill>
              </a:rPr>
              <a:t>Профессиональная переподготовка педагогов общеобразовательных школ на базе ГАОУ ДПО</a:t>
            </a:r>
          </a:p>
        </p:txBody>
      </p:sp>
      <p:graphicFrame>
        <p:nvGraphicFramePr>
          <p:cNvPr id="3188" name="Group 11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73035156"/>
              </p:ext>
            </p:extLst>
          </p:nvPr>
        </p:nvGraphicFramePr>
        <p:xfrm>
          <a:off x="0" y="1600200"/>
          <a:ext cx="9144000" cy="4618074"/>
        </p:xfrm>
        <a:graphic>
          <a:graphicData uri="http://schemas.openxmlformats.org/drawingml/2006/table">
            <a:tbl>
              <a:tblPr/>
              <a:tblGrid>
                <a:gridCol w="4572000"/>
                <a:gridCol w="4572000"/>
              </a:tblGrid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Специальность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Число подлежащих переподготовке педагогов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</a:rPr>
                        <a:t>Олигофренопедагогика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</a:rPr>
                        <a:t>Тифлопедагогика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</a:rPr>
                        <a:t>Сурдопедагогика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8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ИТОГО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grpSp>
        <p:nvGrpSpPr>
          <p:cNvPr id="302103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302104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2105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1F497D"/>
                </a:solidFill>
              </a:rPr>
              <a:t>Программы </a:t>
            </a:r>
            <a:br>
              <a:rPr lang="ru-RU" sz="2800" smtClean="0">
                <a:solidFill>
                  <a:srgbClr val="1F497D"/>
                </a:solidFill>
              </a:rPr>
            </a:br>
            <a:r>
              <a:rPr lang="ru-RU" sz="2800" smtClean="0">
                <a:solidFill>
                  <a:srgbClr val="1F497D"/>
                </a:solidFill>
              </a:rPr>
              <a:t>профессиональной переподготовки, час.</a:t>
            </a:r>
          </a:p>
        </p:txBody>
      </p:sp>
      <p:grpSp>
        <p:nvGrpSpPr>
          <p:cNvPr id="303107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303108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3109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  <p:graphicFrame>
        <p:nvGraphicFramePr>
          <p:cNvPr id="20550" name="Group 70"/>
          <p:cNvGraphicFramePr>
            <a:graphicFrameLocks noGrp="1"/>
          </p:cNvGraphicFramePr>
          <p:nvPr>
            <p:ph idx="4294967295"/>
          </p:nvPr>
        </p:nvGraphicFramePr>
        <p:xfrm>
          <a:off x="0" y="1412875"/>
          <a:ext cx="9144000" cy="4697413"/>
        </p:xfrm>
        <a:graphic>
          <a:graphicData uri="http://schemas.openxmlformats.org/drawingml/2006/table">
            <a:tbl>
              <a:tblPr/>
              <a:tblGrid>
                <a:gridCol w="2771775"/>
                <a:gridCol w="1309688"/>
                <a:gridCol w="1509712"/>
                <a:gridCol w="1965325"/>
                <a:gridCol w="1587500"/>
              </a:tblGrid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Наименование</a:t>
                      </a:r>
                    </a:p>
                  </a:txBody>
                  <a:tcPr marL="91449" marR="91449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Лекции</a:t>
                      </a:r>
                    </a:p>
                  </a:txBody>
                  <a:tcPr marL="91449" marR="91449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Практ. занятия</a:t>
                      </a:r>
                    </a:p>
                  </a:txBody>
                  <a:tcPr marL="91449" marR="91449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Пед.практика (стажировка)</a:t>
                      </a:r>
                    </a:p>
                  </a:txBody>
                  <a:tcPr marL="91449" marR="91449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Самостоя-тельная работа</a:t>
                      </a:r>
                    </a:p>
                  </a:txBody>
                  <a:tcPr marL="91449" marR="91449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</a:tr>
              <a:tr h="881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</a:rPr>
                        <a:t>Сурдопедагогика </a:t>
                      </a:r>
                    </a:p>
                  </a:txBody>
                  <a:tcPr marL="91449" marR="91449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324</a:t>
                      </a:r>
                    </a:p>
                  </a:txBody>
                  <a:tcPr marL="91449" marR="91449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148</a:t>
                      </a:r>
                    </a:p>
                  </a:txBody>
                  <a:tcPr marL="91449" marR="91449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200</a:t>
                      </a:r>
                    </a:p>
                  </a:txBody>
                  <a:tcPr marL="91449" marR="91449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528</a:t>
                      </a:r>
                    </a:p>
                  </a:txBody>
                  <a:tcPr marL="91449" marR="91449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4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</a:rPr>
                        <a:t>Олигофренопедагогика</a:t>
                      </a:r>
                    </a:p>
                  </a:txBody>
                  <a:tcPr marL="91449" marR="91449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342</a:t>
                      </a:r>
                    </a:p>
                  </a:txBody>
                  <a:tcPr marL="91449" marR="91449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198</a:t>
                      </a:r>
                    </a:p>
                  </a:txBody>
                  <a:tcPr marL="91449" marR="91449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240</a:t>
                      </a:r>
                    </a:p>
                  </a:txBody>
                  <a:tcPr marL="91449" marR="91449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420</a:t>
                      </a:r>
                    </a:p>
                  </a:txBody>
                  <a:tcPr marL="91449" marR="91449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882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</a:rPr>
                        <a:t>Тифлопедагогика</a:t>
                      </a:r>
                    </a:p>
                  </a:txBody>
                  <a:tcPr marL="91449" marR="91449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350</a:t>
                      </a:r>
                    </a:p>
                  </a:txBody>
                  <a:tcPr marL="91449" marR="91449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146</a:t>
                      </a:r>
                    </a:p>
                  </a:txBody>
                  <a:tcPr marL="91449" marR="91449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200</a:t>
                      </a:r>
                    </a:p>
                  </a:txBody>
                  <a:tcPr marL="91449" marR="91449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504</a:t>
                      </a:r>
                    </a:p>
                  </a:txBody>
                  <a:tcPr marL="91449" marR="91449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2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Итого</a:t>
                      </a:r>
                    </a:p>
                  </a:txBody>
                  <a:tcPr marL="91449" marR="91449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1200</a:t>
                      </a:r>
                    </a:p>
                  </a:txBody>
                  <a:tcPr marL="91449" marR="91449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3200" smtClean="0">
                <a:solidFill>
                  <a:schemeClr val="tx2"/>
                </a:solidFill>
                <a:latin typeface="Arial" charset="0"/>
              </a:rPr>
              <a:t>График  проведения  сессий</a:t>
            </a:r>
          </a:p>
        </p:txBody>
      </p:sp>
      <p:graphicFrame>
        <p:nvGraphicFramePr>
          <p:cNvPr id="304258" name="Group 130"/>
          <p:cNvGraphicFramePr>
            <a:graphicFrameLocks noGrp="1"/>
          </p:cNvGraphicFramePr>
          <p:nvPr/>
        </p:nvGraphicFramePr>
        <p:xfrm>
          <a:off x="0" y="1484313"/>
          <a:ext cx="9144000" cy="4551046"/>
        </p:xfrm>
        <a:graphic>
          <a:graphicData uri="http://schemas.openxmlformats.org/drawingml/2006/table">
            <a:tbl>
              <a:tblPr/>
              <a:tblGrid>
                <a:gridCol w="3563938"/>
                <a:gridCol w="2879725"/>
                <a:gridCol w="2700337"/>
              </a:tblGrid>
              <a:tr h="723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Сессия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Сроки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Число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рабочих дней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 – 15 ноября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– 27 декабря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– 27 марта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 – 29 мая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10842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Государственная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итоговая аттестация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(5 групп)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– 8 июня 2012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04178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304179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4180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3600" smtClean="0">
                <a:solidFill>
                  <a:srgbClr val="1F497D"/>
                </a:solidFill>
                <a:latin typeface="Arial" charset="0"/>
              </a:rPr>
              <a:t>Стажировочные </a:t>
            </a:r>
            <a:br>
              <a:rPr lang="ru-RU" sz="3600" smtClean="0">
                <a:solidFill>
                  <a:srgbClr val="1F497D"/>
                </a:solidFill>
                <a:latin typeface="Arial" charset="0"/>
              </a:rPr>
            </a:br>
            <a:r>
              <a:rPr lang="ru-RU" sz="3600" smtClean="0">
                <a:solidFill>
                  <a:srgbClr val="1F497D"/>
                </a:solidFill>
                <a:latin typeface="Arial" charset="0"/>
              </a:rPr>
              <a:t>площадки переподготовки</a:t>
            </a:r>
          </a:p>
        </p:txBody>
      </p:sp>
      <p:graphicFrame>
        <p:nvGraphicFramePr>
          <p:cNvPr id="22562" name="Group 34"/>
          <p:cNvGraphicFramePr>
            <a:graphicFrameLocks noGrp="1"/>
          </p:cNvGraphicFramePr>
          <p:nvPr>
            <p:ph idx="4294967295"/>
          </p:nvPr>
        </p:nvGraphicFramePr>
        <p:xfrm>
          <a:off x="0" y="1600200"/>
          <a:ext cx="9144000" cy="4651375"/>
        </p:xfrm>
        <a:graphic>
          <a:graphicData uri="http://schemas.openxmlformats.org/drawingml/2006/table">
            <a:tbl>
              <a:tblPr/>
              <a:tblGrid>
                <a:gridCol w="4500563"/>
                <a:gridCol w="4643437"/>
              </a:tblGrid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Программы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9" marR="91449"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Количество ОУ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9" marR="91449"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</a:tr>
              <a:tr h="1165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</a:rPr>
                        <a:t>Сурдопедагогика</a:t>
                      </a:r>
                    </a:p>
                  </a:txBody>
                  <a:tcPr marL="91449" marR="91449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91449" marR="91449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4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</a:rPr>
                        <a:t>Олигофрено-педагогика</a:t>
                      </a:r>
                    </a:p>
                  </a:txBody>
                  <a:tcPr marL="91449" marR="91449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marL="91449" marR="91449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1165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charset="0"/>
                        </a:rPr>
                        <a:t>Тифлопедагогика</a:t>
                      </a:r>
                    </a:p>
                  </a:txBody>
                  <a:tcPr marL="91449" marR="91449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91449" marR="91449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05155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305156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5157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789" name="Group 357"/>
          <p:cNvGraphicFramePr>
            <a:graphicFrameLocks noGrp="1"/>
          </p:cNvGraphicFramePr>
          <p:nvPr>
            <p:ph/>
          </p:nvPr>
        </p:nvGraphicFramePr>
        <p:xfrm>
          <a:off x="0" y="1916113"/>
          <a:ext cx="9144000" cy="4184657"/>
        </p:xfrm>
        <a:graphic>
          <a:graphicData uri="http://schemas.openxmlformats.org/drawingml/2006/table">
            <a:tbl>
              <a:tblPr/>
              <a:tblGrid>
                <a:gridCol w="1222375"/>
                <a:gridCol w="2700338"/>
                <a:gridCol w="1222375"/>
                <a:gridCol w="1222375"/>
                <a:gridCol w="1222375"/>
                <a:gridCol w="1554162"/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Агрызский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Азнакаево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Аксубаевский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Актанышский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Алексеевский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Алькеевский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Альметьевский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Апастовский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Атнинский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Бавлинский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Балтасинский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Бугульминский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Буинский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Верхнеуслонский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146547" name="Rectangle 1215"/>
          <p:cNvSpPr>
            <a:spLocks noChangeArrowheads="1"/>
          </p:cNvSpPr>
          <p:nvPr/>
        </p:nvSpPr>
        <p:spPr bwMode="auto">
          <a:xfrm>
            <a:off x="0" y="0"/>
            <a:ext cx="9144000" cy="1341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46548" name="Rectangle 1216"/>
          <p:cNvSpPr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600">
                <a:solidFill>
                  <a:srgbClr val="1F497D"/>
                </a:solidFill>
              </a:rPr>
              <a:t>Статистика по районам РТ</a:t>
            </a:r>
          </a:p>
        </p:txBody>
      </p:sp>
      <p:graphicFrame>
        <p:nvGraphicFramePr>
          <p:cNvPr id="19234" name="Group 1826"/>
          <p:cNvGraphicFramePr>
            <a:graphicFrameLocks noGrp="1"/>
          </p:cNvGraphicFramePr>
          <p:nvPr/>
        </p:nvGraphicFramePr>
        <p:xfrm>
          <a:off x="0" y="1311275"/>
          <a:ext cx="9144000" cy="608013"/>
        </p:xfrm>
        <a:graphic>
          <a:graphicData uri="http://schemas.openxmlformats.org/drawingml/2006/table">
            <a:tbl>
              <a:tblPr/>
              <a:tblGrid>
                <a:gridCol w="1222375"/>
                <a:gridCol w="2700338"/>
                <a:gridCol w="1222375"/>
                <a:gridCol w="1222375"/>
                <a:gridCol w="1222375"/>
                <a:gridCol w="1554162"/>
              </a:tblGrid>
              <a:tr h="244095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№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Район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Кол-во ОУ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Кол-во детей инвалидов, обучающихся в ОУ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39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</a:rPr>
                        <a:t>умств. развитие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</a:rPr>
                        <a:t>по зрению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</a:rPr>
                        <a:t>по слуху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grpSp>
        <p:nvGrpSpPr>
          <p:cNvPr id="146567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46568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6569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71" name="Rectangle 47"/>
          <p:cNvSpPr>
            <a:spLocks noChangeArrowheads="1"/>
          </p:cNvSpPr>
          <p:nvPr/>
        </p:nvSpPr>
        <p:spPr bwMode="auto">
          <a:xfrm>
            <a:off x="0" y="1728788"/>
            <a:ext cx="9144000" cy="1584325"/>
          </a:xfrm>
          <a:prstGeom prst="rect">
            <a:avLst/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2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chemeClr val="tx2"/>
                </a:solidFill>
                <a:latin typeface="Arial" charset="0"/>
              </a:rPr>
              <a:t>Стажировочные площадки по прохождению профессиональной переподготовки </a:t>
            </a:r>
            <a:br>
              <a:rPr lang="ru-RU" sz="2400" b="1" smtClean="0">
                <a:solidFill>
                  <a:schemeClr val="tx2"/>
                </a:solidFill>
                <a:latin typeface="Arial" charset="0"/>
              </a:rPr>
            </a:br>
            <a:r>
              <a:rPr lang="ru-RU" sz="2400" b="1" smtClean="0">
                <a:solidFill>
                  <a:schemeClr val="tx2"/>
                </a:solidFill>
                <a:latin typeface="Arial" charset="0"/>
              </a:rPr>
              <a:t>по специальности Олигофренопедагогика</a:t>
            </a:r>
            <a:r>
              <a:rPr lang="ru-RU" sz="2400" smtClean="0">
                <a:latin typeface="Arial" charset="0"/>
              </a:rPr>
              <a:t> </a:t>
            </a:r>
          </a:p>
        </p:txBody>
      </p:sp>
      <p:graphicFrame>
        <p:nvGraphicFramePr>
          <p:cNvPr id="308289" name="Group 65"/>
          <p:cNvGraphicFramePr>
            <a:graphicFrameLocks noGrp="1"/>
          </p:cNvGraphicFramePr>
          <p:nvPr>
            <p:ph idx="1"/>
          </p:nvPr>
        </p:nvGraphicFramePr>
        <p:xfrm>
          <a:off x="0" y="1700213"/>
          <a:ext cx="9144000" cy="4525963"/>
        </p:xfrm>
        <a:graphic>
          <a:graphicData uri="http://schemas.openxmlformats.org/drawingml/2006/table">
            <a:tbl>
              <a:tblPr/>
              <a:tblGrid>
                <a:gridCol w="1525588"/>
                <a:gridCol w="1609725"/>
                <a:gridCol w="1508125"/>
                <a:gridCol w="1452562"/>
                <a:gridCol w="1500188"/>
                <a:gridCol w="1547812"/>
              </a:tblGrid>
              <a:tr h="4525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Чистопольского, Спасского, Нурлатского районов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Чистопольский,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Алексеевский,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Алькеевский,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Новошешминский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Аксубаевский,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Спасский,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Нурлатский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Арского Кукморского районов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Calibri" pitchFamily="34" charset="0"/>
                        </a:rPr>
                        <a:t>Атнинский</a:t>
                      </a: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Calibri" pitchFamily="34" charset="0"/>
                        </a:rPr>
                        <a:t>Арский, Высокогорский, Тюлячинский, Сабинский, Балтасинский, Кукморский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Елабужского,  Мамадышского, Менделеевского, Пестречинского, Нижнекамского Агрызского районов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Рыбнослободский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Calibri" pitchFamily="34" charset="0"/>
                        </a:rPr>
                        <a:t>Пестречинский, Лаишевский, Мамадышский, Нижнекамский, Елабужский, Менделеевский, Агрызский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Тукаевского, Мензелинского, Актанышского районов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Calibri" pitchFamily="34" charset="0"/>
                        </a:rPr>
                        <a:t>Заинский, Тукаевский, Мензелинский, Актанышский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Альметьевского, Азнакаевского,  Лениногорского, Муслюмовского, Бугульминского, Ютазинского районов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Сармановский, Муслюмовский, Альметьевский, Азнакаевский, Черемшанский, Лениногорский, Бугульминский, Ютазинский, Бавлинский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Зеленодольского района и г. Казань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Буинский, Дрожжановский, Тетюшский, Камскоустьинский, Апастовский, Кайбицкий, Верхнеуслонский Зеленодольский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08263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308264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265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8" name="Rectangle 6"/>
          <p:cNvSpPr>
            <a:spLocks noGrp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2400" b="1" smtClean="0">
                <a:solidFill>
                  <a:schemeClr val="tx2"/>
                </a:solidFill>
                <a:latin typeface="Arial" charset="0"/>
              </a:rPr>
              <a:t>Стажировочные площадки по прохождению профессиональной переподготовки </a:t>
            </a:r>
            <a:br>
              <a:rPr lang="ru-RU" sz="2400" b="1" smtClean="0">
                <a:solidFill>
                  <a:schemeClr val="tx2"/>
                </a:solidFill>
                <a:latin typeface="Arial" charset="0"/>
              </a:rPr>
            </a:br>
            <a:r>
              <a:rPr lang="ru-RU" sz="2400" b="1" smtClean="0">
                <a:solidFill>
                  <a:schemeClr val="tx2"/>
                </a:solidFill>
                <a:latin typeface="Arial" charset="0"/>
              </a:rPr>
              <a:t>по специальности Сурдопедагогика</a:t>
            </a:r>
            <a:r>
              <a:rPr lang="ru-RU" sz="2400" smtClean="0"/>
              <a:t>  </a:t>
            </a:r>
          </a:p>
        </p:txBody>
      </p:sp>
      <p:graphicFrame>
        <p:nvGraphicFramePr>
          <p:cNvPr id="310347" name="Group 75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4539933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Города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Бугульма, Елабуга, Набережные Челны, Нижнекамск, Казань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Районы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Чистопольский, Алексеевский, Алькеевский, Новошешминский, Аксубаевский, Спасский, Нурлатский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Атнинский, Арский, Высокогорский, Тюлячинский, Сабинский, Балтасинский, Кукморский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Рыбнослободский, Пестречинский, Лаишевский, Мамадышский, Нижнекамский, Елабужский, Менделеевский, Агрызский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Заинский, Тукаевский, Мензелинский, Актанышский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7000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Сармановский, Муслюмовский, Альметьевский, Азнакаевский, Черемшанский, Лениногорский, Бугульминский, Ютазинский, Бавлинский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Буинский, Дрожжановский, Тетюшский, Камскоустьинский, Апастовский, Кайбицкий, Верхнеуслонский, Зеленодольский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grpSp>
        <p:nvGrpSpPr>
          <p:cNvPr id="310310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310311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0312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4" name="Rectangle 4"/>
          <p:cNvSpPr>
            <a:spLocks noGrp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2400" b="1" smtClean="0">
                <a:solidFill>
                  <a:schemeClr val="tx2"/>
                </a:solidFill>
                <a:latin typeface="Arial" charset="0"/>
              </a:rPr>
              <a:t>Стажировочные площадки по прохождению профессиональной переподготовки </a:t>
            </a:r>
            <a:br>
              <a:rPr lang="ru-RU" sz="2400" b="1" smtClean="0">
                <a:solidFill>
                  <a:schemeClr val="tx2"/>
                </a:solidFill>
                <a:latin typeface="Arial" charset="0"/>
              </a:rPr>
            </a:br>
            <a:r>
              <a:rPr lang="ru-RU" sz="2400" b="1" smtClean="0">
                <a:solidFill>
                  <a:schemeClr val="tx2"/>
                </a:solidFill>
                <a:latin typeface="Arial" charset="0"/>
              </a:rPr>
              <a:t>по специальности Тифлопедагогика</a:t>
            </a:r>
            <a:r>
              <a:rPr lang="ru-RU" sz="4000" smtClean="0"/>
              <a:t> </a:t>
            </a:r>
          </a:p>
        </p:txBody>
      </p:sp>
      <p:graphicFrame>
        <p:nvGraphicFramePr>
          <p:cNvPr id="312365" name="Group 45"/>
          <p:cNvGraphicFramePr>
            <a:graphicFrameLocks noGrp="1"/>
          </p:cNvGraphicFramePr>
          <p:nvPr>
            <p:ph idx="1"/>
          </p:nvPr>
        </p:nvGraphicFramePr>
        <p:xfrm>
          <a:off x="0" y="1395413"/>
          <a:ext cx="9144000" cy="4773298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Города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Набережные Челны, Казань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Районы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Чистопольский, Алексеевский, Алькеевский, Новошешминский, Аксубаевский, Спасский, Нурлатский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Атнинский, Арский, Высокогорский, Тюлячинский, Сабинский, Балтасинский, Кукморский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Рыбнослободский, Пестречинский, Лаишевский, Мамадышский, Нижнекамский, Елабужский, Менделеевский, Агрызский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Заинский, Тукаевский, Мензелинский, Актанышский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Заинский, Тукаевский, Мензелинский, Актанышский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40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Сармановский, Муслюмовский, Альметьевский, Азнакаевский, Черемшанский, Лениногорский, Бугульминский, Ютазинский, Бавлинский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Буинский, Дрожжановский, Тетюшский, Камскоустьинский, Апастовский, Кайбицкий, Верхнеуслонский, Зеленодольский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12366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312367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2368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275" name="Group 507"/>
          <p:cNvGraphicFramePr>
            <a:graphicFrameLocks noGrp="1"/>
          </p:cNvGraphicFramePr>
          <p:nvPr>
            <p:ph idx="4294967295"/>
          </p:nvPr>
        </p:nvGraphicFramePr>
        <p:xfrm>
          <a:off x="0" y="1916113"/>
          <a:ext cx="9144000" cy="4681544"/>
        </p:xfrm>
        <a:graphic>
          <a:graphicData uri="http://schemas.openxmlformats.org/drawingml/2006/table">
            <a:tbl>
              <a:tblPr/>
              <a:tblGrid>
                <a:gridCol w="1222375"/>
                <a:gridCol w="2700338"/>
                <a:gridCol w="1222375"/>
                <a:gridCol w="1222375"/>
                <a:gridCol w="1222375"/>
                <a:gridCol w="1554162"/>
              </a:tblGrid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Высокогорский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Дрожжановский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Елабужский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Заинский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Зеленодольский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Кайбицкий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Камско-Устьинский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Кукморский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Лаишевский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Лениногорский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Мамадышский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Менделеевский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Мензелинский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Муслюмовский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Нижнекамский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7571" name="Rectangle 1216"/>
          <p:cNvSpPr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600">
                <a:solidFill>
                  <a:srgbClr val="1F497D"/>
                </a:solidFill>
              </a:rPr>
              <a:t>Статистика по районам РТ</a:t>
            </a:r>
          </a:p>
        </p:txBody>
      </p:sp>
      <p:graphicFrame>
        <p:nvGraphicFramePr>
          <p:cNvPr id="19234" name="Group 1826"/>
          <p:cNvGraphicFramePr>
            <a:graphicFrameLocks noGrp="1"/>
          </p:cNvGraphicFramePr>
          <p:nvPr/>
        </p:nvGraphicFramePr>
        <p:xfrm>
          <a:off x="0" y="1311275"/>
          <a:ext cx="9144000" cy="608013"/>
        </p:xfrm>
        <a:graphic>
          <a:graphicData uri="http://schemas.openxmlformats.org/drawingml/2006/table">
            <a:tbl>
              <a:tblPr/>
              <a:tblGrid>
                <a:gridCol w="1222375"/>
                <a:gridCol w="2700338"/>
                <a:gridCol w="1222375"/>
                <a:gridCol w="1222375"/>
                <a:gridCol w="1222375"/>
                <a:gridCol w="1554162"/>
              </a:tblGrid>
              <a:tr h="244095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№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Район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Кол-во ОУ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Кол-во детей инвалидов, обучающихся в ОУ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39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</a:rPr>
                        <a:t>умств. развитие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</a:rPr>
                        <a:t>по зрению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</a:rPr>
                        <a:t>по слуху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1357" name="Group 541"/>
          <p:cNvGraphicFramePr>
            <a:graphicFrameLocks noGrp="1"/>
          </p:cNvGraphicFramePr>
          <p:nvPr>
            <p:ph idx="4294967295"/>
          </p:nvPr>
        </p:nvGraphicFramePr>
        <p:xfrm>
          <a:off x="0" y="1916113"/>
          <a:ext cx="9144000" cy="4941892"/>
        </p:xfrm>
        <a:graphic>
          <a:graphicData uri="http://schemas.openxmlformats.org/drawingml/2006/table">
            <a:tbl>
              <a:tblPr/>
              <a:tblGrid>
                <a:gridCol w="1222375"/>
                <a:gridCol w="2700338"/>
                <a:gridCol w="1222375"/>
                <a:gridCol w="1222375"/>
                <a:gridCol w="1222375"/>
                <a:gridCol w="1554162"/>
              </a:tblGrid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Новошешминский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Нурлатский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Пестречинский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Рыбно-Слободский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Сабинский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Сармановский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Спасский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Тетюшский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Тукаевский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40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Тюлячинский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41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Черемшанский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42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Чистопольский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43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Ютазинский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44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г.Наб.Челны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45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Казань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423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445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8602" name="Rectangle 1216"/>
          <p:cNvSpPr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600">
                <a:solidFill>
                  <a:srgbClr val="1F497D"/>
                </a:solidFill>
              </a:rPr>
              <a:t>Статистика по районам РТ</a:t>
            </a:r>
          </a:p>
        </p:txBody>
      </p:sp>
      <p:graphicFrame>
        <p:nvGraphicFramePr>
          <p:cNvPr id="19234" name="Group 1826"/>
          <p:cNvGraphicFramePr>
            <a:graphicFrameLocks noGrp="1"/>
          </p:cNvGraphicFramePr>
          <p:nvPr/>
        </p:nvGraphicFramePr>
        <p:xfrm>
          <a:off x="0" y="1311275"/>
          <a:ext cx="9144000" cy="608013"/>
        </p:xfrm>
        <a:graphic>
          <a:graphicData uri="http://schemas.openxmlformats.org/drawingml/2006/table">
            <a:tbl>
              <a:tblPr/>
              <a:tblGrid>
                <a:gridCol w="1222375"/>
                <a:gridCol w="2700338"/>
                <a:gridCol w="1222375"/>
                <a:gridCol w="1222375"/>
                <a:gridCol w="1222375"/>
                <a:gridCol w="1554162"/>
              </a:tblGrid>
              <a:tr h="244095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№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Район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Кол-во ОУ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Кол-во детей инвалидов, обучающихся в ОУ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39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</a:rPr>
                        <a:t>умств. развитие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</a:rPr>
                        <a:t>по зрению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Arial" pitchFamily="34" charset="0"/>
                        </a:rPr>
                        <a:t>по слуху</a:t>
                      </a:r>
                    </a:p>
                  </a:txBody>
                  <a:tcPr marT="45768" marB="4576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9222" name="Group 214"/>
          <p:cNvGraphicFramePr>
            <a:graphicFrameLocks noGrp="1"/>
          </p:cNvGraphicFramePr>
          <p:nvPr>
            <p:ph sz="half" idx="4294967295"/>
          </p:nvPr>
        </p:nvGraphicFramePr>
        <p:xfrm>
          <a:off x="457200" y="1412875"/>
          <a:ext cx="4038600" cy="4718371"/>
        </p:xfrm>
        <a:graphic>
          <a:graphicData uri="http://schemas.openxmlformats.org/drawingml/2006/table">
            <a:tbl>
              <a:tblPr/>
              <a:tblGrid>
                <a:gridCol w="509588"/>
                <a:gridCol w="1227137"/>
                <a:gridCol w="2301875"/>
              </a:tblGrid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Агрызский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"СОШ № 4"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Азнакаево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 "СОШ №6"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Аксубаевский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МБОУ" Новодемкинская СОШ"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Актанышский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Такталачукская С(К)ОШИ 8 вида,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Алексеевский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Алексеевская  СОШ №1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Алькеевский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Чувашско-Бродская СОШ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Альметьевский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"СОШ №16"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Апастовский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Апастовская СОШ с углубленным изучением отдельных предметов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Арский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"Арская СОШ №1"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Атнинский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"Большнекуюкская СОШ"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9174" name="Group 166"/>
          <p:cNvGraphicFramePr>
            <a:graphicFrameLocks noGrp="1"/>
          </p:cNvGraphicFramePr>
          <p:nvPr>
            <p:ph sz="half" idx="4294967295"/>
          </p:nvPr>
        </p:nvGraphicFramePr>
        <p:xfrm>
          <a:off x="4648200" y="1412875"/>
          <a:ext cx="4038600" cy="4525967"/>
        </p:xfrm>
        <a:graphic>
          <a:graphicData uri="http://schemas.openxmlformats.org/drawingml/2006/table">
            <a:tbl>
              <a:tblPr/>
              <a:tblGrid>
                <a:gridCol w="509588"/>
                <a:gridCol w="1227137"/>
                <a:gridCol w="2301875"/>
              </a:tblGrid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11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Бавлинский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"СОШ №5" 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12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Балтасинский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Нурминская СОШ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13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Бугульминский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"СОШ №3"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14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Буинский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«Киятская СОШ ».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15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Верхнеуслонский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«Шеланговская СОШ»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16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Высокогорский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"Высокогорская СОШ №2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17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Дрожжановский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"Стародрожжановская СОШ №2"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18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Елабужский 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«СОШ №8» 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19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Заинский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МБОУ «Заинская СОШ №1».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20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Зеленодольский 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«Гимназия № 14"</a:t>
                      </a:r>
                    </a:p>
                  </a:txBody>
                  <a:tcPr marL="2469" marR="2469" marT="246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grpSp>
        <p:nvGrpSpPr>
          <p:cNvPr id="149597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49599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9600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  <p:sp>
        <p:nvSpPr>
          <p:cNvPr id="149598" name="Text Box 97"/>
          <p:cNvSpPr txBox="1">
            <a:spLocks noChangeArrowheads="1"/>
          </p:cNvSpPr>
          <p:nvPr/>
        </p:nvSpPr>
        <p:spPr bwMode="auto">
          <a:xfrm>
            <a:off x="468313" y="260350"/>
            <a:ext cx="83391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1F497D"/>
                </a:solidFill>
              </a:rPr>
              <a:t>Наименования образовательных учреждений </a:t>
            </a:r>
            <a:endParaRPr lang="en-US" sz="2400">
              <a:solidFill>
                <a:srgbClr val="1F497D"/>
              </a:solidFill>
            </a:endParaRPr>
          </a:p>
          <a:p>
            <a:pPr algn="ctr"/>
            <a:r>
              <a:rPr lang="ru-RU" sz="2400">
                <a:solidFill>
                  <a:srgbClr val="1F497D"/>
                </a:solidFill>
              </a:rPr>
              <a:t>в рамках республиканской программы "Доступная среда"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5404" name="Group 492"/>
          <p:cNvGraphicFramePr>
            <a:graphicFrameLocks noGrp="1"/>
          </p:cNvGraphicFramePr>
          <p:nvPr>
            <p:ph sz="half" idx="4294967295"/>
          </p:nvPr>
        </p:nvGraphicFramePr>
        <p:xfrm>
          <a:off x="457200" y="1484313"/>
          <a:ext cx="4038600" cy="4540253"/>
        </p:xfrm>
        <a:graphic>
          <a:graphicData uri="http://schemas.openxmlformats.org/drawingml/2006/table">
            <a:tbl>
              <a:tblPr/>
              <a:tblGrid>
                <a:gridCol w="509588"/>
                <a:gridCol w="1227137"/>
                <a:gridCol w="2301875"/>
              </a:tblGrid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Кайбицкий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"Федоровская СОШ"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Камско-Устьинский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«Камскоустьинская татарская СОШ»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Кукморский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МБОУ "СОШ № 2 им.А.М. Булатова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Лаишевский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"Лаишевская Гимназия №1 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Лениногорский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«СОШ №7"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Мамадышский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"Лицей №2"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Менделеевский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МБОУ "СОШ №3"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Мензелинский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"СОШ № 1"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29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Муслюмовский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 Муслюмовский лицей"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Нижнекамский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"СОШ №31"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5405" name="Group 493"/>
          <p:cNvGraphicFramePr>
            <a:graphicFrameLocks noGrp="1"/>
          </p:cNvGraphicFramePr>
          <p:nvPr>
            <p:ph sz="half" idx="4294967295"/>
          </p:nvPr>
        </p:nvGraphicFramePr>
        <p:xfrm>
          <a:off x="4648200" y="1484313"/>
          <a:ext cx="4038600" cy="4625977"/>
        </p:xfrm>
        <a:graphic>
          <a:graphicData uri="http://schemas.openxmlformats.org/drawingml/2006/table">
            <a:tbl>
              <a:tblPr/>
              <a:tblGrid>
                <a:gridCol w="509588"/>
                <a:gridCol w="1227137"/>
                <a:gridCol w="2301875"/>
              </a:tblGrid>
              <a:tr h="4238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Нижнекамский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"СОШ №26"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Нижнекамский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МОУ"Камскополянская СОШ №1"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Нижнекамский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"СОШ №2"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Нижнекамский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"СОШ №21"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Нижнекамский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"СОШ №12"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Новошешминский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МБОУ "Новошешминская гимназия"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Нурлатский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МБОУ «Мамыковская СОШ»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80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Пестречинский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МБОУ «Пестречинская СОШ с углубленным изучением отдельных предметов»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39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Рыбно-Слободский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"Рыбно-Слободская СОШ №2"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</a:rPr>
                        <a:t>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Сабинский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"Шеморданский лицей"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grpSp>
        <p:nvGrpSpPr>
          <p:cNvPr id="150621" name="Group 12"/>
          <p:cNvGrpSpPr>
            <a:grpSpLocks/>
          </p:cNvGrpSpPr>
          <p:nvPr/>
        </p:nvGrpSpPr>
        <p:grpSpPr bwMode="auto">
          <a:xfrm>
            <a:off x="0" y="6143625"/>
            <a:ext cx="9144000" cy="741363"/>
            <a:chOff x="0" y="3870"/>
            <a:chExt cx="5760" cy="467"/>
          </a:xfrm>
        </p:grpSpPr>
        <p:pic>
          <p:nvPicPr>
            <p:cNvPr id="150623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870"/>
              <a:ext cx="576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0624" name="TextBox 3"/>
            <p:cNvSpPr txBox="1">
              <a:spLocks noChangeArrowheads="1"/>
            </p:cNvSpPr>
            <p:nvPr/>
          </p:nvSpPr>
          <p:spPr bwMode="auto">
            <a:xfrm>
              <a:off x="1383" y="3974"/>
              <a:ext cx="43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1F497D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  <p:sp>
        <p:nvSpPr>
          <p:cNvPr id="150622" name="Text Box 97"/>
          <p:cNvSpPr txBox="1">
            <a:spLocks noChangeArrowheads="1"/>
          </p:cNvSpPr>
          <p:nvPr/>
        </p:nvSpPr>
        <p:spPr bwMode="auto">
          <a:xfrm>
            <a:off x="468313" y="260350"/>
            <a:ext cx="83391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1F497D"/>
                </a:solidFill>
              </a:rPr>
              <a:t>Наименования образовательных учреждений </a:t>
            </a:r>
            <a:endParaRPr lang="en-US" sz="2400">
              <a:solidFill>
                <a:srgbClr val="1F497D"/>
              </a:solidFill>
            </a:endParaRPr>
          </a:p>
          <a:p>
            <a:pPr algn="ctr"/>
            <a:r>
              <a:rPr lang="ru-RU" sz="2400">
                <a:solidFill>
                  <a:srgbClr val="1F497D"/>
                </a:solidFill>
              </a:rPr>
              <a:t>в рамках республиканской программы "Доступная среда"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2014</TotalTime>
  <Words>3182</Words>
  <Application>Microsoft Office PowerPoint</Application>
  <PresentationFormat>Экран (4:3)</PresentationFormat>
  <Paragraphs>1098</Paragraphs>
  <Slides>52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52</vt:i4>
      </vt:variant>
    </vt:vector>
  </HeadingPairs>
  <TitlesOfParts>
    <vt:vector size="63" baseType="lpstr">
      <vt:lpstr>Тема Office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Оформление по умолчанию</vt:lpstr>
      <vt:lpstr>1_Тема Office</vt:lpstr>
      <vt:lpstr>2_Тема Office</vt:lpstr>
      <vt:lpstr>Руководителю  образовательного учреждения </vt:lpstr>
      <vt:lpstr>Презентация PowerPoint</vt:lpstr>
      <vt:lpstr>Сведения о детях с нарушениями в психофизическом развитии</vt:lpstr>
      <vt:lpstr>Сведения о детях-инвалидах,  обучающихся  в общеобразовательных учреждениях республики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Подъемники для инвалидов «Омега» ВК ООО «Маш 21 век», Москва, Россия </vt:lpstr>
      <vt:lpstr>Подъемники для инвалидов «Омега» ВК ООО «Маш 21 век», Москва, Россия </vt:lpstr>
      <vt:lpstr>Презентация PowerPoint</vt:lpstr>
      <vt:lpstr>Презентация PowerPoint</vt:lpstr>
      <vt:lpstr>Презентация PowerPoint</vt:lpstr>
      <vt:lpstr>Оборудование  специальных коррекционных классов  для детей с нарушением слуха</vt:lpstr>
      <vt:lpstr>Презентация PowerPoint</vt:lpstr>
      <vt:lpstr>Оборудование  специальных коррекционных классов  для детей с нарушением зрения</vt:lpstr>
      <vt:lpstr>Презентация PowerPoint</vt:lpstr>
      <vt:lpstr>Установка гидравлического оборудования  для подъема и передвижения инвалидов-колясочников в городском автотранспорте</vt:lpstr>
      <vt:lpstr>Презентация PowerPoint</vt:lpstr>
      <vt:lpstr>Профессиональная переподготовка педагогов общеобразовательных школ на базе ГАОУ ДПО</vt:lpstr>
      <vt:lpstr>Программы  профессиональной переподготовки, час.</vt:lpstr>
      <vt:lpstr>График  проведения  сессий</vt:lpstr>
      <vt:lpstr>Стажировочные  площадки переподготовки</vt:lpstr>
      <vt:lpstr>Стажировочные площадки по прохождению профессиональной переподготовки  по специальности Олигофренопедагогика </vt:lpstr>
      <vt:lpstr>Стажировочные площадки по прохождению профессиональной переподготовки  по специальности Сурдопедагогика  </vt:lpstr>
      <vt:lpstr>Стажировочные площадки по прохождению профессиональной переподготовки  по специальности Тифлопедагогика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Galimullin</cp:lastModifiedBy>
  <cp:revision>119</cp:revision>
  <cp:lastPrinted>2011-10-27T05:16:43Z</cp:lastPrinted>
  <dcterms:created xsi:type="dcterms:W3CDTF">2011-09-27T05:56:29Z</dcterms:created>
  <dcterms:modified xsi:type="dcterms:W3CDTF">2011-10-27T05:30:53Z</dcterms:modified>
</cp:coreProperties>
</file>