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8" r:id="rId5"/>
    <p:sldId id="271" r:id="rId6"/>
    <p:sldId id="259" r:id="rId7"/>
    <p:sldId id="260" r:id="rId8"/>
    <p:sldId id="272" r:id="rId9"/>
    <p:sldId id="263" r:id="rId10"/>
    <p:sldId id="261" r:id="rId11"/>
    <p:sldId id="265" r:id="rId12"/>
    <p:sldId id="266" r:id="rId13"/>
    <p:sldId id="267" r:id="rId14"/>
    <p:sldId id="264" r:id="rId15"/>
    <p:sldId id="268" r:id="rId16"/>
    <p:sldId id="269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2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27BC-1706-4306-BF3E-074678A54B7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F4DC-6590-49D8-B28A-53B9949A3C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" TargetMode="External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ho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2" Type="http://schemas.openxmlformats.org/officeDocument/2006/relationships/hyperlink" Target="https://www.sky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me/" TargetMode="External"/><Relationship Id="rId5" Type="http://schemas.openxmlformats.org/officeDocument/2006/relationships/hyperlink" Target="https://vk.com/video" TargetMode="External"/><Relationship Id="rId4" Type="http://schemas.openxmlformats.org/officeDocument/2006/relationships/hyperlink" Target="https://hangouts.googl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" TargetMode="External"/><Relationship Id="rId2" Type="http://schemas.openxmlformats.org/officeDocument/2006/relationships/hyperlink" Target="https://docs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izz.com/" TargetMode="External"/><Relationship Id="rId4" Type="http://schemas.openxmlformats.org/officeDocument/2006/relationships/hyperlink" Target="https://myquiz.r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prosv.ru/" TargetMode="External"/><Relationship Id="rId3" Type="http://schemas.openxmlformats.org/officeDocument/2006/relationships/hyperlink" Target="https://rus-ege.sdamgia.ru/" TargetMode="External"/><Relationship Id="rId7" Type="http://schemas.openxmlformats.org/officeDocument/2006/relationships/hyperlink" Target="https://uchi.ru/" TargetMode="External"/><Relationship Id="rId2" Type="http://schemas.openxmlformats.org/officeDocument/2006/relationships/hyperlink" Target="https://foxfor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klass.ru/" TargetMode="External"/><Relationship Id="rId5" Type="http://schemas.openxmlformats.org/officeDocument/2006/relationships/hyperlink" Target="https://2035school.ru/" TargetMode="External"/><Relationship Id="rId10" Type="http://schemas.openxmlformats.org/officeDocument/2006/relationships/hyperlink" Target="https://newschool.pcbl.ru/" TargetMode="External"/><Relationship Id="rId4" Type="http://schemas.openxmlformats.org/officeDocument/2006/relationships/hyperlink" Target="https://vbudushee.ru/" TargetMode="External"/><Relationship Id="rId9" Type="http://schemas.openxmlformats.org/officeDocument/2006/relationships/hyperlink" Target="https://lecta.rosuchebnik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Цифровые образовательные платформы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предметных комиссий РТ </a:t>
            </a: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русскому языку</a:t>
            </a:r>
            <a:endParaRPr lang="ru-RU" alt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Корбанова</a:t>
            </a:r>
            <a:r>
              <a:rPr lang="ru-RU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Лилия Ильдаровна </a:t>
            </a:r>
            <a:endParaRPr lang="ru-RU" alt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«Платформа новой школы»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82" r="2718" b="12869"/>
          <a:stretch/>
        </p:blipFill>
        <p:spPr>
          <a:xfrm>
            <a:off x="1749954" y="2259874"/>
            <a:ext cx="56440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1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Издательство «Просвещение»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83" b="10467"/>
          <a:stretch/>
        </p:blipFill>
        <p:spPr>
          <a:xfrm>
            <a:off x="1671108" y="1841862"/>
            <a:ext cx="5801784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9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en-US" b="1" dirty="0" err="1" smtClean="0"/>
              <a:t>Lecta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82" r="2943" b="15870"/>
          <a:stretch/>
        </p:blipFill>
        <p:spPr>
          <a:xfrm>
            <a:off x="1756485" y="2050869"/>
            <a:ext cx="5631029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Организация индивидуальной и коллективной работы с</a:t>
            </a:r>
            <a:br>
              <a:rPr lang="ru-RU" sz="3200" b="1" dirty="0"/>
            </a:br>
            <a:r>
              <a:rPr lang="ru-RU" sz="3200" b="1" dirty="0"/>
              <a:t>документами, презентациями и таблицами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Документы </a:t>
            </a:r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dirty="0"/>
              <a:t>(режим </a:t>
            </a:r>
            <a:r>
              <a:rPr lang="ru-RU" dirty="0" smtClean="0"/>
              <a:t>доступа:</a:t>
            </a:r>
            <a:r>
              <a:rPr lang="en-US" dirty="0" smtClean="0"/>
              <a:t>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docs.google.com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индивидуальная </a:t>
            </a:r>
            <a:r>
              <a:rPr lang="ru-RU" dirty="0"/>
              <a:t>и коллективная работа над документами, </a:t>
            </a:r>
            <a:r>
              <a:rPr lang="ru-RU" dirty="0" smtClean="0"/>
              <a:t>таблицами,</a:t>
            </a:r>
            <a:r>
              <a:rPr lang="en-US" dirty="0" smtClean="0"/>
              <a:t> </a:t>
            </a:r>
            <a:r>
              <a:rPr lang="ru-RU" dirty="0" smtClean="0"/>
              <a:t>презентациями</a:t>
            </a:r>
            <a:r>
              <a:rPr lang="ru-RU" dirty="0"/>
              <a:t>, формами (опросами).</a:t>
            </a:r>
          </a:p>
          <a:p>
            <a:pPr algn="just"/>
            <a:r>
              <a:rPr lang="ru-RU" b="1" dirty="0" err="1"/>
              <a:t>Microsoft</a:t>
            </a:r>
            <a:r>
              <a:rPr lang="ru-RU" b="1" dirty="0"/>
              <a:t> </a:t>
            </a:r>
            <a:r>
              <a:rPr lang="ru-RU" b="1" dirty="0" err="1"/>
              <a:t>Office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3"/>
              </a:rPr>
              <a:t>https://www.office.com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работа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ru-RU" dirty="0"/>
              <a:t>документами, таблицами, презентациями, формами.</a:t>
            </a:r>
          </a:p>
          <a:p>
            <a:pPr algn="just"/>
            <a:r>
              <a:rPr lang="ru-RU" b="1" dirty="0" err="1"/>
              <a:t>Zoho</a:t>
            </a:r>
            <a:r>
              <a:rPr lang="ru-RU" b="1" dirty="0"/>
              <a:t> </a:t>
            </a:r>
            <a:r>
              <a:rPr lang="ru-RU" b="1" dirty="0" err="1"/>
              <a:t>Office</a:t>
            </a:r>
            <a:r>
              <a:rPr lang="ru-RU" b="1" dirty="0"/>
              <a:t> </a:t>
            </a:r>
            <a:r>
              <a:rPr lang="ru-RU" b="1" dirty="0" err="1"/>
              <a:t>Suite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zoho.com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онлайн-работа </a:t>
            </a:r>
            <a:r>
              <a:rPr lang="ru-RU" dirty="0"/>
              <a:t>с документами, электронными таблицами, презентациями.</a:t>
            </a:r>
          </a:p>
        </p:txBody>
      </p:sp>
    </p:spTree>
    <p:extLst>
      <p:ext uri="{BB962C8B-B14F-4D97-AF65-F5344CB8AC3E}">
        <p14:creationId xmlns:p14="http://schemas.microsoft.com/office/powerpoint/2010/main" val="182524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Организация индивидуальной и групповой работы с </a:t>
            </a:r>
            <a:r>
              <a:rPr lang="ru-RU" sz="2800" b="1" dirty="0" err="1"/>
              <a:t>ис</a:t>
            </a:r>
            <a:r>
              <a:rPr lang="ru-RU" sz="2800" b="1" dirty="0"/>
              <a:t>-</a:t>
            </a:r>
            <a:br>
              <a:rPr lang="ru-RU" sz="2800" b="1" dirty="0"/>
            </a:br>
            <a:r>
              <a:rPr lang="ru-RU" sz="2800" b="1" dirty="0"/>
              <a:t>пользованием инструментов трансляции и видеосвязи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Skype</a:t>
            </a:r>
            <a:r>
              <a:rPr lang="ru-RU" dirty="0" smtClean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2"/>
              </a:rPr>
              <a:t>https://www.skype.com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система проведения </a:t>
            </a:r>
            <a:r>
              <a:rPr lang="ru-RU" dirty="0"/>
              <a:t>видеоконференций и </a:t>
            </a:r>
            <a:r>
              <a:rPr lang="ru-RU" dirty="0" err="1"/>
              <a:t>вебинаров</a:t>
            </a:r>
            <a:r>
              <a:rPr lang="ru-RU" dirty="0"/>
              <a:t>.</a:t>
            </a:r>
          </a:p>
          <a:p>
            <a:r>
              <a:rPr lang="ru-RU" b="1" dirty="0" err="1"/>
              <a:t>Zoom</a:t>
            </a:r>
            <a:r>
              <a:rPr lang="ru-RU" dirty="0"/>
              <a:t> (режим доступа: </a:t>
            </a:r>
            <a:r>
              <a:rPr lang="ru-RU" dirty="0">
                <a:hlinkClick r:id="rId3"/>
              </a:rPr>
              <a:t>https://zoom.us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облачная платформа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видеоконференций, веб-конференций, </a:t>
            </a:r>
            <a:r>
              <a:rPr lang="ru-RU" dirty="0" err="1"/>
              <a:t>вебинаров</a:t>
            </a:r>
            <a:r>
              <a:rPr lang="ru-RU" dirty="0"/>
              <a:t>.</a:t>
            </a:r>
          </a:p>
          <a:p>
            <a:r>
              <a:rPr lang="ru-RU" b="1" dirty="0" err="1"/>
              <a:t>Google</a:t>
            </a:r>
            <a:r>
              <a:rPr lang="ru-RU" b="1" dirty="0"/>
              <a:t> </a:t>
            </a:r>
            <a:r>
              <a:rPr lang="ru-RU" b="1" dirty="0" err="1"/>
              <a:t>Hangouts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4"/>
              </a:rPr>
              <a:t>https://hangouts.google.com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система </a:t>
            </a:r>
            <a:r>
              <a:rPr lang="ru-RU" dirty="0"/>
              <a:t>проведения видеоконференций, предоставляющая </a:t>
            </a:r>
            <a:r>
              <a:rPr lang="ru-RU" dirty="0" err="1" smtClean="0"/>
              <a:t>возмож-ность</a:t>
            </a:r>
            <a:r>
              <a:rPr lang="ru-RU" dirty="0" smtClean="0"/>
              <a:t> </a:t>
            </a:r>
            <a:r>
              <a:rPr lang="ru-RU" dirty="0"/>
              <a:t>записи и публикации материалов </a:t>
            </a:r>
            <a:r>
              <a:rPr lang="ru-RU" dirty="0" err="1"/>
              <a:t>вебинара</a:t>
            </a:r>
            <a:r>
              <a:rPr lang="ru-RU" dirty="0"/>
              <a:t> на </a:t>
            </a:r>
            <a:r>
              <a:rPr lang="ru-RU" dirty="0" err="1"/>
              <a:t>YouTube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ВКонтакте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vk.com/video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онлайн-трансляции </a:t>
            </a:r>
            <a:r>
              <a:rPr lang="ru-RU" dirty="0"/>
              <a:t>видеопотока. Высокая вероятность наличия у учеников </a:t>
            </a:r>
            <a:r>
              <a:rPr lang="ru-RU" dirty="0" smtClean="0"/>
              <a:t>учетной</a:t>
            </a:r>
            <a:r>
              <a:rPr lang="en-US" dirty="0" smtClean="0"/>
              <a:t> </a:t>
            </a:r>
            <a:r>
              <a:rPr lang="ru-RU" dirty="0" smtClean="0"/>
              <a:t>записи </a:t>
            </a:r>
            <a:r>
              <a:rPr lang="ru-RU" dirty="0"/>
              <a:t>позволяет оперативно найти или оповестить их и вовлечь в </a:t>
            </a:r>
            <a:r>
              <a:rPr lang="ru-RU" dirty="0" smtClean="0"/>
              <a:t>участие </a:t>
            </a:r>
            <a:r>
              <a:rPr lang="ru-RU" dirty="0"/>
              <a:t>в видеотрансляции.</a:t>
            </a:r>
          </a:p>
          <a:p>
            <a:r>
              <a:rPr lang="ru-RU" b="1" dirty="0"/>
              <a:t>Одноклассники</a:t>
            </a:r>
            <a:r>
              <a:rPr lang="ru-RU" dirty="0"/>
              <a:t> (режим доступа: </a:t>
            </a:r>
            <a:r>
              <a:rPr lang="ru-RU" dirty="0">
                <a:hlinkClick r:id="rId6"/>
              </a:rPr>
              <a:t>https://ok.me</a:t>
            </a:r>
            <a:r>
              <a:rPr lang="ru-RU" dirty="0" smtClean="0">
                <a:hlinkClick r:id="rId6"/>
              </a:rPr>
              <a:t>/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организация</a:t>
            </a:r>
            <a:r>
              <a:rPr lang="en-US" dirty="0" smtClean="0"/>
              <a:t> </a:t>
            </a:r>
            <a:r>
              <a:rPr lang="ru-RU" dirty="0" smtClean="0"/>
              <a:t>онлайн-занятий </a:t>
            </a:r>
            <a:r>
              <a:rPr lang="ru-RU" dirty="0"/>
              <a:t>с помощью прямых трансляций для </a:t>
            </a:r>
            <a:r>
              <a:rPr lang="ru-RU" dirty="0" smtClean="0"/>
              <a:t>неограниченного</a:t>
            </a:r>
            <a:r>
              <a:rPr lang="en-US" dirty="0" smtClean="0"/>
              <a:t> </a:t>
            </a:r>
            <a:r>
              <a:rPr lang="ru-RU" dirty="0" smtClean="0"/>
              <a:t>количества </a:t>
            </a:r>
            <a:r>
              <a:rPr lang="ru-RU" dirty="0"/>
              <a:t>зрителей со своего компьютера, ноутбука или смартфона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94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Организация опросов и проведение тестов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b="1" dirty="0" err="1"/>
              <a:t>Forms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docs.google.com</a:t>
            </a:r>
            <a:r>
              <a:rPr lang="ru-RU" dirty="0" smtClean="0"/>
              <a:t>)</a:t>
            </a:r>
            <a:r>
              <a:rPr lang="en-US" dirty="0" smtClean="0"/>
              <a:t>  </a:t>
            </a:r>
            <a:r>
              <a:rPr lang="ru-RU" dirty="0" smtClean="0"/>
              <a:t>один из</a:t>
            </a:r>
            <a:r>
              <a:rPr lang="en-US" dirty="0" smtClean="0"/>
              <a:t> </a:t>
            </a:r>
            <a:r>
              <a:rPr lang="ru-RU" dirty="0" smtClean="0"/>
              <a:t>сервисов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docs</a:t>
            </a:r>
            <a:r>
              <a:rPr lang="ru-RU" dirty="0"/>
              <a:t>, предназначенный для создания опросов и </a:t>
            </a:r>
            <a:r>
              <a:rPr lang="ru-RU" dirty="0" smtClean="0"/>
              <a:t>тестовых </a:t>
            </a:r>
            <a:r>
              <a:rPr lang="ru-RU" dirty="0"/>
              <a:t>заданий с возможностью автоматической проверки и </a:t>
            </a:r>
            <a:r>
              <a:rPr lang="ru-RU" dirty="0" smtClean="0"/>
              <a:t>выставления</a:t>
            </a:r>
            <a:r>
              <a:rPr lang="en-US" dirty="0" smtClean="0"/>
              <a:t> </a:t>
            </a:r>
            <a:r>
              <a:rPr lang="ru-RU" dirty="0" smtClean="0"/>
              <a:t>результатов</a:t>
            </a:r>
            <a:r>
              <a:rPr lang="ru-RU" dirty="0"/>
              <a:t>.</a:t>
            </a:r>
          </a:p>
          <a:p>
            <a:r>
              <a:rPr lang="ru-RU" b="1" dirty="0" err="1"/>
              <a:t>Microsoft</a:t>
            </a:r>
            <a:r>
              <a:rPr lang="ru-RU" b="1" dirty="0"/>
              <a:t> </a:t>
            </a:r>
            <a:r>
              <a:rPr lang="ru-RU" b="1" dirty="0" err="1"/>
              <a:t>Forms</a:t>
            </a:r>
            <a:r>
              <a:rPr lang="ru-RU" dirty="0"/>
              <a:t> (режим доступа: </a:t>
            </a:r>
            <a:r>
              <a:rPr lang="ru-RU" dirty="0">
                <a:hlinkClick r:id="rId3"/>
              </a:rPr>
              <a:t>https://forms.office.com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опросы</a:t>
            </a:r>
            <a:r>
              <a:rPr lang="ru-RU" dirty="0"/>
              <a:t>, вопросы с вариантами ответов, анализ результатов </a:t>
            </a:r>
            <a:r>
              <a:rPr lang="ru-RU" dirty="0" smtClean="0"/>
              <a:t>тестирования </a:t>
            </a:r>
            <a:r>
              <a:rPr lang="ru-RU" dirty="0"/>
              <a:t>при помощи электронных таблиц. Сервис доступен любому </a:t>
            </a:r>
            <a:r>
              <a:rPr lang="ru-RU" dirty="0" smtClean="0"/>
              <a:t>чело-веку</a:t>
            </a:r>
            <a:r>
              <a:rPr lang="ru-RU" dirty="0"/>
              <a:t>, имеющему аккаунт в </a:t>
            </a:r>
            <a:r>
              <a:rPr lang="ru-RU" dirty="0" err="1"/>
              <a:t>Microsoft</a:t>
            </a:r>
            <a:r>
              <a:rPr lang="ru-RU" dirty="0"/>
              <a:t>.</a:t>
            </a:r>
          </a:p>
          <a:p>
            <a:r>
              <a:rPr lang="ru-RU" b="1" dirty="0" err="1"/>
              <a:t>MyQuizz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myquiz.ru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создание </a:t>
            </a:r>
            <a:r>
              <a:rPr lang="ru-RU" dirty="0"/>
              <a:t>и </a:t>
            </a:r>
            <a:r>
              <a:rPr lang="ru-RU" dirty="0" smtClean="0"/>
              <a:t>проведение </a:t>
            </a:r>
            <a:r>
              <a:rPr lang="ru-RU" dirty="0"/>
              <a:t>онлайн-викторин. Викторины могут быть использованы </a:t>
            </a:r>
            <a:r>
              <a:rPr lang="ru-RU" dirty="0" smtClean="0"/>
              <a:t>педагогом</a:t>
            </a:r>
            <a:r>
              <a:rPr lang="en-US" dirty="0" smtClean="0"/>
              <a:t> </a:t>
            </a:r>
            <a:r>
              <a:rPr lang="ru-RU" dirty="0" smtClean="0"/>
              <a:t>как </a:t>
            </a:r>
            <a:r>
              <a:rPr lang="ru-RU" dirty="0"/>
              <a:t>для проведения очного занятия, так и для дистанционного </a:t>
            </a:r>
            <a:r>
              <a:rPr lang="ru-RU" dirty="0" smtClean="0"/>
              <a:t>опроса</a:t>
            </a:r>
            <a:r>
              <a:rPr lang="en-US" dirty="0" smtClean="0"/>
              <a:t> </a:t>
            </a:r>
            <a:r>
              <a:rPr lang="ru-RU" dirty="0" smtClean="0"/>
              <a:t>школьников</a:t>
            </a:r>
            <a:r>
              <a:rPr lang="ru-RU" dirty="0"/>
              <a:t>. Имеют широкий набор настроек при составлении </a:t>
            </a:r>
            <a:r>
              <a:rPr lang="ru-RU" dirty="0" smtClean="0"/>
              <a:t>заданий</a:t>
            </a:r>
            <a:r>
              <a:rPr lang="ru-RU" dirty="0"/>
              <a:t>.</a:t>
            </a:r>
          </a:p>
          <a:p>
            <a:r>
              <a:rPr lang="ru-RU" b="1" dirty="0" err="1"/>
              <a:t>Quizizz</a:t>
            </a:r>
            <a:r>
              <a:rPr lang="ru-RU" b="1" dirty="0"/>
              <a:t> </a:t>
            </a:r>
            <a:r>
              <a:rPr lang="ru-RU" dirty="0"/>
              <a:t>(режим доступа: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quizizz.com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конструктор тестов</a:t>
            </a:r>
            <a:r>
              <a:rPr lang="en-US" dirty="0" smtClean="0"/>
              <a:t>? </a:t>
            </a:r>
            <a:r>
              <a:rPr lang="ru-RU" dirty="0" smtClean="0"/>
              <a:t>поддерживающих </a:t>
            </a:r>
            <a:r>
              <a:rPr lang="ru-RU" dirty="0"/>
              <a:t>ввод математических формул, интеграцию </a:t>
            </a:r>
            <a:r>
              <a:rPr lang="ru-RU" dirty="0" smtClean="0"/>
              <a:t>изображений </a:t>
            </a:r>
            <a:r>
              <a:rPr lang="ru-RU" dirty="0"/>
              <a:t>и аудиофайлов, использование библиотеки уже созданных </a:t>
            </a:r>
            <a:r>
              <a:rPr lang="ru-RU" dirty="0" smtClean="0"/>
              <a:t>сообществом </a:t>
            </a:r>
            <a:r>
              <a:rPr lang="ru-RU" dirty="0"/>
              <a:t>тестов.</a:t>
            </a:r>
          </a:p>
        </p:txBody>
      </p:sp>
    </p:spTree>
    <p:extLst>
      <p:ext uri="{BB962C8B-B14F-4D97-AF65-F5344CB8AC3E}">
        <p14:creationId xmlns:p14="http://schemas.microsoft.com/office/powerpoint/2010/main" val="363046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70" y="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7 шагов</a:t>
            </a:r>
            <a:r>
              <a:rPr lang="en-US" b="1" dirty="0" smtClean="0"/>
              <a:t> (</a:t>
            </a:r>
            <a:r>
              <a:rPr lang="ru-RU" b="1" dirty="0" smtClean="0"/>
              <a:t>рекомендации ИРО РТ)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14846"/>
            <a:ext cx="7886700" cy="4962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мониторинг готовности детей и учителей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дистанционной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обучения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Организовать рабочее время учителя и учеников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возможности предусмотреть и организовать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face-to-face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взаимодействия учителя и групп учеников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параллели)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старшей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Наладить обратную связь с учениками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Сотрудничество, а не изоляция.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Активное взаимодействие с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Гибкость и возможность быстрой адаптации.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95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педагогов по проведению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детей в школах и образовательных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среднего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образования/авт.-сост.: Хамитов Р.Г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Яковенко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Т.В. — Казань: ИРО РТ, 2020. — 48 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https://foxford.ru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https://rus-ege.sdamgia.ru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https://vbudushee.ru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https://2035school.ru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https://www.yaklass.ru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https://uchi.ru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https://digital.prosv.ru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https://lecta.rosuchebnik.ru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https://newschool.pcbl.ru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6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Учебное </a:t>
            </a:r>
            <a:r>
              <a:rPr lang="ru-RU" b="1" dirty="0"/>
              <a:t>занятие может включать в себя следующие элементы: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/>
              <a:t>1. Цели / планируемые образовательные результаты.</a:t>
            </a:r>
          </a:p>
          <a:p>
            <a:r>
              <a:rPr lang="ru-RU" dirty="0"/>
              <a:t>2. Содержание.</a:t>
            </a:r>
          </a:p>
          <a:p>
            <a:r>
              <a:rPr lang="ru-RU" dirty="0"/>
              <a:t>3. График самостоятельного изучения материала и </a:t>
            </a:r>
            <a:r>
              <a:rPr lang="ru-RU" dirty="0" smtClean="0"/>
              <a:t>выполнения заданий</a:t>
            </a:r>
            <a:r>
              <a:rPr lang="ru-RU" dirty="0"/>
              <a:t>.</a:t>
            </a:r>
          </a:p>
          <a:p>
            <a:r>
              <a:rPr lang="ru-RU" dirty="0"/>
              <a:t>4. Список литературы.</a:t>
            </a:r>
          </a:p>
          <a:p>
            <a:r>
              <a:rPr lang="ru-RU" dirty="0"/>
              <a:t>5. Текст с рисунками, таблицами, графиками, </a:t>
            </a:r>
            <a:r>
              <a:rPr lang="ru-RU" dirty="0" smtClean="0"/>
              <a:t>фотографиями, мультимедийными </a:t>
            </a:r>
            <a:r>
              <a:rPr lang="ru-RU" dirty="0"/>
              <a:t>вставками с анимацией и видео.</a:t>
            </a:r>
          </a:p>
          <a:p>
            <a:r>
              <a:rPr lang="ru-RU" dirty="0"/>
              <a:t>6. Практикумы с комментариями, подсказками и </a:t>
            </a:r>
            <a:r>
              <a:rPr lang="ru-RU" dirty="0" smtClean="0"/>
              <a:t>диалоговыми режимами</a:t>
            </a:r>
            <a:r>
              <a:rPr lang="ru-RU" dirty="0"/>
              <a:t>.</a:t>
            </a:r>
          </a:p>
          <a:p>
            <a:r>
              <a:rPr lang="ru-RU" dirty="0"/>
              <a:t>7. Виртуальные (или с удаленным доступом) лаборатории и </a:t>
            </a:r>
            <a:r>
              <a:rPr lang="ru-RU" dirty="0" smtClean="0"/>
              <a:t>тренажеры</a:t>
            </a:r>
            <a:r>
              <a:rPr lang="ru-RU" dirty="0"/>
              <a:t>.</a:t>
            </a:r>
          </a:p>
          <a:p>
            <a:r>
              <a:rPr lang="ru-RU" dirty="0"/>
              <a:t>8. Задания, развивающие умения и навыки.</a:t>
            </a:r>
          </a:p>
          <a:p>
            <a:r>
              <a:rPr lang="ru-RU" dirty="0"/>
              <a:t>9. Задания для самоконтроля и проверки знаний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10</a:t>
            </a:r>
            <a:r>
              <a:rPr lang="ru-RU" dirty="0"/>
              <a:t>. Дополнительные электронные учебные материалы (</a:t>
            </a:r>
            <a:r>
              <a:rPr lang="ru-RU" dirty="0" smtClean="0"/>
              <a:t>справочники</a:t>
            </a:r>
            <a:r>
              <a:rPr lang="ru-RU" dirty="0"/>
              <a:t>, словари, программы и т. д.).</a:t>
            </a:r>
          </a:p>
          <a:p>
            <a:r>
              <a:rPr lang="ru-RU" dirty="0"/>
              <a:t>11. Глоссарии, указатели и т. 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вопросы с выбором одного или нескольких ответов из </a:t>
            </a:r>
            <a:r>
              <a:rPr lang="ru-RU" dirty="0" smtClean="0"/>
              <a:t>списка (быстрый </a:t>
            </a:r>
            <a:r>
              <a:rPr lang="ru-RU" dirty="0"/>
              <a:t>и экономичный способ тестирования знаний, </a:t>
            </a:r>
            <a:r>
              <a:rPr lang="ru-RU" dirty="0" smtClean="0"/>
              <a:t>основанных </a:t>
            </a:r>
            <a:r>
              <a:rPr lang="ru-RU" dirty="0"/>
              <a:t>на запоминании, распознавании и различении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вопросы, требующие кратких ответов (например, </a:t>
            </a:r>
            <a:r>
              <a:rPr lang="ru-RU" dirty="0" smtClean="0"/>
              <a:t>определить ключевой </a:t>
            </a:r>
            <a:r>
              <a:rPr lang="ru-RU" dirty="0"/>
              <a:t>термин, вычислить по формуле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вопросы, требующие развернутых письменных ответов (</a:t>
            </a:r>
            <a:r>
              <a:rPr lang="ru-RU" dirty="0" smtClean="0"/>
              <a:t>для проверки </a:t>
            </a:r>
            <a:r>
              <a:rPr lang="ru-RU" dirty="0"/>
              <a:t>умений и навыков), — статьи, резюме, анализ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ситуационные вопросы и задания, позволяющие оценить </a:t>
            </a:r>
            <a:r>
              <a:rPr lang="ru-RU" dirty="0" smtClean="0"/>
              <a:t>действия </a:t>
            </a:r>
            <a:r>
              <a:rPr lang="ru-RU" dirty="0"/>
              <a:t>обучаемого в реальных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3089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«Российская электронная школа»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82" r="2943" b="10466"/>
          <a:stretch/>
        </p:blipFill>
        <p:spPr>
          <a:xfrm>
            <a:off x="1756485" y="1690689"/>
            <a:ext cx="5631029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«Открытая школа»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84" r="3168" b="5964"/>
          <a:stretch/>
        </p:blipFill>
        <p:spPr>
          <a:xfrm>
            <a:off x="1880114" y="1946366"/>
            <a:ext cx="5617966" cy="33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Якласс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381" r="2488" b="16170"/>
          <a:stretch/>
        </p:blipFill>
        <p:spPr>
          <a:xfrm>
            <a:off x="1756485" y="2076994"/>
            <a:ext cx="563102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0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Учи.ру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83" r="3168" b="12268"/>
          <a:stretch/>
        </p:blipFill>
        <p:spPr>
          <a:xfrm>
            <a:off x="1906239" y="2246811"/>
            <a:ext cx="5617966" cy="31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«Сдам ГИА»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2" r="2267" b="28779"/>
          <a:stretch/>
        </p:blipFill>
        <p:spPr>
          <a:xfrm>
            <a:off x="1644982" y="2142309"/>
            <a:ext cx="5670218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Фоксфорд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82" r="2043" b="22776"/>
          <a:stretch/>
        </p:blipFill>
        <p:spPr>
          <a:xfrm>
            <a:off x="1932365" y="2142309"/>
            <a:ext cx="5683281" cy="27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4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744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Цифровые образовательные платформы</vt:lpstr>
      <vt:lpstr>Учебное занятие может включать в себя следующие элементы:</vt:lpstr>
      <vt:lpstr>Презентация PowerPoint</vt:lpstr>
      <vt:lpstr>«Российская электронная школа»</vt:lpstr>
      <vt:lpstr>«Открытая школа»</vt:lpstr>
      <vt:lpstr>«Якласс»</vt:lpstr>
      <vt:lpstr>«Учи.ру»</vt:lpstr>
      <vt:lpstr>«Сдам ГИА»</vt:lpstr>
      <vt:lpstr>«Фоксфорд»</vt:lpstr>
      <vt:lpstr>«Платформа новой школы»</vt:lpstr>
      <vt:lpstr>Издательство «Просвещение»</vt:lpstr>
      <vt:lpstr>«Lecta»</vt:lpstr>
      <vt:lpstr>Организация индивидуальной и коллективной работы с документами, презентациями и таблицами </vt:lpstr>
      <vt:lpstr>Организация индивидуальной и групповой работы с ис- пользованием инструментов трансляции и видеосвязи </vt:lpstr>
      <vt:lpstr>Организация опросов и проведение тестов </vt:lpstr>
      <vt:lpstr>7 шагов (рекомендации ИРО РТ)</vt:lpstr>
      <vt:lpstr>Использованная 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Гульфия Ахвердиева</cp:lastModifiedBy>
  <cp:revision>11</cp:revision>
  <dcterms:created xsi:type="dcterms:W3CDTF">2020-01-16T11:31:34Z</dcterms:created>
  <dcterms:modified xsi:type="dcterms:W3CDTF">2020-04-03T09:00:55Z</dcterms:modified>
</cp:coreProperties>
</file>