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57" r:id="rId5"/>
    <p:sldId id="273" r:id="rId6"/>
    <p:sldId id="274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DCF1"/>
    <a:srgbClr val="83C9E9"/>
    <a:srgbClr val="8DCEE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190" autoAdjust="0"/>
    <p:restoredTop sz="94660"/>
  </p:normalViewPr>
  <p:slideViewPr>
    <p:cSldViewPr>
      <p:cViewPr varScale="1">
        <p:scale>
          <a:sx n="55" d="100"/>
          <a:sy n="55" d="100"/>
        </p:scale>
        <p:origin x="-96" y="-7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0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Состав семьи</c:v>
                </c:pt>
              </c:strCache>
            </c:strRef>
          </c:tx>
          <c:dPt>
            <c:idx val="0"/>
            <c:spPr>
              <a:solidFill>
                <a:srgbClr val="FFC000"/>
              </a:solidFill>
            </c:spPr>
          </c:dPt>
          <c:dPt>
            <c:idx val="1"/>
            <c:spPr>
              <a:solidFill>
                <a:srgbClr val="92D050"/>
              </a:solidFill>
            </c:spPr>
          </c:dPt>
          <c:dPt>
            <c:idx val="2"/>
            <c:spPr>
              <a:solidFill>
                <a:srgbClr val="0070C0"/>
              </a:solidFill>
            </c:spPr>
          </c:dPt>
          <c:cat>
            <c:strRef>
              <c:f>Лист1!$A$2:$A$4</c:f>
              <c:strCache>
                <c:ptCount val="3"/>
                <c:pt idx="0">
                  <c:v>Всего приняло участие </c:v>
                </c:pt>
                <c:pt idx="1">
                  <c:v>Мужчин</c:v>
                </c:pt>
                <c:pt idx="2">
                  <c:v>Женщин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2186</c:v>
                </c:pt>
                <c:pt idx="1">
                  <c:v>910</c:v>
                </c:pt>
                <c:pt idx="2">
                  <c:v>1276</c:v>
                </c:pt>
              </c:numCache>
            </c:numRef>
          </c:val>
        </c:ser>
        <c:axId val="66771584"/>
        <c:axId val="66396544"/>
      </c:barChart>
      <c:catAx>
        <c:axId val="66771584"/>
        <c:scaling>
          <c:orientation val="minMax"/>
        </c:scaling>
        <c:axPos val="b"/>
        <c:tickLblPos val="nextTo"/>
        <c:crossAx val="66396544"/>
        <c:crosses val="autoZero"/>
        <c:auto val="1"/>
        <c:lblAlgn val="ctr"/>
        <c:lblOffset val="100"/>
      </c:catAx>
      <c:valAx>
        <c:axId val="66396544"/>
        <c:scaling>
          <c:orientation val="minMax"/>
        </c:scaling>
        <c:axPos val="l"/>
        <c:majorGridlines/>
        <c:numFmt formatCode="General" sourceLinked="1"/>
        <c:tickLblPos val="nextTo"/>
        <c:crossAx val="6677158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600" b="1">
          <a:solidFill>
            <a:schemeClr val="bg2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</a:defRPr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75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Семьи </c:v>
                </c:pt>
              </c:strCache>
            </c:strRef>
          </c:tx>
          <c:dPt>
            <c:idx val="0"/>
            <c:spPr>
              <a:solidFill>
                <a:srgbClr val="FFFF00"/>
              </a:solidFill>
            </c:spPr>
          </c:dPt>
          <c:dPt>
            <c:idx val="1"/>
            <c:spPr>
              <a:solidFill>
                <a:srgbClr val="92D050"/>
              </a:solidFill>
            </c:spPr>
          </c:dPt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elete val="1"/>
          </c:dLbls>
          <c:cat>
            <c:strRef>
              <c:f>Лист1!$A$2:$A$7</c:f>
              <c:strCache>
                <c:ptCount val="2"/>
                <c:pt idx="0">
                  <c:v>Непонимание, осуждение</c:v>
                </c:pt>
                <c:pt idx="1">
                  <c:v>Всего семей 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143</c:v>
                </c:pt>
                <c:pt idx="1">
                  <c:v>1296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Лист1!$A$2:$A$7</c:f>
              <c:strCache>
                <c:ptCount val="2"/>
                <c:pt idx="0">
                  <c:v>Непонимание, осуждение</c:v>
                </c:pt>
                <c:pt idx="1">
                  <c:v>Всего семей 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Лист1!#REF!</c:f>
              <c:strCache>
                <c:ptCount val="1"/>
                <c:pt idx="0">
                  <c:v>#REF!</c:v>
                </c:pt>
              </c:strCache>
            </c:strRef>
          </c:tx>
          <c:cat>
            <c:strRef>
              <c:f>Лист1!$A$2:$A$7</c:f>
              <c:strCache>
                <c:ptCount val="2"/>
                <c:pt idx="0">
                  <c:v>Непонимание, осуждение</c:v>
                </c:pt>
                <c:pt idx="1">
                  <c:v>Всего семей </c:v>
                </c:pt>
              </c:strCache>
            </c:strRef>
          </c:cat>
          <c:val>
            <c:numRef>
              <c:f>Лист1!$E$5:$E$10</c:f>
              <c:numCache>
                <c:formatCode>General</c:formatCode>
                <c:ptCount val="6"/>
              </c:numCache>
            </c:numRef>
          </c:val>
        </c:ser>
      </c:pie3DChart>
    </c:plotArea>
    <c:legend>
      <c:legendPos val="b"/>
      <c:legendEntry>
        <c:idx val="2"/>
        <c:delete val="1"/>
      </c:legendEntry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ayout/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zero"/>
  </c:chart>
  <c:txPr>
    <a:bodyPr/>
    <a:lstStyle/>
    <a:p>
      <a:pPr>
        <a:defRPr sz="2000" b="1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</a:defRPr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showVal val="1"/>
            <c:showLeaderLines val="1"/>
          </c:dLbls>
          <c:cat>
            <c:strRef>
              <c:f>Лист1!$A$2:$A$6</c:f>
              <c:strCache>
                <c:ptCount val="5"/>
                <c:pt idx="0">
                  <c:v>Планируют еще принять детей</c:v>
                </c:pt>
                <c:pt idx="1">
                  <c:v>Планируют, но не скоро </c:v>
                </c:pt>
                <c:pt idx="2">
                  <c:v>Сомневаются</c:v>
                </c:pt>
                <c:pt idx="3">
                  <c:v>Не планируют</c:v>
                </c:pt>
                <c:pt idx="4">
                  <c:v>Не ответили на вопрос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179</c:v>
                </c:pt>
                <c:pt idx="1">
                  <c:v>166</c:v>
                </c:pt>
                <c:pt idx="2">
                  <c:v>255</c:v>
                </c:pt>
                <c:pt idx="3">
                  <c:v>651</c:v>
                </c:pt>
                <c:pt idx="4">
                  <c:v>45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2000" b="1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</a:defRPr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Информирование о прежней жизни ребенка</a:t>
            </a:r>
          </a:p>
        </c:rich>
      </c:tx>
      <c:layout>
        <c:manualLayout>
          <c:xMode val="edge"/>
          <c:yMode val="edge"/>
          <c:x val="0.17223370516185474"/>
          <c:y val="2.3809523809523812E-2"/>
        </c:manualLayout>
      </c:layout>
    </c:title>
    <c:view3D>
      <c:rotX val="75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Процентное соотношение</c:v>
                </c:pt>
              </c:strCache>
            </c:strRef>
          </c:tx>
          <c:explosion val="25"/>
          <c:dLbls>
            <c:dLbl>
              <c:idx val="4"/>
              <c:delete val="1"/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bestFit"/>
            <c:showVal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4"/>
                <c:pt idx="0">
                  <c:v>Достатоно информированы</c:v>
                </c:pt>
                <c:pt idx="1">
                  <c:v>Частично</c:v>
                </c:pt>
                <c:pt idx="2">
                  <c:v>Недостаточно</c:v>
                </c:pt>
                <c:pt idx="3">
                  <c:v>Не ответили на вопрос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>
                  <c:v>0.5</c:v>
                </c:pt>
                <c:pt idx="1">
                  <c:v>0.34</c:v>
                </c:pt>
                <c:pt idx="2">
                  <c:v>0.14000000000000001</c:v>
                </c:pt>
                <c:pt idx="3">
                  <c:v>2.0000000000000011E-2</c:v>
                </c:pt>
              </c:numCache>
            </c:numRef>
          </c:val>
        </c:ser>
        <c:dLbls>
          <c:showVal val="1"/>
        </c:dLbls>
      </c:pie3DChart>
    </c:plotArea>
    <c:legend>
      <c:legendPos val="b"/>
      <c:legendEntry>
        <c:idx val="4"/>
        <c:delete val="1"/>
      </c:legendEntry>
      <c:layout/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zero"/>
  </c:chart>
  <c:txPr>
    <a:bodyPr/>
    <a:lstStyle/>
    <a:p>
      <a:pPr>
        <a:defRPr sz="2000" b="1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</a:defRPr>
      </a:pPr>
      <a:endParaRPr lang="ru-RU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vert="horz"/>
          <a:lstStyle/>
          <a:p>
            <a:pPr>
              <a:defRPr/>
            </a:pPr>
            <a:r>
              <a:rPr lang="ru-RU" dirty="0" smtClean="0"/>
              <a:t>Количество</a:t>
            </a:r>
            <a:r>
              <a:rPr lang="ru-RU" baseline="0" dirty="0" smtClean="0"/>
              <a:t> семей</a:t>
            </a:r>
            <a:r>
              <a:rPr lang="ru-RU" dirty="0" smtClean="0"/>
              <a:t>, столкнувшихся </a:t>
            </a:r>
            <a:r>
              <a:rPr lang="ru-RU" dirty="0"/>
              <a:t>с </a:t>
            </a:r>
            <a:r>
              <a:rPr lang="ru-RU" dirty="0" smtClean="0"/>
              <a:t>различными проблемами</a:t>
            </a:r>
            <a:endParaRPr lang="ru-RU" dirty="0"/>
          </a:p>
        </c:rich>
      </c:tx>
      <c:layout/>
    </c:title>
    <c:plotArea>
      <c:layout/>
      <c:doughnutChart>
        <c:varyColors val="1"/>
        <c:ser>
          <c:idx val="1"/>
          <c:order val="0"/>
          <c:tx>
            <c:strRef>
              <c:f>Лист1!$C$1</c:f>
              <c:strCache>
                <c:ptCount val="1"/>
                <c:pt idx="0">
                  <c:v>Процентное соотношение</c:v>
                </c:pt>
              </c:strCache>
            </c:strRef>
          </c:tx>
          <c:dLbls>
            <c:dLbl>
              <c:idx val="0"/>
              <c:layout>
                <c:manualLayout>
                  <c:x val="5.7057057057057103E-2"/>
                  <c:y val="1.3413816230717615E-2"/>
                </c:manualLayout>
              </c:layout>
              <c:showVal val="1"/>
            </c:dLbl>
            <c:dLbl>
              <c:idx val="1"/>
              <c:layout>
                <c:manualLayout>
                  <c:x val="-0.10810810810810811"/>
                  <c:y val="-8.0482897384305686E-3"/>
                </c:manualLayout>
              </c:layout>
              <c:showVal val="1"/>
            </c:dLbl>
            <c:dLbl>
              <c:idx val="2"/>
              <c:layout>
                <c:manualLayout>
                  <c:x val="-7.2072072072072071E-2"/>
                  <c:y val="-1.0731052984574158E-2"/>
                </c:manualLayout>
              </c:layout>
              <c:showVal val="1"/>
            </c:dLbl>
            <c:dLbl>
              <c:idx val="3"/>
              <c:layout>
                <c:manualLayout>
                  <c:x val="-6.0060060060060094E-3"/>
                  <c:y val="-8.0482897384305682E-2"/>
                </c:manualLayout>
              </c:layout>
              <c:showVal val="1"/>
            </c:dLbl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Val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Психолого-педагогические проблемы </c:v>
                </c:pt>
                <c:pt idx="1">
                  <c:v>Медицинские</c:v>
                </c:pt>
                <c:pt idx="2">
                  <c:v>Юридически-правовые</c:v>
                </c:pt>
                <c:pt idx="3">
                  <c:v>С материальными </c:v>
                </c:pt>
              </c:strCache>
            </c:strRef>
          </c:cat>
          <c:val>
            <c:numRef>
              <c:f>Лист1!$C$2:$C$5</c:f>
              <c:numCache>
                <c:formatCode>0%</c:formatCode>
                <c:ptCount val="4"/>
                <c:pt idx="0">
                  <c:v>0.45</c:v>
                </c:pt>
                <c:pt idx="1">
                  <c:v>0.31000000000000011</c:v>
                </c:pt>
                <c:pt idx="2">
                  <c:v>0.16</c:v>
                </c:pt>
                <c:pt idx="3">
                  <c:v>8.0000000000000029E-2</c:v>
                </c:pt>
              </c:numCache>
            </c:numRef>
          </c:val>
        </c:ser>
        <c:dLbls>
          <c:showVal val="1"/>
        </c:dLbls>
        <c:firstSliceAng val="0"/>
        <c:holeSize val="75"/>
      </c:doughnutChart>
    </c:plotArea>
    <c:legend>
      <c:legendPos val="b"/>
      <c:layout/>
      <c:txPr>
        <a:bodyPr rot="0" vert="horz"/>
        <a:lstStyle/>
        <a:p>
          <a:pPr>
            <a:defRPr sz="1800"/>
          </a:pPr>
          <a:endParaRPr lang="ru-RU"/>
        </a:p>
      </c:txPr>
    </c:legend>
    <c:plotVisOnly val="1"/>
    <c:dispBlanksAs val="zero"/>
  </c:chart>
  <c:txPr>
    <a:bodyPr/>
    <a:lstStyle/>
    <a:p>
      <a:pPr>
        <a:defRPr sz="2000" b="1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</a:defRPr>
      </a:pPr>
      <a:endParaRPr lang="ru-RU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Процентное соотношение</c:v>
                </c:pt>
              </c:strCache>
            </c:strRef>
          </c:tx>
          <c:explosion val="25"/>
          <c:dPt>
            <c:idx val="0"/>
            <c:spPr>
              <a:solidFill>
                <a:srgbClr val="FFC000"/>
              </a:solidFill>
            </c:spPr>
          </c:dPt>
          <c:dPt>
            <c:idx val="1"/>
            <c:spPr>
              <a:solidFill>
                <a:srgbClr val="7030A0"/>
              </a:solidFill>
            </c:spPr>
          </c:dPt>
          <c:dLbls>
            <c:showPercent val="1"/>
          </c:dLbls>
          <c:cat>
            <c:strRef>
              <c:f>Лист1!$A$2:$A$3</c:f>
              <c:strCache>
                <c:ptCount val="2"/>
                <c:pt idx="0">
                  <c:v>Состояние улучшилось</c:v>
                </c:pt>
                <c:pt idx="1">
                  <c:v>Есть проблемы 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0.9</c:v>
                </c:pt>
                <c:pt idx="1">
                  <c:v>0.1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t"/>
      <c:layout/>
    </c:legend>
    <c:plotVisOnly val="1"/>
  </c:chart>
  <c:txPr>
    <a:bodyPr/>
    <a:lstStyle/>
    <a:p>
      <a:pPr>
        <a:defRPr sz="2000" b="1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</a:defRPr>
      </a:pPr>
      <a:endParaRPr lang="ru-RU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Потребности семей</a:t>
            </a:r>
          </a:p>
        </c:rich>
      </c:tx>
      <c:layout/>
    </c:title>
    <c:view3D>
      <c:rotX val="50"/>
      <c:depthPercent val="10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Семьи нуждающиеся в помощи</c:v>
                </c:pt>
              </c:strCache>
            </c:strRef>
          </c:tx>
          <c:dLbls>
            <c:dLbl>
              <c:idx val="0"/>
              <c:layout>
                <c:manualLayout>
                  <c:x val="-0.25841424226119775"/>
                  <c:y val="0.11542571252389559"/>
                </c:manualLayout>
              </c:layout>
              <c:tx>
                <c:rich>
                  <a:bodyPr rot="0" vert="horz"/>
                  <a:lstStyle/>
                  <a:p>
                    <a:pPr>
                      <a:defRPr/>
                    </a:pPr>
                    <a:r>
                      <a:rPr lang="ru-RU" dirty="0"/>
                      <a:t> в</a:t>
                    </a:r>
                  </a:p>
                  <a:p>
                    <a:pPr>
                      <a:defRPr/>
                    </a:pPr>
                    <a:r>
                      <a:rPr lang="ru-RU" dirty="0"/>
                      <a:t>психолого-педагогической помощи</a:t>
                    </a:r>
                  </a:p>
                  <a:p>
                    <a:pPr>
                      <a:defRPr/>
                    </a:pPr>
                    <a:r>
                      <a:rPr lang="ru-RU" dirty="0"/>
                      <a:t>
</a:t>
                    </a:r>
                    <a:r>
                      <a:rPr lang="ru-RU" dirty="0" smtClean="0"/>
                      <a:t>23%</a:t>
                    </a:r>
                    <a:endParaRPr lang="ru-RU" dirty="0"/>
                  </a:p>
                </c:rich>
              </c:tx>
              <c:spPr/>
              <c:dLblPos val="bestFit"/>
              <c:showVal val="1"/>
              <c:showCatName val="1"/>
              <c:showPercent val="1"/>
            </c:dLbl>
            <c:dLbl>
              <c:idx val="1"/>
              <c:layout>
                <c:manualLayout>
                  <c:x val="-0.11775833825229187"/>
                  <c:y val="-0.18903356039054126"/>
                </c:manualLayout>
              </c:layout>
              <c:tx>
                <c:rich>
                  <a:bodyPr rot="0" vert="horz"/>
                  <a:lstStyle/>
                  <a:p>
                    <a:pPr>
                      <a:defRPr/>
                    </a:pPr>
                    <a:r>
                      <a:rPr lang="ru-RU" dirty="0"/>
                      <a:t>в законодательно- правовой помощи</a:t>
                    </a:r>
                  </a:p>
                  <a:p>
                    <a:pPr>
                      <a:defRPr/>
                    </a:pPr>
                    <a:r>
                      <a:rPr lang="ru-RU" dirty="0"/>
                      <a:t> 
</a:t>
                    </a:r>
                    <a:r>
                      <a:rPr lang="ru-RU" dirty="0" smtClean="0"/>
                      <a:t>20%</a:t>
                    </a:r>
                    <a:endParaRPr lang="ru-RU" dirty="0"/>
                  </a:p>
                </c:rich>
              </c:tx>
              <c:spPr/>
              <c:dLblPos val="bestFit"/>
              <c:showVal val="1"/>
              <c:showCatName val="1"/>
              <c:showPercent val="1"/>
            </c:dLbl>
            <c:dLbl>
              <c:idx val="2"/>
              <c:layout>
                <c:manualLayout>
                  <c:x val="0.19367949313043634"/>
                  <c:y val="-0.1574140674969369"/>
                </c:manualLayout>
              </c:layout>
              <c:tx>
                <c:rich>
                  <a:bodyPr rot="0" vert="horz"/>
                  <a:lstStyle/>
                  <a:p>
                    <a:pPr>
                      <a:defRPr/>
                    </a:pPr>
                    <a:r>
                      <a:rPr lang="ru-RU" dirty="0"/>
                      <a:t>в медицинской помощи 
</a:t>
                    </a:r>
                  </a:p>
                  <a:p>
                    <a:pPr>
                      <a:defRPr/>
                    </a:pPr>
                    <a:r>
                      <a:rPr lang="ru-RU" dirty="0" smtClean="0"/>
                      <a:t>13%</a:t>
                    </a:r>
                    <a:endParaRPr lang="ru-RU" dirty="0"/>
                  </a:p>
                </c:rich>
              </c:tx>
              <c:spPr/>
              <c:dLblPos val="bestFit"/>
              <c:showVal val="1"/>
              <c:showCatName val="1"/>
              <c:showPercent val="1"/>
            </c:dLbl>
            <c:dLbl>
              <c:idx val="3"/>
              <c:layout>
                <c:manualLayout>
                  <c:x val="0.19756321577316499"/>
                  <c:y val="0.18098228982492295"/>
                </c:manualLayout>
              </c:layout>
              <c:tx>
                <c:rich>
                  <a:bodyPr rot="0" vert="horz"/>
                  <a:lstStyle/>
                  <a:p>
                    <a:pPr>
                      <a:defRPr/>
                    </a:pPr>
                    <a:r>
                      <a:rPr lang="ru-RU" dirty="0"/>
                      <a:t>в материальной помощи
</a:t>
                    </a:r>
                  </a:p>
                  <a:p>
                    <a:pPr>
                      <a:defRPr/>
                    </a:pPr>
                    <a:r>
                      <a:rPr lang="ru-RU" dirty="0" smtClean="0"/>
                      <a:t>16%</a:t>
                    </a:r>
                    <a:endParaRPr lang="ru-RU" dirty="0"/>
                  </a:p>
                </c:rich>
              </c:tx>
              <c:spPr/>
              <c:dLblPos val="bestFit"/>
              <c:showVal val="1"/>
              <c:showCatName val="1"/>
              <c:showPercent val="1"/>
            </c:dLbl>
            <c:dLblPos val="inEnd"/>
            <c:showVal val="1"/>
            <c:showCatName val="1"/>
            <c:showPercent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 психолого-педагогической помощи</c:v>
                </c:pt>
                <c:pt idx="1">
                  <c:v>в законодательно- правовой помощи </c:v>
                </c:pt>
                <c:pt idx="2">
                  <c:v>в медицинской помощи </c:v>
                </c:pt>
                <c:pt idx="3">
                  <c:v>в материальной помощи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300</c:v>
                </c:pt>
                <c:pt idx="1">
                  <c:v>271</c:v>
                </c:pt>
                <c:pt idx="2">
                  <c:v>162</c:v>
                </c:pt>
                <c:pt idx="3">
                  <c:v>203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Процентное соотношение </c:v>
                </c:pt>
              </c:strCache>
            </c:strRef>
          </c:tx>
          <c:dLbls>
            <c:dLbl>
              <c:idx val="0"/>
              <c:spPr/>
              <c:txPr>
                <a:bodyPr rot="0" vert="horz"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1"/>
              <c:spPr/>
              <c:txPr>
                <a:bodyPr rot="0" vert="horz"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2"/>
              <c:spPr/>
              <c:txPr>
                <a:bodyPr rot="0" vert="horz"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3"/>
              <c:spPr/>
              <c:txPr>
                <a:bodyPr rot="0" vert="horz"/>
                <a:lstStyle/>
                <a:p>
                  <a:pPr>
                    <a:defRPr/>
                  </a:pPr>
                  <a:endParaRPr lang="ru-RU"/>
                </a:p>
              </c:txPr>
            </c:dLbl>
            <c:dLblPos val="inEnd"/>
            <c:showVal val="1"/>
            <c:showCatName val="1"/>
            <c:showPercent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 психолого-педагогической помощи</c:v>
                </c:pt>
                <c:pt idx="1">
                  <c:v>в законодательно- правовой помощи </c:v>
                </c:pt>
                <c:pt idx="2">
                  <c:v>в медицинской помощи </c:v>
                </c:pt>
                <c:pt idx="3">
                  <c:v>в материальной помощи</c:v>
                </c:pt>
              </c:strCache>
            </c:strRef>
          </c:cat>
          <c:val>
            <c:numRef>
              <c:f>Лист1!$C$2:$C$5</c:f>
              <c:numCache>
                <c:formatCode>0%</c:formatCode>
                <c:ptCount val="4"/>
                <c:pt idx="0">
                  <c:v>0.23</c:v>
                </c:pt>
                <c:pt idx="1">
                  <c:v>0.2</c:v>
                </c:pt>
                <c:pt idx="2">
                  <c:v>0.13</c:v>
                </c:pt>
                <c:pt idx="3">
                  <c:v>0.16</c:v>
                </c:pt>
              </c:numCache>
            </c:numRef>
          </c:val>
        </c:ser>
        <c:dLbls>
          <c:showVal val="1"/>
        </c:dLbls>
      </c:pie3DChart>
    </c:plotArea>
    <c:plotVisOnly val="1"/>
    <c:dispBlanksAs val="zero"/>
  </c:chart>
  <c:txPr>
    <a:bodyPr/>
    <a:lstStyle/>
    <a:p>
      <a:pPr>
        <a:defRPr sz="1800" b="1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</a:defRPr>
      </a:pPr>
      <a:endParaRPr lang="ru-RU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/>
              <a:t>Наиболее приемлемая форма общения с другими приемными </a:t>
            </a:r>
            <a:r>
              <a:rPr lang="ru-RU" dirty="0" smtClean="0"/>
              <a:t>семьями</a:t>
            </a:r>
            <a:endParaRPr lang="ru-RU" dirty="0"/>
          </a:p>
        </c:rich>
      </c:tx>
      <c:layout/>
    </c:title>
    <c:plotArea>
      <c:layout>
        <c:manualLayout>
          <c:layoutTarget val="inner"/>
          <c:xMode val="edge"/>
          <c:yMode val="edge"/>
          <c:x val="6.7615701846000451E-2"/>
          <c:y val="0.22778339600636144"/>
          <c:w val="0.55056725732542289"/>
          <c:h val="0.7722166039936386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Наиболее приемлемая форма общения с другими приемными семьями(80% семей интересно, как живут другие семьи с приемными детьми, 20% это не интересно) </c:v>
                </c:pt>
              </c:strCache>
            </c:strRef>
          </c:tx>
          <c:dPt>
            <c:idx val="0"/>
            <c:spPr>
              <a:solidFill>
                <a:srgbClr val="FFFF00"/>
              </a:solidFill>
              <a:ln>
                <a:solidFill>
                  <a:srgbClr val="FF0000"/>
                </a:solidFill>
              </a:ln>
            </c:spPr>
          </c:dPt>
          <c:dPt>
            <c:idx val="1"/>
            <c:spPr>
              <a:solidFill>
                <a:srgbClr val="FFC000"/>
              </a:solidFill>
              <a:ln>
                <a:solidFill>
                  <a:srgbClr val="00B050"/>
                </a:solidFill>
              </a:ln>
            </c:spPr>
          </c:dPt>
          <c:dPt>
            <c:idx val="2"/>
            <c:spPr>
              <a:solidFill>
                <a:srgbClr val="00B0F0"/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spPr>
              <a:solidFill>
                <a:srgbClr val="00B050"/>
              </a:solidFill>
              <a:ln>
                <a:solidFill>
                  <a:srgbClr val="FFFF00"/>
                </a:solidFill>
              </a:ln>
            </c:spPr>
          </c:dPt>
          <c:dPt>
            <c:idx val="4"/>
            <c:spPr>
              <a:solidFill>
                <a:srgbClr val="FF0000"/>
              </a:solidFill>
            </c:spPr>
          </c:dPt>
          <c:dPt>
            <c:idx val="5"/>
            <c:spPr>
              <a:solidFill>
                <a:srgbClr val="7030A0"/>
              </a:solidFill>
              <a:ln>
                <a:solidFill>
                  <a:srgbClr val="FFFF00"/>
                </a:solidFill>
              </a:ln>
            </c:spPr>
          </c:dPt>
          <c:dLbls>
            <c:dLbl>
              <c:idx val="6"/>
              <c:delete val="1"/>
            </c:dLbl>
            <c:showVal val="1"/>
            <c:showLeaderLines val="1"/>
          </c:dLbls>
          <c:cat>
            <c:strRef>
              <c:f>Лист1!$A$2:$A$11</c:f>
              <c:strCache>
                <c:ptCount val="6"/>
                <c:pt idx="0">
                  <c:v>Переписка</c:v>
                </c:pt>
                <c:pt idx="1">
                  <c:v>Клубы по интересам</c:v>
                </c:pt>
                <c:pt idx="2">
                  <c:v>Группы поддержки</c:v>
                </c:pt>
                <c:pt idx="3">
                  <c:v>Совместную деятельность</c:v>
                </c:pt>
                <c:pt idx="4">
                  <c:v>Общение по интернету и телефону</c:v>
                </c:pt>
                <c:pt idx="5">
                  <c:v>Встречи и беседы</c:v>
                </c:pt>
              </c:strCache>
            </c:strRef>
          </c:cat>
          <c:val>
            <c:numRef>
              <c:f>Лист1!$B$2:$B$11</c:f>
              <c:numCache>
                <c:formatCode>0%</c:formatCode>
                <c:ptCount val="10"/>
                <c:pt idx="0">
                  <c:v>9.0000000000000024E-2</c:v>
                </c:pt>
                <c:pt idx="1">
                  <c:v>0.13</c:v>
                </c:pt>
                <c:pt idx="2">
                  <c:v>0.05</c:v>
                </c:pt>
                <c:pt idx="3">
                  <c:v>9.0000000000000024E-2</c:v>
                </c:pt>
                <c:pt idx="4">
                  <c:v>1.0000000000000005E-2</c:v>
                </c:pt>
                <c:pt idx="5">
                  <c:v>0.63000000000000056</c:v>
                </c:pt>
                <c:pt idx="6" formatCode="General">
                  <c:v>0</c:v>
                </c:pt>
              </c:numCache>
            </c:numRef>
          </c:val>
        </c:ser>
        <c:firstSliceAng val="0"/>
      </c:pieChart>
    </c:plotArea>
    <c:legend>
      <c:legendPos val="r"/>
      <c:legendEntry>
        <c:idx val="6"/>
        <c:delete val="1"/>
      </c:legendEntry>
      <c:legendEntry>
        <c:idx val="7"/>
        <c:delete val="1"/>
      </c:legendEntry>
      <c:legendEntry>
        <c:idx val="8"/>
        <c:delete val="1"/>
      </c:legendEntry>
      <c:legendEntry>
        <c:idx val="9"/>
        <c:delete val="1"/>
      </c:legendEntry>
      <c:layout/>
    </c:legend>
    <c:plotVisOnly val="1"/>
  </c:chart>
  <c:txPr>
    <a:bodyPr/>
    <a:lstStyle/>
    <a:p>
      <a:pPr>
        <a:defRPr sz="1600" b="1">
          <a:solidFill>
            <a:schemeClr val="bg2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</a:defRPr>
      </a:pPr>
      <a:endParaRPr lang="ru-RU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2800"/>
            </a:pPr>
            <a:r>
              <a:rPr lang="ru-RU" sz="2800" dirty="0"/>
              <a:t>Приемные </a:t>
            </a:r>
            <a:r>
              <a:rPr lang="ru-RU" sz="2800" dirty="0" smtClean="0"/>
              <a:t>дети </a:t>
            </a:r>
          </a:p>
          <a:p>
            <a:pPr>
              <a:defRPr sz="2800"/>
            </a:pPr>
            <a:r>
              <a:rPr lang="ru-RU" sz="2800" dirty="0" smtClean="0"/>
              <a:t>(обеспеченность жильем)</a:t>
            </a:r>
            <a:endParaRPr lang="ru-RU" sz="2800" dirty="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Приемные дети</c:v>
                </c:pt>
              </c:strCache>
            </c:strRef>
          </c:tx>
          <c:dPt>
            <c:idx val="0"/>
            <c:spPr>
              <a:solidFill>
                <a:srgbClr val="00B050"/>
              </a:solidFill>
            </c:spPr>
          </c:dPt>
          <c:dPt>
            <c:idx val="1"/>
            <c:spPr>
              <a:solidFill>
                <a:srgbClr val="FFC000"/>
              </a:solidFill>
            </c:spPr>
          </c:dPt>
          <c:dLbls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Всего </c:v>
                </c:pt>
                <c:pt idx="1">
                  <c:v>Имеют собственное жилье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2425</c:v>
                </c:pt>
                <c:pt idx="1">
                  <c:v>606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Процентное соотношение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Всего </c:v>
                </c:pt>
                <c:pt idx="1">
                  <c:v>Имеют собственное жилье</c:v>
                </c:pt>
              </c:strCache>
            </c:strRef>
          </c:cat>
          <c:val>
            <c:numRef>
              <c:f>Лист1!$C$2:$C$3</c:f>
              <c:numCache>
                <c:formatCode>0%</c:formatCode>
                <c:ptCount val="2"/>
                <c:pt idx="0">
                  <c:v>1</c:v>
                </c:pt>
                <c:pt idx="1">
                  <c:v>0.25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1600"/>
          </a:pPr>
          <a:endParaRPr lang="ru-RU"/>
        </a:p>
      </c:txPr>
    </c:legend>
    <c:plotVisOnly val="1"/>
  </c:chart>
  <c:txPr>
    <a:bodyPr/>
    <a:lstStyle/>
    <a:p>
      <a:pPr>
        <a:defRPr sz="2800" b="1">
          <a:solidFill>
            <a:schemeClr val="bg2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</a:defRPr>
      </a:pPr>
      <a:endParaRPr lang="ru-RU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788 семей из 1296 получают пенсию на детей</a:t>
            </a:r>
          </a:p>
        </c:rich>
      </c:tx>
      <c:layout/>
    </c:title>
    <c:view3D>
      <c:rotX val="30"/>
      <c:depthPercent val="100"/>
      <c:perspective val="30"/>
    </c:view3D>
    <c:plotArea>
      <c:layout>
        <c:manualLayout>
          <c:layoutTarget val="inner"/>
          <c:xMode val="edge"/>
          <c:yMode val="edge"/>
          <c:x val="7.0630448705873469E-2"/>
          <c:y val="0.41013725397001433"/>
          <c:w val="0.45964148739780791"/>
          <c:h val="0.3993419836604941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Использование пенсии приемного ребенка</c:v>
                </c:pt>
              </c:strCache>
            </c:strRef>
          </c:tx>
          <c:dPt>
            <c:idx val="0"/>
            <c:spPr>
              <a:solidFill>
                <a:srgbClr val="00B050"/>
              </a:solidFill>
            </c:spPr>
          </c:dPt>
          <c:dPt>
            <c:idx val="1"/>
            <c:spPr>
              <a:solidFill>
                <a:srgbClr val="FFC000"/>
              </a:solidFill>
            </c:spPr>
          </c:dPt>
          <c:dPt>
            <c:idx val="2"/>
            <c:spPr>
              <a:solidFill>
                <a:srgbClr val="00B0F0"/>
              </a:solidFill>
            </c:spPr>
          </c:dPt>
          <c:dLbls>
            <c:dLbl>
              <c:idx val="0"/>
              <c:layout>
                <c:manualLayout>
                  <c:x val="-1.4814827776066901E-2"/>
                  <c:y val="-0.11296810086891319"/>
                </c:manualLayout>
              </c:layout>
              <c:spPr/>
              <c:txPr>
                <a:bodyPr rot="0" vert="horz"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CatName val="1"/>
              <c:showPercent val="1"/>
            </c:dLbl>
            <c:dLbl>
              <c:idx val="1"/>
              <c:spPr/>
              <c:txPr>
                <a:bodyPr rot="0" vert="horz"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2"/>
              <c:spPr/>
              <c:txPr>
                <a:bodyPr rot="0" vert="horz"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3"/>
              <c:delete val="1"/>
            </c:dLbl>
            <c:dLblPos val="outEnd"/>
            <c:showCatName val="1"/>
            <c:showPercent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используют пенсию приемного ребенка на его содержание</c:v>
                </c:pt>
                <c:pt idx="1">
                  <c:v>откладывают на сберегательную книжку</c:v>
                </c:pt>
                <c:pt idx="2">
                  <c:v>частями на содержание и на сберкнижку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0.30000000000000032</c:v>
                </c:pt>
                <c:pt idx="1">
                  <c:v>0.54</c:v>
                </c:pt>
                <c:pt idx="2">
                  <c:v>0.16</c:v>
                </c:pt>
              </c:numCache>
            </c:numRef>
          </c:val>
        </c:ser>
        <c:dLbls>
          <c:showPercent val="1"/>
        </c:dLbls>
      </c:pie3DChart>
    </c:plotArea>
    <c:plotVisOnly val="1"/>
    <c:dispBlanksAs val="zero"/>
  </c:chart>
  <c:txPr>
    <a:bodyPr/>
    <a:lstStyle/>
    <a:p>
      <a:pPr>
        <a:defRPr sz="1600" b="1">
          <a:solidFill>
            <a:schemeClr val="bg2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</a:defRPr>
      </a:pPr>
      <a:endParaRPr lang="ru-RU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9"/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Помощь и льготы со стороны местных властей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51662167690639105"/>
          <c:y val="0.11554956169925813"/>
          <c:w val="0.46372390134824815"/>
          <c:h val="0.87022697901073531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Помощь и льготы со стороны местных властей</c:v>
                </c:pt>
              </c:strCache>
            </c:strRef>
          </c:tx>
          <c:dPt>
            <c:idx val="0"/>
            <c:spPr>
              <a:solidFill>
                <a:srgbClr val="C0000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FFC000"/>
              </a:solidFill>
            </c:spPr>
          </c:dPt>
          <c:dPt>
            <c:idx val="3"/>
            <c:spPr>
              <a:solidFill>
                <a:srgbClr val="0070C0"/>
              </a:solidFill>
            </c:spPr>
          </c:dPt>
          <c:dPt>
            <c:idx val="4"/>
            <c:spPr>
              <a:solidFill>
                <a:srgbClr val="00B0F0"/>
              </a:solidFill>
            </c:spPr>
          </c:dPt>
          <c:dPt>
            <c:idx val="5"/>
            <c:spPr>
              <a:solidFill>
                <a:srgbClr val="7030A0"/>
              </a:solidFill>
            </c:spPr>
          </c:dPt>
          <c:dPt>
            <c:idx val="7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8"/>
            <c:spPr>
              <a:solidFill>
                <a:srgbClr val="00B050"/>
              </a:solidFill>
            </c:spPr>
          </c:dPt>
          <c:dPt>
            <c:idx val="9"/>
            <c:spPr>
              <a:solidFill>
                <a:srgbClr val="92D050"/>
              </a:solidFill>
            </c:spPr>
          </c:dPt>
          <c:dLbls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Лист1!$A$2:$A$12</c:f>
              <c:strCache>
                <c:ptCount val="11"/>
                <c:pt idx="0">
                  <c:v>на проезд в транспорте</c:v>
                </c:pt>
                <c:pt idx="1">
                  <c:v>получали путевки в оздоровительные лагеря</c:v>
                </c:pt>
                <c:pt idx="2">
                  <c:v>снижение оплаты коммунальных услуг </c:v>
                </c:pt>
                <c:pt idx="3">
                  <c:v>внечеоредное обеспечение жильем </c:v>
                </c:pt>
                <c:pt idx="4">
                  <c:v>освобождение от оплаты за дошкольное учреждение </c:v>
                </c:pt>
                <c:pt idx="5">
                  <c:v>бесплатное обеспечение лекарствами </c:v>
                </c:pt>
                <c:pt idx="6">
                  <c:v>пособие неработабющим матерям</c:v>
                </c:pt>
                <c:pt idx="7">
                  <c:v>получали подарки к праздникам</c:v>
                </c:pt>
                <c:pt idx="8">
                  <c:v>путевки в детские лагеря </c:v>
                </c:pt>
                <c:pt idx="9">
                  <c:v>в санатории </c:v>
                </c:pt>
                <c:pt idx="10">
                  <c:v>получили путевки в дошкольное учреждение </c:v>
                </c:pt>
              </c:strCache>
            </c:strRef>
          </c:cat>
          <c:val>
            <c:numRef>
              <c:f>Лист1!$B$2:$B$12</c:f>
              <c:numCache>
                <c:formatCode>0%</c:formatCode>
                <c:ptCount val="11"/>
                <c:pt idx="0">
                  <c:v>0.52</c:v>
                </c:pt>
                <c:pt idx="1">
                  <c:v>0.25</c:v>
                </c:pt>
                <c:pt idx="2">
                  <c:v>0.16</c:v>
                </c:pt>
                <c:pt idx="3">
                  <c:v>0.12000000000000002</c:v>
                </c:pt>
                <c:pt idx="4">
                  <c:v>0.13</c:v>
                </c:pt>
                <c:pt idx="5">
                  <c:v>0.16</c:v>
                </c:pt>
                <c:pt idx="6">
                  <c:v>1.0000000000000005E-2</c:v>
                </c:pt>
                <c:pt idx="7">
                  <c:v>0.62000000000000055</c:v>
                </c:pt>
                <c:pt idx="8">
                  <c:v>0.28000000000000008</c:v>
                </c:pt>
                <c:pt idx="9">
                  <c:v>0.16</c:v>
                </c:pt>
                <c:pt idx="10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семей </c:v>
                </c:pt>
              </c:strCache>
            </c:strRef>
          </c:tx>
          <c:dLbls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Лист1!$A$2:$A$12</c:f>
              <c:strCache>
                <c:ptCount val="11"/>
                <c:pt idx="0">
                  <c:v>на проезд в транспорте</c:v>
                </c:pt>
                <c:pt idx="1">
                  <c:v>получали путевки в оздоровительные лагеря</c:v>
                </c:pt>
                <c:pt idx="2">
                  <c:v>снижение оплаты коммунальных услуг </c:v>
                </c:pt>
                <c:pt idx="3">
                  <c:v>внечеоредное обеспечение жильем </c:v>
                </c:pt>
                <c:pt idx="4">
                  <c:v>освобождение от оплаты за дошкольное учреждение </c:v>
                </c:pt>
                <c:pt idx="5">
                  <c:v>бесплатное обеспечение лекарствами </c:v>
                </c:pt>
                <c:pt idx="6">
                  <c:v>пособие неработабющим матерям</c:v>
                </c:pt>
                <c:pt idx="7">
                  <c:v>получали подарки к праздникам</c:v>
                </c:pt>
                <c:pt idx="8">
                  <c:v>путевки в детские лагеря </c:v>
                </c:pt>
                <c:pt idx="9">
                  <c:v>в санатории </c:v>
                </c:pt>
                <c:pt idx="10">
                  <c:v>получили путевки в дошкольное учреждение </c:v>
                </c:pt>
              </c:strCache>
            </c:strRef>
          </c:cat>
          <c:val>
            <c:numRef>
              <c:f>Лист1!$C$2:$C$12</c:f>
              <c:numCache>
                <c:formatCode>General</c:formatCode>
                <c:ptCount val="11"/>
              </c:numCache>
            </c:numRef>
          </c:val>
        </c:ser>
        <c:dLbls>
          <c:showVal val="1"/>
        </c:dLbls>
        <c:axId val="85043456"/>
        <c:axId val="85053440"/>
      </c:barChart>
      <c:catAx>
        <c:axId val="85043456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 rot="-60000000" vert="horz"/>
          <a:lstStyle/>
          <a:p>
            <a:pPr>
              <a:defRPr sz="1400"/>
            </a:pPr>
            <a:endParaRPr lang="ru-RU"/>
          </a:p>
        </c:txPr>
        <c:crossAx val="85053440"/>
        <c:crosses val="autoZero"/>
        <c:auto val="1"/>
        <c:lblAlgn val="ctr"/>
        <c:lblOffset val="100"/>
      </c:catAx>
      <c:valAx>
        <c:axId val="85053440"/>
        <c:scaling>
          <c:orientation val="minMax"/>
        </c:scaling>
        <c:delete val="1"/>
        <c:axPos val="b"/>
        <c:majorGridlines/>
        <c:numFmt formatCode="0%" sourceLinked="1"/>
        <c:majorTickMark val="none"/>
        <c:tickLblPos val="nextTo"/>
        <c:crossAx val="85043456"/>
        <c:crosses val="autoZero"/>
        <c:crossBetween val="between"/>
      </c:valAx>
    </c:plotArea>
    <c:plotVisOnly val="1"/>
    <c:dispBlanksAs val="gap"/>
  </c:chart>
  <c:spPr>
    <a:noFill/>
  </c:spPr>
  <c:txPr>
    <a:bodyPr/>
    <a:lstStyle/>
    <a:p>
      <a:pPr>
        <a:defRPr sz="1600" b="1"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5"/>
  <c:chart>
    <c:title>
      <c:tx>
        <c:rich>
          <a:bodyPr/>
          <a:lstStyle/>
          <a:p>
            <a:pPr>
              <a:defRPr/>
            </a:pPr>
            <a:r>
              <a:rPr lang="ru-RU" dirty="0"/>
              <a:t>Семейное </a:t>
            </a:r>
            <a:r>
              <a:rPr lang="ru-RU" dirty="0" smtClean="0"/>
              <a:t>положение  приемных</a:t>
            </a:r>
            <a:r>
              <a:rPr lang="ru-RU" baseline="0" dirty="0" smtClean="0"/>
              <a:t> родителей</a:t>
            </a:r>
            <a:r>
              <a:rPr lang="ru-RU" dirty="0" smtClean="0"/>
              <a:t> </a:t>
            </a:r>
            <a:endParaRPr lang="ru-RU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Семейное положение </c:v>
                </c:pt>
              </c:strCache>
            </c:strRef>
          </c:tx>
          <c:dPt>
            <c:idx val="0"/>
            <c:spPr>
              <a:solidFill>
                <a:srgbClr val="7030A0"/>
              </a:solidFill>
            </c:spPr>
          </c:dPt>
          <c:dPt>
            <c:idx val="1"/>
            <c:spPr>
              <a:solidFill>
                <a:srgbClr val="92D050"/>
              </a:solidFill>
            </c:spPr>
          </c:dPt>
          <c:dPt>
            <c:idx val="2"/>
            <c:spPr>
              <a:solidFill>
                <a:srgbClr val="00B0F0"/>
              </a:solidFill>
            </c:spPr>
          </c:dPt>
          <c:cat>
            <c:strRef>
              <c:f>Лист1!$A$2:$A$5</c:f>
              <c:strCache>
                <c:ptCount val="3"/>
                <c:pt idx="0">
                  <c:v>Всего семей</c:v>
                </c:pt>
                <c:pt idx="1">
                  <c:v>Не состоят в браке</c:v>
                </c:pt>
                <c:pt idx="2">
                  <c:v>Состоят в браке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1296</c:v>
                </c:pt>
                <c:pt idx="1">
                  <c:v>357</c:v>
                </c:pt>
                <c:pt idx="2">
                  <c:v>939</c:v>
                </c:pt>
              </c:numCache>
            </c:numRef>
          </c:val>
        </c:ser>
        <c:axId val="66433792"/>
        <c:axId val="66435328"/>
      </c:barChart>
      <c:catAx>
        <c:axId val="66433792"/>
        <c:scaling>
          <c:orientation val="minMax"/>
        </c:scaling>
        <c:axPos val="b"/>
        <c:tickLblPos val="nextTo"/>
        <c:crossAx val="66435328"/>
        <c:crosses val="autoZero"/>
        <c:auto val="1"/>
        <c:lblAlgn val="ctr"/>
        <c:lblOffset val="100"/>
      </c:catAx>
      <c:valAx>
        <c:axId val="66435328"/>
        <c:scaling>
          <c:orientation val="minMax"/>
        </c:scaling>
        <c:axPos val="l"/>
        <c:majorGridlines/>
        <c:numFmt formatCode="General" sourceLinked="1"/>
        <c:tickLblPos val="nextTo"/>
        <c:crossAx val="66433792"/>
        <c:crosses val="autoZero"/>
        <c:crossBetween val="between"/>
      </c:valAx>
    </c:plotArea>
    <c:legend>
      <c:legendPos val="r"/>
      <c:legendEntry>
        <c:idx val="3"/>
        <c:delete val="1"/>
      </c:legendEntry>
      <c:layout/>
    </c:legend>
    <c:plotVisOnly val="1"/>
  </c:chart>
  <c:txPr>
    <a:bodyPr/>
    <a:lstStyle/>
    <a:p>
      <a:pPr>
        <a:defRPr sz="1800" b="1">
          <a:solidFill>
            <a:schemeClr val="bg2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</a:defRPr>
      </a:pPr>
      <a:endParaRPr lang="ru-RU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vert="horz"/>
          <a:lstStyle/>
          <a:p>
            <a:pPr>
              <a:defRPr/>
            </a:pPr>
            <a:r>
              <a:rPr lang="ru-RU" dirty="0"/>
              <a:t>Жизненные перспективы приемных детей после 18 лет </a:t>
            </a:r>
            <a:r>
              <a:rPr lang="ru-RU" dirty="0" smtClean="0"/>
              <a:t>(с </a:t>
            </a:r>
            <a:r>
              <a:rPr lang="ru-RU" dirty="0"/>
              <a:t>точки зрения </a:t>
            </a:r>
            <a:r>
              <a:rPr lang="ru-RU" dirty="0" smtClean="0"/>
              <a:t>родителей):</a:t>
            </a:r>
            <a:endParaRPr lang="ru-RU" dirty="0"/>
          </a:p>
        </c:rich>
      </c:tx>
      <c:layout>
        <c:manualLayout>
          <c:xMode val="edge"/>
          <c:yMode val="edge"/>
          <c:x val="0.10224313725490204"/>
          <c:y val="8.3463745435576504E-3"/>
        </c:manualLayout>
      </c:layout>
    </c:title>
    <c:plotArea>
      <c:layout>
        <c:manualLayout>
          <c:layoutTarget val="inner"/>
          <c:xMode val="edge"/>
          <c:yMode val="edge"/>
          <c:x val="0.30836523081673617"/>
          <c:y val="0.12369000625250812"/>
          <c:w val="0.40414945190674695"/>
          <c:h val="0.50892537740573851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Жизненные перспективы приемных детей после 18 лет с точки зрения родителей:</c:v>
                </c:pt>
              </c:strCache>
            </c:strRef>
          </c:tx>
          <c:dPt>
            <c:idx val="0"/>
            <c:spPr>
              <a:solidFill>
                <a:srgbClr val="FFC000"/>
              </a:solidFill>
            </c:spPr>
          </c:dPt>
          <c:dPt>
            <c:idx val="1"/>
            <c:spPr>
              <a:solidFill>
                <a:srgbClr val="92D050"/>
              </a:solidFill>
            </c:spPr>
          </c:dPt>
          <c:dPt>
            <c:idx val="2"/>
            <c:spPr>
              <a:solidFill>
                <a:schemeClr val="tx1"/>
              </a:solidFill>
            </c:spPr>
          </c:dPt>
          <c:dPt>
            <c:idx val="3"/>
            <c:spPr>
              <a:solidFill>
                <a:srgbClr val="00B0F0"/>
              </a:solidFill>
            </c:spPr>
          </c:dPt>
          <c:dLbls>
            <c:dLbl>
              <c:idx val="0"/>
              <c:layout>
                <c:manualLayout>
                  <c:x val="-1.4914243102162564E-3"/>
                  <c:y val="6.375118281503557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0268456375838917E-2"/>
                  <c:y val="-4.6011654742178484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7.1588366890380312E-2"/>
                  <c:y val="4.2526579111944983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3.8777032065622691E-2"/>
                  <c:y val="4.4595616412548895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Val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планируют усыновить детей </c:v>
                </c:pt>
                <c:pt idx="1">
                  <c:v>планируют совместное проживание на правах приемных детей</c:v>
                </c:pt>
                <c:pt idx="2">
                  <c:v>иные формы (на усмотрение ребенка, раздельное проживание, учеба в другом городе и т.п.)</c:v>
                </c:pt>
                <c:pt idx="3">
                  <c:v>не ответили на данный вопрос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9.0000000000000024E-2</c:v>
                </c:pt>
                <c:pt idx="1">
                  <c:v>0.62000000000000088</c:v>
                </c:pt>
                <c:pt idx="2">
                  <c:v>0.14000000000000001</c:v>
                </c:pt>
                <c:pt idx="3">
                  <c:v>0.15000000000000022</c:v>
                </c:pt>
              </c:numCache>
            </c:numRef>
          </c:val>
        </c:ser>
        <c:dLbls>
          <c:showVal val="1"/>
        </c:dLbls>
        <c:firstSliceAng val="0"/>
        <c:holeSize val="75"/>
      </c:doughnutChart>
    </c:plotArea>
    <c:legend>
      <c:legendPos val="b"/>
      <c:layout>
        <c:manualLayout>
          <c:xMode val="edge"/>
          <c:yMode val="edge"/>
          <c:x val="7.7941022078122542E-3"/>
          <c:y val="0.65754482908256162"/>
          <c:w val="0.97186277597653226"/>
          <c:h val="0.32912193090512082"/>
        </c:manualLayout>
      </c:layout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zero"/>
  </c:chart>
  <c:txPr>
    <a:bodyPr/>
    <a:lstStyle/>
    <a:p>
      <a:pPr>
        <a:defRPr sz="1800" b="1">
          <a:solidFill>
            <a:schemeClr val="bg2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perspective val="30"/>
    </c:view3D>
    <c:plotArea>
      <c:layout>
        <c:manualLayout>
          <c:layoutTarget val="inner"/>
          <c:xMode val="edge"/>
          <c:yMode val="edge"/>
          <c:x val="6.9814085739282591E-2"/>
          <c:y val="6.5197062774435738E-2"/>
          <c:w val="0.64715028676970965"/>
          <c:h val="0.7482302844308998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Pt>
            <c:idx val="1"/>
            <c:spPr>
              <a:solidFill>
                <a:srgbClr val="7030A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00B0F0"/>
              </a:solidFill>
            </c:spPr>
          </c:dPt>
          <c:dPt>
            <c:idx val="4"/>
            <c:spPr>
              <a:solidFill>
                <a:srgbClr val="92D050"/>
              </a:solidFill>
            </c:spPr>
          </c:dPt>
          <c:dLbls>
            <c:dLbl>
              <c:idx val="1"/>
              <c:layout>
                <c:manualLayout>
                  <c:x val="-2.6732708758627412E-2"/>
                  <c:y val="-3.8492946304840688E-2"/>
                </c:manualLayout>
              </c:layout>
              <c:showPercent val="1"/>
            </c:dLbl>
            <c:showPercent val="1"/>
            <c:showLeaderLines val="1"/>
          </c:dLbls>
          <c:cat>
            <c:strRef>
              <c:f>Лист1!$A$2:$A$6</c:f>
              <c:strCache>
                <c:ptCount val="5"/>
                <c:pt idx="1">
                  <c:v>26-35 лет</c:v>
                </c:pt>
                <c:pt idx="2">
                  <c:v>36-45 лет</c:v>
                </c:pt>
                <c:pt idx="3">
                  <c:v>46-55 лет</c:v>
                </c:pt>
                <c:pt idx="4">
                  <c:v>55 лет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1">
                  <c:v>0.05</c:v>
                </c:pt>
                <c:pt idx="2">
                  <c:v>0.29000000000000031</c:v>
                </c:pt>
                <c:pt idx="3">
                  <c:v>0.46</c:v>
                </c:pt>
                <c:pt idx="4">
                  <c:v>0.21000000000000016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82181637017594966"/>
          <c:y val="0.32887241758300179"/>
          <c:w val="0.15040585204627227"/>
          <c:h val="0.30366792148284288"/>
        </c:manualLayout>
      </c:layout>
    </c:legend>
    <c:plotVisOnly val="1"/>
  </c:chart>
  <c:txPr>
    <a:bodyPr/>
    <a:lstStyle/>
    <a:p>
      <a:pPr>
        <a:defRPr sz="1600" b="1">
          <a:solidFill>
            <a:schemeClr val="bg2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vert="horz"/>
          <a:lstStyle/>
          <a:p>
            <a:pPr>
              <a:defRPr/>
            </a:pPr>
            <a:r>
              <a:rPr lang="ru-RU" dirty="0"/>
              <a:t>Жилищные условия </a:t>
            </a:r>
            <a:r>
              <a:rPr lang="ru-RU" dirty="0" smtClean="0"/>
              <a:t>приемных семей</a:t>
            </a:r>
            <a:endParaRPr lang="ru-RU" dirty="0"/>
          </a:p>
        </c:rich>
      </c:tx>
      <c:layout/>
    </c:title>
    <c:view3D>
      <c:rotX val="75"/>
      <c:perspective val="30"/>
    </c:view3D>
    <c:plotArea>
      <c:layout>
        <c:manualLayout>
          <c:layoutTarget val="inner"/>
          <c:xMode val="edge"/>
          <c:yMode val="edge"/>
          <c:x val="5.4012345679012386E-3"/>
          <c:y val="0.15989614582061282"/>
          <c:w val="0.94907407407407562"/>
          <c:h val="0.5884905011873503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Жилищное и материальное обеспечение семьи</c:v>
                </c:pt>
              </c:strCache>
            </c:strRef>
          </c:tx>
          <c:dPt>
            <c:idx val="0"/>
            <c:spPr>
              <a:solidFill>
                <a:srgbClr val="00B05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Lbls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bestFit"/>
            <c:showVal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живут в частном доме </c:v>
                </c:pt>
                <c:pt idx="1">
                  <c:v>живут в квартире 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0.71000000000000052</c:v>
                </c:pt>
                <c:pt idx="1">
                  <c:v>0.29000000000000026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Процентное соотношение</c:v>
                </c:pt>
              </c:strCache>
            </c:strRef>
          </c:tx>
          <c:dLbls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bestFit"/>
            <c:showVal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живут в частном доме </c:v>
                </c:pt>
                <c:pt idx="1">
                  <c:v>живут в квартире 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</c:numCache>
            </c:numRef>
          </c:val>
        </c:ser>
        <c:dLbls>
          <c:showVal val="1"/>
        </c:dLbls>
      </c:pie3DChart>
    </c:plotArea>
    <c:legend>
      <c:legendPos val="b"/>
      <c:layout/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zero"/>
  </c:chart>
  <c:txPr>
    <a:bodyPr/>
    <a:lstStyle/>
    <a:p>
      <a:pPr>
        <a:defRPr sz="2400" b="1" strike="noStrike">
          <a:solidFill>
            <a:schemeClr val="bg2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</a:defRPr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vert="horz"/>
          <a:lstStyle/>
          <a:p>
            <a:pPr>
              <a:defRPr/>
            </a:pPr>
            <a:r>
              <a:rPr lang="ru-RU" dirty="0"/>
              <a:t>Материальное </a:t>
            </a:r>
            <a:r>
              <a:rPr lang="ru-RU" dirty="0" smtClean="0"/>
              <a:t>положение приемных семей</a:t>
            </a:r>
            <a:r>
              <a:rPr lang="ru-RU" dirty="0"/>
              <a:t>: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32473251864087282"/>
          <c:y val="0.23952518280893925"/>
          <c:w val="0.67519959032074506"/>
          <c:h val="0.62786322872047562"/>
        </c:manualLayout>
      </c:layout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Процентное соотношение</c:v>
                </c:pt>
              </c:strCache>
            </c:strRef>
          </c:tx>
          <c:dPt>
            <c:idx val="0"/>
            <c:spPr>
              <a:solidFill>
                <a:srgbClr val="FFC00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00B050"/>
              </a:solidFill>
            </c:spPr>
          </c:dPt>
          <c:dLbls>
            <c:dLbl>
              <c:idx val="3"/>
              <c:layout>
                <c:manualLayout>
                  <c:x val="-7.5671585319712453E-4"/>
                  <c:y val="-1.3716341012929441E-3"/>
                </c:manualLayout>
              </c:layout>
              <c:dLblPos val="ctr"/>
              <c:showVal val="1"/>
              <c:extLst>
                <c:ext xmlns:c15="http://schemas.microsoft.com/office/drawing/2012/chart" uri="{CE6537A1-D6FC-4f65-9D91-7224C49458BB}">
                  <c15:layout>
                    <c:manualLayout>
                      <c:w val="4.2035506061174815E-2"/>
                      <c:h val="5.9067215363511651E-2"/>
                    </c:manualLayout>
                  </c15:layout>
                </c:ext>
              </c:extLst>
            </c:dLbl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до 10000 руб.</c:v>
                </c:pt>
                <c:pt idx="1">
                  <c:v>от10000 до 20000 руб.</c:v>
                </c:pt>
                <c:pt idx="2">
                  <c:v> более 20000 руб.</c:v>
                </c:pt>
                <c:pt idx="3">
                  <c:v>не стали отвечать на этот вопрос(67 родителей) 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0.5</c:v>
                </c:pt>
                <c:pt idx="1">
                  <c:v>0.42000000000000026</c:v>
                </c:pt>
                <c:pt idx="2">
                  <c:v>3.0000000000000002E-2</c:v>
                </c:pt>
                <c:pt idx="3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семей</c:v>
                </c:pt>
              </c:strCache>
            </c:strRef>
          </c:tx>
          <c:dLbls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до 10000 руб.</c:v>
                </c:pt>
                <c:pt idx="1">
                  <c:v>от10000 до 20000 руб.</c:v>
                </c:pt>
                <c:pt idx="2">
                  <c:v> более 20000 руб.</c:v>
                </c:pt>
                <c:pt idx="3">
                  <c:v>не стали отвечать на этот вопрос(67 родителей) 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dLbls>
          <c:showVal val="1"/>
        </c:dLbls>
        <c:overlap val="100"/>
        <c:axId val="69420928"/>
        <c:axId val="69439488"/>
      </c:barChart>
      <c:catAx>
        <c:axId val="69420928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На одного члена семьи в среднем </a:t>
                </a:r>
              </a:p>
            </c:rich>
          </c:tx>
          <c:layout>
            <c:manualLayout>
              <c:xMode val="edge"/>
              <c:yMode val="edge"/>
              <c:x val="0.89002940466720892"/>
              <c:y val="0.23116598079561043"/>
            </c:manualLayout>
          </c:layout>
        </c:title>
        <c:numFmt formatCode="General" sourceLinked="1"/>
        <c:majorTickMark val="none"/>
        <c:tickLblPos val="nextTo"/>
        <c:txPr>
          <a:bodyPr rot="-60000000" vert="horz"/>
          <a:lstStyle/>
          <a:p>
            <a:pPr>
              <a:defRPr/>
            </a:pPr>
            <a:endParaRPr lang="ru-RU"/>
          </a:p>
        </c:txPr>
        <c:crossAx val="69439488"/>
        <c:crosses val="autoZero"/>
        <c:auto val="1"/>
        <c:lblAlgn val="ctr"/>
        <c:lblOffset val="100"/>
        <c:tickMarkSkip val="1"/>
      </c:catAx>
      <c:valAx>
        <c:axId val="69439488"/>
        <c:scaling>
          <c:orientation val="minMax"/>
        </c:scaling>
        <c:delete val="1"/>
        <c:axPos val="b"/>
        <c:majorGridlines/>
        <c:numFmt formatCode="0%" sourceLinked="1"/>
        <c:majorTickMark val="none"/>
        <c:tickLblPos val="nextTo"/>
        <c:crossAx val="69420928"/>
        <c:crosses val="autoZero"/>
        <c:crossBetween val="between"/>
      </c:valAx>
    </c:plotArea>
    <c:legend>
      <c:legendPos val="b"/>
      <c:layout/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</c:chart>
  <c:txPr>
    <a:bodyPr/>
    <a:lstStyle/>
    <a:p>
      <a:pPr>
        <a:defRPr sz="1800" b="1">
          <a:solidFill>
            <a:schemeClr val="bg2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</a:defRPr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Лист1!$A$2:$A$6</c:f>
              <c:strCache>
                <c:ptCount val="5"/>
                <c:pt idx="0">
                  <c:v>0-3 лет</c:v>
                </c:pt>
                <c:pt idx="1">
                  <c:v>3-7 лет</c:v>
                </c:pt>
                <c:pt idx="2">
                  <c:v>7-12 лет</c:v>
                </c:pt>
                <c:pt idx="3">
                  <c:v>12-18 лет</c:v>
                </c:pt>
                <c:pt idx="4">
                  <c:v>старше 18 лет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39</c:v>
                </c:pt>
                <c:pt idx="1">
                  <c:v>286</c:v>
                </c:pt>
                <c:pt idx="2">
                  <c:v>891</c:v>
                </c:pt>
                <c:pt idx="3">
                  <c:v>1125</c:v>
                </c:pt>
                <c:pt idx="4">
                  <c:v>84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Девочек</c:v>
                </c:pt>
              </c:strCache>
            </c:strRef>
          </c:tx>
          <c:spPr>
            <a:solidFill>
              <a:srgbClr val="C00000"/>
            </a:solidFill>
          </c:spPr>
          <c:cat>
            <c:strRef>
              <c:f>Лист1!$A$2:$A$6</c:f>
              <c:strCache>
                <c:ptCount val="5"/>
                <c:pt idx="0">
                  <c:v>0-3 лет</c:v>
                </c:pt>
                <c:pt idx="1">
                  <c:v>3-7 лет</c:v>
                </c:pt>
                <c:pt idx="2">
                  <c:v>7-12 лет</c:v>
                </c:pt>
                <c:pt idx="3">
                  <c:v>12-18 лет</c:v>
                </c:pt>
                <c:pt idx="4">
                  <c:v>старше 18 лет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19</c:v>
                </c:pt>
                <c:pt idx="1">
                  <c:v>141</c:v>
                </c:pt>
                <c:pt idx="2">
                  <c:v>403</c:v>
                </c:pt>
                <c:pt idx="3">
                  <c:v>512</c:v>
                </c:pt>
                <c:pt idx="4">
                  <c:v>45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Мальчиков</c:v>
                </c:pt>
              </c:strCache>
            </c:strRef>
          </c:tx>
          <c:spPr>
            <a:solidFill>
              <a:srgbClr val="0070C0"/>
            </a:solidFill>
          </c:spPr>
          <c:cat>
            <c:strRef>
              <c:f>Лист1!$A$2:$A$6</c:f>
              <c:strCache>
                <c:ptCount val="5"/>
                <c:pt idx="0">
                  <c:v>0-3 лет</c:v>
                </c:pt>
                <c:pt idx="1">
                  <c:v>3-7 лет</c:v>
                </c:pt>
                <c:pt idx="2">
                  <c:v>7-12 лет</c:v>
                </c:pt>
                <c:pt idx="3">
                  <c:v>12-18 лет</c:v>
                </c:pt>
                <c:pt idx="4">
                  <c:v>старше 18 лет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20</c:v>
                </c:pt>
                <c:pt idx="1">
                  <c:v>145</c:v>
                </c:pt>
                <c:pt idx="2">
                  <c:v>488</c:v>
                </c:pt>
                <c:pt idx="3">
                  <c:v>613</c:v>
                </c:pt>
                <c:pt idx="4">
                  <c:v>39</c:v>
                </c:pt>
              </c:numCache>
            </c:numRef>
          </c:val>
        </c:ser>
        <c:axId val="71800704"/>
        <c:axId val="71802240"/>
      </c:barChart>
      <c:catAx>
        <c:axId val="71800704"/>
        <c:scaling>
          <c:orientation val="minMax"/>
        </c:scaling>
        <c:axPos val="b"/>
        <c:tickLblPos val="nextTo"/>
        <c:crossAx val="71802240"/>
        <c:crosses val="autoZero"/>
        <c:auto val="1"/>
        <c:lblAlgn val="ctr"/>
        <c:lblOffset val="100"/>
      </c:catAx>
      <c:valAx>
        <c:axId val="71802240"/>
        <c:scaling>
          <c:orientation val="minMax"/>
        </c:scaling>
        <c:axPos val="l"/>
        <c:majorGridlines/>
        <c:numFmt formatCode="General" sourceLinked="1"/>
        <c:tickLblPos val="nextTo"/>
        <c:crossAx val="7180070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2000" b="1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</a:defRPr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инвалидов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1"/>
            <c:spPr>
              <a:solidFill>
                <a:srgbClr val="00B0F0"/>
              </a:solidFill>
            </c:spPr>
          </c:dPt>
          <c:dLbls>
            <c:showPercent val="1"/>
          </c:dLbls>
          <c:cat>
            <c:strRef>
              <c:f>Лист1!$A$2:$A$3</c:f>
              <c:strCache>
                <c:ptCount val="2"/>
                <c:pt idx="0">
                  <c:v>Всего</c:v>
                </c:pt>
                <c:pt idx="1">
                  <c:v>Инвалидов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2425</c:v>
                </c:pt>
                <c:pt idx="1">
                  <c:v>155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t"/>
      <c:legendEntry>
        <c:idx val="0"/>
        <c:txPr>
          <a:bodyPr/>
          <a:lstStyle/>
          <a:p>
            <a:pPr>
              <a:defRPr sz="16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600"/>
            </a:pPr>
            <a:endParaRPr lang="ru-RU"/>
          </a:p>
        </c:txPr>
      </c:legendEntry>
      <c:layout>
        <c:manualLayout>
          <c:xMode val="edge"/>
          <c:yMode val="edge"/>
          <c:x val="0.27896750753378052"/>
          <c:y val="8.9008766014834817E-2"/>
          <c:w val="0.44206498493243906"/>
          <c:h val="9.2352700686520697E-2"/>
        </c:manualLayout>
      </c:layout>
    </c:legend>
    <c:plotVisOnly val="1"/>
  </c:chart>
  <c:txPr>
    <a:bodyPr/>
    <a:lstStyle/>
    <a:p>
      <a:pPr>
        <a:defRPr sz="2400" b="1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</a:defRPr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vert="horz"/>
          <a:lstStyle/>
          <a:p>
            <a:pPr>
              <a:defRPr/>
            </a:pPr>
            <a:r>
              <a:rPr lang="ru-RU" dirty="0"/>
              <a:t>Продолжительность проживания детей в </a:t>
            </a:r>
            <a:r>
              <a:rPr lang="ru-RU" dirty="0" smtClean="0"/>
              <a:t>приемной семье </a:t>
            </a:r>
            <a:endParaRPr lang="ru-RU" dirty="0"/>
          </a:p>
        </c:rich>
      </c:tx>
      <c:layout/>
    </c:title>
    <c:view3D>
      <c:rotX val="30"/>
      <c:depthPercent val="10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Лет прожитых в семье </c:v>
                </c:pt>
              </c:strCache>
            </c:strRef>
          </c:tx>
          <c:dPt>
            <c:idx val="1"/>
            <c:spPr>
              <a:solidFill>
                <a:srgbClr val="92D050"/>
              </a:solidFill>
            </c:spPr>
          </c:dPt>
          <c:dLbls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bestFit"/>
            <c:showVal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6-10 лет </c:v>
                </c:pt>
                <c:pt idx="1">
                  <c:v>3-5 лет</c:v>
                </c:pt>
                <c:pt idx="2">
                  <c:v>1-2 года</c:v>
                </c:pt>
                <c:pt idx="3">
                  <c:v>менее года</c:v>
                </c:pt>
                <c:pt idx="4">
                  <c:v>10-15 лет</c:v>
                </c:pt>
                <c:pt idx="5">
                  <c:v>более 15 лет</c:v>
                </c:pt>
              </c:strCache>
            </c:strRef>
          </c:cat>
          <c:val>
            <c:numRef>
              <c:f>Лист1!$B$2:$B$7</c:f>
              <c:numCache>
                <c:formatCode>0%</c:formatCode>
                <c:ptCount val="6"/>
                <c:pt idx="0">
                  <c:v>0.48000000000000032</c:v>
                </c:pt>
                <c:pt idx="1">
                  <c:v>0.22</c:v>
                </c:pt>
                <c:pt idx="2">
                  <c:v>0.13</c:v>
                </c:pt>
                <c:pt idx="3">
                  <c:v>9.0000000000000024E-2</c:v>
                </c:pt>
                <c:pt idx="4">
                  <c:v>7.0000000000000021E-2</c:v>
                </c:pt>
                <c:pt idx="5">
                  <c:v>1.0000000000000005E-2</c:v>
                </c:pt>
              </c:numCache>
            </c:numRef>
          </c:val>
        </c:ser>
      </c:pie3DChart>
    </c:plotArea>
    <c:legend>
      <c:legendPos val="b"/>
      <c:layout/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zero"/>
  </c:chart>
  <c:txPr>
    <a:bodyPr/>
    <a:lstStyle/>
    <a:p>
      <a:pPr>
        <a:defRPr sz="2000" b="1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</a:defRPr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vert="horz"/>
          <a:lstStyle/>
          <a:p>
            <a:pPr>
              <a:defRPr/>
            </a:pPr>
            <a:r>
              <a:rPr lang="ru-RU" dirty="0"/>
              <a:t>Причины, </a:t>
            </a:r>
            <a:r>
              <a:rPr lang="ru-RU" dirty="0" smtClean="0"/>
              <a:t>побудившие граждан принять </a:t>
            </a:r>
            <a:r>
              <a:rPr lang="ru-RU" dirty="0"/>
              <a:t>на воспитание приемных детей </a:t>
            </a:r>
          </a:p>
        </c:rich>
      </c:tx>
      <c:layout>
        <c:manualLayout>
          <c:xMode val="edge"/>
          <c:yMode val="edge"/>
          <c:x val="0.12684018664333624"/>
          <c:y val="2.7777777777777877E-2"/>
        </c:manualLayout>
      </c:layout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Причины, побудившие взять на воспитание приемных детей. </c:v>
                </c:pt>
              </c:strCache>
            </c:strRef>
          </c:tx>
          <c:explosion val="1"/>
          <c:dPt>
            <c:idx val="2"/>
            <c:spPr>
              <a:solidFill>
                <a:srgbClr val="00B0F0"/>
              </a:solidFill>
            </c:spPr>
          </c:dPt>
          <c:dLbls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bestFit"/>
            <c:showVal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49 семей приняли родственников</c:v>
                </c:pt>
                <c:pt idx="1">
                  <c:v>242 не могут иметь своих детей</c:v>
                </c:pt>
                <c:pt idx="2">
                  <c:v>916 желание помочь сироте</c:v>
                </c:pt>
                <c:pt idx="3">
                  <c:v>89 не ответили на поставленный вопрос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4.0000000000000022E-2</c:v>
                </c:pt>
                <c:pt idx="1">
                  <c:v>0.19</c:v>
                </c:pt>
                <c:pt idx="2">
                  <c:v>0.70000000000000062</c:v>
                </c:pt>
                <c:pt idx="3">
                  <c:v>7.0000000000000021E-2</c:v>
                </c:pt>
              </c:numCache>
            </c:numRef>
          </c:val>
        </c:ser>
        <c:dLbls>
          <c:showVal val="1"/>
        </c:dLbls>
        <c:firstSliceAng val="0"/>
      </c:pieChart>
    </c:plotArea>
    <c:legend>
      <c:legendPos val="b"/>
      <c:layout/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zero"/>
  </c:chart>
  <c:txPr>
    <a:bodyPr/>
    <a:lstStyle/>
    <a:p>
      <a:pPr>
        <a:defRPr sz="2000" b="1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</a:defRPr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6/26/2014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6/26/2014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6/26/2014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6/26/2014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6/26/2014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6/26/2014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6/26/2014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6/26/2014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6/26/2014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6/26/2014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6/26/2014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CB97365-EBCA-4027-87D5-99FC1D4DF0BB}" type="datetimeFigureOut">
              <a:rPr lang="en-US" smtClean="0"/>
              <a:pPr/>
              <a:t>6/26/2014</a:t>
            </a:fld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kumimoji="0"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1">
                  <a:shade val="50000"/>
                </a:scheme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DC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072188"/>
            <a:ext cx="91440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1285860"/>
            <a:ext cx="1073150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357313" y="214313"/>
            <a:ext cx="6786562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Министерство образования и науки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Республики Татарстан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0125" y="2428875"/>
            <a:ext cx="7858125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Мониторинг комфортности проживания детей в приемных семьях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43500" y="4500563"/>
            <a:ext cx="3714750" cy="16312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Д.Р. Хабибуллина,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Директор Республиканского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центра усыновления, опеки и попечительства Министерства образования и науки РТ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DC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0"/>
          <a:ext cx="8501122" cy="5929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72188"/>
            <a:ext cx="91440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DC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Мнение общественности по отношению к семьям</a:t>
            </a:r>
            <a:endParaRPr lang="ru-RU" sz="2400" dirty="0">
              <a:solidFill>
                <a:schemeClr val="bg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142984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72188"/>
            <a:ext cx="91440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DC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285728"/>
          <a:ext cx="8358246" cy="5429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72188"/>
            <a:ext cx="91440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DC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285728"/>
          <a:ext cx="8501122" cy="5572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72188"/>
            <a:ext cx="91440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DC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214290"/>
          <a:ext cx="8715436" cy="5643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72188"/>
            <a:ext cx="91440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DC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Изменение в психологическом состоянии ребенка</a:t>
            </a:r>
            <a:endParaRPr lang="ru-RU" sz="2800" dirty="0">
              <a:solidFill>
                <a:schemeClr val="bg1"/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357158" y="1142984"/>
          <a:ext cx="8501122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72188"/>
            <a:ext cx="91440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DC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357158" y="428604"/>
          <a:ext cx="8501122" cy="5572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72188"/>
            <a:ext cx="91440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DC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072188"/>
            <a:ext cx="91440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285720" y="142852"/>
          <a:ext cx="8429684" cy="5857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DC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57158" y="142852"/>
          <a:ext cx="8358246" cy="5786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72188"/>
            <a:ext cx="91440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DC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57158" y="214290"/>
          <a:ext cx="8572560" cy="5643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72188"/>
            <a:ext cx="91440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DC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Общие сведения о семье 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285860"/>
          <a:ext cx="8715436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72188"/>
            <a:ext cx="91440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DC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4" y="142852"/>
          <a:ext cx="8858312" cy="5857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72188"/>
            <a:ext cx="91440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DC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428596" y="214290"/>
          <a:ext cx="8096250" cy="5715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72188"/>
            <a:ext cx="91440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DC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357430"/>
            <a:ext cx="8215338" cy="54291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8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Благодарю за внимание</a:t>
            </a:r>
            <a:endParaRPr lang="ru-RU" sz="48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072188"/>
            <a:ext cx="91440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DC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214290"/>
          <a:ext cx="8572560" cy="550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72188"/>
            <a:ext cx="91440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DC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Возрастной состав приемных родителей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72188"/>
            <a:ext cx="91440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DC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428604"/>
          <a:ext cx="8429684" cy="5429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72188"/>
            <a:ext cx="91440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DC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/>
        </p:nvGraphicFramePr>
        <p:xfrm>
          <a:off x="285720" y="500042"/>
          <a:ext cx="8572560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72188"/>
            <a:ext cx="91440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DC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928670"/>
          <a:ext cx="8329642" cy="49514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28596" y="0"/>
            <a:ext cx="807249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Возрастной состав детей, </a:t>
            </a:r>
          </a:p>
          <a:p>
            <a:pPr algn="ctr"/>
            <a:r>
              <a:rPr lang="ru-RU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воспитывающихся в приемных семьях</a:t>
            </a:r>
            <a:endParaRPr lang="ru-RU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72188"/>
            <a:ext cx="91440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DC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Количество детей-инвалидов, воспитывающихся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400" dirty="0" smtClean="0">
                <a:solidFill>
                  <a:schemeClr val="bg1"/>
                </a:solidFill>
              </a:rPr>
              <a:t>в приемных семьях</a:t>
            </a:r>
            <a:endParaRPr lang="ru-RU" sz="2400" dirty="0">
              <a:solidFill>
                <a:schemeClr val="bg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357298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72188"/>
            <a:ext cx="91440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DC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142852"/>
          <a:ext cx="8643998" cy="5857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72188"/>
            <a:ext cx="91440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313</TotalTime>
  <Words>203</Words>
  <Application>Microsoft Office PowerPoint</Application>
  <PresentationFormat>Экран (4:3)</PresentationFormat>
  <Paragraphs>52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Apex</vt:lpstr>
      <vt:lpstr>Слайд 1</vt:lpstr>
      <vt:lpstr>Общие сведения о семье </vt:lpstr>
      <vt:lpstr>Слайд 3</vt:lpstr>
      <vt:lpstr>Возрастной состав приемных родителей</vt:lpstr>
      <vt:lpstr>Слайд 5</vt:lpstr>
      <vt:lpstr>Слайд 6</vt:lpstr>
      <vt:lpstr>Слайд 7</vt:lpstr>
      <vt:lpstr>Количество детей-инвалидов, воспитывающихся в приемных семьях</vt:lpstr>
      <vt:lpstr>Слайд 9</vt:lpstr>
      <vt:lpstr>Слайд 10</vt:lpstr>
      <vt:lpstr>Мнение общественности по отношению к семьям</vt:lpstr>
      <vt:lpstr>Слайд 12</vt:lpstr>
      <vt:lpstr>Слайд 13</vt:lpstr>
      <vt:lpstr>Слайд 14</vt:lpstr>
      <vt:lpstr>Изменение в психологическом состоянии ребенка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33</cp:revision>
  <dcterms:created xsi:type="dcterms:W3CDTF">2014-06-24T06:16:34Z</dcterms:created>
  <dcterms:modified xsi:type="dcterms:W3CDTF">2014-06-26T05:41:22Z</dcterms:modified>
</cp:coreProperties>
</file>