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523" r:id="rId2"/>
    <p:sldId id="521" r:id="rId3"/>
    <p:sldId id="514" r:id="rId4"/>
    <p:sldId id="503" r:id="rId5"/>
    <p:sldId id="506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4" r:id="rId16"/>
    <p:sldId id="535" r:id="rId17"/>
    <p:sldId id="537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9FD"/>
    <a:srgbClr val="C5E9BD"/>
    <a:srgbClr val="339933"/>
    <a:srgbClr val="CDF5B1"/>
    <a:srgbClr val="D8F39B"/>
    <a:srgbClr val="608DC4"/>
    <a:srgbClr val="81E4FF"/>
    <a:srgbClr val="A3BDDD"/>
    <a:srgbClr val="82A5D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7545" autoAdjust="0"/>
  </p:normalViewPr>
  <p:slideViewPr>
    <p:cSldViewPr>
      <p:cViewPr>
        <p:scale>
          <a:sx n="60" d="100"/>
          <a:sy n="60" d="100"/>
        </p:scale>
        <p:origin x="-1472" y="-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11 мес. 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938240"/>
        <c:axId val="28940928"/>
      </c:barChart>
      <c:catAx>
        <c:axId val="2893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940928"/>
        <c:crosses val="autoZero"/>
        <c:auto val="1"/>
        <c:lblAlgn val="ctr"/>
        <c:lblOffset val="100"/>
        <c:noMultiLvlLbl val="0"/>
      </c:catAx>
      <c:valAx>
        <c:axId val="28940928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b="1"/>
            </a:pPr>
            <a:endParaRPr lang="ru-RU"/>
          </a:p>
        </c:txPr>
        <c:crossAx val="2893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4D1B-3CFF-4482-99F8-9709C2C38EAF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B697B-FF42-4E88-9FBF-A835C2443E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3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6808-348A-47D3-828E-DED7220E1162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0147-705E-4FA6-A998-E8FDB292E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5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2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1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19" y="-38289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3175" y="21328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</a:rPr>
              <a:t>Организация работы в общеобразовательной организации по профилактике деструктивного и асоциального поведения обучающихся</a:t>
            </a:r>
            <a:endParaRPr lang="ru-RU" altLang="ru-RU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36556" y="3717032"/>
            <a:ext cx="4407369" cy="22322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Г.Р. </a:t>
            </a:r>
            <a:r>
              <a:rPr lang="ru-RU" sz="2000" b="1" dirty="0" err="1" smtClean="0">
                <a:solidFill>
                  <a:schemeClr val="tx1"/>
                </a:solidFill>
              </a:rPr>
              <a:t>Нотфуллина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специалист 1 разряда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сектора реализации программ внеурочной и </a:t>
            </a:r>
            <a:r>
              <a:rPr lang="ru-RU" sz="2000" b="1" dirty="0" err="1" smtClean="0">
                <a:solidFill>
                  <a:schemeClr val="tx1"/>
                </a:solidFill>
              </a:rPr>
              <a:t>здоровьесберегающей</a:t>
            </a:r>
            <a:r>
              <a:rPr lang="ru-RU" sz="2000" b="1" dirty="0" smtClean="0">
                <a:solidFill>
                  <a:schemeClr val="tx1"/>
                </a:solidFill>
              </a:rPr>
              <a:t> деятельности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Министерства образования и науки Республики Татарстан </a:t>
            </a:r>
          </a:p>
        </p:txBody>
      </p:sp>
      <p:pic>
        <p:nvPicPr>
          <p:cNvPr id="7" name="Picture 2" descr="File:Coat of Arms of Tatarsta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611" y="123395"/>
            <a:ext cx="1690794" cy="1628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2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0464" y="54686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Личностный  </a:t>
            </a: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аспект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42864" y="11613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«Я»</a:t>
            </a:r>
          </a:p>
          <a:p>
            <a:pPr algn="l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означает то, как мы осознаем себя в качестве лично­сти, как развивается наше "я", чего мы стремимся до­стичь, и что каждый понимает под успехом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к себе - это признание своих достоинств и значит  понимание того, за что тебя любят и уважают другие люди. Любовь к себе – это понимание того, за что можно любить и уважать окружающих, а так же умение это делать. </a:t>
            </a:r>
          </a:p>
          <a:p>
            <a:pPr algn="l"/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7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312971"/>
            <a:ext cx="770791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3919" y="3047"/>
            <a:ext cx="7848872" cy="162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Удовлетворить чувство собственной значительности одна из наиважнейших потребностей человека, а у детей и подростков </a:t>
            </a: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0464" y="1759075"/>
            <a:ext cx="7992888" cy="1822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оно не удовлетворяется, то начинается процесс извращенного удовлетворения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человек не любит себя, он начинает заискивать перед другими, становиться игрушкой в их руках, а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потенциальные подростки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«группы риска».</a:t>
            </a:r>
          </a:p>
        </p:txBody>
      </p:sp>
      <p:pic>
        <p:nvPicPr>
          <p:cNvPr id="10" name="Picture 5" descr="Оттянись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3930352"/>
            <a:ext cx="1637928" cy="2308489"/>
          </a:xfrm>
          <a:prstGeom prst="rect">
            <a:avLst/>
          </a:prstGeom>
          <a:noFill/>
          <a:ln w="444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rumb_72202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7844"/>
            <a:ext cx="2362200" cy="1738313"/>
          </a:xfrm>
          <a:prstGeom prst="rect">
            <a:avLst/>
          </a:prstGeom>
          <a:noFill/>
          <a:ln w="444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Веселые открытки и поздравления для дете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3605893"/>
            <a:ext cx="3240757" cy="2400561"/>
          </a:xfrm>
          <a:prstGeom prst="rect">
            <a:avLst/>
          </a:prstGeom>
          <a:noFill/>
          <a:ln w="44450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72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1824" y="405739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Детский телефон доверия</a:t>
            </a:r>
            <a:endParaRPr lang="ru-RU" sz="28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42864" y="11613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3655" y="2276872"/>
            <a:ext cx="4745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8-800-2000-122 </a:t>
            </a:r>
          </a:p>
        </p:txBody>
      </p:sp>
      <p:pic>
        <p:nvPicPr>
          <p:cNvPr id="1026" name="Picture 2" descr="http://www.ya-roditel.ru/upload/files/telefon_dover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12" y="139449"/>
            <a:ext cx="6541998" cy="60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6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010480" y="4260701"/>
            <a:ext cx="267632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03648" y="1844824"/>
            <a:ext cx="2515750" cy="1548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43608" y="3685256"/>
            <a:ext cx="2711339" cy="140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15246" y="2492894"/>
            <a:ext cx="2532304" cy="1328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93733" y="4869161"/>
            <a:ext cx="2603729" cy="130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022764" y="1484783"/>
            <a:ext cx="2627565" cy="1286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61592"/>
            <a:ext cx="7862514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воспитательной работы</a:t>
            </a:r>
            <a:endParaRPr lang="ru-RU" alt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415672" y="1628800"/>
            <a:ext cx="74168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2" y="188640"/>
            <a:ext cx="885324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55976" y="1844824"/>
            <a:ext cx="2097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Личностный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759924" y="2957207"/>
            <a:ext cx="1720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Физический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635896" y="5286067"/>
            <a:ext cx="1914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Социальный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178038" y="4076035"/>
            <a:ext cx="23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</a:rPr>
              <a:t>Интеллектуальный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5672" y="2370089"/>
            <a:ext cx="2506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</a:rPr>
              <a:t>Эмоциональный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417571" y="4704779"/>
            <a:ext cx="186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Духовный</a:t>
            </a:r>
            <a:r>
              <a:rPr lang="ru-RU" altLang="ru-RU" dirty="0"/>
              <a:t> </a:t>
            </a:r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87824" y="3022358"/>
            <a:ext cx="40007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Профилактика деструктивного и асоциального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поведения</a:t>
            </a:r>
            <a:endParaRPr lang="ru-RU" altLang="ru-RU" sz="20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00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4" y="5468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" y="22315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0464" y="54686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8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411760" y="189457"/>
            <a:ext cx="4520530" cy="1574114"/>
          </a:xfrm>
          <a:prstGeom prst="downArrowCallout">
            <a:avLst>
              <a:gd name="adj1" fmla="val 88975"/>
              <a:gd name="adj2" fmla="val 81712"/>
              <a:gd name="adj3" fmla="val 22440"/>
              <a:gd name="adj4" fmla="val 6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индивидуальной культуры здоровья, препятствующей деструктивному и асоциальному поведению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52464" y="1784797"/>
            <a:ext cx="2555875" cy="1890443"/>
          </a:xfrm>
          <a:prstGeom prst="bevel">
            <a:avLst>
              <a:gd name="adj" fmla="val 7889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компетентности педагогов в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профилактики деструктивного поведения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04369" y="1812406"/>
            <a:ext cx="2592387" cy="1890959"/>
          </a:xfrm>
          <a:prstGeom prst="bevel">
            <a:avLst>
              <a:gd name="adj" fmla="val 659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психолого-педагогической компетентности родителей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084888" y="1763571"/>
            <a:ext cx="2879725" cy="1908162"/>
          </a:xfrm>
          <a:prstGeom prst="bevel">
            <a:avLst>
              <a:gd name="adj" fmla="val 5208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здорового жизненного стиля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и подростков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-26045" y="4012087"/>
            <a:ext cx="1285677" cy="2393244"/>
          </a:xfrm>
          <a:prstGeom prst="bevel">
            <a:avLst>
              <a:gd name="adj" fmla="val 4958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методам и средствам предупреждения употребления детьми ПАВ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259632" y="4012087"/>
            <a:ext cx="1168693" cy="2393244"/>
          </a:xfrm>
          <a:prstGeom prst="bevel">
            <a:avLst>
              <a:gd name="adj" fmla="val 4861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навыкам эффективной коммуникации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428326" y="3984993"/>
            <a:ext cx="1248412" cy="2393244"/>
          </a:xfrm>
          <a:prstGeom prst="bevel">
            <a:avLst>
              <a:gd name="adj" fmla="val 5653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условий, стимулирующих рост компетентности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коллектива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772715" y="3861048"/>
            <a:ext cx="1798619" cy="2517187"/>
          </a:xfrm>
          <a:prstGeom prst="bevel">
            <a:avLst>
              <a:gd name="adj" fmla="val 4069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у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культуры здоровья на основе понимания совершенности и уникальности человеческого организма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5475357" y="3861048"/>
            <a:ext cx="2156619" cy="2517189"/>
          </a:xfrm>
          <a:prstGeom prst="bevel">
            <a:avLst>
              <a:gd name="adj" fmla="val 4958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личностных качеств и социальных навыков, обучение формам поведения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общения, разрешения конфликтных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7667625" y="3861047"/>
            <a:ext cx="1476375" cy="2517189"/>
          </a:xfrm>
          <a:prstGeom prst="bevel">
            <a:avLst>
              <a:gd name="adj" fmla="val 4861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жизненных ценностей, препятствующих </a:t>
            </a:r>
            <a:r>
              <a:rPr lang="ru-RU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деструктивному поведению (семья</a:t>
            </a:r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здоровье, дружба и т.д.)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746348" y="371658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2650591" y="372316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1630401" y="369606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8100392" y="365442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4814900" y="369606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6444208" y="370336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75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для родителей</a:t>
            </a: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«Путь к успеху</a:t>
            </a: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alt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2544096" y="980728"/>
            <a:ext cx="6588663" cy="504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: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повысить психолого-педагогическую грамотность родителей;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- привлечь родителей к профилактической работе со своими детьми.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программы: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организовать в школе систему работы с родителями путем внедрения тематики родительских собраний с 1-го по 11-й класс по программе «Путь к успеху»;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- улучшить взаимоотношения классных руководителей с родителями своего класса;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- выделить группу риска учащихся педагогами-психологами для работы с их родителями для профилактики употребления ПАВ детьми.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endParaRPr lang="ru-RU" altLang="ru-RU" sz="2400" dirty="0" smtClean="0"/>
          </a:p>
        </p:txBody>
      </p:sp>
      <p:pic>
        <p:nvPicPr>
          <p:cNvPr id="9222" name="Picture 9" descr="C:\Documents and Settings\Barby\Рабочий стол\ПУТЬ К УСПЕХУ\100_14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" y="95724"/>
            <a:ext cx="2319139" cy="30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8" descr="C:\Documents and Settings\Barby\Рабочий стол\ПУТЬ К УСПЕХУ\100_14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258"/>
            <a:ext cx="2303817" cy="33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698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37978" y="161592"/>
            <a:ext cx="6084168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Чему учит родителей программа</a:t>
            </a:r>
            <a:b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«Путь к успеху»?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5329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ru-RU" sz="2400" smtClean="0">
                <a:cs typeface="Times New Roman" pitchFamily="18" charset="0"/>
              </a:rPr>
              <a:t>	</a:t>
            </a:r>
            <a:endParaRPr lang="ru-RU" altLang="ru-RU" sz="2400" smtClean="0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483768" y="1190625"/>
            <a:ext cx="6660232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- Мыслить критически по отношению к рискам деструктивного поведения ребенка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 Понимать индивидуальные особенности ребенка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 Анализировать поступки и поведение ребенка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 Прогнозировать поведение ребенка в зависимости от влияния среды и личностных ресурсов ребенка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Корректировать свое поведение  в зависимости от сложившихся взаимоотношений и ситуаций в семье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224" name="Picture 8" descr="100_14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16632"/>
            <a:ext cx="2285777" cy="33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3"/>
          <a:stretch/>
        </p:blipFill>
        <p:spPr bwMode="auto">
          <a:xfrm>
            <a:off x="17529" y="3442736"/>
            <a:ext cx="2299609" cy="321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3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8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6495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2" y="109132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6620" y="2276872"/>
            <a:ext cx="7848872" cy="794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4029" y="829953"/>
            <a:ext cx="7516195" cy="166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2864" y="128372"/>
            <a:ext cx="7848872" cy="87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05767" y="2957289"/>
            <a:ext cx="7992888" cy="103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  <a:p>
            <a:pPr algn="l"/>
            <a:endParaRPr lang="ru-RU" sz="2400" b="1" dirty="0" smtClean="0">
              <a:solidFill>
                <a:srgbClr val="002060"/>
              </a:solidFill>
            </a:endParaRPr>
          </a:p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3615" y="3861048"/>
            <a:ext cx="78488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3180" y="4725144"/>
            <a:ext cx="7992888" cy="155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2209" y="308067"/>
            <a:ext cx="6398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Жизнь может быть наполнена радостью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23494070_i5466n47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388" y="998986"/>
            <a:ext cx="8010773" cy="50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4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356659"/>
            <a:ext cx="7272808" cy="109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Статистика суицидов среди несовершеннолетних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2050157"/>
            <a:ext cx="7992888" cy="45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20937677"/>
              </p:ext>
            </p:extLst>
          </p:nvPr>
        </p:nvGraphicFramePr>
        <p:xfrm>
          <a:off x="1115616" y="1512044"/>
          <a:ext cx="7488832" cy="465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110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604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3" y="267643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66835" y="62238"/>
            <a:ext cx="7848872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Территориальный показатель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1604798"/>
            <a:ext cx="7992888" cy="45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37670"/>
              </p:ext>
            </p:extLst>
          </p:nvPr>
        </p:nvGraphicFramePr>
        <p:xfrm>
          <a:off x="1651226" y="756869"/>
          <a:ext cx="6593182" cy="566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672"/>
                <a:gridCol w="2244510"/>
              </a:tblGrid>
              <a:tr h="549642"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Муниципальный район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2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Казань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768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03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Набережные Челны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Бугульминский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Пестречинский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Тукаевский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Бавлинский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Новошешминский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Нижнекамский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Алексеевский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Дрожжаное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3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" y="5604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3935" y="43292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ППМС-центры муниципальных образований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Республиканский </a:t>
            </a:r>
            <a:r>
              <a:rPr lang="ru-RU" sz="2400" b="1" dirty="0">
                <a:solidFill>
                  <a:srgbClr val="002060"/>
                </a:solidFill>
              </a:rPr>
              <a:t>Центр психолого-педагогической реабилитации и коррекции «Росток»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Центр диагностики и консультирования «Шанс» Елабужского муниципального района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Центр диагностики и консультирования Нижнекамского муниципального района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Центр психолого-медико-социального сопровождения №85  г. Набережные Челны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Школьный центр психолого-медико-социального сопровождения «Ресурс» Московского района г.Казани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Центр психолого-педагогической реабилитации и коррекции </a:t>
            </a:r>
            <a:r>
              <a:rPr lang="ru-RU" sz="2400" b="1" dirty="0" err="1">
                <a:solidFill>
                  <a:srgbClr val="002060"/>
                </a:solidFill>
              </a:rPr>
              <a:t>Мензелинского</a:t>
            </a:r>
            <a:r>
              <a:rPr lang="ru-RU" sz="2400" b="1" dirty="0">
                <a:solidFill>
                  <a:srgbClr val="002060"/>
                </a:solidFill>
              </a:rPr>
              <a:t> муниципального </a:t>
            </a:r>
            <a:r>
              <a:rPr lang="ru-RU" sz="2400" b="1" dirty="0" smtClean="0">
                <a:solidFill>
                  <a:srgbClr val="002060"/>
                </a:solidFill>
              </a:rPr>
              <a:t>района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Центр диагностики и консультирования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г.Бугульма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91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" y="5604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1002" y="165245"/>
            <a:ext cx="7439119" cy="131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психолого-педагогические  службы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1625662"/>
            <a:ext cx="8224749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82453"/>
              </p:ext>
            </p:extLst>
          </p:nvPr>
        </p:nvGraphicFramePr>
        <p:xfrm>
          <a:off x="1524000" y="1397000"/>
          <a:ext cx="6720408" cy="4428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4"/>
                <a:gridCol w="3360204"/>
              </a:tblGrid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Балтасинский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Сармановский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Высокогорский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Нурлатский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Кайбицкий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Лениногорский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Актанышский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Тетюшский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Буинский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Лаишевский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Сабинский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Алькеевский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Менделеевский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Ютазинский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Зеленодольский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462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010480" y="4260701"/>
            <a:ext cx="267632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03648" y="1844824"/>
            <a:ext cx="2515750" cy="1548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43608" y="3685256"/>
            <a:ext cx="2711339" cy="140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15246" y="2492894"/>
            <a:ext cx="2532304" cy="1328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93733" y="4869161"/>
            <a:ext cx="2603729" cy="130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022764" y="1484783"/>
            <a:ext cx="2627565" cy="1286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61592"/>
            <a:ext cx="7862514" cy="1071563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работе по первичной профилактике рекомендуется рассматривать понятие «Здоровье» как «единого целого», включающего в себя 6 аспектов: </a:t>
            </a:r>
            <a:endParaRPr lang="ru-RU" alt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415672" y="1628800"/>
            <a:ext cx="74168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2" y="188640"/>
            <a:ext cx="885324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55976" y="1844824"/>
            <a:ext cx="2097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Личностный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759924" y="2957207"/>
            <a:ext cx="1720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Физический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635896" y="5286067"/>
            <a:ext cx="1914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Социальный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178038" y="4076035"/>
            <a:ext cx="23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</a:rPr>
              <a:t>Интеллектуальный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5672" y="2370089"/>
            <a:ext cx="2506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</a:rPr>
              <a:t>Эмоциональный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417571" y="4704779"/>
            <a:ext cx="186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Духовный</a:t>
            </a:r>
            <a:r>
              <a:rPr lang="ru-RU" altLang="ru-RU" dirty="0"/>
              <a:t> </a:t>
            </a:r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175553" y="3364597"/>
            <a:ext cx="4000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899155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0464" y="54686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Физический аспект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спортом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дня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 питание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 Профилактика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Закаливание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употребления ПАВ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Говоря о физическом аспекте здоровья, мы обращаем внимание обучающихся на то, что человек может сознательно укреплять свое тело, но так же может и сознательно его разрушать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51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8718" y="129578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Социальный  </a:t>
            </a: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аспект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48718" y="1381055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меня окружает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меня окружает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эффективного общения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правил безопасного поведения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Забота об окружающей среде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настолько преуспевают, насколько преуспевают их отношения с другими людьми. Я знаю, что Я – отражение своего круга. </a:t>
            </a:r>
          </a:p>
          <a:p>
            <a:pPr algn="l"/>
            <a:endParaRPr lang="ru-RU" sz="2400" b="1" dirty="0" smtClean="0">
              <a:solidFill>
                <a:srgbClr val="002060"/>
              </a:solidFill>
            </a:endParaRPr>
          </a:p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0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4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6495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2" y="109132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6620" y="2276872"/>
            <a:ext cx="7848872" cy="794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Духовный   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аспект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4029" y="829953"/>
            <a:ext cx="7516195" cy="166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проговаривать свои чувства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Справляться с нахлынувшими эмоциями</a:t>
            </a:r>
          </a:p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95444" y="128372"/>
            <a:ext cx="7848872" cy="87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Эмоциональный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аспект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05767" y="2957289"/>
            <a:ext cx="7992888" cy="103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к творчеству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созиданию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  <a:p>
            <a:pPr algn="l"/>
            <a:endParaRPr lang="ru-RU" sz="2400" b="1" dirty="0" smtClean="0">
              <a:solidFill>
                <a:srgbClr val="002060"/>
              </a:solidFill>
            </a:endParaRPr>
          </a:p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3615" y="3861048"/>
            <a:ext cx="78488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Интеллектуальный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аспект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63180" y="4725144"/>
            <a:ext cx="7992888" cy="155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 какая ему нужна информация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Уметь найти необходимую информацию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Применить знания на практике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08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10351</TotalTime>
  <Words>754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работе по первичной профилактике рекомендуется рассматривать понятие «Здоровье» как «единого целого», включающего в себя 6 аспектов: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воспитательной работы</vt:lpstr>
      <vt:lpstr>Презентация PowerPoint</vt:lpstr>
      <vt:lpstr>Программа для родителей «Путь к успеху»</vt:lpstr>
      <vt:lpstr>Чему учит родителей программа «Путь к успеху»?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Valeev</cp:lastModifiedBy>
  <cp:revision>490</cp:revision>
  <cp:lastPrinted>2014-07-24T13:23:30Z</cp:lastPrinted>
  <dcterms:created xsi:type="dcterms:W3CDTF">2011-01-19T10:29:57Z</dcterms:created>
  <dcterms:modified xsi:type="dcterms:W3CDTF">2014-12-12T13:16:38Z</dcterms:modified>
</cp:coreProperties>
</file>