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95" r:id="rId3"/>
  </p:sldMasterIdLst>
  <p:notesMasterIdLst>
    <p:notesMasterId r:id="rId57"/>
  </p:notesMasterIdLst>
  <p:sldIdLst>
    <p:sldId id="406" r:id="rId4"/>
    <p:sldId id="462" r:id="rId5"/>
    <p:sldId id="448" r:id="rId6"/>
    <p:sldId id="359" r:id="rId7"/>
    <p:sldId id="427" r:id="rId8"/>
    <p:sldId id="426" r:id="rId9"/>
    <p:sldId id="463" r:id="rId10"/>
    <p:sldId id="431" r:id="rId11"/>
    <p:sldId id="466" r:id="rId12"/>
    <p:sldId id="465" r:id="rId13"/>
    <p:sldId id="464" r:id="rId14"/>
    <p:sldId id="468" r:id="rId15"/>
    <p:sldId id="469" r:id="rId16"/>
    <p:sldId id="480" r:id="rId17"/>
    <p:sldId id="470" r:id="rId18"/>
    <p:sldId id="482" r:id="rId19"/>
    <p:sldId id="456" r:id="rId20"/>
    <p:sldId id="457" r:id="rId21"/>
    <p:sldId id="471" r:id="rId22"/>
    <p:sldId id="472" r:id="rId23"/>
    <p:sldId id="473" r:id="rId24"/>
    <p:sldId id="474" r:id="rId25"/>
    <p:sldId id="435" r:id="rId26"/>
    <p:sldId id="434" r:id="rId27"/>
    <p:sldId id="476" r:id="rId28"/>
    <p:sldId id="430" r:id="rId29"/>
    <p:sldId id="432" r:id="rId30"/>
    <p:sldId id="443" r:id="rId31"/>
    <p:sldId id="445" r:id="rId32"/>
    <p:sldId id="438" r:id="rId33"/>
    <p:sldId id="475" r:id="rId34"/>
    <p:sldId id="451" r:id="rId35"/>
    <p:sldId id="477" r:id="rId36"/>
    <p:sldId id="452" r:id="rId37"/>
    <p:sldId id="417" r:id="rId38"/>
    <p:sldId id="478" r:id="rId39"/>
    <p:sldId id="479" r:id="rId40"/>
    <p:sldId id="428" r:id="rId41"/>
    <p:sldId id="485" r:id="rId42"/>
    <p:sldId id="486" r:id="rId43"/>
    <p:sldId id="487" r:id="rId44"/>
    <p:sldId id="488" r:id="rId45"/>
    <p:sldId id="489" r:id="rId46"/>
    <p:sldId id="441" r:id="rId47"/>
    <p:sldId id="403" r:id="rId48"/>
    <p:sldId id="442" r:id="rId49"/>
    <p:sldId id="458" r:id="rId50"/>
    <p:sldId id="460" r:id="rId51"/>
    <p:sldId id="461" r:id="rId52"/>
    <p:sldId id="481" r:id="rId53"/>
    <p:sldId id="483" r:id="rId54"/>
    <p:sldId id="484" r:id="rId55"/>
    <p:sldId id="404" r:id="rId56"/>
  </p:sldIdLst>
  <p:sldSz cx="9144000" cy="5143500" type="screen16x9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046"/>
    <a:srgbClr val="FFFFFF"/>
    <a:srgbClr val="878025"/>
    <a:srgbClr val="FFCC99"/>
    <a:srgbClr val="A8246F"/>
    <a:srgbClr val="FF9933"/>
    <a:srgbClr val="D6B642"/>
    <a:srgbClr val="E8D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1995" autoAdjust="0"/>
  </p:normalViewPr>
  <p:slideViewPr>
    <p:cSldViewPr>
      <p:cViewPr varScale="1">
        <p:scale>
          <a:sx n="140" d="100"/>
          <a:sy n="140" d="100"/>
        </p:scale>
        <p:origin x="3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1C0CE-6229-4641-9651-32552702D416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8034-5B72-4882-A703-0DC4626EFB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2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FADF-9908-4C73-8B39-9498CA96A0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3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8034-5B72-4882-A703-0DC4626EFBCC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36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82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3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56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1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06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4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797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2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785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0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70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6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24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3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5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22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41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31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28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92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9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174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35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546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77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5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5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83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34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7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6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n.ru/ru/ru_isin/db/" TargetMode="External"/><Relationship Id="rId2" Type="http://schemas.openxmlformats.org/officeDocument/2006/relationships/hyperlink" Target="http://www.moex.com/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347614"/>
            <a:ext cx="8064896" cy="1569624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>
              <a:defRPr/>
            </a:pPr>
            <a:r>
              <a:rPr lang="ru-RU" altLang="ru-RU" sz="2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СВЕДЕНИЙ</a:t>
            </a:r>
          </a:p>
          <a:p>
            <a:pPr lvl="0" algn="ctr">
              <a:defRPr/>
            </a:pPr>
            <a:r>
              <a:rPr lang="ru-RU" altLang="ru-RU" sz="2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ДОХОДАХ, РАСХОДАХ, ОБ ИМУЩЕСТВЕ И ОБЯЗАТЕЛЬСТВАХ ИМУЩЕСТВЕННОГО </a:t>
            </a:r>
            <a:r>
              <a:rPr lang="ru-RU" altLang="ru-RU" sz="2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ХАРАКТЕРА В 2022 ГОДУ</a:t>
            </a:r>
            <a:endParaRPr lang="ru-RU" altLang="ru-RU" sz="2400" b="1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939902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Ведущий советник отдела кадровой политики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Министерства образования и науки Республики Татарстан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Гатауллина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Гузель Хайдаровна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9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5319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Программное обеспечение (продолжение)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88873"/>
            <a:ext cx="6336704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570322"/>
            <a:ext cx="3168352" cy="348661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4074" y="647435"/>
            <a:ext cx="7776864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Создание нового пакета документов при отсутствии версии «Справки БК»,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созданной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2021 году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https://avatars.mds.yandex.net/get-districts/1767466/2a0000016a3ffaad1bca229e0d57a26760af/optim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8" y="3355317"/>
            <a:ext cx="1642594" cy="17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6155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Программное обеспечение (продолжение)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1" y="1275606"/>
            <a:ext cx="7097231" cy="3676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62" y="1995686"/>
            <a:ext cx="3952875" cy="22479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645083"/>
            <a:ext cx="799288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 наличии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версии «Справки БК»,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созданной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2021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году,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необходимо открыть ее в </a:t>
            </a: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новой версии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«Справки БК» (версия 2.5) 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http://900igr.net/up/datai/71322/0035-034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7502"/>
            <a:ext cx="18722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495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Сохранение новой версии «Справка БК» за 2022 год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7614"/>
            <a:ext cx="7272808" cy="338437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8780" y="699542"/>
            <a:ext cx="7200800" cy="376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пункт меню «Файл -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как»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Сохранение новой версии «Справка БК» за 2022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год (продолжение)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56" y="1131590"/>
            <a:ext cx="6696744" cy="381642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8780" y="691085"/>
            <a:ext cx="7200800" cy="376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имя файла, отличное от имени файла 2021 года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9356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Сохранение новой версии «Справка БК» за 2022 год (продолжение)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995686"/>
            <a:ext cx="2160239" cy="232065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771550"/>
            <a:ext cx="756084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Ярлык на рабочем столе после сохранения новой версии «Справки БК» (версия 2.5)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личными данными декларанта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catherineasquithgallery.com/uploads/posts/2021-02/1613545942_44-p-belii-chelovechek-dlya-prezentatsii-prozra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9862"/>
            <a:ext cx="166202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9356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Сохранение новой версии «Справка БК» за 2022 год (продолжение)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7" y="1554171"/>
            <a:ext cx="6115050" cy="324802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57763" y="699542"/>
            <a:ext cx="792088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титульном листе самостоятельно внести изменения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даты отчетного периода и отчетную дату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28" y="3579862"/>
            <a:ext cx="1443943" cy="12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Заполнение сведений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1506691"/>
            <a:ext cx="3744416" cy="2217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2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Справку </a:t>
            </a:r>
            <a:r>
              <a:rPr lang="ru-RU" sz="1600" dirty="0">
                <a:solidFill>
                  <a:schemeClr val="tx2"/>
                </a:solidFill>
              </a:rPr>
              <a:t>рекомендуется </a:t>
            </a:r>
            <a:endParaRPr lang="ru-RU" sz="1600" dirty="0" smtClean="0">
              <a:solidFill>
                <a:schemeClr val="tx2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заполнять </a:t>
            </a:r>
            <a:r>
              <a:rPr lang="ru-RU" sz="1600" dirty="0">
                <a:solidFill>
                  <a:schemeClr val="tx2"/>
                </a:solidFill>
              </a:rPr>
              <a:t>на основании </a:t>
            </a:r>
            <a:r>
              <a:rPr lang="ru-RU" sz="1600" dirty="0">
                <a:solidFill>
                  <a:srgbClr val="C00000"/>
                </a:solidFill>
              </a:rPr>
              <a:t>правоустанавливающих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>
                <a:solidFill>
                  <a:schemeClr val="tx2"/>
                </a:solidFill>
              </a:rPr>
              <a:t>иных подтверждающих </a:t>
            </a:r>
            <a:r>
              <a:rPr lang="ru-RU" sz="1600" dirty="0">
                <a:solidFill>
                  <a:srgbClr val="C00000"/>
                </a:solidFill>
              </a:rPr>
              <a:t>официальных документов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s://www.tvsinternetmarketing.com/wp-content/uploads/2013/07/guest-blogging-strate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3" y="629674"/>
            <a:ext cx="17728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kreditny-pomoschnik.ru/uploads/posts/2019-05/1558112433_image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52" y="3003798"/>
            <a:ext cx="2232248" cy="21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 fontScale="90000"/>
          </a:bodyPr>
          <a:lstStyle/>
          <a:p>
            <a:pPr lvl="0" algn="l" defTabSz="1218809" eaLnBrk="0" hangingPunct="0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Перед заполнением сведений о доходах рекомендуется обратиться в территориальные подразделения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771551"/>
            <a:ext cx="1130424" cy="48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Бухгалтерия</a:t>
            </a:r>
            <a:r>
              <a:rPr lang="ru-RU" sz="900" dirty="0" smtClean="0">
                <a:solidFill>
                  <a:schemeClr val="tx1"/>
                </a:solidFill>
              </a:rPr>
              <a:t> работодателя</a:t>
            </a:r>
            <a:endParaRPr lang="ru-RU" sz="9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347864" y="771551"/>
            <a:ext cx="5544616" cy="483388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По основному месту работы.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Совместительство, в </a:t>
            </a:r>
            <a:r>
              <a:rPr lang="ru-RU" sz="900" dirty="0" err="1">
                <a:solidFill>
                  <a:schemeClr val="tx1"/>
                </a:solidFill>
              </a:rPr>
              <a:t>т.ч</a:t>
            </a:r>
            <a:r>
              <a:rPr lang="ru-RU" sz="900" dirty="0">
                <a:solidFill>
                  <a:schemeClr val="tx1"/>
                </a:solidFill>
              </a:rPr>
              <a:t>. из учебных и научных учреждений, в случае, если работник </a:t>
            </a:r>
            <a:r>
              <a:rPr lang="ru-RU" sz="900" dirty="0" smtClean="0">
                <a:solidFill>
                  <a:schemeClr val="tx1"/>
                </a:solidFill>
              </a:rPr>
              <a:t>параллельно занимался педагогической или научной деятельностью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62602" y="1335582"/>
            <a:ext cx="1130424" cy="58809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БАНК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55205" y="1337488"/>
            <a:ext cx="5529927" cy="586190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Наличии открытых счетов</a:t>
            </a:r>
          </a:p>
          <a:p>
            <a:pPr marL="228600" indent="-228600">
              <a:buAutoNum type="arabicPeriod" startAt="2"/>
            </a:pPr>
            <a:r>
              <a:rPr lang="ru-RU" sz="900" dirty="0" smtClean="0">
                <a:solidFill>
                  <a:schemeClr val="tx1"/>
                </a:solidFill>
              </a:rPr>
              <a:t>Размере остатка денежных средств на открытых счетах на отчетную дату</a:t>
            </a:r>
          </a:p>
          <a:p>
            <a:pPr marL="228600" indent="-228600">
              <a:buAutoNum type="arabicPeriod" startAt="2"/>
            </a:pPr>
            <a:r>
              <a:rPr lang="ru-RU" sz="900" dirty="0" smtClean="0">
                <a:solidFill>
                  <a:schemeClr val="tx1"/>
                </a:solidFill>
              </a:rPr>
              <a:t>Размере выплаченных процентов по вкладам (депозитам) на отчетную дату (при наличии)</a:t>
            </a:r>
          </a:p>
          <a:p>
            <a:pPr marL="228600" indent="-228600">
              <a:buAutoNum type="arabicPeriod" startAt="2"/>
            </a:pPr>
            <a:r>
              <a:rPr lang="ru-RU" sz="900" dirty="0" smtClean="0">
                <a:solidFill>
                  <a:schemeClr val="tx1"/>
                </a:solidFill>
              </a:rPr>
              <a:t>Дате открытия счетов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72286" y="2000010"/>
            <a:ext cx="1130424" cy="4731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ПФР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355205" y="2000009"/>
            <a:ext cx="5544615" cy="537229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Размере полученной пенсии и иных выплатах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Пособии на погребение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Выплате ветерану боевых действий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72286" y="2620626"/>
            <a:ext cx="1130424" cy="42556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ФСС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366793" y="2622835"/>
            <a:ext cx="5528183" cy="399345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Размере пособия по временной нетрудоспособности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72286" y="3164916"/>
            <a:ext cx="1130424" cy="84699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ФНС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366793" y="3164916"/>
            <a:ext cx="5504538" cy="846994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Банковских счетах (вкладах) физического лица, не являющегося индивидуальным предпринимателем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Доходах физических лиц, выплаченных налоговыми агентами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Участии физического лица в юридических лицах в качестве руководителя, учредителя (участника)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Имуществе</a:t>
            </a: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72286" y="4148619"/>
            <a:ext cx="1130424" cy="4731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ЕГРП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3371637" y="4148619"/>
            <a:ext cx="5528183" cy="452972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Объектах </a:t>
            </a:r>
            <a:r>
              <a:rPr lang="ru-RU" sz="900" dirty="0">
                <a:solidFill>
                  <a:schemeClr val="tx1"/>
                </a:solidFill>
              </a:rPr>
              <a:t>недвижимого имущества, находящихся в собственности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Отчужденных </a:t>
            </a:r>
            <a:r>
              <a:rPr lang="ru-RU" sz="900" dirty="0">
                <a:solidFill>
                  <a:schemeClr val="tx1"/>
                </a:solidFill>
              </a:rPr>
              <a:t>за отчетный период объектах недвижимого имущества</a:t>
            </a:r>
          </a:p>
          <a:p>
            <a:pPr marL="228600" indent="-228600">
              <a:buAutoNum type="arabicPeriod"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902710" y="4191431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910051" y="3426375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903399" y="2654833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910051" y="2035458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891331" y="1405785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886000" y="824403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2071967" y="780099"/>
            <a:ext cx="986408" cy="50326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Для получения справки 2-НДФЛ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7355" y="1369704"/>
            <a:ext cx="914400" cy="3212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для получения информации (сведений) о</a:t>
            </a:r>
          </a:p>
        </p:txBody>
      </p:sp>
    </p:spTree>
    <p:extLst>
      <p:ext uri="{BB962C8B-B14F-4D97-AF65-F5344CB8AC3E}">
        <p14:creationId xmlns:p14="http://schemas.microsoft.com/office/powerpoint/2010/main" val="855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64896" cy="603234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Перед заполнением справки о доходах рекомендуется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обратиться в территориальные подразделения (продолжение)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34141" y="960648"/>
            <a:ext cx="1224134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ГИБДД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19242" y="967076"/>
            <a:ext cx="5156898" cy="583133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1. Регистрации всех ТС, включая находящиеся в угоне, полностью не годные к эксплуатации, но не снятые  с регистрации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2. Снятии ТС с регистрации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3723" y="2533101"/>
            <a:ext cx="1224136" cy="50040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Центр социальной защиты населения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07364" y="2572414"/>
            <a:ext cx="5175524" cy="500409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1. О мерах социальной поддержки</a:t>
            </a:r>
          </a:p>
          <a:p>
            <a:r>
              <a:rPr lang="ru-RU" sz="900" dirty="0">
                <a:solidFill>
                  <a:schemeClr val="tx1"/>
                </a:solidFill>
              </a:rPr>
              <a:t>2. О получении единовременных выплат, различных пособий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23380" y="2100348"/>
            <a:ext cx="1229770" cy="346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Технадзор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23380" y="1621300"/>
            <a:ext cx="1229770" cy="39319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ГИМС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419241" y="1640151"/>
            <a:ext cx="5175523" cy="387027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О зарегистрированном водном транспорте</a:t>
            </a:r>
          </a:p>
          <a:p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414400" y="2123842"/>
            <a:ext cx="5180364" cy="346656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О зарегистрированных снегоходах, тракторах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26196" y="3119607"/>
            <a:ext cx="1224137" cy="5760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Территориальные избирательные органы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400233" y="3173050"/>
            <a:ext cx="5180364" cy="504057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Об оплате за участие в избирательной комиссии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413396" y="3772490"/>
            <a:ext cx="5167382" cy="421080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О выплатах членам профсоюзной организации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13723" y="3781768"/>
            <a:ext cx="1224137" cy="46400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Профсоюзная организация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950334" y="1087859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962210" y="1625189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962210" y="2114018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937859" y="2584900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958305" y="3230894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937859" y="3824693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723380" y="4362273"/>
            <a:ext cx="1224137" cy="33421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Страховые компании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1952950" y="4337773"/>
            <a:ext cx="1445154" cy="36734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403459" y="4288953"/>
            <a:ext cx="5167382" cy="421080"/>
          </a:xfrm>
          <a:prstGeom prst="flowChart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О выплатах по страховым случаям</a:t>
            </a: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123728" y="947108"/>
            <a:ext cx="936104" cy="375801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Для получения информации (сведений) о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2775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Титульный лист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справки декларанта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2" y="555526"/>
            <a:ext cx="81265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565572"/>
          </a:xfrm>
        </p:spPr>
        <p:txBody>
          <a:bodyPr>
            <a:normAutofit/>
          </a:bodyPr>
          <a:lstStyle/>
          <a:p>
            <a:pPr lvl="0" algn="l" defTabSz="1218809" eaLnBrk="0" hangingPunct="0"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Правовые основы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914477" y="933580"/>
            <a:ext cx="4536504" cy="887614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статьи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20, 20.1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Федерального закона от 27.07.2004    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№ 79-ФЗ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«О государственной гражданской службе Российской Федерации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122" name="Picture 2" descr="https://a.d-cd.net/ea556f5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805"/>
            <a:ext cx="2088232" cy="14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909366" y="1987564"/>
            <a:ext cx="7848872" cy="757642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статьи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17 и 17.1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Закона Республики Татарстан от 16.01.2003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№ 3-ЗРТ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 государственной гражданской службе Республики Татарстан»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914639" y="3663309"/>
            <a:ext cx="4650218" cy="638780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статья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275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Трудового кодекса Российской Федерации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15349" y="2930375"/>
            <a:ext cx="7836906" cy="565136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статья 8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Федерального закона от 25.12.2008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№ 273-ФЗ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 противодействии коррупции»</a:t>
            </a:r>
          </a:p>
        </p:txBody>
      </p:sp>
      <p:pic>
        <p:nvPicPr>
          <p:cNvPr id="5124" name="Picture 4" descr="Совет Федерации предлагает приравнять апартаменты к жилым помещениям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2864"/>
            <a:ext cx="1728192" cy="15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3629"/>
            <a:ext cx="8075240" cy="421556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Титульный лист справки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супруги (супруга) декларанта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951569"/>
            <a:ext cx="2808312" cy="37444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050" dirty="0" smtClean="0">
                <a:solidFill>
                  <a:schemeClr val="tx2"/>
                </a:solidFill>
                <a:cs typeface="Times New Roman" pitchFamily="18" charset="0"/>
              </a:rPr>
              <a:t>        </a:t>
            </a:r>
            <a:r>
              <a:rPr lang="ru-RU" sz="1050" i="1" dirty="0" smtClean="0">
                <a:solidFill>
                  <a:schemeClr val="tx2"/>
                </a:solidFill>
                <a:cs typeface="Times New Roman" pitchFamily="18" charset="0"/>
              </a:rPr>
              <a:t>При </a:t>
            </a:r>
            <a:r>
              <a:rPr lang="ru-RU" sz="1050" i="1" dirty="0">
                <a:solidFill>
                  <a:schemeClr val="tx2"/>
                </a:solidFill>
                <a:cs typeface="Times New Roman" pitchFamily="18" charset="0"/>
              </a:rPr>
              <a:t>представлении сведений в отношении лиц, которые не имеют работы и заработка, зарегистрированы в органах службы занятости в целях поиска подходящей работы, ищут работу и готовы приступить к ней, в графе </a:t>
            </a:r>
            <a:r>
              <a:rPr lang="ru-RU" sz="1050" i="1" dirty="0">
                <a:solidFill>
                  <a:srgbClr val="C00000"/>
                </a:solidFill>
                <a:cs typeface="Times New Roman" pitchFamily="18" charset="0"/>
              </a:rPr>
              <a:t>"род занятий" </a:t>
            </a:r>
            <a:r>
              <a:rPr lang="ru-RU" sz="1050" i="1" dirty="0">
                <a:solidFill>
                  <a:schemeClr val="tx2"/>
                </a:solidFill>
                <a:cs typeface="Times New Roman" pitchFamily="18" charset="0"/>
              </a:rPr>
              <a:t>рекомендуется указывать </a:t>
            </a:r>
            <a:r>
              <a:rPr lang="ru-RU" sz="1050" i="1" dirty="0">
                <a:solidFill>
                  <a:srgbClr val="C00000"/>
                </a:solidFill>
                <a:cs typeface="Times New Roman" pitchFamily="18" charset="0"/>
              </a:rPr>
              <a:t>"безработный"</a:t>
            </a:r>
            <a:r>
              <a:rPr lang="ru-RU" sz="1050" i="1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ru-RU" sz="1050" i="1" dirty="0">
                <a:solidFill>
                  <a:schemeClr val="tx2"/>
                </a:solidFill>
                <a:cs typeface="Times New Roman" pitchFamily="18" charset="0"/>
              </a:rPr>
              <a:t>в случае если лицо не имеет работу и заработок и при этом не зарегистрировано в органах службы занятости, то в графе "род занятий" рекомендуется указывать</a:t>
            </a:r>
            <a:r>
              <a:rPr lang="ru-RU" sz="105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050" i="1" dirty="0">
                <a:solidFill>
                  <a:srgbClr val="C00000"/>
                </a:solidFill>
                <a:cs typeface="Times New Roman" pitchFamily="18" charset="0"/>
              </a:rPr>
              <a:t>"временно неработающий" или "домохозяйка" ("домохозяин")</a:t>
            </a:r>
            <a:r>
              <a:rPr lang="ru-RU" sz="1050" i="1" dirty="0">
                <a:solidFill>
                  <a:srgbClr val="000000"/>
                </a:solidFill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1050" i="1" dirty="0">
                <a:solidFill>
                  <a:schemeClr val="tx2"/>
                </a:solidFill>
                <a:cs typeface="Times New Roman" pitchFamily="18" charset="0"/>
              </a:rPr>
              <a:t>Лицу, осуществляющему уход за нетрудоспособными гражданами, в рассматриваемой графе рекомендуется указывать </a:t>
            </a:r>
            <a:r>
              <a:rPr lang="ru-RU" sz="1050" i="1" dirty="0">
                <a:solidFill>
                  <a:srgbClr val="C00000"/>
                </a:solidFill>
                <a:cs typeface="Times New Roman" pitchFamily="18" charset="0"/>
              </a:rPr>
              <a:t>"осуществляющий уход за нетрудоспособным гражданином"</a:t>
            </a:r>
            <a:r>
              <a:rPr lang="ru-RU" sz="1050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8250"/>
            <a:ext cx="5256584" cy="43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9356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Титульный лист справки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несовершеннолетнего ребенка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декларанта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71550"/>
            <a:ext cx="6120680" cy="42484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7817" y="1773242"/>
            <a:ext cx="1512168" cy="3096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100" i="1" dirty="0">
                <a:solidFill>
                  <a:schemeClr val="tx2"/>
                </a:solidFill>
                <a:cs typeface="Times New Roman" pitchFamily="18" charset="0"/>
              </a:rPr>
              <a:t>Если сведения представляются в отношении несовершеннолетнего ребенка, то в графе "род занятий" рекомендуется </a:t>
            </a:r>
            <a:r>
              <a:rPr lang="ru-RU" sz="1100" i="1" dirty="0">
                <a:solidFill>
                  <a:srgbClr val="C00000"/>
                </a:solidFill>
                <a:cs typeface="Times New Roman" pitchFamily="18" charset="0"/>
              </a:rPr>
              <a:t>указывать образовательное учреждение</a:t>
            </a:r>
            <a:r>
              <a:rPr lang="ru-RU" sz="11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1100" i="1" dirty="0">
                <a:solidFill>
                  <a:schemeClr val="tx2"/>
                </a:solidFill>
                <a:cs typeface="Times New Roman" pitchFamily="18" charset="0"/>
              </a:rPr>
              <a:t>воспитанником (учащимся) которого он является, или </a:t>
            </a:r>
            <a:r>
              <a:rPr lang="ru-RU" sz="1100" i="1" dirty="0">
                <a:solidFill>
                  <a:srgbClr val="C00000"/>
                </a:solidFill>
                <a:cs typeface="Times New Roman" pitchFamily="18" charset="0"/>
              </a:rPr>
              <a:t>"находится </a:t>
            </a:r>
            <a:r>
              <a:rPr lang="ru-RU" sz="1100" i="1" dirty="0" smtClean="0">
                <a:solidFill>
                  <a:srgbClr val="C00000"/>
                </a:solidFill>
                <a:cs typeface="Times New Roman" pitchFamily="18" charset="0"/>
              </a:rPr>
              <a:t>на домашнем </a:t>
            </a:r>
            <a:r>
              <a:rPr lang="ru-RU" sz="1100" i="1" dirty="0">
                <a:solidFill>
                  <a:srgbClr val="C00000"/>
                </a:solidFill>
                <a:cs typeface="Times New Roman" pitchFamily="18" charset="0"/>
              </a:rPr>
              <a:t>воспитании"</a:t>
            </a:r>
          </a:p>
        </p:txBody>
      </p:sp>
      <p:pic>
        <p:nvPicPr>
          <p:cNvPr id="25602" name="Picture 2" descr="https://www.frcds.ru/wp-content/uploads/2020/12/sertifikat2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2760"/>
            <a:ext cx="151216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495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Заполненный пакет справки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38097"/>
            <a:ext cx="8136904" cy="4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7" y="138988"/>
            <a:ext cx="4536504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Раздел 1. Сведения о доходах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449" y="5565439"/>
            <a:ext cx="1220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endParaRPr lang="ru-RU" dirty="0" smtClean="0"/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399" y="4897485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5577" y="477540"/>
            <a:ext cx="7858373" cy="72160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доходы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(включая пенсию, пособия, иные выплаты) за отчетный период 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доходом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понимать 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денежные поступления лица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представляющего сведения, а также членов его семьи в наличной или безналичной форме, имевшие место в отчетном периоде</a:t>
            </a:r>
          </a:p>
        </p:txBody>
      </p:sp>
      <p:pic>
        <p:nvPicPr>
          <p:cNvPr id="3082" name="Picture 10" descr="https://cf2.ppt-online.org/files2/slide/n/N4fa36OXe9HxBEzWiQv0YPhMFDbUq72ZKASkgs/slide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56" y="3651870"/>
            <a:ext cx="1227859" cy="10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cf2.ppt-online.org/files2/slide/f/fIUy3Hkasc8nWATLmp1XVMivZ4e9lBQjb5EFuYD06x/slide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9" y="3350876"/>
            <a:ext cx="1489420" cy="11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tu-bryansk.ru/upload/iblock/0cf/inx960x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31" y="3402296"/>
            <a:ext cx="1440160" cy="9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ershichiniva.ru/wp-content/uploads/2020/02/WTMF6BplXp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67" y="2240865"/>
            <a:ext cx="1440160" cy="8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gazetaingush.ru/sites/default/files/strahovye-vypla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56" y="3350876"/>
            <a:ext cx="1597279" cy="9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f2.ppt-online.org/files2/slide/q/Qa4EW6PlrqzvcOyoTM5Y1FBjwZIsxf3uk7VDXHdmKi/slid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94" y="1591144"/>
            <a:ext cx="1637412" cy="12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heslide.ru/img/thumbs/3bfe88efde9e0199722593653e528b77-80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2" y="1561093"/>
            <a:ext cx="1742633" cy="14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russianshop.org/wp-content/uploads/2021/05/for_og.php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21" y="1966225"/>
            <a:ext cx="1502977" cy="13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xn--80aaahbbpbbaqgmq4annshb4asv.xn--p1ai/wp-content/uploads/2021/03/photo-2021-03-17-15-12-05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74743"/>
            <a:ext cx="2232248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sgnorilsk.ru/uploads/item/00-fb8eea40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06" y="3527700"/>
            <a:ext cx="1670120" cy="10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7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 txBox="1">
            <a:spLocks/>
          </p:cNvSpPr>
          <p:nvPr/>
        </p:nvSpPr>
        <p:spPr>
          <a:xfrm>
            <a:off x="715837" y="51470"/>
            <a:ext cx="7168531" cy="5850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Раздел 1. Сведения о доходах (продолжение)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https://avatarko.ru/img/kartinka/3/dengi_chelovechek_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3888"/>
            <a:ext cx="1008112" cy="10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cdn.pixabay.com/photo/2015/10/30/10/43/money-rain-1013702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99" y="1101174"/>
            <a:ext cx="1245301" cy="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www.kindpng.com/picc/m/9-99211_first-aid-png-health-and-safety-first-a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24539"/>
            <a:ext cx="966062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zacreditom.com/_bd/313/727029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00" y="3982275"/>
            <a:ext cx="1216396" cy="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.d-cd.net/F0AAAgMqxOA-1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97492"/>
            <a:ext cx="1086711" cy="10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37" y="555526"/>
            <a:ext cx="724071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5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1. Сведения о доходах (продолжение)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987574"/>
            <a:ext cx="3048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ДОХОДАМИ НЕ ЯВЛЯЮТСЯ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563638"/>
            <a:ext cx="7931224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оплата </a:t>
            </a:r>
            <a:r>
              <a:rPr lang="ru-RU" sz="1400" dirty="0">
                <a:solidFill>
                  <a:schemeClr val="tx2"/>
                </a:solidFill>
              </a:rPr>
              <a:t>командировок за счет Работодателя; 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оплата </a:t>
            </a:r>
            <a:r>
              <a:rPr lang="ru-RU" sz="1400" dirty="0">
                <a:solidFill>
                  <a:schemeClr val="tx2"/>
                </a:solidFill>
              </a:rPr>
              <a:t>проезда к месту отпуска и обратно;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перевод </a:t>
            </a:r>
            <a:r>
              <a:rPr lang="ru-RU" sz="1400" dirty="0">
                <a:solidFill>
                  <a:schemeClr val="tx2"/>
                </a:solidFill>
              </a:rPr>
              <a:t>денежных средств между банковскими счетами супругов и несовершеннолетних детей (аналогично в части, касающейся наличности); 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возврат </a:t>
            </a:r>
            <a:r>
              <a:rPr lang="ru-RU" sz="1400" dirty="0">
                <a:solidFill>
                  <a:schemeClr val="tx2"/>
                </a:solidFill>
              </a:rPr>
              <a:t>денежных средств по несостоявшемуся договору купли-продажи; 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социальный</a:t>
            </a:r>
            <a:r>
              <a:rPr lang="ru-RU" sz="1400" dirty="0">
                <a:solidFill>
                  <a:schemeClr val="tx2"/>
                </a:solidFill>
              </a:rPr>
              <a:t>, имущественный налоговый </a:t>
            </a:r>
            <a:r>
              <a:rPr lang="ru-RU" sz="1400" dirty="0" smtClean="0">
                <a:solidFill>
                  <a:schemeClr val="tx2"/>
                </a:solidFill>
              </a:rPr>
              <a:t>вычет;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от </a:t>
            </a:r>
            <a:r>
              <a:rPr lang="ru-RU" sz="1400" dirty="0">
                <a:solidFill>
                  <a:schemeClr val="tx2"/>
                </a:solidFill>
              </a:rPr>
              <a:t>продажи различного вида подарочных сертификатов (карт), выпущенных предприятиями </a:t>
            </a:r>
            <a:r>
              <a:rPr lang="ru-RU" sz="1400" dirty="0" smtClean="0">
                <a:solidFill>
                  <a:schemeClr val="tx2"/>
                </a:solidFill>
              </a:rPr>
              <a:t>торговли;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бонусные </a:t>
            </a:r>
            <a:r>
              <a:rPr lang="ru-RU" sz="1400" dirty="0">
                <a:solidFill>
                  <a:schemeClr val="tx2"/>
                </a:solidFill>
              </a:rPr>
              <a:t>баллы («</a:t>
            </a:r>
            <a:r>
              <a:rPr lang="ru-RU" sz="1400" dirty="0" err="1">
                <a:solidFill>
                  <a:schemeClr val="tx2"/>
                </a:solidFill>
              </a:rPr>
              <a:t>кэшбэк</a:t>
            </a:r>
            <a:r>
              <a:rPr lang="ru-RU" sz="1400" dirty="0">
                <a:solidFill>
                  <a:schemeClr val="tx2"/>
                </a:solidFill>
              </a:rPr>
              <a:t> сервис»), бонусов на накопительных дисконтных </a:t>
            </a:r>
            <a:r>
              <a:rPr lang="ru-RU" sz="1400" dirty="0" smtClean="0">
                <a:solidFill>
                  <a:schemeClr val="tx2"/>
                </a:solidFill>
              </a:rPr>
              <a:t>картах;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вознаграждения </a:t>
            </a:r>
            <a:r>
              <a:rPr lang="ru-RU" sz="1400" dirty="0">
                <a:solidFill>
                  <a:schemeClr val="tx2"/>
                </a:solidFill>
              </a:rPr>
              <a:t>донорам за сданную кровь, ее компоненты.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Более </a:t>
            </a:r>
            <a:r>
              <a:rPr lang="ru-RU" sz="1400" dirty="0">
                <a:solidFill>
                  <a:srgbClr val="C00000"/>
                </a:solidFill>
              </a:rPr>
              <a:t>полный перечень приведен в Методических </a:t>
            </a:r>
            <a:r>
              <a:rPr lang="ru-RU" sz="1400" dirty="0" smtClean="0">
                <a:solidFill>
                  <a:srgbClr val="C00000"/>
                </a:solidFill>
              </a:rPr>
              <a:t>рекомендациях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&amp;amp;#9757;&amp;amp;#127995; Уважаемые подписчики&amp;amp;#33; &amp;a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792"/>
            <a:ext cx="1594520" cy="14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138988"/>
            <a:ext cx="7658635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 smtClean="0">
                <a:cs typeface="Times New Roman" panose="02020603050405020304" pitchFamily="18" charset="0"/>
              </a:rPr>
              <a:t>Раздел 2. Сведения о расходах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1244" y="1185910"/>
            <a:ext cx="3401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5770" algn="just">
              <a:spcAft>
                <a:spcPts val="0"/>
              </a:spcAft>
            </a:pP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 smtClean="0">
              <a:solidFill>
                <a:srgbClr val="00B0F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5997" y="486839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24297" y="494405"/>
            <a:ext cx="7776864" cy="7768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C00000"/>
                </a:solidFill>
              </a:rPr>
              <a:t>Раздел 2 справки </a:t>
            </a:r>
            <a:r>
              <a:rPr lang="ru-RU" sz="1100" dirty="0">
                <a:solidFill>
                  <a:schemeClr val="tx2"/>
                </a:solidFill>
              </a:rPr>
              <a:t>заполняется только в случае, если </a:t>
            </a:r>
            <a:r>
              <a:rPr lang="ru-RU" sz="1100" dirty="0">
                <a:solidFill>
                  <a:srgbClr val="C00000"/>
                </a:solidFill>
              </a:rPr>
              <a:t>сумма расходов </a:t>
            </a:r>
            <a:r>
              <a:rPr lang="ru-RU" sz="1100" dirty="0">
                <a:solidFill>
                  <a:schemeClr val="tx2"/>
                </a:solidFill>
              </a:rPr>
              <a:t>(средств, за счет которых совершены сделки), </a:t>
            </a:r>
            <a:r>
              <a:rPr lang="ru-RU" sz="1100" dirty="0">
                <a:solidFill>
                  <a:srgbClr val="C00000"/>
                </a:solidFill>
              </a:rPr>
              <a:t>превышает общий доход </a:t>
            </a:r>
            <a:r>
              <a:rPr lang="ru-RU" sz="1100" dirty="0">
                <a:solidFill>
                  <a:schemeClr val="tx2"/>
                </a:solidFill>
              </a:rPr>
              <a:t>лица, представляющего сведения, и его супруги (супруга) за три последних года, предшествующих отчетному периоду (при этом денежные средства, полученные по кредитным (ипотечным) договорам не учитываются).</a:t>
            </a:r>
          </a:p>
        </p:txBody>
      </p:sp>
      <p:pic>
        <p:nvPicPr>
          <p:cNvPr id="1026" name="Picture 2" descr="https://pbs.twimg.com/media/EC-5EB_XUAEoXek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06" y="1290200"/>
            <a:ext cx="1742263" cy="13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58132"/>
            <a:ext cx="156247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 за 2018 (лица и супруги (супруга)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2657101"/>
            <a:ext cx="156247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 за 2019 (лица и супруги (супруга)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5027" y="3856070"/>
            <a:ext cx="156247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 за 2020 (лица и супруги (супруга)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25756" y="2656494"/>
            <a:ext cx="156247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Сумма сделки (сделок)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 flipH="1">
            <a:off x="2827886" y="2871378"/>
            <a:ext cx="432048" cy="48463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88" y="1492390"/>
            <a:ext cx="2334218" cy="21397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970379" y="3793204"/>
            <a:ext cx="5976664" cy="1103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000" dirty="0">
                <a:solidFill>
                  <a:schemeClr val="tx2"/>
                </a:solidFill>
                <a:cs typeface="Arial" panose="020B0604020202020204" pitchFamily="34" charset="0"/>
              </a:rPr>
              <a:t>При расчете </a:t>
            </a:r>
            <a:r>
              <a:rPr lang="ru-RU" sz="1000" dirty="0">
                <a:solidFill>
                  <a:srgbClr val="C00000"/>
                </a:solidFill>
                <a:cs typeface="Arial" panose="020B0604020202020204" pitchFamily="34" charset="0"/>
              </a:rPr>
              <a:t>общего дохода </a:t>
            </a:r>
            <a:r>
              <a:rPr lang="ru-RU" sz="1000" dirty="0">
                <a:solidFill>
                  <a:schemeClr val="tx2"/>
                </a:solidFill>
                <a:cs typeface="Arial" panose="020B0604020202020204" pitchFamily="34" charset="0"/>
              </a:rPr>
              <a:t>служащего (работника) и его супруги (супруга) за три года, предшествующих отчетному, доходы супруги (супруга) служащего (работника) учитываются только в случае, если </a:t>
            </a:r>
            <a:r>
              <a:rPr lang="ru-RU" sz="1000" dirty="0">
                <a:solidFill>
                  <a:srgbClr val="C00000"/>
                </a:solidFill>
                <a:cs typeface="Arial" panose="020B0604020202020204" pitchFamily="34" charset="0"/>
              </a:rPr>
              <a:t>они состояли в браке</a:t>
            </a:r>
            <a:r>
              <a:rPr lang="ru-RU" sz="1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2"/>
                </a:solidFill>
                <a:cs typeface="Arial" panose="020B0604020202020204" pitchFamily="34" charset="0"/>
              </a:rPr>
              <a:t>на момент осуществления </a:t>
            </a:r>
            <a:r>
              <a:rPr lang="ru-RU" sz="1000" dirty="0">
                <a:solidFill>
                  <a:srgbClr val="C00000"/>
                </a:solidFill>
                <a:cs typeface="Arial" panose="020B0604020202020204" pitchFamily="34" charset="0"/>
              </a:rPr>
              <a:t>расходов по сделке </a:t>
            </a:r>
            <a:r>
              <a:rPr lang="ru-RU" sz="1000" dirty="0">
                <a:solidFill>
                  <a:schemeClr val="tx2"/>
                </a:solidFill>
                <a:cs typeface="Arial" panose="020B0604020202020204" pitchFamily="34" charset="0"/>
              </a:rPr>
              <a:t>(сделкам) и </a:t>
            </a:r>
            <a:r>
              <a:rPr lang="ru-RU" sz="1000" dirty="0">
                <a:solidFill>
                  <a:srgbClr val="C00000"/>
                </a:solidFill>
                <a:cs typeface="Arial" panose="020B0604020202020204" pitchFamily="34" charset="0"/>
              </a:rPr>
              <a:t>в течение трех лет, предшествующих отчетному периоду</a:t>
            </a:r>
            <a:r>
              <a:rPr lang="ru-RU" sz="10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tx2"/>
                </a:solidFill>
                <a:cs typeface="Arial" panose="020B0604020202020204" pitchFamily="34" charset="0"/>
              </a:rPr>
              <a:t>Во всех остальных случаях учитывается только доход служащего (работника) за три последних года, предшествующих отчетному периоду (аналогично в отношении супруги (супруга).</a:t>
            </a:r>
          </a:p>
        </p:txBody>
      </p:sp>
    </p:spTree>
    <p:extLst>
      <p:ext uri="{BB962C8B-B14F-4D97-AF65-F5344CB8AC3E}">
        <p14:creationId xmlns:p14="http://schemas.microsoft.com/office/powerpoint/2010/main" val="280412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4105" y="843558"/>
            <a:ext cx="620905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A8246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1950" marR="0" lvl="0" indent="-3619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81046"/>
              </a:buClr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138988"/>
            <a:ext cx="604867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2. Сведения о расходах (продолжение)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06" y="477540"/>
            <a:ext cx="6328174" cy="45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3387" y="154269"/>
            <a:ext cx="4536504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Раздел 3. Сведения о имуществе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Google Shape;229;p44">
            <a:extLst>
              <a:ext uri="{FF2B5EF4-FFF2-40B4-BE49-F238E27FC236}">
                <a16:creationId xmlns:a16="http://schemas.microsoft.com/office/drawing/2014/main" id="{F97AF51E-7402-E443-AAB2-C0C030AEC4D6}"/>
              </a:ext>
            </a:extLst>
          </p:cNvPr>
          <p:cNvSpPr txBox="1">
            <a:spLocks/>
          </p:cNvSpPr>
          <p:nvPr/>
        </p:nvSpPr>
        <p:spPr>
          <a:xfrm>
            <a:off x="5879402" y="1095028"/>
            <a:ext cx="2995645" cy="4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5" name="Google Shape;229;p44">
            <a:extLst>
              <a:ext uri="{FF2B5EF4-FFF2-40B4-BE49-F238E27FC236}">
                <a16:creationId xmlns:a16="http://schemas.microsoft.com/office/drawing/2014/main" id="{F97AF51E-7402-E443-AAB2-C0C030AEC4D6}"/>
              </a:ext>
            </a:extLst>
          </p:cNvPr>
          <p:cNvSpPr txBox="1">
            <a:spLocks/>
          </p:cNvSpPr>
          <p:nvPr/>
        </p:nvSpPr>
        <p:spPr>
          <a:xfrm>
            <a:off x="5909961" y="1704122"/>
            <a:ext cx="1369021" cy="4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" name="Google Shape;229;p44">
            <a:extLst>
              <a:ext uri="{FF2B5EF4-FFF2-40B4-BE49-F238E27FC236}">
                <a16:creationId xmlns:a16="http://schemas.microsoft.com/office/drawing/2014/main" id="{F97AF51E-7402-E443-AAB2-C0C030AEC4D6}"/>
              </a:ext>
            </a:extLst>
          </p:cNvPr>
          <p:cNvSpPr txBox="1">
            <a:spLocks/>
          </p:cNvSpPr>
          <p:nvPr/>
        </p:nvSpPr>
        <p:spPr>
          <a:xfrm>
            <a:off x="215516" y="915795"/>
            <a:ext cx="3888432" cy="4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755576" y="558775"/>
            <a:ext cx="7992888" cy="104467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2"/>
                </a:solidFill>
              </a:rPr>
              <a:t>В соответствии со ст. 130 ГК РФ </a:t>
            </a:r>
            <a:r>
              <a:rPr lang="ru-RU" sz="1000" dirty="0">
                <a:solidFill>
                  <a:srgbClr val="C00000"/>
                </a:solidFill>
              </a:rPr>
              <a:t>вещи</a:t>
            </a:r>
            <a:r>
              <a:rPr lang="ru-RU" sz="1000" dirty="0">
                <a:solidFill>
                  <a:schemeClr val="tx2"/>
                </a:solidFill>
              </a:rPr>
              <a:t> делятся на </a:t>
            </a:r>
            <a:r>
              <a:rPr lang="ru-RU" sz="1000" dirty="0">
                <a:solidFill>
                  <a:srgbClr val="C00000"/>
                </a:solidFill>
              </a:rPr>
              <a:t>движимые и недвижимые </a:t>
            </a:r>
            <a:r>
              <a:rPr lang="ru-RU" sz="1000" dirty="0">
                <a:solidFill>
                  <a:schemeClr val="tx2"/>
                </a:solidFill>
              </a:rPr>
              <a:t>(движимое/недвижимое имущество, недвижимость). К недвижимости </a:t>
            </a:r>
            <a:r>
              <a:rPr lang="ru-RU" sz="1000" dirty="0" smtClean="0">
                <a:solidFill>
                  <a:schemeClr val="tx2"/>
                </a:solidFill>
              </a:rPr>
              <a:t>относятся: </a:t>
            </a:r>
            <a:r>
              <a:rPr lang="ru-RU" sz="1000" dirty="0">
                <a:solidFill>
                  <a:schemeClr val="tx2"/>
                </a:solidFill>
              </a:rPr>
              <a:t>земельные участки, участки недр и все, что прочно связано с землей, то есть объекты, перемещение которых без несоразмерного ущерба их назначению невозможно, в том числе здания, сооружения, объекты незавершенного строительства. 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ru-RU" sz="1000" dirty="0" smtClean="0">
                <a:solidFill>
                  <a:schemeClr val="tx2"/>
                </a:solidFill>
              </a:rPr>
              <a:t>К </a:t>
            </a:r>
            <a:r>
              <a:rPr lang="ru-RU" sz="1000" dirty="0">
                <a:solidFill>
                  <a:schemeClr val="tx2"/>
                </a:solidFill>
              </a:rPr>
              <a:t>недвижимым вещам также относятся подлежащие государственной регистрации воздушные и морские суда, суда внутреннего плавания. Законом к недвижимым вещам может быть отнесено и иное имущество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70372" y="4011910"/>
            <a:ext cx="7983498" cy="7920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2"/>
                </a:solidFill>
              </a:rPr>
              <a:t>Сведения об имуществе представляются по состоянию на </a:t>
            </a:r>
            <a:r>
              <a:rPr lang="ru-RU" sz="1000" dirty="0">
                <a:solidFill>
                  <a:srgbClr val="C00000"/>
                </a:solidFill>
              </a:rPr>
              <a:t>ОТЧЕТНУЮ ДАТУ </a:t>
            </a:r>
            <a:r>
              <a:rPr lang="ru-RU" sz="1000" dirty="0">
                <a:solidFill>
                  <a:schemeClr val="tx2"/>
                </a:solidFill>
              </a:rPr>
              <a:t>(</a:t>
            </a:r>
            <a:r>
              <a:rPr lang="ru-RU" sz="1000" dirty="0" smtClean="0">
                <a:solidFill>
                  <a:schemeClr val="tx2"/>
                </a:solidFill>
              </a:rPr>
              <a:t>31.12.2021 </a:t>
            </a:r>
            <a:r>
              <a:rPr lang="ru-RU" sz="1000" dirty="0">
                <a:solidFill>
                  <a:schemeClr val="tx2"/>
                </a:solidFill>
              </a:rPr>
              <a:t>г.) Указанию подлежат все объекты недвижимости независимо от того, когда и где они были приобретены, в том числе принадлежащие на праве собственности ИНДИВИДУАЛЬНОМУ </a:t>
            </a:r>
            <a:r>
              <a:rPr lang="ru-RU" sz="1000" dirty="0" smtClean="0">
                <a:solidFill>
                  <a:schemeClr val="tx2"/>
                </a:solidFill>
              </a:rPr>
              <a:t>ПРЕДПРИНИМАТЕЛЮ. </a:t>
            </a:r>
            <a:r>
              <a:rPr lang="ru-RU" sz="1000" dirty="0">
                <a:solidFill>
                  <a:srgbClr val="C00000"/>
                </a:solidFill>
              </a:rPr>
              <a:t>Цифровые финансовые активы, цифровые права, утилитарные цифровые права, цифровая валюта с 01.01.2021 г. признаются </a:t>
            </a:r>
            <a:r>
              <a:rPr lang="ru-RU" sz="1000" dirty="0" smtClean="0">
                <a:solidFill>
                  <a:srgbClr val="C00000"/>
                </a:solidFill>
              </a:rPr>
              <a:t>имуществом.</a:t>
            </a:r>
            <a:endParaRPr lang="ru-RU" sz="10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dovolnoe.nso.ru/sites/dovolnoe.nso.ru/wodby_files/files/gallery-news/2021/12/%D0%B7%D0%B5%D0%BC%20%D1%83%D1%87%D0%B0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2" y="1704122"/>
            <a:ext cx="1210156" cy="12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depsov.ru/upload/iblock/db2/db26605214150b5600043bb11e2e52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42" y="2725112"/>
            <a:ext cx="1484208" cy="11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0507\Desktop\Мои документы\Оксана\ПРЕЗЕНТАЦИИ\Картинки\картинки для презентаций\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46" y="1553479"/>
            <a:ext cx="1359430" cy="12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s://bitrix.module-house.ru/upload/iblock/cd0/cd05a32c5e19014340222985dba8ff1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70" y="2737840"/>
            <a:ext cx="1247502" cy="11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img5.lalafo.com/i/posters/original/da/2a/6d/prodaetsya-proizvodstvennaya-baza-v-89521544_image-162322438687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54" y="1700750"/>
            <a:ext cx="1262667" cy="11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get.wallhere.com/photo/car-vehicle-sports-car-Ferrari-performance-car-netcarshow-netcar-car-images-car-photo-2011-612-Scaglietti-wheel-supercar-land-vehicle-automotive-design-automotive-exterior-automobile-make-model-car-ferrari-612-scaglietti-3928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48" y="3166100"/>
            <a:ext cx="1195743" cy="8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stabtech.ru/upload/iblock/50f/50f3e223f1a449631171dc7095a1c1c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06" y="1768224"/>
            <a:ext cx="1683465" cy="9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s://pbs.twimg.com/media/D6gz8uIV4AIzsZV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71" y="2571561"/>
            <a:ext cx="1433743" cy="1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ttps://quantpro.ru/wp-content/uploads/2018/08/blackco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67" y="2106042"/>
            <a:ext cx="1728806" cy="14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30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3568" y="197215"/>
            <a:ext cx="4536504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3. Сведения о имуществе</a:t>
            </a:r>
          </a:p>
          <a:p>
            <a:pPr lvl="0" defTabSz="1218809" eaLnBrk="0" hangingPunct="0">
              <a:defRPr/>
            </a:pP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164288" y="843558"/>
            <a:ext cx="1450032" cy="345638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/>
                </a:solidFill>
              </a:rPr>
              <a:t>Н</a:t>
            </a:r>
            <a:r>
              <a:rPr lang="ru-RU" sz="1000" dirty="0" smtClean="0">
                <a:solidFill>
                  <a:schemeClr val="tx2"/>
                </a:solidFill>
              </a:rPr>
              <a:t>еобходимо </a:t>
            </a:r>
            <a:r>
              <a:rPr lang="ru-RU" sz="1000" dirty="0">
                <a:solidFill>
                  <a:schemeClr val="tx2"/>
                </a:solidFill>
              </a:rPr>
              <a:t>указывать реквизиты </a:t>
            </a:r>
            <a:r>
              <a:rPr lang="ru-RU" sz="1000" i="1" dirty="0">
                <a:solidFill>
                  <a:srgbClr val="C00000"/>
                </a:solidFill>
              </a:rPr>
              <a:t>свидетельства о государственной регистрации права </a:t>
            </a:r>
            <a:r>
              <a:rPr lang="ru-RU" sz="1000" dirty="0">
                <a:solidFill>
                  <a:srgbClr val="C00000"/>
                </a:solidFill>
              </a:rPr>
              <a:t>и </a:t>
            </a:r>
            <a:r>
              <a:rPr lang="ru-RU" sz="1000" i="1" dirty="0">
                <a:solidFill>
                  <a:srgbClr val="C00000"/>
                </a:solidFill>
              </a:rPr>
              <a:t>документа, являющегося законным основанием для возникновения права собственности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9542"/>
            <a:ext cx="6048672" cy="37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6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944" y="198352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Сведения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должны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представляться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194917" y="2023504"/>
            <a:ext cx="53267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zen_doc/3985629/pub_5f3234e83ed20d3bf8452e45_5f3a57724d96821e69f9553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7" y="595459"/>
            <a:ext cx="2448272" cy="164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0418/pjq/kisspng-skill-interpersonal-relationship-management-presen-team-5ad7709d77c765.4995408415240685094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8678"/>
            <a:ext cx="2376264" cy="13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admmag.ru/images/photos/medium/article1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78571"/>
            <a:ext cx="2232248" cy="15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913093"/>
            <a:ext cx="5328592" cy="101058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государственными гражданскими служащими</a:t>
            </a:r>
            <a:r>
              <a:rPr lang="ru-RU" sz="1400" dirty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замещающими должности </a:t>
            </a:r>
            <a:r>
              <a:rPr lang="ru-RU" sz="1400" dirty="0">
                <a:solidFill>
                  <a:schemeClr val="tx2"/>
                </a:solidFill>
                <a:cs typeface="Times New Roman" pitchFamily="18" charset="0"/>
              </a:rPr>
              <a:t>государственной гражданской службы, включенными в перечень (приказ МОиН РТ от 10.07.2019 </a:t>
            </a:r>
            <a:endParaRPr lang="ru-RU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№ </a:t>
            </a:r>
            <a:r>
              <a:rPr lang="ru-RU" sz="1400" dirty="0">
                <a:solidFill>
                  <a:schemeClr val="tx2"/>
                </a:solidFill>
                <a:cs typeface="Times New Roman" pitchFamily="18" charset="0"/>
              </a:rPr>
              <a:t>под-1019/19)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23408" y="2462930"/>
            <a:ext cx="5205869" cy="53439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rgbClr val="C00000"/>
                </a:solidFill>
                <a:cs typeface="Times New Roman" pitchFamily="18" charset="0"/>
              </a:rPr>
              <a:t>уководителями государственных учреждений</a:t>
            </a:r>
            <a:endParaRPr lang="ru-RU" sz="1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540" y="3725209"/>
            <a:ext cx="5453644" cy="9144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  <a:cs typeface="Times New Roman" pitchFamily="18" charset="0"/>
              </a:rPr>
              <a:t>претендентами</a:t>
            </a:r>
            <a:r>
              <a:rPr lang="ru-RU" sz="1400" dirty="0">
                <a:solidFill>
                  <a:schemeClr val="tx2"/>
                </a:solidFill>
                <a:cs typeface="Times New Roman" pitchFamily="18" charset="0"/>
              </a:rPr>
              <a:t> на должности государственной гражданской службы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и </a:t>
            </a:r>
            <a:r>
              <a:rPr lang="ru-RU" sz="1400" dirty="0">
                <a:solidFill>
                  <a:schemeClr val="tx2"/>
                </a:solidFill>
                <a:cs typeface="Times New Roman" pitchFamily="18" charset="0"/>
              </a:rPr>
              <a:t>руководителей </a:t>
            </a:r>
            <a:r>
              <a:rPr lang="ru-RU" sz="1400" dirty="0" smtClean="0">
                <a:solidFill>
                  <a:schemeClr val="tx2"/>
                </a:solidFill>
                <a:cs typeface="Times New Roman" pitchFamily="18" charset="0"/>
              </a:rPr>
              <a:t>государственных учреждений </a:t>
            </a:r>
            <a:endParaRPr lang="ru-RU" sz="14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08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138988"/>
            <a:ext cx="554461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3. Сведения о </a:t>
            </a: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имуществе (</a:t>
            </a: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продолжение)</a:t>
            </a:r>
          </a:p>
          <a:p>
            <a:pPr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3.1. Недвижимое имущество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755576" y="1368604"/>
            <a:ext cx="6254824" cy="365141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Документами </a:t>
            </a:r>
            <a:r>
              <a:rPr lang="ru-RU" sz="1100" b="1" dirty="0">
                <a:solidFill>
                  <a:srgbClr val="C00000"/>
                </a:solidFill>
              </a:rPr>
              <a:t>– основаниями </a:t>
            </a:r>
            <a:r>
              <a:rPr lang="ru-RU" sz="1100" dirty="0">
                <a:solidFill>
                  <a:schemeClr val="tx1"/>
                </a:solidFill>
              </a:rPr>
              <a:t>возникновения права собственности на квартиру могут быть: 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Договор </a:t>
            </a:r>
            <a:r>
              <a:rPr lang="ru-RU" sz="1100" b="1" dirty="0">
                <a:solidFill>
                  <a:srgbClr val="C00000"/>
                </a:solidFill>
              </a:rPr>
              <a:t>передачи жилья в собственность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в случае, если квартира была </a:t>
            </a:r>
            <a:r>
              <a:rPr lang="ru-RU" sz="1100" b="1" i="1" u="sng" dirty="0">
                <a:solidFill>
                  <a:schemeClr val="tx1"/>
                </a:solidFill>
              </a:rPr>
              <a:t>приватизирована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Договор </a:t>
            </a:r>
            <a:r>
              <a:rPr lang="ru-RU" sz="1100" b="1" dirty="0">
                <a:solidFill>
                  <a:srgbClr val="C00000"/>
                </a:solidFill>
              </a:rPr>
              <a:t>с Застройщиком, или Договор уступки прав требования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приобреталась на </a:t>
            </a:r>
            <a:r>
              <a:rPr lang="ru-RU" sz="1100" u="sng" dirty="0">
                <a:solidFill>
                  <a:schemeClr val="tx1"/>
                </a:solidFill>
              </a:rPr>
              <a:t>первичном рынке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Договор </a:t>
            </a:r>
            <a:r>
              <a:rPr lang="ru-RU" sz="1100" b="1" dirty="0">
                <a:solidFill>
                  <a:srgbClr val="C00000"/>
                </a:solidFill>
              </a:rPr>
              <a:t>купли-продажи, или Договор мены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была куплена на </a:t>
            </a:r>
            <a:r>
              <a:rPr lang="ru-RU" sz="1100" b="1" i="1" u="sng" dirty="0">
                <a:solidFill>
                  <a:schemeClr val="tx1"/>
                </a:solidFill>
              </a:rPr>
              <a:t>вторичном рынке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Справка </a:t>
            </a:r>
            <a:r>
              <a:rPr lang="ru-RU" sz="1100" b="1" dirty="0">
                <a:solidFill>
                  <a:srgbClr val="C00000"/>
                </a:solidFill>
              </a:rPr>
              <a:t>о выплаченном пае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приобреталась </a:t>
            </a:r>
            <a:r>
              <a:rPr lang="ru-RU" sz="1100" b="1" i="1" u="sng" dirty="0">
                <a:solidFill>
                  <a:schemeClr val="tx1"/>
                </a:solidFill>
              </a:rPr>
              <a:t>через кооператив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Свидетельство </a:t>
            </a:r>
            <a:r>
              <a:rPr lang="ru-RU" sz="1100" b="1" dirty="0">
                <a:solidFill>
                  <a:srgbClr val="C00000"/>
                </a:solidFill>
              </a:rPr>
              <a:t>о праве на наследство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получена </a:t>
            </a:r>
            <a:r>
              <a:rPr lang="ru-RU" sz="1100" b="1" i="1" u="sng" dirty="0">
                <a:solidFill>
                  <a:schemeClr val="tx1"/>
                </a:solidFill>
              </a:rPr>
              <a:t>в наследство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Договор </a:t>
            </a:r>
            <a:r>
              <a:rPr lang="ru-RU" sz="1100" b="1" dirty="0">
                <a:solidFill>
                  <a:srgbClr val="C00000"/>
                </a:solidFill>
              </a:rPr>
              <a:t>дарения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получена </a:t>
            </a:r>
            <a:r>
              <a:rPr lang="ru-RU" sz="1100" b="1" i="1" u="sng" dirty="0">
                <a:solidFill>
                  <a:schemeClr val="tx1"/>
                </a:solidFill>
              </a:rPr>
              <a:t>в дар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Соглашение </a:t>
            </a:r>
            <a:r>
              <a:rPr lang="ru-RU" sz="1100" b="1" dirty="0">
                <a:solidFill>
                  <a:srgbClr val="C00000"/>
                </a:solidFill>
              </a:rPr>
              <a:t>о разделе имущества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была получена в результате </a:t>
            </a:r>
            <a:r>
              <a:rPr lang="ru-RU" sz="1100" b="1" i="1" u="sng" dirty="0">
                <a:solidFill>
                  <a:schemeClr val="tx1"/>
                </a:solidFill>
              </a:rPr>
              <a:t>добровольного дележа общего имущества </a:t>
            </a:r>
            <a:r>
              <a:rPr lang="ru-RU" sz="1100" i="1" dirty="0">
                <a:solidFill>
                  <a:schemeClr val="tx1"/>
                </a:solidFill>
              </a:rPr>
              <a:t>супруго</a:t>
            </a:r>
            <a:r>
              <a:rPr lang="ru-RU" sz="1100" dirty="0">
                <a:solidFill>
                  <a:schemeClr val="tx1"/>
                </a:solidFill>
              </a:rPr>
              <a:t>в);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Решение </a:t>
            </a:r>
            <a:r>
              <a:rPr lang="ru-RU" sz="1100" b="1" dirty="0">
                <a:solidFill>
                  <a:srgbClr val="C00000"/>
                </a:solidFill>
              </a:rPr>
              <a:t>суда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имущество супругов, наследников или других претендентов делили </a:t>
            </a:r>
            <a:r>
              <a:rPr lang="ru-RU" sz="1100" b="1" i="1" u="sng" dirty="0">
                <a:solidFill>
                  <a:schemeClr val="tx1"/>
                </a:solidFill>
              </a:rPr>
              <a:t>по суду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Договор </a:t>
            </a:r>
            <a:r>
              <a:rPr lang="ru-RU" sz="1100" b="1" dirty="0">
                <a:solidFill>
                  <a:srgbClr val="C00000"/>
                </a:solidFill>
              </a:rPr>
              <a:t>купли-продажи и ипотеки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приобреталась </a:t>
            </a:r>
            <a:r>
              <a:rPr lang="ru-RU" sz="1100" b="1" i="1" u="sng" dirty="0">
                <a:solidFill>
                  <a:schemeClr val="tx1"/>
                </a:solidFill>
              </a:rPr>
              <a:t>на заемные средства банка</a:t>
            </a:r>
            <a:r>
              <a:rPr lang="ru-RU" sz="1100" dirty="0">
                <a:solidFill>
                  <a:schemeClr val="tx1"/>
                </a:solidFill>
              </a:rPr>
              <a:t>); 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Договор </a:t>
            </a:r>
            <a:r>
              <a:rPr lang="ru-RU" sz="1100" b="1" dirty="0">
                <a:solidFill>
                  <a:srgbClr val="C00000"/>
                </a:solidFill>
              </a:rPr>
              <a:t>пожизненного содержания с иждивением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</a:t>
            </a:r>
            <a:r>
              <a:rPr lang="ru-RU" sz="1100" i="1" dirty="0">
                <a:solidFill>
                  <a:schemeClr val="tx1"/>
                </a:solidFill>
              </a:rPr>
              <a:t>если квартира была получена под </a:t>
            </a:r>
            <a:r>
              <a:rPr lang="ru-RU" sz="1100" b="1" i="1" u="sng" dirty="0">
                <a:solidFill>
                  <a:schemeClr val="tx1"/>
                </a:solidFill>
              </a:rPr>
              <a:t>обязательство ренты</a:t>
            </a:r>
            <a:r>
              <a:rPr lang="ru-RU" sz="11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5362" name="Picture 2" descr="https://theslide.ru/img/thumbs/0f9b1d0b03d15fbc96d3654618ef2565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12" y="318833"/>
            <a:ext cx="1584175" cy="9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ds04.infourok.ru/uploads/ex/09cc/0017d78b-63b5358e/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76" y="1368604"/>
            <a:ext cx="1592654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s1.slide-share.ru/s_slide/6459fe3c120cd3a15657029b4a5083a3/987b6b46-810b-4899-954f-54491ce2144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s1.slide-share.ru/s_slide/6459fe3c120cd3a15657029b4a5083a3/987b6b46-810b-4899-954f-54491ce2144e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1.slide-share.ru/s_slide/6459fe3c120cd3a15657029b4a5083a3/987b6b46-810b-4899-954f-54491ce2144e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s0.slide-share.ru/s_slide/14bf156af42823b99fcff88d6806c63f/99d63f91-1edf-4b47-8b4c-03dc50ce6b54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3738" y="950397"/>
            <a:ext cx="143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09" eaLnBrk="0" hangingPunct="0">
              <a:defRPr/>
            </a:pP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 заметку</a:t>
            </a:r>
          </a:p>
        </p:txBody>
      </p:sp>
      <p:sp>
        <p:nvSpPr>
          <p:cNvPr id="15" name="AutoShape 14" descr="https://s1.slide-share.ru/s_slide/6459fe3c120cd3a15657029b4a5083a3/987b6b46-810b-4899-954f-54491ce2144e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76" y="2508178"/>
            <a:ext cx="1593411" cy="9789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76" y="3618571"/>
            <a:ext cx="1616605" cy="10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7848872" cy="349548"/>
          </a:xfrm>
        </p:spPr>
        <p:txBody>
          <a:bodyPr>
            <a:normAutofit/>
          </a:bodyPr>
          <a:lstStyle/>
          <a:p>
            <a:pPr lvl="0" algn="l" defTabSz="1218809" eaLnBrk="0" hangingPunct="0">
              <a:spcBef>
                <a:spcPts val="0"/>
              </a:spcBef>
              <a:defRPr/>
            </a:pP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3. Сведения о </a:t>
            </a: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имуществе (продолжение)</a:t>
            </a:r>
            <a:endParaRPr lang="ru-RU" sz="1600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699543"/>
            <a:ext cx="5760639" cy="417646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516216" y="466947"/>
            <a:ext cx="2448272" cy="3240360"/>
          </a:xfrm>
          <a:prstGeom prst="roundRect">
            <a:avLst>
              <a:gd name="adj" fmla="val 16082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C00000"/>
                </a:solidFill>
              </a:rPr>
              <a:t>Указываются сведения о транспортных </a:t>
            </a:r>
            <a:r>
              <a:rPr lang="ru-RU" sz="1000" b="1" dirty="0" smtClean="0">
                <a:solidFill>
                  <a:srgbClr val="C00000"/>
                </a:solidFill>
              </a:rPr>
              <a:t>средствах: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находящихся в</a:t>
            </a:r>
          </a:p>
          <a:p>
            <a:r>
              <a:rPr lang="ru-RU" sz="1000" i="1" dirty="0" smtClean="0">
                <a:solidFill>
                  <a:schemeClr val="tx2"/>
                </a:solidFill>
              </a:rPr>
              <a:t>     собственности</a:t>
            </a:r>
            <a:r>
              <a:rPr lang="ru-RU" sz="1000" dirty="0">
                <a:solidFill>
                  <a:schemeClr val="tx2"/>
                </a:solidFill>
              </a:rPr>
              <a:t>, </a:t>
            </a:r>
            <a:r>
              <a:rPr lang="ru-RU" sz="1000" dirty="0" smtClean="0">
                <a:solidFill>
                  <a:schemeClr val="tx2"/>
                </a:solidFill>
              </a:rPr>
              <a:t>независимо</a:t>
            </a:r>
          </a:p>
          <a:p>
            <a:r>
              <a:rPr lang="ru-RU" sz="1000" dirty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    от </a:t>
            </a:r>
            <a:r>
              <a:rPr lang="ru-RU" sz="1000" dirty="0">
                <a:solidFill>
                  <a:schemeClr val="tx2"/>
                </a:solidFill>
              </a:rPr>
              <a:t>времени и </a:t>
            </a:r>
            <a:r>
              <a:rPr lang="ru-RU" sz="1000" dirty="0" smtClean="0">
                <a:solidFill>
                  <a:schemeClr val="tx2"/>
                </a:solidFill>
              </a:rPr>
              <a:t>места</a:t>
            </a:r>
          </a:p>
          <a:p>
            <a:r>
              <a:rPr lang="ru-RU" sz="1000" dirty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    приобретения </a:t>
            </a:r>
            <a:r>
              <a:rPr lang="ru-RU" sz="1000" dirty="0">
                <a:solidFill>
                  <a:schemeClr val="tx2"/>
                </a:solidFill>
              </a:rPr>
              <a:t>(</a:t>
            </a:r>
            <a:r>
              <a:rPr lang="ru-RU" sz="1000" dirty="0" smtClean="0">
                <a:solidFill>
                  <a:schemeClr val="tx2"/>
                </a:solidFill>
              </a:rPr>
              <a:t>любой</a:t>
            </a:r>
          </a:p>
          <a:p>
            <a:r>
              <a:rPr lang="ru-RU" sz="1000" dirty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    субъект </a:t>
            </a:r>
            <a:r>
              <a:rPr lang="ru-RU" sz="1000" dirty="0">
                <a:solidFill>
                  <a:schemeClr val="tx2"/>
                </a:solidFill>
              </a:rPr>
              <a:t>РФ и государство</a:t>
            </a:r>
            <a:r>
              <a:rPr lang="ru-RU" sz="1000" dirty="0" smtClean="0">
                <a:solidFill>
                  <a:schemeClr val="tx2"/>
                </a:solidFill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переданные </a:t>
            </a:r>
            <a:r>
              <a:rPr lang="ru-RU" sz="1000" i="1" dirty="0">
                <a:solidFill>
                  <a:schemeClr val="tx2"/>
                </a:solidFill>
              </a:rPr>
              <a:t>в </a:t>
            </a:r>
            <a:r>
              <a:rPr lang="ru-RU" sz="1000" i="1" dirty="0" smtClean="0">
                <a:solidFill>
                  <a:schemeClr val="tx2"/>
                </a:solidFill>
              </a:rPr>
              <a:t>пользование</a:t>
            </a:r>
          </a:p>
          <a:p>
            <a:r>
              <a:rPr lang="ru-RU" sz="1000" i="1" dirty="0">
                <a:solidFill>
                  <a:schemeClr val="tx2"/>
                </a:solidFill>
              </a:rPr>
              <a:t> </a:t>
            </a:r>
            <a:r>
              <a:rPr lang="ru-RU" sz="1000" i="1" dirty="0" smtClean="0">
                <a:solidFill>
                  <a:schemeClr val="tx2"/>
                </a:solidFill>
              </a:rPr>
              <a:t>    по доверенности;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находящиеся </a:t>
            </a:r>
            <a:r>
              <a:rPr lang="ru-RU" sz="1000" i="1" dirty="0">
                <a:solidFill>
                  <a:schemeClr val="tx2"/>
                </a:solidFill>
              </a:rPr>
              <a:t>в </a:t>
            </a:r>
            <a:r>
              <a:rPr lang="ru-RU" sz="1000" i="1" dirty="0" smtClean="0">
                <a:solidFill>
                  <a:schemeClr val="tx2"/>
                </a:solidFill>
              </a:rPr>
              <a:t>угоне;</a:t>
            </a:r>
            <a:r>
              <a:rPr lang="ru-RU" sz="1000" dirty="0" smtClean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в </a:t>
            </a:r>
            <a:r>
              <a:rPr lang="ru-RU" sz="1000" i="1" dirty="0">
                <a:solidFill>
                  <a:schemeClr val="tx2"/>
                </a:solidFill>
              </a:rPr>
              <a:t>залоге у </a:t>
            </a:r>
            <a:r>
              <a:rPr lang="ru-RU" sz="1000" i="1" dirty="0" smtClean="0">
                <a:solidFill>
                  <a:schemeClr val="tx2"/>
                </a:solidFill>
              </a:rPr>
              <a:t>банка;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полностью </a:t>
            </a:r>
            <a:r>
              <a:rPr lang="ru-RU" sz="1000" i="1" dirty="0">
                <a:solidFill>
                  <a:schemeClr val="tx2"/>
                </a:solidFill>
              </a:rPr>
              <a:t>негодные к </a:t>
            </a:r>
            <a:r>
              <a:rPr lang="ru-RU" sz="1000" i="1" dirty="0" smtClean="0">
                <a:solidFill>
                  <a:schemeClr val="tx2"/>
                </a:solidFill>
              </a:rPr>
              <a:t>эксплуатации;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снятые </a:t>
            </a:r>
            <a:r>
              <a:rPr lang="ru-RU" sz="1000" i="1" dirty="0">
                <a:solidFill>
                  <a:schemeClr val="tx2"/>
                </a:solidFill>
              </a:rPr>
              <a:t>с регистрационного учета </a:t>
            </a:r>
            <a:r>
              <a:rPr lang="ru-RU" sz="1000" dirty="0">
                <a:solidFill>
                  <a:schemeClr val="tx2"/>
                </a:solidFill>
              </a:rPr>
              <a:t>(но не утилизированные в установленном порядке, свидетельство об утилизации отсутствует</a:t>
            </a:r>
            <a:r>
              <a:rPr lang="ru-RU" sz="1000" dirty="0" smtClean="0">
                <a:solidFill>
                  <a:schemeClr val="tx2"/>
                </a:solidFill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ПРИНАДЛЕЖАЩИЕ </a:t>
            </a:r>
            <a:r>
              <a:rPr lang="ru-RU" sz="1000" i="1" dirty="0">
                <a:solidFill>
                  <a:schemeClr val="tx2"/>
                </a:solidFill>
              </a:rPr>
              <a:t>ИНДИВИДУАЛЬНОМУ ПРЕДПРИНИМАТЕЛЮ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195" y="3931089"/>
            <a:ext cx="205728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Графа «Место регистрации» заполняется согласно паспорту транспортного средства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264188" y="4659982"/>
            <a:ext cx="504056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6509" y="130738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3. Сведения о имуществе (продолжение)</a:t>
            </a:r>
            <a:endParaRPr lang="ru-RU" sz="1600" b="1" dirty="0" smtClean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  <a:p>
            <a:pPr lvl="0"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Подразделы 3.3, 3.4, 3.5. Цифровая валюта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64882"/>
              </p:ext>
            </p:extLst>
          </p:nvPr>
        </p:nvGraphicFramePr>
        <p:xfrm>
          <a:off x="729024" y="1559406"/>
          <a:ext cx="4737860" cy="298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57">
                  <a:extLst>
                    <a:ext uri="{9D8B030D-6E8A-4147-A177-3AD203B41FA5}">
                      <a16:colId xmlns:a16="http://schemas.microsoft.com/office/drawing/2014/main" val="2772734549"/>
                    </a:ext>
                  </a:extLst>
                </a:gridCol>
                <a:gridCol w="3833503">
                  <a:extLst>
                    <a:ext uri="{9D8B030D-6E8A-4147-A177-3AD203B41FA5}">
                      <a16:colId xmlns:a16="http://schemas.microsoft.com/office/drawing/2014/main" val="997476276"/>
                    </a:ext>
                  </a:extLst>
                </a:gridCol>
              </a:tblGrid>
              <a:tr h="485467">
                <a:tc gridSpan="2"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82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E8104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9676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E8104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3051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E8104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389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E8104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61524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E8104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58359"/>
                  </a:ext>
                </a:extLst>
              </a:tr>
              <a:tr h="281060">
                <a:tc gridSpan="2"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00300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E81046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0239"/>
                  </a:ext>
                </a:extLst>
              </a:tr>
            </a:tbl>
          </a:graphicData>
        </a:graphic>
      </p:graphicFrame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0" y="1278246"/>
            <a:ext cx="5976664" cy="1321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1" y="2715766"/>
            <a:ext cx="5976663" cy="1354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4" y="3939067"/>
            <a:ext cx="5976665" cy="123261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61904" y="799845"/>
            <a:ext cx="8280920" cy="3680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2"/>
                </a:solidFill>
              </a:rPr>
              <a:t>Цифровые финансовые активы, цифровые права, утилитарные цифровые права, цифровая валюта </a:t>
            </a:r>
            <a:r>
              <a:rPr lang="ru-RU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01.01.2021 </a:t>
            </a:r>
            <a:r>
              <a:rPr lang="ru-RU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признаются </a:t>
            </a:r>
            <a:r>
              <a:rPr lang="ru-RU" sz="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имуществом </a:t>
            </a:r>
            <a:r>
              <a:rPr lang="ru-RU" sz="900" b="1" dirty="0">
                <a:solidFill>
                  <a:schemeClr val="tx2"/>
                </a:solidFill>
              </a:rPr>
              <a:t>и их запрещено использовать для оплаты товаров и услуг на территории России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10400" y="1252213"/>
            <a:ext cx="1954088" cy="3782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C00000"/>
                </a:solidFill>
              </a:rPr>
              <a:t>ПРИМЕР ЦИФРОВОЙ ВАЛЮТЫ:</a:t>
            </a:r>
            <a:r>
              <a:rPr lang="ru-RU" sz="1000" dirty="0">
                <a:solidFill>
                  <a:schemeClr val="tx2"/>
                </a:solidFill>
              </a:rPr>
              <a:t>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 smtClean="0">
                <a:solidFill>
                  <a:schemeClr val="tx2"/>
                </a:solidFill>
              </a:rPr>
              <a:t>Биткоин</a:t>
            </a:r>
            <a:r>
              <a:rPr lang="ru-RU" sz="1000" b="1" dirty="0" smtClean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 smtClean="0">
                <a:solidFill>
                  <a:schemeClr val="tx2"/>
                </a:solidFill>
              </a:rPr>
              <a:t>БиткоинКэш</a:t>
            </a:r>
            <a:r>
              <a:rPr lang="ru-RU" sz="1000" b="1" dirty="0" smtClean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/>
                </a:solidFill>
              </a:rPr>
              <a:t>Эфир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/>
                </a:solidFill>
              </a:rPr>
              <a:t>НЭО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 smtClean="0">
                <a:solidFill>
                  <a:schemeClr val="tx2"/>
                </a:solidFill>
              </a:rPr>
              <a:t>Ripple</a:t>
            </a:r>
            <a:r>
              <a:rPr lang="ru-RU" sz="1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000" dirty="0" smtClean="0">
                <a:solidFill>
                  <a:schemeClr val="tx2"/>
                </a:solidFill>
              </a:rPr>
              <a:t>Данные </a:t>
            </a:r>
            <a:r>
              <a:rPr lang="ru-RU" sz="1000" dirty="0">
                <a:solidFill>
                  <a:schemeClr val="tx2"/>
                </a:solidFill>
              </a:rPr>
              <a:t>виды котируются на специальных </a:t>
            </a:r>
            <a:r>
              <a:rPr lang="ru-RU" sz="1000" dirty="0" err="1">
                <a:solidFill>
                  <a:schemeClr val="tx2"/>
                </a:solidFill>
              </a:rPr>
              <a:t>криптовалютных</a:t>
            </a:r>
            <a:r>
              <a:rPr lang="ru-RU" sz="1000" dirty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биржах</a:t>
            </a:r>
          </a:p>
          <a:p>
            <a:endParaRPr lang="ru-RU" sz="1000" dirty="0" smtClean="0">
              <a:solidFill>
                <a:schemeClr val="tx2"/>
              </a:solidFill>
            </a:endParaRP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К цифровой валюте НЕ относятся</a:t>
            </a:r>
            <a:r>
              <a:rPr lang="ru-RU" sz="1000" b="1" dirty="0" smtClean="0">
                <a:solidFill>
                  <a:srgbClr val="C0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2"/>
                </a:solidFill>
              </a:rPr>
              <a:t>Бонусные </a:t>
            </a:r>
            <a:r>
              <a:rPr lang="ru-RU" sz="1000" b="1" dirty="0" smtClean="0">
                <a:solidFill>
                  <a:schemeClr val="tx2"/>
                </a:solidFill>
              </a:rPr>
              <a:t>баллы</a:t>
            </a:r>
            <a:r>
              <a:rPr lang="ru-RU" sz="1000" dirty="0" smtClean="0">
                <a:solidFill>
                  <a:schemeClr val="tx2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tx2"/>
                </a:solidFill>
              </a:rPr>
              <a:t>Бонусы </a:t>
            </a:r>
            <a:r>
              <a:rPr lang="ru-RU" sz="1000" b="1" dirty="0">
                <a:solidFill>
                  <a:schemeClr val="tx2"/>
                </a:solidFill>
              </a:rPr>
              <a:t>на накопительных дисконтных картах</a:t>
            </a:r>
            <a:r>
              <a:rPr lang="ru-RU" sz="1000" dirty="0">
                <a:solidFill>
                  <a:schemeClr val="tx2"/>
                </a:solidFill>
              </a:rPr>
              <a:t>, начисленные банками и иными организациями за пользование услугами, в том числе в виде денежных средств «</a:t>
            </a:r>
            <a:r>
              <a:rPr lang="ru-RU" sz="1000" b="1" u="sng" dirty="0" err="1">
                <a:solidFill>
                  <a:schemeClr val="tx2"/>
                </a:solidFill>
              </a:rPr>
              <a:t>кэшбэк</a:t>
            </a:r>
            <a:r>
              <a:rPr lang="ru-RU" sz="1000" b="1" u="sng" dirty="0">
                <a:solidFill>
                  <a:schemeClr val="tx2"/>
                </a:solidFill>
              </a:rPr>
              <a:t> сервис</a:t>
            </a:r>
            <a:r>
              <a:rPr lang="ru-RU" sz="1000" dirty="0">
                <a:solidFill>
                  <a:schemeClr val="tx2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6101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8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4. Сведения о счетах</a:t>
            </a:r>
            <a:br>
              <a:rPr lang="ru-RU" sz="18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61772" y="627534"/>
            <a:ext cx="5826452" cy="7920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Отражаются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счета, 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открытые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состоянию 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отчетную дату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всех, кому интересно повышение финансовой грамотности для того, чтобы орие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95" y="333222"/>
            <a:ext cx="1944217" cy="16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42787" y="2283718"/>
            <a:ext cx="7925028" cy="260702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Указываются в том числе: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нулевым остатком;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Счета, совершение операций по которым осуществляется с использованием расчетных (дебетовых) карт, социальных карт, платежных карт для зачисления пенсий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(вклады) в иностранных банках, расположенных за пределами РФ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открытые для погашения кредита •счета, по которым операции совершались с использованием различных карт, в случае их окончания действия, при условии, что счет не закрыт банком по письменному заявлению владельца счета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ИНДИВИДУАЛЬНОГО ПРЕДПРИНИМАТЕЛЯ (выписка о движении денежных средств не требуется)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НОМИНАЛЬНЫЙ СЧЕТ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ЭСКРОУ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27015"/>
            <a:ext cx="143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09" eaLnBrk="0" hangingPunct="0">
              <a:defRPr/>
            </a:pP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 заметку</a:t>
            </a:r>
          </a:p>
        </p:txBody>
      </p:sp>
    </p:spTree>
    <p:extLst>
      <p:ext uri="{BB962C8B-B14F-4D97-AF65-F5344CB8AC3E}">
        <p14:creationId xmlns:p14="http://schemas.microsoft.com/office/powerpoint/2010/main" val="4265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109" y="67333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4. Сведения о счетах (продолжение)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02" y="1289191"/>
            <a:ext cx="7828331" cy="3837017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755576" y="405885"/>
            <a:ext cx="8064896" cy="70511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Указанием Банка России </a:t>
            </a:r>
            <a:r>
              <a:rPr lang="ru-RU" sz="1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27 мая 2021 г</a:t>
            </a:r>
            <a:r>
              <a:rPr lang="ru-RU" sz="1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</a:t>
            </a:r>
            <a:r>
              <a:rPr lang="ru-RU" sz="1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5798-У </a:t>
            </a:r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утверждена </a:t>
            </a:r>
            <a:r>
              <a:rPr lang="ru-RU" sz="1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  <a:p>
            <a:endParaRPr lang="ru-RU" sz="9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9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6509" y="130738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4. Сведения о счетах (продолжение)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039894" y="49048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22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0" y="627534"/>
            <a:ext cx="8120052" cy="42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495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4. Сведения о счетах (продолжение)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7534"/>
            <a:ext cx="784887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4. Сведения о счетах (продолжение)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11560" y="661519"/>
            <a:ext cx="8488674" cy="7920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о наличии банковских счетов,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с 1 июля 2014 года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может быть получена у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ФНС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Информацией о ранее открытых счетах в банках (если такие счета не закрывались либо по ним не было изменений) налоговые органы не располагают.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7654"/>
            <a:ext cx="388843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07654"/>
            <a:ext cx="4240202" cy="316835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530699" y="3291830"/>
            <a:ext cx="298625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6509" y="130738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4 Сведения о счетах (продолжение)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8495" y="2566673"/>
            <a:ext cx="1003406" cy="658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Доход за 2019 (лица и супруги (</a:t>
            </a:r>
            <a:r>
              <a:rPr lang="ru-RU" sz="1000" dirty="0" smtClean="0">
                <a:solidFill>
                  <a:schemeClr val="tx1"/>
                </a:solidFill>
              </a:rPr>
              <a:t>супруга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8495" y="3354462"/>
            <a:ext cx="1008112" cy="642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Доход за 2020 (лица и супруги (</a:t>
            </a:r>
            <a:r>
              <a:rPr lang="ru-RU" sz="1000" dirty="0" smtClean="0">
                <a:solidFill>
                  <a:schemeClr val="tx1"/>
                </a:solidFill>
              </a:rPr>
              <a:t>супруга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495" y="4139200"/>
            <a:ext cx="1008112" cy="615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Доход за 2021 (лица и супруги (</a:t>
            </a:r>
            <a:r>
              <a:rPr lang="ru-RU" sz="1000" dirty="0" smtClean="0">
                <a:solidFill>
                  <a:schemeClr val="tx1"/>
                </a:solidFill>
              </a:rPr>
              <a:t>супруга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7" name="Шеврон 16"/>
          <p:cNvSpPr/>
          <p:nvPr/>
        </p:nvSpPr>
        <p:spPr>
          <a:xfrm flipH="1">
            <a:off x="7440678" y="3354463"/>
            <a:ext cx="432048" cy="44737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95634" y="3068673"/>
            <a:ext cx="1008112" cy="98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Общая сумма денежных поступлений (лица и супруги (</a:t>
            </a:r>
            <a:r>
              <a:rPr lang="ru-RU" sz="1000" dirty="0" smtClean="0">
                <a:solidFill>
                  <a:schemeClr val="tx1"/>
                </a:solidFill>
              </a:rPr>
              <a:t>супруга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001021" y="3579274"/>
            <a:ext cx="292451" cy="192413"/>
          </a:xfrm>
          <a:prstGeom prst="rightArrow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kreditny-pomoschnik.ru/uploads/posts/2019-05/1559132745_image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1896"/>
            <a:ext cx="1993346" cy="13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процесс 18"/>
          <p:cNvSpPr/>
          <p:nvPr/>
        </p:nvSpPr>
        <p:spPr>
          <a:xfrm>
            <a:off x="6318494" y="1627982"/>
            <a:ext cx="2573985" cy="78779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</a:t>
            </a:r>
            <a:r>
              <a:rPr lang="ru-RU" sz="1000" dirty="0">
                <a:solidFill>
                  <a:schemeClr val="tx1"/>
                </a:solidFill>
              </a:rPr>
              <a:t>, полученный в иностранной валюте, указывается в рублях по курсу Банка России на дату получения </a:t>
            </a:r>
            <a:r>
              <a:rPr lang="ru-RU" sz="1000" dirty="0" smtClean="0">
                <a:solidFill>
                  <a:schemeClr val="tx1"/>
                </a:solidFill>
              </a:rPr>
              <a:t>дохода и указывается в строке 4 раздела 1 «Сведения о доходах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5" y="460477"/>
            <a:ext cx="5472608" cy="44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0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27754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4 Сведения о счетах (продолжение)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54711"/>
            <a:ext cx="7416824" cy="3672409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755576" y="627534"/>
            <a:ext cx="7632848" cy="64807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случае, если общая сумма денежных поступлений на счет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превышает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доход лица и супруги (супруга), то необходимо подтвердить данное обстоятельство путем проставления «флажка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✓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напротив соответствующей позиции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0161" y="1077073"/>
            <a:ext cx="66712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spcAft>
                <a:spcPct val="0"/>
              </a:spcAft>
              <a:defRPr/>
            </a:pPr>
            <a:endParaRPr lang="ru-RU" sz="1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774" y="241514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Лица, в отношении которых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представляются сведения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10038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honoteka.org/uploads/posts/2021-05/1621462957_25-phonoteka_org-p-fon-dlya-prezentatsii-byudzhet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6756"/>
            <a:ext cx="3378191" cy="17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4" y="2633203"/>
            <a:ext cx="2786063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1095023"/>
            <a:ext cx="2016224" cy="1044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служащего (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работника)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2200" y="3967040"/>
            <a:ext cx="24979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несовершеннолетнего ребенка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07126" y="2451571"/>
            <a:ext cx="2214866" cy="10446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супруги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(супруга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служащего (работника)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95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2775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4 Сведения о счетах (продолжение)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79821"/>
            <a:ext cx="2880320" cy="2205345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738107" y="699542"/>
            <a:ext cx="5166890" cy="30963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   Для </a:t>
            </a:r>
            <a:r>
              <a:rPr lang="ru-RU" sz="1400" dirty="0">
                <a:solidFill>
                  <a:srgbClr val="C00000"/>
                </a:solidFill>
              </a:rPr>
              <a:t>закрытия счета </a:t>
            </a:r>
            <a:r>
              <a:rPr lang="ru-RU" sz="1400" dirty="0">
                <a:solidFill>
                  <a:schemeClr val="tx2"/>
                </a:solidFill>
              </a:rPr>
              <a:t>в кредитной организации, у которой </a:t>
            </a:r>
            <a:r>
              <a:rPr lang="ru-RU" sz="1400" dirty="0">
                <a:solidFill>
                  <a:srgbClr val="C00000"/>
                </a:solidFill>
              </a:rPr>
              <a:t>отозвана лицензия</a:t>
            </a:r>
            <a:r>
              <a:rPr lang="ru-RU" sz="1400" dirty="0">
                <a:solidFill>
                  <a:schemeClr val="tx2"/>
                </a:solidFill>
              </a:rPr>
              <a:t> на осуществление банковских операций, необходимо представить заявление временной администрации (ее представителю), конкурсному управляющему. </a:t>
            </a:r>
          </a:p>
          <a:p>
            <a:pPr lvl="0" algn="just"/>
            <a:r>
              <a:rPr lang="ru-RU" sz="1400" dirty="0" smtClean="0">
                <a:solidFill>
                  <a:schemeClr val="tx2"/>
                </a:solidFill>
              </a:rPr>
              <a:t>       </a:t>
            </a:r>
            <a:r>
              <a:rPr lang="ru-RU" sz="1400" dirty="0" smtClean="0">
                <a:solidFill>
                  <a:srgbClr val="C00000"/>
                </a:solidFill>
              </a:rPr>
              <a:t>При </a:t>
            </a:r>
            <a:r>
              <a:rPr lang="ru-RU" sz="1400" dirty="0">
                <a:solidFill>
                  <a:srgbClr val="C00000"/>
                </a:solidFill>
              </a:rPr>
              <a:t>наличии денежных средств на счете </a:t>
            </a:r>
            <a:r>
              <a:rPr lang="ru-RU" sz="1400" dirty="0">
                <a:solidFill>
                  <a:schemeClr val="tx2"/>
                </a:solidFill>
              </a:rPr>
              <a:t>закрытие счета производится после списания денежных средств с такого счета (при наличии остатка договор счета соответствующего вида расторгается, но </a:t>
            </a:r>
            <a:r>
              <a:rPr lang="ru-RU" sz="1400" dirty="0">
                <a:solidFill>
                  <a:srgbClr val="C00000"/>
                </a:solidFill>
              </a:rPr>
              <a:t>счет</a:t>
            </a:r>
            <a:r>
              <a:rPr lang="ru-RU" sz="1400" dirty="0">
                <a:solidFill>
                  <a:schemeClr val="tx2"/>
                </a:solidFill>
              </a:rPr>
              <a:t> при этом </a:t>
            </a:r>
            <a:r>
              <a:rPr lang="ru-RU" sz="1400" dirty="0">
                <a:solidFill>
                  <a:srgbClr val="C00000"/>
                </a:solidFill>
              </a:rPr>
              <a:t>не закрывается</a:t>
            </a:r>
            <a:r>
              <a:rPr lang="ru-RU" sz="1400" dirty="0" smtClean="0">
                <a:solidFill>
                  <a:schemeClr val="tx2"/>
                </a:solidFill>
              </a:rPr>
              <a:t>).</a:t>
            </a:r>
          </a:p>
          <a:p>
            <a:pPr lvl="0" algn="just"/>
            <a:r>
              <a:rPr lang="ru-RU" sz="1400" dirty="0">
                <a:solidFill>
                  <a:schemeClr val="tx2"/>
                </a:solidFill>
              </a:rPr>
              <a:t>До момента закрытия соответствующего счета, счет считается открытым и подлежит отражению в разделе 4 </a:t>
            </a:r>
            <a:r>
              <a:rPr lang="ru-RU" sz="1400" dirty="0" smtClean="0">
                <a:solidFill>
                  <a:schemeClr val="tx2"/>
                </a:solidFill>
              </a:rPr>
              <a:t>справки.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003798"/>
            <a:ext cx="2232248" cy="1944216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827583" y="4083918"/>
            <a:ext cx="5077413" cy="64807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сведения: </a:t>
            </a:r>
          </a:p>
          <a:p>
            <a:pPr lvl="0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конкурсный управляющий банков ПАО «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Татфондбанк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и АКБ «Спурт» располагается по адресу: 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г.Казань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ул.Чернышевского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д.43/2</a:t>
            </a:r>
            <a:endParaRPr lang="ru-RU" sz="1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4954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5. Сведения о ценных бумагах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600" y="915566"/>
            <a:ext cx="6120680" cy="30243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2"/>
                </a:solidFill>
              </a:rPr>
              <a:t>Как инвестировать на </a:t>
            </a:r>
            <a:r>
              <a:rPr lang="ru-RU" sz="1600" b="1" dirty="0" smtClean="0">
                <a:solidFill>
                  <a:schemeClr val="tx2"/>
                </a:solidFill>
              </a:rPr>
              <a:t>госслужбе</a:t>
            </a:r>
          </a:p>
          <a:p>
            <a:pPr algn="just"/>
            <a:endParaRPr lang="ru-RU" sz="1600" b="1" dirty="0">
              <a:solidFill>
                <a:schemeClr val="tx2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Следить </a:t>
            </a:r>
            <a:r>
              <a:rPr lang="ru-RU" sz="1200" b="1" dirty="0">
                <a:solidFill>
                  <a:srgbClr val="C00000"/>
                </a:solidFill>
              </a:rPr>
              <a:t>за конфликтом интересов</a:t>
            </a:r>
            <a:r>
              <a:rPr lang="ru-RU" sz="1200" dirty="0">
                <a:solidFill>
                  <a:schemeClr val="tx2"/>
                </a:solidFill>
              </a:rPr>
              <a:t>. </a:t>
            </a:r>
            <a:endParaRPr lang="ru-RU" sz="1200" dirty="0" smtClean="0">
              <a:solidFill>
                <a:schemeClr val="tx2"/>
              </a:solidFill>
            </a:endParaRPr>
          </a:p>
          <a:p>
            <a:pPr algn="just"/>
            <a:endParaRPr lang="ru-RU" sz="1200" dirty="0">
              <a:solidFill>
                <a:schemeClr val="tx2"/>
              </a:solidFill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</a:rPr>
              <a:t>Конфликт </a:t>
            </a:r>
            <a:r>
              <a:rPr lang="ru-RU" sz="1200" dirty="0">
                <a:solidFill>
                  <a:srgbClr val="C00000"/>
                </a:solidFill>
              </a:rPr>
              <a:t>интересов </a:t>
            </a:r>
            <a:r>
              <a:rPr lang="ru-RU" sz="1200" dirty="0">
                <a:solidFill>
                  <a:schemeClr val="tx2"/>
                </a:solidFill>
              </a:rPr>
              <a:t>— ситуация, когда личная выгода от инвестиций влияет на служебные решения. </a:t>
            </a:r>
            <a:r>
              <a:rPr lang="ru-RU" sz="1200" dirty="0" smtClean="0">
                <a:solidFill>
                  <a:srgbClr val="C00000"/>
                </a:solidFill>
              </a:rPr>
              <a:t>Госслужащий </a:t>
            </a:r>
            <a:r>
              <a:rPr lang="ru-RU" sz="1200" dirty="0">
                <a:solidFill>
                  <a:srgbClr val="C00000"/>
                </a:solidFill>
              </a:rPr>
              <a:t>обязан самостоятельно следить за возникновением конфликтов интересов и предотвращать их.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</a:rPr>
              <a:t>Если владение ценными бумагами, долями участия, паями в уставных капиталах компаний </a:t>
            </a:r>
            <a:r>
              <a:rPr lang="ru-RU" sz="1200" dirty="0">
                <a:solidFill>
                  <a:srgbClr val="C00000"/>
                </a:solidFill>
              </a:rPr>
              <a:t>приводит или может привести к конфликту интересов</a:t>
            </a:r>
            <a:r>
              <a:rPr lang="ru-RU" sz="1200" dirty="0">
                <a:solidFill>
                  <a:schemeClr val="tx2"/>
                </a:solidFill>
              </a:rPr>
              <a:t>, их необходимо передать </a:t>
            </a:r>
            <a:r>
              <a:rPr lang="ru-RU" sz="1200" dirty="0">
                <a:solidFill>
                  <a:srgbClr val="C00000"/>
                </a:solidFill>
              </a:rPr>
              <a:t>в доверительное управление</a:t>
            </a:r>
            <a:r>
              <a:rPr lang="ru-RU" sz="1200" dirty="0">
                <a:solidFill>
                  <a:schemeClr val="tx2"/>
                </a:solidFill>
              </a:rPr>
              <a:t>. Для этого нужно обратиться в управляющую компанию или банк, который оказывает такие </a:t>
            </a:r>
            <a:r>
              <a:rPr lang="ru-RU" sz="1200" dirty="0" smtClean="0">
                <a:solidFill>
                  <a:schemeClr val="tx2"/>
                </a:solidFill>
              </a:rPr>
              <a:t>услуги (ч.2 ст.17 79-ФЗ о госслужбе).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48" y="3291830"/>
            <a:ext cx="1574304" cy="16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495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5. Сведения о ценных </a:t>
            </a: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бумагах (продолжение)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43608" y="915566"/>
            <a:ext cx="5184576" cy="331236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2"/>
                </a:solidFill>
              </a:rPr>
              <a:t>Как инвестировать на </a:t>
            </a:r>
            <a:r>
              <a:rPr lang="ru-RU" sz="1600" b="1" dirty="0" smtClean="0">
                <a:solidFill>
                  <a:schemeClr val="tx2"/>
                </a:solidFill>
              </a:rPr>
              <a:t>госслужбе</a:t>
            </a:r>
          </a:p>
          <a:p>
            <a:pPr algn="just"/>
            <a:endParaRPr lang="ru-RU" sz="1600" b="1" dirty="0">
              <a:solidFill>
                <a:schemeClr val="tx2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Игнорировать </a:t>
            </a:r>
            <a:r>
              <a:rPr lang="ru-RU" sz="1200" b="1" dirty="0">
                <a:solidFill>
                  <a:srgbClr val="C00000"/>
                </a:solidFill>
              </a:rPr>
              <a:t>собрания акционеров</a:t>
            </a:r>
            <a:r>
              <a:rPr lang="ru-RU" sz="1200" dirty="0">
                <a:solidFill>
                  <a:srgbClr val="C00000"/>
                </a:solidFill>
              </a:rPr>
              <a:t>. 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just"/>
            <a:endParaRPr lang="ru-RU" sz="1200" dirty="0">
              <a:solidFill>
                <a:srgbClr val="C00000"/>
              </a:solidFill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</a:rPr>
              <a:t>      </a:t>
            </a:r>
            <a:r>
              <a:rPr lang="ru-RU" sz="1200" dirty="0" smtClean="0">
                <a:solidFill>
                  <a:schemeClr val="tx2"/>
                </a:solidFill>
              </a:rPr>
              <a:t>Государственные </a:t>
            </a:r>
            <a:r>
              <a:rPr lang="ru-RU" sz="1200" dirty="0">
                <a:solidFill>
                  <a:schemeClr val="tx2"/>
                </a:solidFill>
              </a:rPr>
              <a:t>служащие, которые купили акции и получили право голосовать на собраниях акционеров, не могут им воспользоваться, поскольку им </a:t>
            </a:r>
            <a:r>
              <a:rPr lang="ru-RU" sz="1200" dirty="0">
                <a:solidFill>
                  <a:srgbClr val="C00000"/>
                </a:solidFill>
              </a:rPr>
              <a:t>запрещено участвовать в управлении коммерческой организации.</a:t>
            </a:r>
            <a:r>
              <a:rPr lang="ru-RU" sz="1200" dirty="0">
                <a:solidFill>
                  <a:schemeClr val="tx2"/>
                </a:solidFill>
              </a:rPr>
              <a:t> Есть исключения, например, участие в управлении госкомпанией или вхождение в коллегиальный орган на безвозмездной основе. </a:t>
            </a:r>
            <a:r>
              <a:rPr lang="ru-RU" sz="1200" dirty="0" smtClean="0">
                <a:solidFill>
                  <a:schemeClr val="tx2"/>
                </a:solidFill>
              </a:rPr>
              <a:t>В </a:t>
            </a:r>
            <a:r>
              <a:rPr lang="ru-RU" sz="1200" dirty="0">
                <a:solidFill>
                  <a:schemeClr val="tx2"/>
                </a:solidFill>
              </a:rPr>
              <a:t>общем случае </a:t>
            </a:r>
            <a:r>
              <a:rPr lang="ru-RU" sz="1200" dirty="0">
                <a:solidFill>
                  <a:srgbClr val="C00000"/>
                </a:solidFill>
              </a:rPr>
              <a:t>госслужащий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может покупать акции только для получения дивидендов и прибыли от роста стоимости актива</a:t>
            </a:r>
            <a:r>
              <a:rPr lang="ru-RU" sz="1200" dirty="0">
                <a:solidFill>
                  <a:schemeClr val="tx2"/>
                </a:solidFill>
              </a:rPr>
              <a:t>. Поэтому он не должен участвовать в собраниях акционеров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715766"/>
            <a:ext cx="2376264" cy="20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5. Сведения о ценных бумагах (продолжение)</a:t>
            </a:r>
            <a:b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99592" y="1275606"/>
            <a:ext cx="5112568" cy="280831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2"/>
                </a:solidFill>
              </a:rPr>
              <a:t>Как инвестировать на </a:t>
            </a:r>
            <a:r>
              <a:rPr lang="ru-RU" sz="1600" b="1" dirty="0" smtClean="0">
                <a:solidFill>
                  <a:schemeClr val="tx2"/>
                </a:solidFill>
              </a:rPr>
              <a:t>госслужбе</a:t>
            </a:r>
          </a:p>
          <a:p>
            <a:pPr algn="just"/>
            <a:endParaRPr lang="ru-RU" sz="1600" b="1" dirty="0">
              <a:solidFill>
                <a:schemeClr val="tx2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Покупать </a:t>
            </a:r>
            <a:r>
              <a:rPr lang="ru-RU" sz="1200" b="1" dirty="0">
                <a:solidFill>
                  <a:srgbClr val="C00000"/>
                </a:solidFill>
              </a:rPr>
              <a:t>только российские активы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12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Перед </a:t>
            </a:r>
            <a:r>
              <a:rPr lang="ru-RU" sz="1200" dirty="0">
                <a:solidFill>
                  <a:schemeClr val="tx2"/>
                </a:solidFill>
              </a:rPr>
              <a:t>покупкой ценной бумаги нужно проверить страну эмитента, чтобы случайно не купить иностранный актив. Для этого необходимо проверить ISIN — международный идентификационный код. Узнать его можно на сайтах </a:t>
            </a:r>
            <a:r>
              <a:rPr lang="ru-RU" sz="1200" dirty="0">
                <a:solidFill>
                  <a:schemeClr val="tx2"/>
                </a:solidFill>
                <a:hlinkClick r:id="rId2"/>
              </a:rPr>
              <a:t>Московской биржи</a:t>
            </a:r>
            <a:r>
              <a:rPr lang="ru-RU" sz="1200" dirty="0">
                <a:solidFill>
                  <a:schemeClr val="tx2"/>
                </a:solidFill>
              </a:rPr>
              <a:t> или </a:t>
            </a:r>
            <a:r>
              <a:rPr lang="ru-RU" sz="1200" dirty="0">
                <a:solidFill>
                  <a:schemeClr val="tx2"/>
                </a:solidFill>
                <a:hlinkClick r:id="rId3"/>
              </a:rPr>
              <a:t>Национального расчетного депозитария</a:t>
            </a:r>
            <a:r>
              <a:rPr lang="ru-RU" sz="12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30722" name="Picture 2" descr="https://penza-post.ru/uploads/2-1/Anna1/yanvar/19.01/4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92499"/>
            <a:ext cx="2160240" cy="16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138988"/>
            <a:ext cx="5976663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5. Сведения о ценных бумагах (продолжение)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4148528"/>
            <a:ext cx="7128792" cy="64807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2"/>
              </a:solidFill>
            </a:endParaRPr>
          </a:p>
          <a:p>
            <a:endParaRPr lang="ru-RU" sz="1000" dirty="0">
              <a:solidFill>
                <a:schemeClr val="tx2"/>
              </a:solidFill>
            </a:endParaRPr>
          </a:p>
          <a:p>
            <a:endParaRPr lang="ru-RU" sz="1000" dirty="0" smtClean="0">
              <a:solidFill>
                <a:schemeClr val="tx2"/>
              </a:solidFill>
            </a:endParaRPr>
          </a:p>
          <a:p>
            <a:r>
              <a:rPr lang="ru-RU" sz="1000" i="1" dirty="0" smtClean="0">
                <a:solidFill>
                  <a:schemeClr val="tx2"/>
                </a:solidFill>
              </a:rPr>
              <a:t>Также подлежат обязательному указанию </a:t>
            </a:r>
            <a:r>
              <a:rPr lang="ru-RU" sz="1000" i="1" dirty="0" smtClean="0">
                <a:solidFill>
                  <a:srgbClr val="C00000"/>
                </a:solidFill>
              </a:rPr>
              <a:t>сведения об акциях</a:t>
            </a:r>
            <a:r>
              <a:rPr lang="ru-RU" sz="1000" i="1" dirty="0" smtClean="0">
                <a:solidFill>
                  <a:schemeClr val="tx2"/>
                </a:solidFill>
              </a:rPr>
              <a:t> или ином участии в коммерческих организациях, когда </a:t>
            </a:r>
            <a:r>
              <a:rPr lang="ru-RU" sz="1000" i="1" dirty="0" smtClean="0">
                <a:solidFill>
                  <a:srgbClr val="C00000"/>
                </a:solidFill>
              </a:rPr>
              <a:t>организация</a:t>
            </a:r>
            <a:r>
              <a:rPr lang="ru-RU" sz="1000" i="1" dirty="0" smtClean="0">
                <a:solidFill>
                  <a:schemeClr val="tx2"/>
                </a:solidFill>
              </a:rPr>
              <a:t> фактически </a:t>
            </a:r>
            <a:r>
              <a:rPr lang="ru-RU" sz="1000" i="1" dirty="0" smtClean="0">
                <a:solidFill>
                  <a:srgbClr val="C00000"/>
                </a:solidFill>
              </a:rPr>
              <a:t>не осуществляет финансовую хозяйственную деятельность </a:t>
            </a:r>
            <a:r>
              <a:rPr lang="ru-RU" sz="1000" i="1" dirty="0" smtClean="0">
                <a:solidFill>
                  <a:schemeClr val="tx2"/>
                </a:solidFill>
              </a:rPr>
              <a:t>либо </a:t>
            </a:r>
            <a:r>
              <a:rPr lang="ru-RU" sz="1000" i="1" dirty="0" smtClean="0">
                <a:solidFill>
                  <a:srgbClr val="C00000"/>
                </a:solidFill>
              </a:rPr>
              <a:t>находится в стадии ликвидации</a:t>
            </a:r>
            <a:r>
              <a:rPr lang="ru-RU" sz="1000" i="1" dirty="0" smtClean="0">
                <a:solidFill>
                  <a:schemeClr val="tx2"/>
                </a:solidFill>
              </a:rPr>
              <a:t> (до исключения коммерческой организации из Реестра ФНС России)</a:t>
            </a:r>
          </a:p>
          <a:p>
            <a:endParaRPr lang="ru-RU" sz="1000" dirty="0" smtClean="0">
              <a:solidFill>
                <a:schemeClr val="tx2"/>
              </a:solidFill>
            </a:endParaRPr>
          </a:p>
          <a:p>
            <a:endParaRPr lang="ru-RU" sz="1000" dirty="0" smtClean="0">
              <a:solidFill>
                <a:schemeClr val="tx2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 </a:t>
            </a:r>
            <a:endParaRPr lang="ru-RU" sz="10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5462"/>
            <a:ext cx="7951062" cy="34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64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6509" y="130738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5. Сведения о ценных бумагах (продолжение)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99592" y="2608501"/>
            <a:ext cx="4032448" cy="21816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rgbClr val="C00000"/>
              </a:solidFill>
            </a:endParaRPr>
          </a:p>
          <a:p>
            <a:r>
              <a:rPr lang="ru-RU" sz="1000" dirty="0" smtClean="0">
                <a:solidFill>
                  <a:srgbClr val="C00000"/>
                </a:solidFill>
              </a:rPr>
              <a:t>К </a:t>
            </a:r>
            <a:r>
              <a:rPr lang="ru-RU" sz="1000" dirty="0">
                <a:solidFill>
                  <a:srgbClr val="C00000"/>
                </a:solidFill>
              </a:rPr>
              <a:t>иным ценным бумагам относятся: </a:t>
            </a:r>
            <a:endParaRPr lang="ru-RU" sz="1000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Сертификаты </a:t>
            </a:r>
            <a:r>
              <a:rPr lang="ru-RU" sz="1000" dirty="0">
                <a:solidFill>
                  <a:schemeClr val="tx2"/>
                </a:solidFill>
              </a:rPr>
              <a:t>на акции/банковские сертификаты;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Вексель</a:t>
            </a:r>
            <a:r>
              <a:rPr lang="ru-RU" sz="1000" dirty="0">
                <a:solidFill>
                  <a:schemeClr val="tx2"/>
                </a:solidFill>
              </a:rPr>
              <a:t>;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Закладная;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Облигации;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Чек</a:t>
            </a:r>
            <a:r>
              <a:rPr lang="ru-RU" sz="1000" dirty="0">
                <a:solidFill>
                  <a:schemeClr val="tx2"/>
                </a:solidFill>
              </a:rPr>
              <a:t>;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Банковская </a:t>
            </a:r>
            <a:r>
              <a:rPr lang="ru-RU" sz="1000" dirty="0">
                <a:solidFill>
                  <a:schemeClr val="tx2"/>
                </a:solidFill>
              </a:rPr>
              <a:t>сберегательная книжка на предъявителя;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Коносамент</a:t>
            </a:r>
            <a:r>
              <a:rPr lang="ru-RU" sz="1000" dirty="0">
                <a:solidFill>
                  <a:schemeClr val="tx2"/>
                </a:solidFill>
              </a:rPr>
              <a:t>;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Приватизационные </a:t>
            </a:r>
            <a:r>
              <a:rPr lang="ru-RU" sz="1000" dirty="0">
                <a:solidFill>
                  <a:schemeClr val="tx2"/>
                </a:solidFill>
              </a:rPr>
              <a:t>ценные бумаги и т.д. </a:t>
            </a: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2"/>
              </a:solidFill>
            </a:endParaRPr>
          </a:p>
          <a:p>
            <a:r>
              <a:rPr lang="ru-RU" sz="1000" dirty="0">
                <a:solidFill>
                  <a:srgbClr val="C00000"/>
                </a:solidFill>
              </a:rPr>
              <a:t>Государственный сертификат на материнский (семейный) капитал не является ценной бумагой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https://present5.com/presentation/397906680_445441878/imag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9782"/>
            <a:ext cx="3168353" cy="1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65" y="753896"/>
            <a:ext cx="7667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07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7" y="138988"/>
            <a:ext cx="4536504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6.Сведения об обязательствах имущественного характера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5565"/>
            <a:ext cx="5040560" cy="398226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68144" y="1275606"/>
            <a:ext cx="3168352" cy="3024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rgbClr val="C00000"/>
                </a:solidFill>
              </a:rPr>
              <a:t>Указанию подлежат сведения о объектах недвижимости: </a:t>
            </a:r>
            <a:endParaRPr lang="ru-RU" sz="1000" i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в </a:t>
            </a:r>
            <a:r>
              <a:rPr lang="ru-RU" sz="1000" i="1" dirty="0">
                <a:solidFill>
                  <a:schemeClr val="tx2"/>
                </a:solidFill>
              </a:rPr>
              <a:t>которых имеется регистрация (постоянная или временная), но они не принадлежат на праве </a:t>
            </a:r>
            <a:r>
              <a:rPr lang="ru-RU" sz="1000" i="1" dirty="0" smtClean="0">
                <a:solidFill>
                  <a:schemeClr val="tx2"/>
                </a:solidFill>
              </a:rPr>
              <a:t>собственности;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фактическое </a:t>
            </a:r>
            <a:r>
              <a:rPr lang="ru-RU" sz="1000" i="1" dirty="0">
                <a:solidFill>
                  <a:schemeClr val="tx2"/>
                </a:solidFill>
              </a:rPr>
              <a:t>место проживания без заключения </a:t>
            </a:r>
            <a:r>
              <a:rPr lang="ru-RU" sz="1000" i="1" dirty="0" smtClean="0">
                <a:solidFill>
                  <a:schemeClr val="tx2"/>
                </a:solidFill>
              </a:rPr>
              <a:t>договора;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по </a:t>
            </a:r>
            <a:r>
              <a:rPr lang="ru-RU" sz="1000" i="1" dirty="0">
                <a:solidFill>
                  <a:schemeClr val="tx2"/>
                </a:solidFill>
              </a:rPr>
              <a:t>договору аренды (найма, поднайма</a:t>
            </a:r>
            <a:r>
              <a:rPr lang="ru-RU" sz="1000" i="1" dirty="0" smtClean="0">
                <a:solidFill>
                  <a:schemeClr val="tx2"/>
                </a:solidFill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по </a:t>
            </a:r>
            <a:r>
              <a:rPr lang="ru-RU" sz="1000" i="1" dirty="0">
                <a:solidFill>
                  <a:schemeClr val="tx2"/>
                </a:solidFill>
              </a:rPr>
              <a:t>договорам социального </a:t>
            </a:r>
            <a:r>
              <a:rPr lang="ru-RU" sz="1000" i="1" dirty="0" smtClean="0">
                <a:solidFill>
                  <a:schemeClr val="tx2"/>
                </a:solidFill>
              </a:rPr>
              <a:t>найма;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объекты </a:t>
            </a:r>
            <a:r>
              <a:rPr lang="ru-RU" sz="1000" i="1" dirty="0">
                <a:solidFill>
                  <a:schemeClr val="tx2"/>
                </a:solidFill>
              </a:rPr>
              <a:t>незавершенного строительства, используемые для бытовых нужд, но не зарегистрированные в </a:t>
            </a:r>
            <a:r>
              <a:rPr lang="ru-RU" sz="1000" i="1" dirty="0" err="1" smtClean="0">
                <a:solidFill>
                  <a:schemeClr val="tx2"/>
                </a:solidFill>
              </a:rPr>
              <a:t>Росреестре</a:t>
            </a:r>
            <a:r>
              <a:rPr lang="ru-RU" sz="1000" i="1" dirty="0" smtClean="0">
                <a:solidFill>
                  <a:schemeClr val="tx2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земельные </a:t>
            </a:r>
            <a:r>
              <a:rPr lang="ru-RU" sz="1000" i="1" dirty="0">
                <a:solidFill>
                  <a:schemeClr val="tx2"/>
                </a:solidFill>
              </a:rPr>
              <a:t>участки, на праве пожизненного наследуемого </a:t>
            </a:r>
            <a:r>
              <a:rPr lang="ru-RU" sz="1000" i="1" dirty="0" smtClean="0">
                <a:solidFill>
                  <a:schemeClr val="tx2"/>
                </a:solidFill>
              </a:rPr>
              <a:t>владения;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объекты </a:t>
            </a:r>
            <a:r>
              <a:rPr lang="ru-RU" sz="1000" i="1" dirty="0">
                <a:solidFill>
                  <a:schemeClr val="tx2"/>
                </a:solidFill>
              </a:rPr>
              <a:t>в пользование ИНДИВИДУАЛЬНОГО ПРЕДПРИНИМАТЕЛЯ </a:t>
            </a:r>
          </a:p>
        </p:txBody>
      </p:sp>
    </p:spTree>
    <p:extLst>
      <p:ext uri="{BB962C8B-B14F-4D97-AF65-F5344CB8AC3E}">
        <p14:creationId xmlns:p14="http://schemas.microsoft.com/office/powerpoint/2010/main" val="244029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93564"/>
          </a:xfrm>
        </p:spPr>
        <p:txBody>
          <a:bodyPr>
            <a:normAutofit/>
          </a:bodyPr>
          <a:lstStyle/>
          <a:p>
            <a:pPr lvl="0" algn="l" defTabSz="1218809" eaLnBrk="0" hangingPunct="0">
              <a:defRPr/>
            </a:pPr>
            <a:r>
              <a:rPr lang="ru-RU" sz="16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6.Сведения об обязательствах имущественного характера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99592" y="680099"/>
            <a:ext cx="7488832" cy="64807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2"/>
              </a:solidFill>
            </a:endParaRPr>
          </a:p>
          <a:p>
            <a:endParaRPr lang="ru-RU" sz="1000" dirty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Указывается </a:t>
            </a:r>
            <a:r>
              <a:rPr lang="ru-RU" sz="1200" b="1" dirty="0">
                <a:solidFill>
                  <a:schemeClr val="tx2"/>
                </a:solidFill>
              </a:rPr>
              <a:t>каждое имеющееся НА ОТЧЕТНУЮ ДАТУ срочное обязательство финансового характера на сумму, </a:t>
            </a:r>
            <a:r>
              <a:rPr lang="ru-RU" sz="1200" b="1" dirty="0">
                <a:solidFill>
                  <a:srgbClr val="C00000"/>
                </a:solidFill>
              </a:rPr>
              <a:t>равную или превышающую 500 000 рублей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endParaRPr lang="ru-RU" sz="1000" dirty="0" smtClean="0">
              <a:solidFill>
                <a:schemeClr val="tx2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 </a:t>
            </a:r>
            <a:endParaRPr lang="ru-RU" sz="1000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67002"/>
            <a:ext cx="6353273" cy="347161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387951" y="3023944"/>
            <a:ext cx="1378496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 smtClean="0">
                <a:solidFill>
                  <a:schemeClr val="tx2"/>
                </a:solidFill>
              </a:rPr>
              <a:t>Данный раздел подлежит заполнению в случае, если лицо, в отношении которого представляются сведения, является </a:t>
            </a:r>
            <a:r>
              <a:rPr lang="ru-RU" sz="1000" i="1" dirty="0" err="1" smtClean="0">
                <a:solidFill>
                  <a:srgbClr val="C00000"/>
                </a:solidFill>
              </a:rPr>
              <a:t>созаемщиком</a:t>
            </a:r>
            <a:endParaRPr lang="ru-RU" sz="1000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51" y="1491982"/>
            <a:ext cx="864097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045" y="27992"/>
            <a:ext cx="8075240" cy="599542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Раздел </a:t>
            </a:r>
            <a:r>
              <a:rPr lang="ru-RU" sz="1400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7.Сведения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44963"/>
            <a:ext cx="3882948" cy="4439704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572000" y="803234"/>
            <a:ext cx="4392488" cy="30610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 smtClean="0">
                <a:solidFill>
                  <a:schemeClr val="tx2"/>
                </a:solidFill>
              </a:rPr>
              <a:t>При </a:t>
            </a:r>
            <a:r>
              <a:rPr lang="ru-RU" sz="1000" i="1" dirty="0">
                <a:solidFill>
                  <a:schemeClr val="tx2"/>
                </a:solidFill>
              </a:rPr>
              <a:t>заполнении раздела 7 указываются сведения об имуществе, отчужденном в результате </a:t>
            </a:r>
            <a:r>
              <a:rPr lang="ru-RU" sz="1000" i="1" dirty="0">
                <a:solidFill>
                  <a:srgbClr val="C00000"/>
                </a:solidFill>
              </a:rPr>
              <a:t>безвозмездной сделки. </a:t>
            </a:r>
            <a:endParaRPr lang="ru-RU" sz="1000" i="1" dirty="0" smtClean="0">
              <a:solidFill>
                <a:srgbClr val="C00000"/>
              </a:solidFill>
            </a:endParaRPr>
          </a:p>
          <a:p>
            <a:r>
              <a:rPr lang="ru-RU" sz="1000" i="1" dirty="0" smtClean="0">
                <a:solidFill>
                  <a:srgbClr val="C00000"/>
                </a:solidFill>
              </a:rPr>
              <a:t>Безвозмездной</a:t>
            </a:r>
            <a:r>
              <a:rPr lang="ru-RU" sz="1000" i="1" dirty="0" smtClean="0">
                <a:solidFill>
                  <a:schemeClr val="tx1"/>
                </a:solidFill>
              </a:rPr>
              <a:t> </a:t>
            </a:r>
            <a:r>
              <a:rPr lang="ru-RU" sz="1000" i="1" dirty="0">
                <a:solidFill>
                  <a:srgbClr val="C00000"/>
                </a:solidFill>
              </a:rPr>
              <a:t>признается сделка</a:t>
            </a:r>
            <a:r>
              <a:rPr lang="ru-RU" sz="1000" i="1" dirty="0">
                <a:solidFill>
                  <a:schemeClr val="tx1"/>
                </a:solidFill>
              </a:rPr>
              <a:t>, </a:t>
            </a:r>
            <a:r>
              <a:rPr lang="ru-RU" sz="1000" i="1" dirty="0">
                <a:solidFill>
                  <a:schemeClr val="tx2"/>
                </a:solidFill>
              </a:rPr>
              <a:t>по которой одна сторона (служащий (работник), его супруг (супруга) несовершеннолетний ребенок) обязуются предоставить что-либо другой стороне </a:t>
            </a:r>
            <a:r>
              <a:rPr lang="ru-RU" sz="1000" i="1" dirty="0">
                <a:solidFill>
                  <a:srgbClr val="C00000"/>
                </a:solidFill>
              </a:rPr>
              <a:t>без получения от нее платы или иного встречного предоставления</a:t>
            </a:r>
            <a:r>
              <a:rPr lang="ru-RU" sz="1000" i="1" dirty="0">
                <a:solidFill>
                  <a:schemeClr val="tx1"/>
                </a:solidFill>
              </a:rPr>
              <a:t>. </a:t>
            </a:r>
            <a:endParaRPr lang="ru-RU" sz="1000" i="1" dirty="0" smtClean="0">
              <a:solidFill>
                <a:schemeClr val="tx1"/>
              </a:solidFill>
            </a:endParaRPr>
          </a:p>
          <a:p>
            <a:r>
              <a:rPr lang="ru-RU" sz="1000" i="1" dirty="0" smtClean="0">
                <a:solidFill>
                  <a:srgbClr val="C00000"/>
                </a:solidFill>
              </a:rPr>
              <a:t>К </a:t>
            </a:r>
            <a:r>
              <a:rPr lang="ru-RU" sz="1000" i="1" dirty="0">
                <a:solidFill>
                  <a:srgbClr val="C00000"/>
                </a:solidFill>
              </a:rPr>
              <a:t>безвозмездной сделке относятся: </a:t>
            </a:r>
            <a:endParaRPr lang="ru-RU" sz="1000" i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договор </a:t>
            </a:r>
            <a:r>
              <a:rPr lang="ru-RU" sz="1000" i="1" dirty="0">
                <a:solidFill>
                  <a:schemeClr val="tx2"/>
                </a:solidFill>
              </a:rPr>
              <a:t>дарения, </a:t>
            </a:r>
            <a:endParaRPr lang="ru-RU" sz="1000" i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утилизации</a:t>
            </a:r>
            <a:r>
              <a:rPr lang="ru-RU" sz="1000" i="1" dirty="0">
                <a:solidFill>
                  <a:schemeClr val="tx2"/>
                </a:solidFill>
              </a:rPr>
              <a:t>, </a:t>
            </a:r>
            <a:endParaRPr lang="ru-RU" sz="1000" i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соглашение </a:t>
            </a:r>
            <a:r>
              <a:rPr lang="ru-RU" sz="1000" i="1" dirty="0">
                <a:solidFill>
                  <a:schemeClr val="tx2"/>
                </a:solidFill>
              </a:rPr>
              <a:t>о разделе имущества, </a:t>
            </a:r>
            <a:endParaRPr lang="ru-RU" sz="1000" i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>
                <a:solidFill>
                  <a:schemeClr val="tx2"/>
                </a:solidFill>
              </a:rPr>
              <a:t>договор </a:t>
            </a:r>
            <a:r>
              <a:rPr lang="ru-RU" sz="1000" i="1" dirty="0">
                <a:solidFill>
                  <a:schemeClr val="tx2"/>
                </a:solidFill>
              </a:rPr>
              <a:t>(соглашение) об определении долей, а также брачный договор, определяющий порядок владения ранее совместно нажитого имущества (режим раздельной собственности). </a:t>
            </a:r>
          </a:p>
          <a:p>
            <a:r>
              <a:rPr lang="ru-RU" sz="1000" i="1" dirty="0" smtClean="0">
                <a:solidFill>
                  <a:schemeClr val="tx2"/>
                </a:solidFill>
              </a:rPr>
              <a:t>В </a:t>
            </a:r>
            <a:r>
              <a:rPr lang="ru-RU" sz="1000" i="1" dirty="0">
                <a:solidFill>
                  <a:schemeClr val="tx2"/>
                </a:solidFill>
              </a:rPr>
              <a:t>справке не указываются сведения об уничтоженных объектах имущества, а также сведения о возмездных сделках (договор мены, купли-продажи и др.).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039970"/>
            <a:ext cx="14538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4104456" cy="43205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Подтверждение достоверности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0220" y="987574"/>
            <a:ext cx="3240360" cy="39138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buSzPts val="1400"/>
            </a:pPr>
            <a:r>
              <a:rPr lang="ru-RU" sz="1000" i="1" dirty="0">
                <a:solidFill>
                  <a:schemeClr val="tx2"/>
                </a:solidFill>
              </a:rPr>
              <a:t>При заполнении справок с использованием </a:t>
            </a:r>
          </a:p>
          <a:p>
            <a:pPr lvl="0">
              <a:spcAft>
                <a:spcPts val="0"/>
              </a:spcAft>
              <a:buSzPts val="1400"/>
            </a:pPr>
            <a:r>
              <a:rPr lang="ru-RU" sz="1000" i="1" dirty="0">
                <a:solidFill>
                  <a:schemeClr val="tx2"/>
                </a:solidFill>
              </a:rPr>
              <a:t>СПО "Справки БК": 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личной подписью заверяется только последний лист справки;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дата и время печати справки не должны отличаться на листах справки.;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не допускаются дефекты печати в виде полос, пятен; 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не допускается наличие подписи и пометок на линейных и двумерных штрих-кодах;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не допускаются рукописные правки; 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информацию;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справки не рекомендуется прошивать и фиксировать скрепкой;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не рекомендуется осуществлять подмену листов справки листами, напечатанными в иной момент времени;</a:t>
            </a:r>
          </a:p>
          <a:p>
            <a:pPr marL="171450" lvl="0" indent="-171450"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tx2"/>
                </a:solidFill>
              </a:rPr>
              <a:t>печатать справки рекомендуется только на одной стороне листа.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55528"/>
            <a:ext cx="3816424" cy="44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0572" y="1028545"/>
            <a:ext cx="6996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E81046"/>
              </a:solidFill>
              <a:cs typeface="Calibri" panose="020F0502020204030204" pitchFamily="34" charset="0"/>
            </a:endParaRPr>
          </a:p>
          <a:p>
            <a:endParaRPr lang="ru-RU" dirty="0" smtClean="0">
              <a:cs typeface="Calibri" panose="020F0502020204030204" pitchFamily="34" charset="0"/>
            </a:endParaRPr>
          </a:p>
          <a:p>
            <a:endParaRPr lang="ru-RU" dirty="0" smtClean="0"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796" y="127692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Обязательность представления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сведений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defTabSz="1218809" eaLnBrk="0" hangingPunct="0">
              <a:defRPr/>
            </a:pP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https://xn--80adjaiihgvdch8aic1e.xn--p1ai/wp-content/uploads/2020/03/exclamation_point-1024x57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4" y="709679"/>
            <a:ext cx="2088232" cy="12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еврон 6"/>
          <p:cNvSpPr/>
          <p:nvPr/>
        </p:nvSpPr>
        <p:spPr>
          <a:xfrm>
            <a:off x="1023728" y="2271651"/>
            <a:ext cx="2232248" cy="988688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Служащий (работник)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576434" y="2170912"/>
            <a:ext cx="3168352" cy="115212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комиссию по соблюдению требований к служебному поведению и урегулированию конфликта интересов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3635896" y="2577965"/>
            <a:ext cx="1456959" cy="48463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Заявление до 15 марта 2022 г.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712465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 невозможности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объективным причинам представить сведения о доходах, об имуществе и обязательствах имущественного характера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своей супруги (супруга), своих несовершеннолетних детей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403648" y="3712778"/>
            <a:ext cx="6955320" cy="1289070"/>
          </a:xfrm>
          <a:prstGeom prst="flowChartAlternate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Для служащих (работников) право направить заявление 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невозможности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представить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сведения о своих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доходах, расходах, 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имуществе и обязательствах имущественного характера законодательством 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предусмотрено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75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73629"/>
            <a:ext cx="8075240" cy="337881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Образец справки для печати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9542"/>
            <a:ext cx="3672408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99541"/>
            <a:ext cx="3816424" cy="43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42155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Загрузка .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XSB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-файла справки в единую кадровую систему госслужбы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203598"/>
            <a:ext cx="3626532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7574"/>
            <a:ext cx="398890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56557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Загрузка .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XSB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-файла справки в единую кадровую систему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госслужбы (продолжение)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43558"/>
            <a:ext cx="4104456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66965"/>
            <a:ext cx="4032448" cy="39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9163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Благодар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ю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за внимание!</a:t>
            </a: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Игътибарыгыз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өчен рәхмәт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73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5576" y="269564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cs typeface="Times New Roman" panose="02020603050405020304" pitchFamily="18" charset="0"/>
              </a:rPr>
              <a:t>Сроки представления сведений</a:t>
            </a:r>
            <a:endParaRPr lang="ru-RU" sz="1600" b="1" dirty="0">
              <a:solidFill>
                <a:srgbClr val="EEECE1">
                  <a:lumMod val="2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97833"/>
            <a:ext cx="2133600" cy="273844"/>
          </a:xfrm>
        </p:spPr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2852922" y="1153144"/>
            <a:ext cx="4663320" cy="13776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служащие  руководители государственных учреждений не позднее 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апреля 2022 года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 кадровой политики Министерства в бумажном и электронном виде </a:t>
            </a:r>
          </a:p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s://u.9111s.ru/uploads/202004/28/2272c5fd79c78acfb381bcded2918b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3478"/>
            <a:ext cx="1547664" cy="12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2809" y="40839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852922" y="2898769"/>
            <a:ext cx="4663320" cy="11580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гражданские служащие и руководители государственных учреждений не позднее </a:t>
            </a: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773927" y="1434267"/>
            <a:ext cx="1800200" cy="8153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сведения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73927" y="3075806"/>
            <a:ext cx="1800200" cy="80402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Уточненные сведения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24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81" y="284407"/>
            <a:ext cx="8075240" cy="425202"/>
          </a:xfrm>
        </p:spPr>
        <p:txBody>
          <a:bodyPr>
            <a:normAutofit/>
          </a:bodyPr>
          <a:lstStyle/>
          <a:p>
            <a:pPr algn="l" defTabSz="1218809" eaLnBrk="0" hangingPunct="0"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Сведения представляются</a:t>
            </a:r>
            <a:endParaRPr lang="ru-RU" sz="1600" dirty="0">
              <a:solidFill>
                <a:srgbClr val="EEECE1">
                  <a:lumMod val="25000"/>
                </a:srgb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67381" y="846978"/>
            <a:ext cx="7578975" cy="105673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 форме</a:t>
            </a:r>
            <a:r>
              <a:rPr lang="ru-RU" sz="1400" dirty="0" smtClean="0">
                <a:solidFill>
                  <a:schemeClr val="tx2"/>
                </a:solidFill>
              </a:rPr>
              <a:t>, утвержденной </a:t>
            </a:r>
            <a:r>
              <a:rPr lang="ru-RU" sz="1400" dirty="0" smtClean="0">
                <a:solidFill>
                  <a:srgbClr val="C00000"/>
                </a:solidFill>
              </a:rPr>
              <a:t>Указом Президента Российской Федерации от </a:t>
            </a:r>
            <a:r>
              <a:rPr lang="ru-RU" sz="1400" smtClean="0">
                <a:solidFill>
                  <a:srgbClr val="C00000"/>
                </a:solidFill>
              </a:rPr>
              <a:t>23.06.2014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№ 460 </a:t>
            </a:r>
            <a:r>
              <a:rPr lang="ru-RU" sz="1400" dirty="0" smtClean="0">
                <a:solidFill>
                  <a:schemeClr val="tx2"/>
                </a:solidFill>
              </a:rPr>
              <a:t>«Об утверждении формы справки о доходах, расходах, об имуществе и обязательствах имущественного характера и внесении изменений в некоторые акты Президента Российской Федерации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72654" y="2233553"/>
            <a:ext cx="7573702" cy="7200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С использованием специального программного обеспечения </a:t>
            </a:r>
            <a:r>
              <a:rPr lang="ru-RU" sz="1400" dirty="0" smtClean="0">
                <a:solidFill>
                  <a:srgbClr val="C00000"/>
                </a:solidFill>
              </a:rPr>
              <a:t>«Справки БК»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(версия 2.5)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4805" y="3283473"/>
            <a:ext cx="5977435" cy="9726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Собственноручно</a:t>
            </a:r>
            <a:r>
              <a:rPr lang="ru-RU" sz="1400" dirty="0" smtClean="0">
                <a:solidFill>
                  <a:schemeClr val="tx2"/>
                </a:solidFill>
              </a:rPr>
              <a:t> (лично лицом ее представляющим на персональном компьютере с последующим заверением личной подписью на последнем листе каждой справки)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s://a.d-cd.net/22f4564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3473"/>
            <a:ext cx="1296144" cy="15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096" y="127245"/>
            <a:ext cx="7773181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Программное обеспечение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010399" y="48888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1096" y="555525"/>
            <a:ext cx="7972479" cy="1242739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8809" eaLnBrk="0" hangingPunct="0">
              <a:defRPr/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Сведения представляются с использованием специального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программного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обеспечения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«Справки БК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 (версия 2.5)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  <a:p>
            <a:pPr algn="just" defTabSz="1218809" eaLnBrk="0" hangingPunct="0">
              <a:defRPr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 defTabSz="1218809" eaLnBrk="0" hangingPunct="0">
              <a:defRPr/>
            </a:pP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Внимание: Ссылка размещена на официальном сайте Министерства образования и науки РТ, </a:t>
            </a:r>
          </a:p>
          <a:p>
            <a:pPr algn="just" defTabSz="1218809" eaLnBrk="0" hangingPunct="0">
              <a:defRPr/>
            </a:pP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разделе «Противодействие коррупции», папка «Формы </a:t>
            </a:r>
            <a:r>
              <a:rPr lang="ru-RU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документов, связанных с противодействием коррупции, для </a:t>
            </a:r>
            <a:r>
              <a:rPr lang="ru-RU" sz="1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заполнения</a:t>
            </a: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7" y="1923678"/>
            <a:ext cx="3606791" cy="2965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23678"/>
            <a:ext cx="3960440" cy="299744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427984" y="3579862"/>
            <a:ext cx="36004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67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34954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Программное обеспечение (продолжение)</a:t>
            </a: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1" y="1624306"/>
            <a:ext cx="2664296" cy="2747644"/>
          </a:xfrm>
          <a:prstGeom prst="rect">
            <a:avLst/>
          </a:prstGeom>
        </p:spPr>
      </p:pic>
      <p:pic>
        <p:nvPicPr>
          <p:cNvPr id="9226" name="Picture 10" descr="бе-ый-че-овек-d-указывает-рука-пре-ставьте-на-бе-ой-пре-посы-ке-30183956.jp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1790"/>
            <a:ext cx="1728192" cy="20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771550"/>
            <a:ext cx="813690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Ярлык на рабочем столе после установки специального программного обеспечения </a:t>
            </a: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«Справки БК»</a:t>
            </a: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4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24698</TotalTime>
  <Words>3063</Words>
  <Application>Microsoft Office PowerPoint</Application>
  <PresentationFormat>Экран (16:9)</PresentationFormat>
  <Paragraphs>380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Oswald Regular</vt:lpstr>
      <vt:lpstr>Times New Roman</vt:lpstr>
      <vt:lpstr>2_Тема Office</vt:lpstr>
      <vt:lpstr>7_Тема Office</vt:lpstr>
      <vt:lpstr>8_Тема Office</vt:lpstr>
      <vt:lpstr>Презентация PowerPoint</vt:lpstr>
      <vt:lpstr>Правовые основы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представляются</vt:lpstr>
      <vt:lpstr>Презентация PowerPoint</vt:lpstr>
      <vt:lpstr> Программное обеспечение (продолжение) </vt:lpstr>
      <vt:lpstr> Программное обеспечение (продолжение)  </vt:lpstr>
      <vt:lpstr>Программное обеспечение (продолжение)</vt:lpstr>
      <vt:lpstr>Сохранение новой версии «Справка БК» за 2022 год</vt:lpstr>
      <vt:lpstr>Сохранение новой версии «Справка БК» за 2022 год (продолжение)</vt:lpstr>
      <vt:lpstr>Сохранение новой версии «Справка БК» за 2022 год (продолжение)</vt:lpstr>
      <vt:lpstr>Сохранение новой версии «Справка БК» за 2022 год (продолжение)</vt:lpstr>
      <vt:lpstr>Заполнение сведений</vt:lpstr>
      <vt:lpstr>Перед заполнением сведений о доходах рекомендуется обратиться в территориальные подразделения</vt:lpstr>
      <vt:lpstr>Перед заполнением справки о доходах рекомендуется обратиться в территориальные подразделения (продолжение)</vt:lpstr>
      <vt:lpstr>Титульный лист справки декларанта</vt:lpstr>
      <vt:lpstr>Титульный лист справки супруги (супруга) декларанта</vt:lpstr>
      <vt:lpstr>Титульный лист справки несовершеннолетнего ребенка декларанта</vt:lpstr>
      <vt:lpstr>Заполненный пакет справки</vt:lpstr>
      <vt:lpstr>Презентация PowerPoint</vt:lpstr>
      <vt:lpstr>Презентация PowerPoint</vt:lpstr>
      <vt:lpstr> Раздел 1. Сведения о доходах (продолжение)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Сведения о имуществе (продолжение)</vt:lpstr>
      <vt:lpstr>Презентация PowerPoint</vt:lpstr>
      <vt:lpstr> Раздел 4. Сведения о счетах </vt:lpstr>
      <vt:lpstr>Презентация PowerPoint</vt:lpstr>
      <vt:lpstr>Презентация PowerPoint</vt:lpstr>
      <vt:lpstr> Раздел 4. Сведения о счетах (продолжение) </vt:lpstr>
      <vt:lpstr> Раздел 4. Сведения о счетах (продолжение) </vt:lpstr>
      <vt:lpstr>Презентация PowerPoint</vt:lpstr>
      <vt:lpstr> Раздел 4 Сведения о счетах (продолжение) </vt:lpstr>
      <vt:lpstr> Раздел 4 Сведения о счетах (продолжение) </vt:lpstr>
      <vt:lpstr> Раздел 5. Сведения о ценных бумагах </vt:lpstr>
      <vt:lpstr> Раздел 5. Сведения о ценных бумагах (продолжение) </vt:lpstr>
      <vt:lpstr> Раздел 5. Сведения о ценных бумагах (продолжение) </vt:lpstr>
      <vt:lpstr>Презентация PowerPoint</vt:lpstr>
      <vt:lpstr>Презентация PowerPoint</vt:lpstr>
      <vt:lpstr>Презентация PowerPoint</vt:lpstr>
      <vt:lpstr>Раздел 6.Сведения об обязательствах имущественного характера</vt:lpstr>
      <vt:lpstr>Раздел 7.Сведения о недвижимом имуществе, транспортных средствах и ценных бумагах, отчужденных в течение отчетного периода в результате безвозмездной сделки</vt:lpstr>
      <vt:lpstr>Подтверждение достоверности</vt:lpstr>
      <vt:lpstr>Образец справки для печати</vt:lpstr>
      <vt:lpstr>Загрузка .XSB-файла справки в единую кадровую систему госслужбы</vt:lpstr>
      <vt:lpstr>Загрузка .XSB-файла справки в единую кадровую систему госслужбы (продолжение)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Пользователь Windows</cp:lastModifiedBy>
  <cp:revision>978</cp:revision>
  <cp:lastPrinted>2022-02-21T09:34:49Z</cp:lastPrinted>
  <dcterms:created xsi:type="dcterms:W3CDTF">2018-05-24T13:38:21Z</dcterms:created>
  <dcterms:modified xsi:type="dcterms:W3CDTF">2022-02-21T09:54:36Z</dcterms:modified>
</cp:coreProperties>
</file>