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93" r:id="rId3"/>
    <p:sldId id="294" r:id="rId4"/>
    <p:sldId id="296" r:id="rId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rgbClr val="002164"/>
          </a:solidFill>
          <a:ln>
            <a:solidFill>
              <a:srgbClr val="002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002164"/>
          </a:solidFill>
          <a:ln>
            <a:solidFill>
              <a:srgbClr val="002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000" b="1" dirty="0">
                <a:solidFill>
                  <a:srgbClr val="E3B541"/>
                </a:solidFill>
                <a:latin typeface="Arial" pitchFamily="34" charset="0"/>
                <a:cs typeface="Arial" pitchFamily="34" charset="0"/>
              </a:rPr>
              <a:t>tatngpi.ru</a:t>
            </a:r>
            <a:endParaRPr lang="ru-RU" b="1" dirty="0">
              <a:solidFill>
                <a:srgbClr val="E3B5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1692275" y="188913"/>
            <a:ext cx="3319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E3B541"/>
                </a:solidFill>
              </a:rPr>
              <a:t>НАБЕРЕЖНОЧЕЛНИНСКИЙ</a:t>
            </a:r>
          </a:p>
          <a:p>
            <a:pPr eaLnBrk="1" hangingPunct="1"/>
            <a:r>
              <a:rPr lang="ru-RU" b="1" dirty="0">
                <a:solidFill>
                  <a:srgbClr val="E3B541"/>
                </a:solidFill>
              </a:rPr>
              <a:t>ГОСУДАРСТВЕННЫЙ </a:t>
            </a:r>
          </a:p>
          <a:p>
            <a:pPr eaLnBrk="1" hangingPunct="1"/>
            <a:r>
              <a:rPr lang="ru-RU" b="1" dirty="0">
                <a:solidFill>
                  <a:srgbClr val="E3B541"/>
                </a:solidFill>
              </a:rPr>
              <a:t>ПЕДАГОГИЧЕСКИЙ </a:t>
            </a:r>
          </a:p>
          <a:p>
            <a:pPr eaLnBrk="1" hangingPunct="1"/>
            <a:r>
              <a:rPr lang="ru-RU" b="1" dirty="0">
                <a:solidFill>
                  <a:srgbClr val="E3B541"/>
                </a:solidFill>
              </a:rPr>
              <a:t>УНИВЕРСИТЕТ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5063328"/>
            <a:ext cx="579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611560" y="2318119"/>
            <a:ext cx="8229600" cy="2723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профильных психолого-педагогических классов в НГПУ</a:t>
            </a:r>
          </a:p>
        </p:txBody>
      </p:sp>
    </p:spTree>
    <p:extLst>
      <p:ext uri="{BB962C8B-B14F-4D97-AF65-F5344CB8AC3E}">
        <p14:creationId xmlns:p14="http://schemas.microsoft.com/office/powerpoint/2010/main" val="26616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9144000" cy="404664"/>
          </a:xfrm>
          <a:prstGeom prst="rect">
            <a:avLst/>
          </a:prstGeom>
          <a:solidFill>
            <a:srgbClr val="002164"/>
          </a:solidFill>
          <a:ln>
            <a:solidFill>
              <a:srgbClr val="002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002164"/>
          </a:solidFill>
          <a:ln>
            <a:solidFill>
              <a:srgbClr val="002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000" b="1" dirty="0">
                <a:solidFill>
                  <a:srgbClr val="E3B541"/>
                </a:solidFill>
                <a:latin typeface="Arial" pitchFamily="34" charset="0"/>
                <a:cs typeface="Arial" pitchFamily="34" charset="0"/>
              </a:rPr>
              <a:t>tatngpi.ru</a:t>
            </a:r>
            <a:endParaRPr lang="ru-RU" b="1" dirty="0">
              <a:solidFill>
                <a:srgbClr val="E3B5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Прямоугольник 2"/>
          <p:cNvSpPr>
            <a:spLocks noChangeArrowheads="1"/>
          </p:cNvSpPr>
          <p:nvPr/>
        </p:nvSpPr>
        <p:spPr bwMode="auto">
          <a:xfrm>
            <a:off x="395536" y="404665"/>
            <a:ext cx="80648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29583"/>
            <a:ext cx="8229600" cy="104055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 реализации «пилотного» проекта в 2021/2022 </a:t>
            </a:r>
            <a:r>
              <a:rPr lang="ru-RU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уч.году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01511"/>
            <a:ext cx="4320479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основе трехстороннего соглашения психолого-педагогические классы созданы на базе образовательных организаций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Набережные Челны: МБОУ СОШ № 42, СОШ №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56;</a:t>
            </a:r>
            <a:r>
              <a:rPr lang="ru-RU" sz="11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Нижнекамска: МБОУ Гимназия   № 1; СОШ № 16,  СОШ № 10.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3032797"/>
            <a:ext cx="403244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Кафедрами факультетов педагогики и психологии,  математики и информатики, историко-географического факультета разработаны образовательные программы «В мире будущей профессии» для обучающихся  психолого-педагогических классов.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47510" y="4823659"/>
            <a:ext cx="396044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образовательной программы осуществлялась профессорско-преподавательским составом НГПУ в форме еженедельных выездных учебных занятий. В 2021/2022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уч.году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использована модель «Ресурсного центра».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915816" y="2749531"/>
            <a:ext cx="648072" cy="251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364088" y="4504056"/>
            <a:ext cx="648072" cy="251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b="9501"/>
          <a:stretch/>
        </p:blipFill>
        <p:spPr>
          <a:xfrm>
            <a:off x="5955486" y="1273555"/>
            <a:ext cx="2813684" cy="1698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b="8657"/>
          <a:stretch/>
        </p:blipFill>
        <p:spPr>
          <a:xfrm>
            <a:off x="251520" y="4490255"/>
            <a:ext cx="2900185" cy="1766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8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9144000" cy="404664"/>
          </a:xfrm>
          <a:prstGeom prst="rect">
            <a:avLst/>
          </a:prstGeom>
          <a:solidFill>
            <a:srgbClr val="002164"/>
          </a:solidFill>
          <a:ln>
            <a:solidFill>
              <a:srgbClr val="002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002164"/>
          </a:solidFill>
          <a:ln>
            <a:solidFill>
              <a:srgbClr val="002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000" b="1" dirty="0">
                <a:solidFill>
                  <a:srgbClr val="E3B541"/>
                </a:solidFill>
                <a:latin typeface="Arial" pitchFamily="34" charset="0"/>
                <a:cs typeface="Arial" pitchFamily="34" charset="0"/>
              </a:rPr>
              <a:t>tatngpi.ru</a:t>
            </a:r>
            <a:endParaRPr lang="ru-RU" b="1" dirty="0">
              <a:solidFill>
                <a:srgbClr val="E3B5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Прямоугольник 2"/>
          <p:cNvSpPr>
            <a:spLocks noChangeArrowheads="1"/>
          </p:cNvSpPr>
          <p:nvPr/>
        </p:nvSpPr>
        <p:spPr bwMode="auto">
          <a:xfrm>
            <a:off x="395536" y="404665"/>
            <a:ext cx="80648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3691" y="476658"/>
            <a:ext cx="8229600" cy="1040557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проекта в 2022/2023 </a:t>
            </a:r>
            <a:r>
              <a:rPr lang="ru-RU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уч.году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95770"/>
            <a:ext cx="3726160" cy="174983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ru-RU" sz="105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«Ресурсный центр»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продолжение «пилотного» проекта - проведение еженедельных выездных занятий в школах  по образовательной программе «В мире будущей профессии» преподавателями НГПУ, участие обучающихся в мероприятиях университета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10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психолого-педагогических классов (г. Набережные Челны: МБОУ СОШ № 42, СОШ № 56; г. Нижнекамска: МБОУ Гимназия   № 1; СОШ № 16,  СОШ №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10)</a:t>
            </a:r>
            <a:endParaRPr lang="en-US" sz="105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395770"/>
            <a:ext cx="4757518" cy="47782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ct val="20000"/>
              </a:spcBef>
            </a:pPr>
            <a:r>
              <a:rPr lang="ru-RU" sz="105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«Сетевое взаимодействие» (НГПУ-ШКОЛА):</a:t>
            </a:r>
            <a:endParaRPr lang="ru-RU" sz="1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algn="just">
              <a:lnSpc>
                <a:spcPct val="115000"/>
              </a:lnSpc>
              <a:spcBef>
                <a:spcPct val="20000"/>
              </a:spcBef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Университет обеспечивает организационное, информационное и научно-методическое сопровождение профильных психолого-педагогических классов; </a:t>
            </a:r>
            <a:endParaRPr lang="ru-RU" sz="1000" dirty="0" smtClean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Symbol" panose="05050102010706020507" pitchFamily="18" charset="2"/>
              <a:buChar char=""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 научно-методическую разработку и реализацию образовательной программы «В мире будущей профессии», в том числе с использованием дистанционных образовательных технологий (</a:t>
            </a:r>
            <a:r>
              <a:rPr lang="ru-RU" sz="105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Виртуальный класс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1000" dirty="0" smtClean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Symbol" panose="05050102010706020507" pitchFamily="18" charset="2"/>
              <a:buChar char=""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предоставляет образовательным организациям полный пакет методических материалов и оценочных средств; </a:t>
            </a:r>
            <a:endParaRPr lang="ru-RU" sz="1000" dirty="0" smtClean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Symbol" panose="05050102010706020507" pitchFamily="18" charset="2"/>
              <a:buChar char=""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назначает кураторов от факультетов по профилям психолого-педагогические классов и обеспечивает взаимодействие кураторов с </a:t>
            </a:r>
            <a:r>
              <a:rPr lang="ru-RU" sz="105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тьюторами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-педагогами школ по реализации образовательной программы «В мире будущей профессии»</a:t>
            </a:r>
            <a:endParaRPr lang="ru-RU" sz="1000" dirty="0" smtClean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Symbol" panose="05050102010706020507" pitchFamily="18" charset="2"/>
              <a:buChar char=""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участвует в организации и проведении предпрофессиональных конкурсов, олимпиад, экскурсий и научно-практических конференций обучающихся на базе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университета, в том числе по </a:t>
            </a:r>
            <a:r>
              <a:rPr lang="ru-RU" sz="105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Всероссийскому плану мероприятий по развитию профильных психолого-педагогических классов (ПППК) на 2022-2023 </a:t>
            </a:r>
            <a:r>
              <a:rPr lang="ru-RU" sz="105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r>
              <a:rPr lang="ru-RU" sz="105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000" b="1" i="1" dirty="0" smtClean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Symbol" panose="05050102010706020507" pitchFamily="18" charset="2"/>
              <a:buChar char=""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сопровождает проектную и исследовательскую деятельность обучающихся профильных психолого-педагогических классов.</a:t>
            </a:r>
          </a:p>
          <a:p>
            <a:pPr marL="342900" lvl="0" indent="-342900" algn="just">
              <a:lnSpc>
                <a:spcPct val="115000"/>
              </a:lnSpc>
              <a:spcBef>
                <a:spcPct val="20000"/>
              </a:spcBef>
              <a:buFont typeface="Symbol" panose="05050102010706020507" pitchFamily="18" charset="2"/>
              <a:buChar char=""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школ г. Набережные Челны (28 классов), 6 школ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Нижнекамск (8 классов), 6 школ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Мамадыш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г. Менделеевск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Актанышский МР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РТ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5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Заинский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РТ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классов)</a:t>
            </a:r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252917"/>
            <a:ext cx="2822693" cy="16460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b="12305"/>
          <a:stretch/>
        </p:blipFill>
        <p:spPr>
          <a:xfrm>
            <a:off x="1193523" y="4850185"/>
            <a:ext cx="2784157" cy="1628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83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9144000" cy="404664"/>
          </a:xfrm>
          <a:prstGeom prst="rect">
            <a:avLst/>
          </a:prstGeom>
          <a:solidFill>
            <a:srgbClr val="002164"/>
          </a:solidFill>
          <a:ln>
            <a:solidFill>
              <a:srgbClr val="002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002164"/>
          </a:solidFill>
          <a:ln>
            <a:solidFill>
              <a:srgbClr val="002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000" b="1" dirty="0">
                <a:solidFill>
                  <a:srgbClr val="E3B541"/>
                </a:solidFill>
                <a:latin typeface="Arial" pitchFamily="34" charset="0"/>
                <a:cs typeface="Arial" pitchFamily="34" charset="0"/>
              </a:rPr>
              <a:t>tatngpi.ru</a:t>
            </a:r>
            <a:endParaRPr lang="ru-RU" b="1" dirty="0">
              <a:solidFill>
                <a:srgbClr val="E3B5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Прямоугольник 2"/>
          <p:cNvSpPr>
            <a:spLocks noChangeArrowheads="1"/>
          </p:cNvSpPr>
          <p:nvPr/>
        </p:nvSpPr>
        <p:spPr bwMode="auto">
          <a:xfrm>
            <a:off x="395536" y="404665"/>
            <a:ext cx="80648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3" y="568903"/>
            <a:ext cx="7632847" cy="58785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«Базовая 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школа»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особый формат взаимодействия НГПУ с МБОУ «СОШ №42 с психолого-педагогическим уклоном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329145"/>
            <a:ext cx="87667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2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профильных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психолого-педагогических классов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193800"/>
            <a:ext cx="3124327" cy="24560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образовательная программа «В мире будущей профессии» реализуется преподавателями НГПУ в контактной форме по  модулям: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педагогики, Основы психологии, Основы коммуникации.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3863" y="2183503"/>
            <a:ext cx="2736304" cy="21605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профильными факультетами (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ФМиИ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ИГФ) проводятся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«Научные профильные субботы»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Технопарке универсальных педагогических компетенций НГПУ.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74495" y="2193800"/>
            <a:ext cx="2804864" cy="33166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производственной практики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факультета педагогики и психологии осуществляются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пробы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студентами и обучающимися профильных психолого-педагогических классов проводятся совместные воспитательные мероприятия с младшими школьниками.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195736" y="1717263"/>
            <a:ext cx="36004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72000" y="1705790"/>
            <a:ext cx="0" cy="43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308304" y="1696926"/>
            <a:ext cx="216024" cy="439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f.tatngpi.ru/img/5%D0%B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7" b="11509"/>
          <a:stretch/>
        </p:blipFill>
        <p:spPr bwMode="auto">
          <a:xfrm>
            <a:off x="476142" y="4760168"/>
            <a:ext cx="2758338" cy="1588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674" y="4311392"/>
            <a:ext cx="2762681" cy="2072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15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466</Words>
  <Application>Microsoft Office PowerPoint</Application>
  <PresentationFormat>Экран 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Опыт реализации «пилотного» проекта в 2021/2022 уч.году: </vt:lpstr>
      <vt:lpstr>Развитие проекта в 2022/2023 уч.году: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Аэлита</dc:creator>
  <cp:lastModifiedBy>Марина Гумерова</cp:lastModifiedBy>
  <cp:revision>159</cp:revision>
  <cp:lastPrinted>2022-10-10T06:21:53Z</cp:lastPrinted>
  <dcterms:created xsi:type="dcterms:W3CDTF">2019-05-03T17:48:53Z</dcterms:created>
  <dcterms:modified xsi:type="dcterms:W3CDTF">2022-10-10T11:27:47Z</dcterms:modified>
</cp:coreProperties>
</file>