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7A8-AFA1-42DF-83FC-689B22FDACA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168-3212-4069-BBFD-5DB897E41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76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7A8-AFA1-42DF-83FC-689B22FDACA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168-3212-4069-BBFD-5DB897E41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70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7A8-AFA1-42DF-83FC-689B22FDACA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168-3212-4069-BBFD-5DB897E41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80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7A8-AFA1-42DF-83FC-689B22FDACA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168-3212-4069-BBFD-5DB897E41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56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7A8-AFA1-42DF-83FC-689B22FDACA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168-3212-4069-BBFD-5DB897E41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3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7A8-AFA1-42DF-83FC-689B22FDACA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168-3212-4069-BBFD-5DB897E41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69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7A8-AFA1-42DF-83FC-689B22FDACA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168-3212-4069-BBFD-5DB897E41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5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7A8-AFA1-42DF-83FC-689B22FDACA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168-3212-4069-BBFD-5DB897E41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20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7A8-AFA1-42DF-83FC-689B22FDACA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168-3212-4069-BBFD-5DB897E41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61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7A8-AFA1-42DF-83FC-689B22FDACA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168-3212-4069-BBFD-5DB897E41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64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7A8-AFA1-42DF-83FC-689B22FDACA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168-3212-4069-BBFD-5DB897E41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42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837A8-AFA1-42DF-83FC-689B22FDACA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AC168-3212-4069-BBFD-5DB897E41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36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3784" y="2191264"/>
            <a:ext cx="10659762" cy="15493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О введении системы должностей педагогических работников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5578" y="5626443"/>
            <a:ext cx="9144000" cy="784654"/>
          </a:xfrm>
        </p:spPr>
        <p:txBody>
          <a:bodyPr>
            <a:normAutofit fontScale="92500" lnSpcReduction="10000"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Т.Б. Алишев – заместитель министра 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образования и науки Республики Татарстан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36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solidFill>
                  <a:schemeClr val="tx2"/>
                </a:solidFill>
              </a:rPr>
              <a:t>Кадровые инициативы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новой системы административно-кадрового управления</a:t>
            </a:r>
          </a:p>
          <a:p>
            <a:r>
              <a:rPr lang="ru-RU" dirty="0" smtClean="0"/>
              <a:t>Соглашения между Минобрнауки РТ и МО</a:t>
            </a:r>
          </a:p>
          <a:p>
            <a:r>
              <a:rPr lang="ru-RU" dirty="0" smtClean="0"/>
              <a:t>Ассессмент управленческих кадров</a:t>
            </a:r>
          </a:p>
          <a:p>
            <a:r>
              <a:rPr lang="ru-RU" dirty="0" smtClean="0"/>
              <a:t>Реализация уровневых программ повышения квалификации</a:t>
            </a:r>
          </a:p>
          <a:p>
            <a:r>
              <a:rPr lang="ru-RU" dirty="0" smtClean="0"/>
              <a:t>Создание персонифицированной системы повышения квалификации</a:t>
            </a:r>
          </a:p>
          <a:p>
            <a:r>
              <a:rPr lang="ru-RU" dirty="0" smtClean="0"/>
              <a:t>Совершенствование аттестационных процедур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550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9083"/>
            <a:ext cx="10515600" cy="854075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tx2"/>
                </a:solidFill>
              </a:rPr>
              <a:t>Действующая система категорий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45456"/>
              </p:ext>
            </p:extLst>
          </p:nvPr>
        </p:nvGraphicFramePr>
        <p:xfrm>
          <a:off x="838200" y="1347538"/>
          <a:ext cx="10515600" cy="26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622279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Нормативный срок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Средняя</a:t>
                      </a:r>
                      <a:r>
                        <a:rPr lang="ru-RU" sz="2400" baseline="0" dirty="0" smtClean="0"/>
                        <a:t> надбавка к з/п</a:t>
                      </a:r>
                      <a:endParaRPr lang="ru-RU" sz="2400" dirty="0"/>
                    </a:p>
                  </a:txBody>
                  <a:tcPr anchor="ctr"/>
                </a:tc>
              </a:tr>
              <a:tr h="840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Соответствие</a:t>
                      </a:r>
                      <a:r>
                        <a:rPr lang="ru-RU" sz="2400" baseline="0" dirty="0" smtClean="0"/>
                        <a:t> занимаемой должности</a:t>
                      </a:r>
                      <a:endParaRPr lang="ru-RU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года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/>
                </a:tc>
              </a:tr>
              <a:tr h="61055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Первая категория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 лет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20%</a:t>
                      </a:r>
                      <a:r>
                        <a:rPr lang="ru-RU" sz="2400" baseline="0" dirty="0" smtClean="0"/>
                        <a:t> - 1 686,2 рубля</a:t>
                      </a:r>
                      <a:endParaRPr lang="ru-RU" sz="2400" dirty="0"/>
                    </a:p>
                  </a:txBody>
                  <a:tcPr anchor="ctr"/>
                </a:tc>
              </a:tr>
              <a:tr h="61055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Высшая категория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 лет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40% - 3 372,4 рубля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398138"/>
            <a:ext cx="1051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Сегодня в Республике Татарстан с высшей категорией – 14 557 учителей (18%)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Минусы</a:t>
            </a:r>
            <a:endParaRPr lang="ru-RU" dirty="0"/>
          </a:p>
          <a:p>
            <a:r>
              <a:rPr lang="ru-RU" sz="2400" b="1" dirty="0" smtClean="0"/>
              <a:t>	Малый уровень дифференциации</a:t>
            </a:r>
          </a:p>
          <a:p>
            <a:r>
              <a:rPr lang="ru-RU" sz="2400" b="1" dirty="0"/>
              <a:t>	</a:t>
            </a:r>
            <a:r>
              <a:rPr lang="ru-RU" sz="2400" b="1" dirty="0" smtClean="0"/>
              <a:t>Отсутствие стимулов для дальнейшего профессионального развития учителей высшей категории</a:t>
            </a:r>
          </a:p>
        </p:txBody>
      </p:sp>
    </p:spTree>
    <p:extLst>
      <p:ext uri="{BB962C8B-B14F-4D97-AF65-F5344CB8AC3E}">
        <p14:creationId xmlns:p14="http://schemas.microsoft.com/office/powerpoint/2010/main" val="330904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61"/>
            <a:ext cx="11277599" cy="918243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chemeClr val="tx2"/>
                </a:solidFill>
              </a:rPr>
              <a:t>Профессиональный стандарт педагога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368"/>
            <a:ext cx="10515600" cy="489359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Профессиональный стандарт </a:t>
            </a:r>
            <a:r>
              <a:rPr lang="ru-RU" dirty="0" smtClean="0"/>
              <a:t>задает характеристики квалификации, необходимой работнику для осуществления определенного вида профессиональной деятельности</a:t>
            </a:r>
          </a:p>
          <a:p>
            <a:r>
              <a:rPr lang="ru-RU" b="1" dirty="0" smtClean="0"/>
              <a:t>Профессиональные стандарты </a:t>
            </a:r>
            <a:r>
              <a:rPr lang="ru-RU" dirty="0" smtClean="0"/>
              <a:t>применяются: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 smtClean="0"/>
              <a:t>работодателями</a:t>
            </a:r>
            <a:r>
              <a:rPr lang="ru-RU" dirty="0" smtClean="0"/>
              <a:t> при формировании кадровой политики и в управлении персоналом, при организации обучения и аттестации работников, разработке должностных инструкций, тарификации работ, присвоении тарифных разрядов работникам и установлении систем оплаты труда с учетом особенностей организации производства, труда и управления;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 smtClean="0"/>
              <a:t>образовательными организациями </a:t>
            </a:r>
            <a:r>
              <a:rPr lang="ru-RU" dirty="0" smtClean="0"/>
              <a:t>профессионального образования при разработке профессиональных образовательных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2044764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/>
                </a:solidFill>
              </a:rPr>
              <a:t>Предлагаемая </a:t>
            </a:r>
            <a:r>
              <a:rPr lang="ru-RU" sz="3600" b="1" u="sng" dirty="0">
                <a:solidFill>
                  <a:schemeClr val="tx2"/>
                </a:solidFill>
              </a:rPr>
              <a:t>система должностей </a:t>
            </a:r>
            <a:r>
              <a:rPr lang="ru-RU" sz="3600" b="1" dirty="0">
                <a:solidFill>
                  <a:schemeClr val="tx2"/>
                </a:solidFill>
              </a:rPr>
              <a:t>педагогических работников общеобразовательной организации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085049"/>
              </p:ext>
            </p:extLst>
          </p:nvPr>
        </p:nvGraphicFramePr>
        <p:xfrm>
          <a:off x="838200" y="1325563"/>
          <a:ext cx="10359190" cy="4707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9595"/>
                <a:gridCol w="5179595"/>
              </a:tblGrid>
              <a:tr h="61899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Должность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Категория</a:t>
                      </a:r>
                      <a:endParaRPr lang="ru-RU" sz="2400" dirty="0"/>
                    </a:p>
                  </a:txBody>
                  <a:tcPr anchor="ctr"/>
                </a:tc>
              </a:tr>
              <a:tr h="8361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Ассистент учителя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/>
                </a:tc>
              </a:tr>
              <a:tr h="60732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Учитель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Соответствие занимаемой должности</a:t>
                      </a:r>
                    </a:p>
                  </a:txBody>
                  <a:tcPr anchor="ctr"/>
                </a:tc>
              </a:tr>
              <a:tr h="60732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Старший учитель</a:t>
                      </a:r>
                      <a:endParaRPr lang="ru-RU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категория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60732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Учитель-методист</a:t>
                      </a:r>
                      <a:endParaRPr lang="ru-RU" sz="2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/>
                </a:tc>
              </a:tr>
              <a:tr h="60732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Учитель-наставник</a:t>
                      </a:r>
                      <a:endParaRPr lang="ru-RU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Высшая </a:t>
                      </a:r>
                      <a:r>
                        <a:rPr lang="ru-RU" sz="2400" b="1" dirty="0" smtClean="0"/>
                        <a:t>категория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60732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Учитель-эксперт</a:t>
                      </a:r>
                      <a:endParaRPr lang="ru-RU" sz="2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312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4286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tx2"/>
                </a:solidFill>
              </a:rPr>
              <a:t>Сертификация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511228"/>
              </p:ext>
            </p:extLst>
          </p:nvPr>
        </p:nvGraphicFramePr>
        <p:xfrm>
          <a:off x="838200" y="1417972"/>
          <a:ext cx="10359190" cy="4491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9595"/>
                <a:gridCol w="5179595"/>
              </a:tblGrid>
              <a:tr h="61899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Должность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Профессиональные</a:t>
                      </a:r>
                      <a:r>
                        <a:rPr lang="ru-RU" sz="2400" baseline="0" dirty="0" smtClean="0"/>
                        <a:t> требования</a:t>
                      </a:r>
                      <a:endParaRPr lang="ru-RU" sz="2400" dirty="0"/>
                    </a:p>
                  </a:txBody>
                  <a:tcPr anchor="ctr"/>
                </a:tc>
              </a:tr>
              <a:tr h="8361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Ассистент учителя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Профстандарт РФ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60732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Учитель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Профстандарт РФ + 1РТ</a:t>
                      </a:r>
                    </a:p>
                  </a:txBody>
                  <a:tcPr anchor="ctr"/>
                </a:tc>
              </a:tr>
              <a:tr h="60732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Старший учитель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Профстандарт</a:t>
                      </a:r>
                      <a:r>
                        <a:rPr lang="ru-RU" sz="2400" b="1" baseline="0" dirty="0" smtClean="0"/>
                        <a:t> РФ + 2РТ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60732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Учитель-методист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Профстандарт РФ + 3РТ</a:t>
                      </a:r>
                    </a:p>
                  </a:txBody>
                  <a:tcPr anchor="ctr"/>
                </a:tc>
              </a:tr>
              <a:tr h="60732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Учитель-наставник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Профстандарт РФ + 4РТ</a:t>
                      </a:r>
                    </a:p>
                  </a:txBody>
                  <a:tcPr anchor="ctr"/>
                </a:tc>
              </a:tr>
              <a:tr h="60732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Учитель-эксперт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Профстандарт РФ + 5РТ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1500022" y="2224216"/>
            <a:ext cx="16475" cy="354227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34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2622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tx2"/>
                </a:solidFill>
              </a:rPr>
              <a:t>Инфраструктура сертификации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0476"/>
            <a:ext cx="10515600" cy="4636487"/>
          </a:xfrm>
        </p:spPr>
        <p:txBody>
          <a:bodyPr>
            <a:normAutofit/>
          </a:bodyPr>
          <a:lstStyle/>
          <a:p>
            <a:r>
              <a:rPr lang="ru-RU" dirty="0" smtClean="0"/>
              <a:t>Участники – выпускники образовательных организаций и другие категории граждан РФ, получившие квалификацию</a:t>
            </a:r>
          </a:p>
          <a:p>
            <a:r>
              <a:rPr lang="ru-RU" dirty="0" smtClean="0"/>
              <a:t>Координатор процедуры – независимая сертификационная организация</a:t>
            </a:r>
          </a:p>
          <a:p>
            <a:pPr lvl="1"/>
            <a:r>
              <a:rPr lang="ru-RU" dirty="0" smtClean="0"/>
              <a:t>Обеспечивает организационное, нормативное и методическое сопровождение</a:t>
            </a:r>
          </a:p>
          <a:p>
            <a:pPr lvl="1"/>
            <a:r>
              <a:rPr lang="ru-RU" dirty="0" smtClean="0"/>
              <a:t>Формирует реестр экспертов</a:t>
            </a:r>
          </a:p>
          <a:p>
            <a:pPr lvl="1"/>
            <a:r>
              <a:rPr lang="ru-RU" dirty="0" smtClean="0"/>
              <a:t>Организует работу апелляционных комиссий</a:t>
            </a:r>
          </a:p>
          <a:p>
            <a:pPr lvl="1"/>
            <a:r>
              <a:rPr lang="ru-RU" dirty="0" smtClean="0"/>
              <a:t>Ведет реестр сертификатов</a:t>
            </a:r>
          </a:p>
          <a:p>
            <a:r>
              <a:rPr lang="ru-RU" dirty="0" smtClean="0"/>
              <a:t>Процедура сертификации включает теоретическую и практическую части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632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chemeClr val="tx2"/>
                </a:solidFill>
              </a:rPr>
              <a:t>Сертификация 2016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Предлагается осуществить добровольную сертификацию выпускников вузов Республики Татарстан по основным педагогическим профилям в 2016 году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Плюсы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b="1" dirty="0" smtClean="0"/>
              <a:t>Определение недостатков используемых образовательных программ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b="1" dirty="0" smtClean="0"/>
              <a:t>Четкие критерии отбора для работодателей (базовых школ)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090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251</Words>
  <Application>Microsoft Office PowerPoint</Application>
  <PresentationFormat>Широкоэкранный</PresentationFormat>
  <Paragraphs>70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О введении системы должностей педагогических работников</vt:lpstr>
      <vt:lpstr>Кадровые инициативы</vt:lpstr>
      <vt:lpstr>Действующая система категорий</vt:lpstr>
      <vt:lpstr>Профессиональный стандарт педагога</vt:lpstr>
      <vt:lpstr>Предлагаемая система должностей педагогических работников общеобразовательной организации </vt:lpstr>
      <vt:lpstr>Сертификация</vt:lpstr>
      <vt:lpstr>Инфраструктура сертификации</vt:lpstr>
      <vt:lpstr>Сертификация 2016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введении должностей педагогических работников</dc:title>
  <dc:creator>Timirkhan Alishev</dc:creator>
  <cp:lastModifiedBy>Суетин  Владимир Александрович</cp:lastModifiedBy>
  <cp:revision>12</cp:revision>
  <dcterms:created xsi:type="dcterms:W3CDTF">2015-12-08T08:26:39Z</dcterms:created>
  <dcterms:modified xsi:type="dcterms:W3CDTF">2015-12-10T09:41:37Z</dcterms:modified>
</cp:coreProperties>
</file>